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1115" r:id="rId3"/>
    <p:sldId id="1157" r:id="rId4"/>
    <p:sldId id="1116" r:id="rId5"/>
    <p:sldId id="1184" r:id="rId7"/>
    <p:sldId id="1117" r:id="rId8"/>
    <p:sldId id="1185" r:id="rId9"/>
    <p:sldId id="1118" r:id="rId10"/>
    <p:sldId id="1119" r:id="rId11"/>
    <p:sldId id="1120" r:id="rId12"/>
    <p:sldId id="1121" r:id="rId13"/>
    <p:sldId id="1122" r:id="rId14"/>
    <p:sldId id="1174" r:id="rId15"/>
    <p:sldId id="1173" r:id="rId16"/>
    <p:sldId id="1123" r:id="rId17"/>
    <p:sldId id="1124" r:id="rId18"/>
    <p:sldId id="1127" r:id="rId19"/>
    <p:sldId id="1125" r:id="rId20"/>
    <p:sldId id="1126" r:id="rId21"/>
    <p:sldId id="1128" r:id="rId22"/>
    <p:sldId id="1186" r:id="rId23"/>
    <p:sldId id="1129" r:id="rId24"/>
    <p:sldId id="1187" r:id="rId25"/>
    <p:sldId id="1130" r:id="rId26"/>
    <p:sldId id="1332" r:id="rId27"/>
    <p:sldId id="1333" r:id="rId28"/>
    <p:sldId id="1334" r:id="rId29"/>
    <p:sldId id="1188" r:id="rId30"/>
    <p:sldId id="1131" r:id="rId31"/>
    <p:sldId id="1336" r:id="rId32"/>
    <p:sldId id="1337" r:id="rId33"/>
    <p:sldId id="1338" r:id="rId34"/>
    <p:sldId id="1171" r:id="rId35"/>
    <p:sldId id="1172" r:id="rId36"/>
    <p:sldId id="1158" r:id="rId37"/>
    <p:sldId id="1189" r:id="rId38"/>
    <p:sldId id="1134" r:id="rId39"/>
    <p:sldId id="1135" r:id="rId40"/>
    <p:sldId id="1136" r:id="rId41"/>
    <p:sldId id="1137" r:id="rId42"/>
    <p:sldId id="1138" r:id="rId43"/>
    <p:sldId id="1139" r:id="rId44"/>
    <p:sldId id="1192" r:id="rId45"/>
    <p:sldId id="1191" r:id="rId46"/>
    <p:sldId id="1193" r:id="rId47"/>
    <p:sldId id="1194" r:id="rId48"/>
    <p:sldId id="1142" r:id="rId49"/>
    <p:sldId id="1159" r:id="rId50"/>
    <p:sldId id="1164" r:id="rId51"/>
    <p:sldId id="1165" r:id="rId52"/>
    <p:sldId id="1166" r:id="rId53"/>
    <p:sldId id="1167" r:id="rId54"/>
    <p:sldId id="1168" r:id="rId55"/>
    <p:sldId id="1169" r:id="rId56"/>
    <p:sldId id="1170" r:id="rId57"/>
    <p:sldId id="1160" r:id="rId58"/>
    <p:sldId id="1161" r:id="rId59"/>
    <p:sldId id="1143" r:id="rId60"/>
    <p:sldId id="1144" r:id="rId61"/>
    <p:sldId id="1145" r:id="rId62"/>
    <p:sldId id="1146" r:id="rId63"/>
    <p:sldId id="1147" r:id="rId64"/>
    <p:sldId id="1177" r:id="rId65"/>
    <p:sldId id="1178" r:id="rId66"/>
    <p:sldId id="1179" r:id="rId67"/>
    <p:sldId id="1180" r:id="rId68"/>
    <p:sldId id="1181" r:id="rId69"/>
    <p:sldId id="1182" r:id="rId70"/>
    <p:sldId id="1183" r:id="rId71"/>
    <p:sldId id="1197" r:id="rId72"/>
    <p:sldId id="1150" r:id="rId73"/>
    <p:sldId id="1151" r:id="rId74"/>
    <p:sldId id="1162" r:id="rId75"/>
    <p:sldId id="1198" r:id="rId76"/>
    <p:sldId id="1199" r:id="rId77"/>
    <p:sldId id="1153" r:id="rId78"/>
    <p:sldId id="1097" r:id="rId79"/>
    <p:sldId id="1154" r:id="rId80"/>
    <p:sldId id="1098" r:id="rId81"/>
    <p:sldId id="1200" r:id="rId82"/>
    <p:sldId id="1201" r:id="rId83"/>
    <p:sldId id="1105" r:id="rId84"/>
    <p:sldId id="1106" r:id="rId85"/>
    <p:sldId id="1108" r:id="rId86"/>
    <p:sldId id="1109" r:id="rId87"/>
    <p:sldId id="1110" r:id="rId88"/>
    <p:sldId id="1111" r:id="rId89"/>
    <p:sldId id="1112" r:id="rId90"/>
    <p:sldId id="1113" r:id="rId91"/>
    <p:sldId id="1114" r:id="rId92"/>
    <p:sldId id="1176" r:id="rId93"/>
    <p:sldId id="1175" r:id="rId94"/>
    <p:sldId id="1163" r:id="rId95"/>
    <p:sldId id="441" r:id="rId96"/>
  </p:sldIdLst>
  <p:sldSz cx="9144000" cy="6858000" type="screen4x3"/>
  <p:notesSz cx="6858000" cy="9144000"/>
  <p:custDataLst>
    <p:tags r:id="rId100"/>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CCECFF"/>
    <a:srgbClr val="FFCCCC"/>
    <a:srgbClr val="CCFF66"/>
    <a:srgbClr val="FFFFCC"/>
    <a:srgbClr val="99FF66"/>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8"/>
    <p:restoredTop sz="81331"/>
  </p:normalViewPr>
  <p:slideViewPr>
    <p:cSldViewPr showGuides="1">
      <p:cViewPr>
        <p:scale>
          <a:sx n="50" d="100"/>
          <a:sy n="50" d="100"/>
        </p:scale>
        <p:origin x="-1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910"/>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gs" Target="tags/tag3.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3#1">
  <dgm:title val=""/>
  <dgm:desc val=""/>
  <dgm:catLst>
    <dgm:cat type="accent2" pri="11300"/>
  </dgm:catLst>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FCC951D-3524-40BA-807B-1B6A9E003BF3}" type="doc">
      <dgm:prSet loTypeId="urn:microsoft.com/office/officeart/2005/8/layout/hProcess9#1" loCatId="process" qsTypeId="urn:microsoft.com/office/officeart/2005/8/quickstyle/simple1#1" qsCatId="simple" csTypeId="urn:microsoft.com/office/officeart/2005/8/colors/accent2_3#1" csCatId="accent2" phldr="1"/>
      <dgm:spPr/>
    </dgm:pt>
    <dgm:pt modelId="{39C1E181-0570-4426-8D10-4A351AAB9A25}">
      <dgm:prSet phldrT="[文本]"/>
      <dgm:spPr/>
      <dgm:t>
        <a:bodyPr/>
        <a:lstStyle/>
        <a:p>
          <a:r>
            <a:rPr lang="en-US" altLang="zh-CN" dirty="0"/>
            <a:t>FAT12</a:t>
          </a:r>
          <a:endParaRPr lang="zh-CN" altLang="en-US" dirty="0"/>
        </a:p>
      </dgm:t>
    </dgm:pt>
    <dgm:pt modelId="{F42DCF86-7223-417B-8B0C-E4A931FD9AB8}" cxnId="{EE980303-ED7F-46E6-8563-92A789B14D0A}" type="parTrans">
      <dgm:prSet/>
      <dgm:spPr/>
      <dgm:t>
        <a:bodyPr/>
        <a:lstStyle/>
        <a:p>
          <a:endParaRPr lang="zh-CN" altLang="en-US"/>
        </a:p>
      </dgm:t>
    </dgm:pt>
    <dgm:pt modelId="{064B6F04-8205-4A3B-ACDF-ED3E621FE470}" cxnId="{EE980303-ED7F-46E6-8563-92A789B14D0A}" type="sibTrans">
      <dgm:prSet/>
      <dgm:spPr/>
      <dgm:t>
        <a:bodyPr/>
        <a:lstStyle/>
        <a:p>
          <a:endParaRPr lang="zh-CN" altLang="en-US"/>
        </a:p>
      </dgm:t>
    </dgm:pt>
    <dgm:pt modelId="{AAA7AC2F-4DBB-4A5D-8163-20F0F0C45808}">
      <dgm:prSet phldrT="[文本]"/>
      <dgm:spPr/>
      <dgm:t>
        <a:bodyPr/>
        <a:lstStyle/>
        <a:p>
          <a:r>
            <a:rPr lang="en-US" altLang="zh-CN" dirty="0"/>
            <a:t>FAT16</a:t>
          </a:r>
          <a:endParaRPr lang="zh-CN" altLang="en-US" dirty="0"/>
        </a:p>
      </dgm:t>
    </dgm:pt>
    <dgm:pt modelId="{D7FD6C2E-023C-4A4D-BFEE-D3BAD066A124}" cxnId="{3256299B-FECF-480B-B6CB-6624D137E793}" type="parTrans">
      <dgm:prSet/>
      <dgm:spPr/>
      <dgm:t>
        <a:bodyPr/>
        <a:lstStyle/>
        <a:p>
          <a:endParaRPr lang="zh-CN" altLang="en-US"/>
        </a:p>
      </dgm:t>
    </dgm:pt>
    <dgm:pt modelId="{1E69ED99-C79D-4884-ADD6-1E4CB5991F4C}" cxnId="{3256299B-FECF-480B-B6CB-6624D137E793}" type="sibTrans">
      <dgm:prSet/>
      <dgm:spPr/>
      <dgm:t>
        <a:bodyPr/>
        <a:lstStyle/>
        <a:p>
          <a:endParaRPr lang="zh-CN" altLang="en-US"/>
        </a:p>
      </dgm:t>
    </dgm:pt>
    <dgm:pt modelId="{7B2B61DD-CF53-4005-8E22-65F88B746D1B}">
      <dgm:prSet phldrT="[文本]"/>
      <dgm:spPr/>
      <dgm:t>
        <a:bodyPr/>
        <a:lstStyle/>
        <a:p>
          <a:r>
            <a:rPr lang="en-US" altLang="zh-CN" dirty="0"/>
            <a:t>FAT32</a:t>
          </a:r>
          <a:endParaRPr lang="zh-CN" altLang="en-US" dirty="0"/>
        </a:p>
      </dgm:t>
    </dgm:pt>
    <dgm:pt modelId="{B7B7E373-793A-4951-B1FE-FA5FCDBF5098}" cxnId="{3AD1444A-6C43-4F78-94C1-EFA0A698ACC2}" type="parTrans">
      <dgm:prSet/>
      <dgm:spPr/>
      <dgm:t>
        <a:bodyPr/>
        <a:lstStyle/>
        <a:p>
          <a:endParaRPr lang="zh-CN" altLang="en-US"/>
        </a:p>
      </dgm:t>
    </dgm:pt>
    <dgm:pt modelId="{70C445DF-5027-4337-868F-47E061261D6D}" cxnId="{3AD1444A-6C43-4F78-94C1-EFA0A698ACC2}" type="sibTrans">
      <dgm:prSet/>
      <dgm:spPr/>
      <dgm:t>
        <a:bodyPr/>
        <a:lstStyle/>
        <a:p>
          <a:endParaRPr lang="zh-CN" altLang="en-US"/>
        </a:p>
      </dgm:t>
    </dgm:pt>
    <dgm:pt modelId="{D24FF425-F5D6-4B53-B372-61700D1CC81B}">
      <dgm:prSet/>
      <dgm:spPr/>
      <dgm:t>
        <a:bodyPr/>
        <a:lstStyle/>
        <a:p>
          <a:r>
            <a:rPr lang="en-US" altLang="zh-CN" dirty="0"/>
            <a:t>NTFS</a:t>
          </a:r>
          <a:endParaRPr lang="zh-CN" altLang="en-US" dirty="0"/>
        </a:p>
      </dgm:t>
    </dgm:pt>
    <dgm:pt modelId="{E2255386-8ED2-4F86-95F0-B00F3AF32516}" cxnId="{8058A007-D401-4755-984E-BF7803D11B80}" type="parTrans">
      <dgm:prSet/>
      <dgm:spPr/>
      <dgm:t>
        <a:bodyPr/>
        <a:lstStyle/>
        <a:p>
          <a:endParaRPr lang="zh-CN" altLang="en-US"/>
        </a:p>
      </dgm:t>
    </dgm:pt>
    <dgm:pt modelId="{1C970545-8D93-4FB9-8D01-80A37D091310}" cxnId="{8058A007-D401-4755-984E-BF7803D11B80}" type="sibTrans">
      <dgm:prSet/>
      <dgm:spPr/>
      <dgm:t>
        <a:bodyPr/>
        <a:lstStyle/>
        <a:p>
          <a:endParaRPr lang="zh-CN" altLang="en-US"/>
        </a:p>
      </dgm:t>
    </dgm:pt>
    <dgm:pt modelId="{D45B829F-46A5-4886-9234-25493AB75818}" type="pres">
      <dgm:prSet presAssocID="{5FCC951D-3524-40BA-807B-1B6A9E003BF3}" presName="CompostProcess" presStyleCnt="0">
        <dgm:presLayoutVars>
          <dgm:dir/>
          <dgm:resizeHandles val="exact"/>
        </dgm:presLayoutVars>
      </dgm:prSet>
      <dgm:spPr/>
    </dgm:pt>
    <dgm:pt modelId="{F761BA8C-52D7-4891-AC1D-890962DF7883}" type="pres">
      <dgm:prSet presAssocID="{5FCC951D-3524-40BA-807B-1B6A9E003BF3}" presName="arrow" presStyleLbl="bgShp" presStyleIdx="0" presStyleCnt="1" custLinFactNeighborX="5073" custLinFactNeighborY="-36058"/>
      <dgm:spPr/>
    </dgm:pt>
    <dgm:pt modelId="{A44D3E8A-0E04-49CC-BDDB-B239D0EC3947}" type="pres">
      <dgm:prSet presAssocID="{5FCC951D-3524-40BA-807B-1B6A9E003BF3}" presName="linearProcess" presStyleCnt="0"/>
      <dgm:spPr/>
    </dgm:pt>
    <dgm:pt modelId="{6FDC90FA-0426-4B0F-981E-308854AB6EBE}" type="pres">
      <dgm:prSet presAssocID="{39C1E181-0570-4426-8D10-4A351AAB9A25}" presName="textNode" presStyleLbl="node1" presStyleIdx="0" presStyleCnt="4">
        <dgm:presLayoutVars>
          <dgm:bulletEnabled val="1"/>
        </dgm:presLayoutVars>
      </dgm:prSet>
      <dgm:spPr/>
      <dgm:t>
        <a:bodyPr/>
        <a:lstStyle/>
        <a:p>
          <a:endParaRPr lang="zh-CN" altLang="en-US"/>
        </a:p>
      </dgm:t>
    </dgm:pt>
    <dgm:pt modelId="{3E047156-C1AB-426C-9F31-CE2A8B8F79A5}" type="pres">
      <dgm:prSet presAssocID="{064B6F04-8205-4A3B-ACDF-ED3E621FE470}" presName="sibTrans" presStyleCnt="0"/>
      <dgm:spPr/>
    </dgm:pt>
    <dgm:pt modelId="{E30740F7-9DDD-4C32-AB9E-8762549800A1}" type="pres">
      <dgm:prSet presAssocID="{AAA7AC2F-4DBB-4A5D-8163-20F0F0C45808}" presName="textNode" presStyleLbl="node1" presStyleIdx="1" presStyleCnt="4" custLinFactNeighborX="-17067" custLinFactNeighborY="1274">
        <dgm:presLayoutVars>
          <dgm:bulletEnabled val="1"/>
        </dgm:presLayoutVars>
      </dgm:prSet>
      <dgm:spPr/>
      <dgm:t>
        <a:bodyPr/>
        <a:lstStyle/>
        <a:p>
          <a:endParaRPr lang="zh-CN" altLang="en-US"/>
        </a:p>
      </dgm:t>
    </dgm:pt>
    <dgm:pt modelId="{3F92980E-F20F-40F8-90C6-21C17470D434}" type="pres">
      <dgm:prSet presAssocID="{1E69ED99-C79D-4884-ADD6-1E4CB5991F4C}" presName="sibTrans" presStyleCnt="0"/>
      <dgm:spPr/>
    </dgm:pt>
    <dgm:pt modelId="{297A5FE4-542B-4714-8514-288F8D30AC39}" type="pres">
      <dgm:prSet presAssocID="{7B2B61DD-CF53-4005-8E22-65F88B746D1B}" presName="textNode" presStyleLbl="node1" presStyleIdx="2" presStyleCnt="4">
        <dgm:presLayoutVars>
          <dgm:bulletEnabled val="1"/>
        </dgm:presLayoutVars>
      </dgm:prSet>
      <dgm:spPr/>
      <dgm:t>
        <a:bodyPr/>
        <a:lstStyle/>
        <a:p>
          <a:endParaRPr lang="zh-CN" altLang="en-US"/>
        </a:p>
      </dgm:t>
    </dgm:pt>
    <dgm:pt modelId="{57950FBF-530D-41E1-B2B5-0495577C2764}" type="pres">
      <dgm:prSet presAssocID="{70C445DF-5027-4337-868F-47E061261D6D}" presName="sibTrans" presStyleCnt="0"/>
      <dgm:spPr/>
    </dgm:pt>
    <dgm:pt modelId="{D51623B7-579B-4D08-AD93-480428BB38D1}" type="pres">
      <dgm:prSet presAssocID="{D24FF425-F5D6-4B53-B372-61700D1CC81B}" presName="textNode" presStyleLbl="node1" presStyleIdx="3" presStyleCnt="4">
        <dgm:presLayoutVars>
          <dgm:bulletEnabled val="1"/>
        </dgm:presLayoutVars>
      </dgm:prSet>
      <dgm:spPr/>
      <dgm:t>
        <a:bodyPr/>
        <a:lstStyle/>
        <a:p>
          <a:endParaRPr lang="zh-CN" altLang="en-US"/>
        </a:p>
      </dgm:t>
    </dgm:pt>
  </dgm:ptLst>
  <dgm:cxnLst>
    <dgm:cxn modelId="{3AD1444A-6C43-4F78-94C1-EFA0A698ACC2}" srcId="{5FCC951D-3524-40BA-807B-1B6A9E003BF3}" destId="{7B2B61DD-CF53-4005-8E22-65F88B746D1B}" srcOrd="2" destOrd="0" parTransId="{B7B7E373-793A-4951-B1FE-FA5FCDBF5098}" sibTransId="{70C445DF-5027-4337-868F-47E061261D6D}"/>
    <dgm:cxn modelId="{313BC998-C566-4109-A708-D988CA9E919F}" type="presOf" srcId="{7B2B61DD-CF53-4005-8E22-65F88B746D1B}" destId="{297A5FE4-542B-4714-8514-288F8D30AC39}" srcOrd="0" destOrd="0" presId="urn:microsoft.com/office/officeart/2005/8/layout/hProcess9#1"/>
    <dgm:cxn modelId="{6EA6FAF9-6DE9-4E91-9233-C3F118BCA868}" type="presOf" srcId="{D24FF425-F5D6-4B53-B372-61700D1CC81B}" destId="{D51623B7-579B-4D08-AD93-480428BB38D1}" srcOrd="0" destOrd="0" presId="urn:microsoft.com/office/officeart/2005/8/layout/hProcess9#1"/>
    <dgm:cxn modelId="{503684BF-34EF-43C3-8064-5C9B49FF29E5}" type="presOf" srcId="{5FCC951D-3524-40BA-807B-1B6A9E003BF3}" destId="{D45B829F-46A5-4886-9234-25493AB75818}" srcOrd="0" destOrd="0" presId="urn:microsoft.com/office/officeart/2005/8/layout/hProcess9#1"/>
    <dgm:cxn modelId="{700ACCE6-C641-4196-883D-08A3E326EB2C}" type="presOf" srcId="{39C1E181-0570-4426-8D10-4A351AAB9A25}" destId="{6FDC90FA-0426-4B0F-981E-308854AB6EBE}" srcOrd="0" destOrd="0" presId="urn:microsoft.com/office/officeart/2005/8/layout/hProcess9#1"/>
    <dgm:cxn modelId="{EE980303-ED7F-46E6-8563-92A789B14D0A}" srcId="{5FCC951D-3524-40BA-807B-1B6A9E003BF3}" destId="{39C1E181-0570-4426-8D10-4A351AAB9A25}" srcOrd="0" destOrd="0" parTransId="{F42DCF86-7223-417B-8B0C-E4A931FD9AB8}" sibTransId="{064B6F04-8205-4A3B-ACDF-ED3E621FE470}"/>
    <dgm:cxn modelId="{8058A007-D401-4755-984E-BF7803D11B80}" srcId="{5FCC951D-3524-40BA-807B-1B6A9E003BF3}" destId="{D24FF425-F5D6-4B53-B372-61700D1CC81B}" srcOrd="3" destOrd="0" parTransId="{E2255386-8ED2-4F86-95F0-B00F3AF32516}" sibTransId="{1C970545-8D93-4FB9-8D01-80A37D091310}"/>
    <dgm:cxn modelId="{D8C27673-AE43-499A-90C1-B5C9627B30E0}" type="presOf" srcId="{AAA7AC2F-4DBB-4A5D-8163-20F0F0C45808}" destId="{E30740F7-9DDD-4C32-AB9E-8762549800A1}" srcOrd="0" destOrd="0" presId="urn:microsoft.com/office/officeart/2005/8/layout/hProcess9#1"/>
    <dgm:cxn modelId="{3256299B-FECF-480B-B6CB-6624D137E793}" srcId="{5FCC951D-3524-40BA-807B-1B6A9E003BF3}" destId="{AAA7AC2F-4DBB-4A5D-8163-20F0F0C45808}" srcOrd="1" destOrd="0" parTransId="{D7FD6C2E-023C-4A4D-BFEE-D3BAD066A124}" sibTransId="{1E69ED99-C79D-4884-ADD6-1E4CB5991F4C}"/>
    <dgm:cxn modelId="{8B2E9C4A-8528-46FC-9E3C-89C699DC7D08}" type="presParOf" srcId="{D45B829F-46A5-4886-9234-25493AB75818}" destId="{F761BA8C-52D7-4891-AC1D-890962DF7883}" srcOrd="0" destOrd="0" presId="urn:microsoft.com/office/officeart/2005/8/layout/hProcess9#1"/>
    <dgm:cxn modelId="{BC5B0F88-5676-46E9-9D34-C1D019DF1B4C}" type="presParOf" srcId="{D45B829F-46A5-4886-9234-25493AB75818}" destId="{A44D3E8A-0E04-49CC-BDDB-B239D0EC3947}" srcOrd="1" destOrd="0" presId="urn:microsoft.com/office/officeart/2005/8/layout/hProcess9#1"/>
    <dgm:cxn modelId="{17A0A222-5B89-4CCB-88BC-0A9413299C73}" type="presParOf" srcId="{A44D3E8A-0E04-49CC-BDDB-B239D0EC3947}" destId="{6FDC90FA-0426-4B0F-981E-308854AB6EBE}" srcOrd="0" destOrd="0" presId="urn:microsoft.com/office/officeart/2005/8/layout/hProcess9#1"/>
    <dgm:cxn modelId="{F9B8CB2D-1648-4F2D-8F23-5D0C0E38FCD8}" type="presParOf" srcId="{A44D3E8A-0E04-49CC-BDDB-B239D0EC3947}" destId="{3E047156-C1AB-426C-9F31-CE2A8B8F79A5}" srcOrd="1" destOrd="0" presId="urn:microsoft.com/office/officeart/2005/8/layout/hProcess9#1"/>
    <dgm:cxn modelId="{A5F55E5D-02CD-4F5C-BE28-21201C21F891}" type="presParOf" srcId="{A44D3E8A-0E04-49CC-BDDB-B239D0EC3947}" destId="{E30740F7-9DDD-4C32-AB9E-8762549800A1}" srcOrd="2" destOrd="0" presId="urn:microsoft.com/office/officeart/2005/8/layout/hProcess9#1"/>
    <dgm:cxn modelId="{EBBAD517-247C-4E24-B20E-AFE75C52C18C}" type="presParOf" srcId="{A44D3E8A-0E04-49CC-BDDB-B239D0EC3947}" destId="{3F92980E-F20F-40F8-90C6-21C17470D434}" srcOrd="3" destOrd="0" presId="urn:microsoft.com/office/officeart/2005/8/layout/hProcess9#1"/>
    <dgm:cxn modelId="{DD27DD5D-698E-4F97-BEC0-F41EB5200A18}" type="presParOf" srcId="{A44D3E8A-0E04-49CC-BDDB-B239D0EC3947}" destId="{297A5FE4-542B-4714-8514-288F8D30AC39}" srcOrd="4" destOrd="0" presId="urn:microsoft.com/office/officeart/2005/8/layout/hProcess9#1"/>
    <dgm:cxn modelId="{C6E11EFE-2A17-4AA6-89EA-F8796E818793}" type="presParOf" srcId="{A44D3E8A-0E04-49CC-BDDB-B239D0EC3947}" destId="{57950FBF-530D-41E1-B2B5-0495577C2764}" srcOrd="5" destOrd="0" presId="urn:microsoft.com/office/officeart/2005/8/layout/hProcess9#1"/>
    <dgm:cxn modelId="{89C20161-2A67-49ED-878F-1D59C026725C}" type="presParOf" srcId="{A44D3E8A-0E04-49CC-BDDB-B239D0EC3947}" destId="{D51623B7-579B-4D08-AD93-480428BB38D1}" srcOrd="6" destOrd="0" presId="urn:microsoft.com/office/officeart/2005/8/layout/hProcess9#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44616" cy="2232248"/>
        <a:chOff x="0" y="0"/>
        <a:chExt cx="5544616" cy="2232248"/>
      </a:xfrm>
    </dsp:grpSpPr>
    <dsp:sp modelId="{F761BA8C-52D7-4891-AC1D-890962DF7883}">
      <dsp:nvSpPr>
        <dsp:cNvPr id="3" name="右箭头 2"/>
        <dsp:cNvSpPr/>
      </dsp:nvSpPr>
      <dsp:spPr bwMode="white">
        <a:xfrm>
          <a:off x="654933" y="0"/>
          <a:ext cx="4712924" cy="2232248"/>
        </a:xfrm>
        <a:prstGeom prst="rightArrow">
          <a:avLst/>
        </a:prstGeom>
      </dsp:spPr>
      <dsp:style>
        <a:lnRef idx="0">
          <a:schemeClr val="dk1"/>
        </a:lnRef>
        <a:fillRef idx="1">
          <a:schemeClr val="accent2">
            <a:tint val="40000"/>
          </a:schemeClr>
        </a:fillRef>
        <a:effectRef idx="0">
          <a:scrgbClr r="0" g="0" b="0"/>
        </a:effectRef>
        <a:fontRef idx="minor"/>
      </dsp:style>
      <dsp:txXfrm>
        <a:off x="654933" y="0"/>
        <a:ext cx="4712924" cy="2232248"/>
      </dsp:txXfrm>
    </dsp:sp>
    <dsp:sp modelId="{6FDC90FA-0426-4B0F-981E-308854AB6EBE}">
      <dsp:nvSpPr>
        <dsp:cNvPr id="4" name="圆角矩形 3"/>
        <dsp:cNvSpPr/>
      </dsp:nvSpPr>
      <dsp:spPr bwMode="white">
        <a:xfrm>
          <a:off x="0" y="669674"/>
          <a:ext cx="1232137" cy="892899"/>
        </a:xfrm>
        <a:prstGeom prst="roundRect">
          <a:avLst/>
        </a:prstGeom>
      </dsp:spPr>
      <dsp:style>
        <a:lnRef idx="2">
          <a:schemeClr val="lt1"/>
        </a:lnRef>
        <a:fillRef idx="1">
          <a:schemeClr val="accent2">
            <a:shade val="80000"/>
            <a:hueOff val="0"/>
            <a:satOff val="0"/>
            <a:lumOff val="0"/>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t>FAT12</a:t>
          </a:r>
          <a:endParaRPr lang="zh-CN" altLang="en-US" dirty="0"/>
        </a:p>
      </dsp:txBody>
      <dsp:txXfrm>
        <a:off x="0" y="669674"/>
        <a:ext cx="1232137" cy="892899"/>
      </dsp:txXfrm>
    </dsp:sp>
    <dsp:sp modelId="{E30740F7-9DDD-4C32-AB9E-8762549800A1}">
      <dsp:nvSpPr>
        <dsp:cNvPr id="5" name="圆角矩形 4"/>
        <dsp:cNvSpPr/>
      </dsp:nvSpPr>
      <dsp:spPr bwMode="white">
        <a:xfrm>
          <a:off x="1402445" y="681050"/>
          <a:ext cx="1232137" cy="892899"/>
        </a:xfrm>
        <a:prstGeom prst="roundRect">
          <a:avLst/>
        </a:prstGeom>
      </dsp:spPr>
      <dsp:style>
        <a:lnRef idx="2">
          <a:schemeClr val="lt1"/>
        </a:lnRef>
        <a:fillRef idx="1">
          <a:schemeClr val="accent2">
            <a:shade val="80000"/>
            <a:hueOff val="-139999"/>
            <a:satOff val="261"/>
            <a:lumOff val="11242"/>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t>FAT16</a:t>
          </a:r>
          <a:endParaRPr lang="zh-CN" altLang="en-US" dirty="0"/>
        </a:p>
      </dsp:txBody>
      <dsp:txXfrm>
        <a:off x="1402445" y="681050"/>
        <a:ext cx="1232137" cy="892899"/>
      </dsp:txXfrm>
    </dsp:sp>
    <dsp:sp modelId="{297A5FE4-542B-4714-8514-288F8D30AC39}">
      <dsp:nvSpPr>
        <dsp:cNvPr id="6" name="圆角矩形 5"/>
        <dsp:cNvSpPr/>
      </dsp:nvSpPr>
      <dsp:spPr bwMode="white">
        <a:xfrm>
          <a:off x="2874986" y="669674"/>
          <a:ext cx="1232137" cy="892899"/>
        </a:xfrm>
        <a:prstGeom prst="roundRect">
          <a:avLst/>
        </a:prstGeom>
      </dsp:spPr>
      <dsp:style>
        <a:lnRef idx="2">
          <a:schemeClr val="lt1"/>
        </a:lnRef>
        <a:fillRef idx="1">
          <a:schemeClr val="accent2">
            <a:shade val="80000"/>
            <a:hueOff val="-279999"/>
            <a:satOff val="523"/>
            <a:lumOff val="22484"/>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t>FAT32</a:t>
          </a:r>
          <a:endParaRPr lang="zh-CN" altLang="en-US" dirty="0"/>
        </a:p>
      </dsp:txBody>
      <dsp:txXfrm>
        <a:off x="2874986" y="669674"/>
        <a:ext cx="1232137" cy="892899"/>
      </dsp:txXfrm>
    </dsp:sp>
    <dsp:sp modelId="{D51623B7-579B-4D08-AD93-480428BB38D1}">
      <dsp:nvSpPr>
        <dsp:cNvPr id="7" name="圆角矩形 6"/>
        <dsp:cNvSpPr/>
      </dsp:nvSpPr>
      <dsp:spPr bwMode="white">
        <a:xfrm>
          <a:off x="4312479" y="669674"/>
          <a:ext cx="1232137" cy="892899"/>
        </a:xfrm>
        <a:prstGeom prst="roundRect">
          <a:avLst/>
        </a:prstGeom>
      </dsp:spPr>
      <dsp:style>
        <a:lnRef idx="2">
          <a:schemeClr val="lt1"/>
        </a:lnRef>
        <a:fillRef idx="1">
          <a:schemeClr val="accent2">
            <a:shade val="80000"/>
            <a:hueOff val="-420000"/>
            <a:satOff val="784"/>
            <a:lumOff val="33725"/>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t>NTFS</a:t>
          </a:r>
          <a:endParaRPr lang="zh-CN" altLang="en-US" dirty="0"/>
        </a:p>
      </dsp:txBody>
      <dsp:txXfrm>
        <a:off x="4312479" y="669674"/>
        <a:ext cx="1232137" cy="8928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42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942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p:nvPr>
        </p:nvSpPr>
        <p:spPr/>
        <p:txBody>
          <a:bodyPr wrap="square" lIns="91440" tIns="45720" rIns="91440" bIns="45720" anchor="t" anchorCtr="0"/>
          <a:p>
            <a:pPr lvl="0" eaLnBrk="1" hangingPunct="1">
              <a:buClr>
                <a:srgbClr val="000066"/>
              </a:buClr>
              <a:buSzPct val="80000"/>
              <a:buFont typeface="Wingdings" panose="05000000000000000000" pitchFamily="2" charset="2"/>
              <a:buChar char="n"/>
            </a:pPr>
            <a:r>
              <a:rPr lang="zh-CN" altLang="en-US" dirty="0"/>
              <a:t>要求为每一个文件分配一组相邻的盘块。 </a:t>
            </a:r>
            <a:endParaRPr lang="zh-CN" altLang="en-US" dirty="0"/>
          </a:p>
          <a:p>
            <a:pPr lvl="0" eaLnBrk="1" hangingPunct="1">
              <a:buClr>
                <a:srgbClr val="000066"/>
              </a:buClr>
              <a:buSzPct val="80000"/>
              <a:buFont typeface="Wingdings" panose="05000000000000000000" pitchFamily="2" charset="2"/>
              <a:buChar char="n"/>
            </a:pPr>
            <a:r>
              <a:rPr lang="zh-CN" altLang="en-US" dirty="0"/>
              <a:t>把逻辑文件中的记录顺序地存储到相邻的物理盘块中。 </a:t>
            </a:r>
            <a:endParaRPr lang="zh-CN" altLang="en-US" dirty="0"/>
          </a:p>
          <a:p>
            <a:pPr lvl="0" eaLnBrk="1" hangingPunct="1">
              <a:buClr>
                <a:srgbClr val="000066"/>
              </a:buClr>
              <a:buSzPct val="80000"/>
              <a:buFont typeface="Wingdings" panose="05000000000000000000" pitchFamily="2" charset="2"/>
              <a:buChar char="n"/>
            </a:pPr>
            <a:r>
              <a:rPr lang="zh-CN" altLang="en-US" dirty="0"/>
              <a:t>成为顺序文件结构，又称顺序文件</a:t>
            </a:r>
            <a:r>
              <a:rPr lang="en-US" altLang="zh-CN" dirty="0"/>
              <a:t>(</a:t>
            </a:r>
            <a:r>
              <a:rPr lang="zh-CN" altLang="en-US" dirty="0">
                <a:solidFill>
                  <a:srgbClr val="000066"/>
                </a:solidFill>
              </a:rPr>
              <a:t>连续文件</a:t>
            </a:r>
            <a:r>
              <a:rPr lang="en-US" altLang="zh-CN" dirty="0"/>
              <a:t>)</a:t>
            </a:r>
            <a:r>
              <a:rPr lang="zh-CN" altLang="en-US" dirty="0"/>
              <a:t>。 </a:t>
            </a:r>
            <a:endParaRPr lang="zh-CN" altLang="en-US" dirty="0"/>
          </a:p>
          <a:p>
            <a:pPr lvl="0" eaLnBrk="1" hangingPunct="1">
              <a:buClr>
                <a:srgbClr val="000066"/>
              </a:buClr>
              <a:buSzPct val="80000"/>
              <a:buFont typeface="Wingdings" panose="05000000000000000000" pitchFamily="2" charset="2"/>
              <a:buChar char="n"/>
            </a:pPr>
            <a:r>
              <a:rPr lang="zh-CN" altLang="en-US" dirty="0"/>
              <a:t>文件目录项：文件名、第一个盘块号、文件长度（以盘块数进行计量），如表</a:t>
            </a:r>
            <a:r>
              <a:rPr lang="en-US" altLang="zh-CN" dirty="0"/>
              <a:t>6.1</a:t>
            </a:r>
            <a:r>
              <a:rPr lang="zh-CN" altLang="en-US" dirty="0"/>
              <a:t>所示。</a:t>
            </a:r>
            <a:endParaRPr lang="zh-CN" altLang="en-US" dirty="0"/>
          </a:p>
          <a:p>
            <a:pPr lvl="0" eaLnBrk="1" hangingPunct="1">
              <a:buClr>
                <a:srgbClr val="000066"/>
              </a:buClr>
              <a:buSzPct val="80000"/>
              <a:buFont typeface="Wingdings" panose="05000000000000000000" pitchFamily="2" charset="2"/>
              <a:buChar char="n"/>
            </a:pPr>
            <a:r>
              <a:rPr lang="zh-CN" altLang="en-US" dirty="0"/>
              <a:t>会形成磁盘碎片</a:t>
            </a:r>
            <a:r>
              <a:rPr lang="en-US" altLang="zh-CN" dirty="0"/>
              <a:t>(</a:t>
            </a:r>
            <a:r>
              <a:rPr lang="zh-CN" altLang="en-US" dirty="0"/>
              <a:t>外部碎片</a:t>
            </a:r>
            <a:r>
              <a:rPr lang="en-US" altLang="zh-CN" dirty="0"/>
              <a:t>)</a:t>
            </a:r>
            <a:r>
              <a:rPr lang="zh-CN" altLang="en-US" dirty="0"/>
              <a:t>，可以用紧凑方法消除碎片，但将花费比内存紧凑多得多的时间。 </a:t>
            </a:r>
            <a:endParaRPr lang="zh-CN" altLang="en-US" dirty="0"/>
          </a:p>
          <a:p>
            <a:pPr lvl="0">
              <a:buChar char="•"/>
            </a:pPr>
            <a:endParaRPr lang="en-US" altLang="zh-CN" dirty="0"/>
          </a:p>
          <a:p>
            <a:pPr lvl="0">
              <a:buChar char="•"/>
            </a:pPr>
            <a:endParaRPr lang="en-US" altLang="zh-CN" dirty="0"/>
          </a:p>
          <a:p>
            <a:pPr lvl="0" eaLnBrk="1" hangingPunct="1">
              <a:spcBef>
                <a:spcPct val="0"/>
              </a:spcBef>
              <a:buChar char="•"/>
            </a:pPr>
            <a:r>
              <a:rPr lang="zh-CN" altLang="en-US" dirty="0">
                <a:latin typeface="楷体_GB2312" pitchFamily="49" charset="-122"/>
              </a:rPr>
              <a:t>顺序访问容易</a:t>
            </a:r>
            <a:r>
              <a:rPr lang="en-US" altLang="zh-CN" dirty="0"/>
              <a:t>——</a:t>
            </a:r>
            <a:r>
              <a:rPr lang="zh-CN" altLang="en-US" dirty="0">
                <a:latin typeface="楷体_GB2312" pitchFamily="49" charset="-122"/>
              </a:rPr>
              <a:t>从第一个盘块开始，顺序地、逐个地往下读</a:t>
            </a:r>
            <a:r>
              <a:rPr lang="en-US" altLang="zh-CN" dirty="0">
                <a:latin typeface="楷体_GB2312" pitchFamily="49" charset="-122"/>
              </a:rPr>
              <a:t>/</a:t>
            </a:r>
            <a:r>
              <a:rPr lang="zh-CN" altLang="en-US" dirty="0">
                <a:latin typeface="楷体_GB2312" pitchFamily="49" charset="-122"/>
              </a:rPr>
              <a:t>写。也支持直接存取。</a:t>
            </a:r>
            <a:endParaRPr lang="zh-CN" altLang="en-US" dirty="0">
              <a:latin typeface="楷体_GB2312" pitchFamily="49" charset="-122"/>
            </a:endParaRPr>
          </a:p>
          <a:p>
            <a:pPr lvl="0" eaLnBrk="1" hangingPunct="1">
              <a:spcBef>
                <a:spcPct val="0"/>
              </a:spcBef>
              <a:buChar char="•"/>
            </a:pPr>
            <a:r>
              <a:rPr lang="zh-CN" altLang="en-US" dirty="0">
                <a:latin typeface="楷体_GB2312" pitchFamily="49" charset="-122"/>
              </a:rPr>
              <a:t>顺序访问速度快</a:t>
            </a:r>
            <a:r>
              <a:rPr lang="en-US" altLang="zh-CN" dirty="0"/>
              <a:t>——</a:t>
            </a:r>
            <a:r>
              <a:rPr lang="zh-CN" altLang="en-US" dirty="0">
                <a:latin typeface="楷体_GB2312" pitchFamily="49" charset="-122"/>
              </a:rPr>
              <a:t>磁头移动得距离最少。  </a:t>
            </a:r>
            <a:endParaRPr lang="en-US" altLang="zh-CN" dirty="0">
              <a:latin typeface="楷体_GB2312" pitchFamily="49" charset="-122"/>
            </a:endParaRPr>
          </a:p>
          <a:p>
            <a:pPr lvl="0" eaLnBrk="1" hangingPunct="1">
              <a:spcBef>
                <a:spcPct val="0"/>
              </a:spcBef>
              <a:buChar char="•"/>
            </a:pPr>
            <a:endParaRPr lang="en-US" altLang="zh-CN" dirty="0">
              <a:latin typeface="楷体_GB2312" pitchFamily="49" charset="-122"/>
            </a:endParaRPr>
          </a:p>
          <a:p>
            <a:pPr lvl="0" eaLnBrk="1" hangingPunct="1">
              <a:spcBef>
                <a:spcPct val="0"/>
              </a:spcBef>
              <a:buChar char="•"/>
            </a:pPr>
            <a:r>
              <a:rPr lang="zh-CN" altLang="en-US" dirty="0">
                <a:latin typeface="楷体_GB2312" pitchFamily="49" charset="-122"/>
              </a:rPr>
              <a:t>要求有连续的存储空间 </a:t>
            </a:r>
            <a:endParaRPr lang="zh-CN" altLang="en-US" dirty="0">
              <a:latin typeface="楷体_GB2312" pitchFamily="49" charset="-122"/>
            </a:endParaRPr>
          </a:p>
          <a:p>
            <a:pPr lvl="0" eaLnBrk="1" hangingPunct="1">
              <a:spcBef>
                <a:spcPct val="0"/>
              </a:spcBef>
              <a:buChar char="•"/>
            </a:pPr>
            <a:r>
              <a:rPr lang="zh-CN" altLang="en-US" dirty="0">
                <a:latin typeface="楷体_GB2312" pitchFamily="49" charset="-122"/>
              </a:rPr>
              <a:t>必须事先知道文件的大小。文件大小不宜动态变化。 </a:t>
            </a:r>
            <a:endParaRPr lang="zh-CN" altLang="en-US" dirty="0">
              <a:latin typeface="楷体_GB2312" pitchFamily="49" charset="-122"/>
            </a:endParaRPr>
          </a:p>
          <a:p>
            <a:pPr lvl="0" eaLnBrk="1" hangingPunct="1">
              <a:spcBef>
                <a:spcPct val="0"/>
              </a:spcBef>
              <a:buChar char="•"/>
            </a:pPr>
            <a:endParaRPr lang="zh-CN" altLang="en-US" dirty="0">
              <a:latin typeface="楷体_GB2312" pitchFamily="49" charset="-122"/>
            </a:endParaRPr>
          </a:p>
          <a:p>
            <a:pPr lvl="0">
              <a:buChar char="•"/>
            </a:pPr>
            <a:endParaRPr lang="en-US" altLang="zh-CN" dirty="0"/>
          </a:p>
          <a:p>
            <a:pPr lvl="0">
              <a:buChar char="•"/>
            </a:pPr>
            <a:endParaRPr lang="zh-CN" altLang="en-US" dirty="0"/>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p:nvPr>
        </p:nvSpPr>
        <p:spPr/>
        <p:txBody>
          <a:bodyPr wrap="square" lIns="91440" tIns="45720" rIns="91440" bIns="45720" anchor="t" anchorCtr="0"/>
          <a:p>
            <a:pPr lvl="0"/>
            <a:endParaRPr lang="zh-CN" altLang="en-US" dirty="0"/>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p:nvPr>
        </p:nvSpPr>
        <p:spPr/>
        <p:txBody>
          <a:bodyPr wrap="square" lIns="91440" tIns="45720" rIns="91440" bIns="45720" anchor="t" anchorCtr="0"/>
          <a:p>
            <a:pPr lvl="0"/>
            <a:endParaRPr lang="zh-CN" altLang="en-US"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p:txBody>
          <a:bodyPr wrap="square" lIns="91440" tIns="45720" rIns="91440" bIns="45720" anchor="t" anchorCtr="0"/>
          <a:p>
            <a:pPr lvl="0"/>
            <a:r>
              <a:rPr lang="zh-CN" altLang="en-US" dirty="0">
                <a:latin typeface="黑体" panose="02010609060101010101" pitchFamily="49" charset="-122"/>
                <a:ea typeface="黑体" panose="02010609060101010101" pitchFamily="49" charset="-122"/>
              </a:rPr>
              <a:t> 如果把所有在事务</a:t>
            </a:r>
            <a:r>
              <a:rPr lang="en-US" altLang="zh-CN" dirty="0">
                <a:latin typeface="黑体" panose="02010609060101010101" pitchFamily="49" charset="-122"/>
                <a:ea typeface="黑体" panose="02010609060101010101" pitchFamily="49" charset="-122"/>
              </a:rPr>
              <a:t>T</a:t>
            </a:r>
            <a:r>
              <a:rPr lang="en-US" altLang="zh-CN" baseline="-25000" dirty="0">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以后开始执行的事务表示为事务集</a:t>
            </a:r>
            <a:r>
              <a:rPr lang="en-US" altLang="zh-CN" dirty="0">
                <a:latin typeface="黑体" panose="02010609060101010101" pitchFamily="49" charset="-122"/>
                <a:ea typeface="黑体" panose="02010609060101010101" pitchFamily="49" charset="-122"/>
              </a:rPr>
              <a:t>T</a:t>
            </a:r>
            <a:r>
              <a:rPr lang="zh-CN" altLang="en-US" dirty="0">
                <a:latin typeface="黑体" panose="02010609060101010101" pitchFamily="49" charset="-122"/>
                <a:ea typeface="黑体" panose="02010609060101010101" pitchFamily="49" charset="-122"/>
              </a:rPr>
              <a:t>， 则新的恢复操作要求是：对所有在</a:t>
            </a:r>
            <a:r>
              <a:rPr lang="en-US" altLang="zh-CN" dirty="0">
                <a:latin typeface="黑体" panose="02010609060101010101" pitchFamily="49" charset="-122"/>
                <a:ea typeface="黑体" panose="02010609060101010101" pitchFamily="49" charset="-122"/>
              </a:rPr>
              <a:t>T</a:t>
            </a:r>
            <a:r>
              <a:rPr lang="zh-CN" altLang="en-US" dirty="0">
                <a:latin typeface="黑体" panose="02010609060101010101" pitchFamily="49" charset="-122"/>
                <a:ea typeface="黑体" panose="02010609060101010101" pitchFamily="49" charset="-122"/>
              </a:rPr>
              <a:t>中的事务</a:t>
            </a:r>
            <a:r>
              <a:rPr lang="en-US" altLang="zh-CN" dirty="0">
                <a:latin typeface="黑体" panose="02010609060101010101" pitchFamily="49" charset="-122"/>
                <a:ea typeface="黑体" panose="02010609060101010101" pitchFamily="49" charset="-122"/>
              </a:rPr>
              <a:t>T</a:t>
            </a:r>
            <a:r>
              <a:rPr lang="en-US" altLang="zh-CN" baseline="-25000" dirty="0">
                <a:latin typeface="黑体" panose="02010609060101010101" pitchFamily="49" charset="-122"/>
                <a:ea typeface="黑体" panose="02010609060101010101" pitchFamily="49" charset="-122"/>
              </a:rPr>
              <a:t>K</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如果在事务记录表中出现了</a:t>
            </a:r>
            <a:r>
              <a:rPr lang="en-US" altLang="zh-CN" dirty="0">
                <a:latin typeface="黑体" panose="02010609060101010101" pitchFamily="49" charset="-122"/>
                <a:ea typeface="黑体" panose="02010609060101010101" pitchFamily="49" charset="-122"/>
              </a:rPr>
              <a:t>〈T</a:t>
            </a:r>
            <a:r>
              <a:rPr lang="en-US" altLang="zh-CN" baseline="-25000" dirty="0">
                <a:latin typeface="黑体" panose="02010609060101010101" pitchFamily="49" charset="-122"/>
                <a:ea typeface="黑体" panose="02010609060101010101" pitchFamily="49" charset="-122"/>
              </a:rPr>
              <a:t>K</a:t>
            </a:r>
            <a:r>
              <a:rPr lang="zh-CN" altLang="en-US" dirty="0">
                <a:latin typeface="黑体" panose="02010609060101010101" pitchFamily="49" charset="-122"/>
                <a:ea typeface="黑体" panose="02010609060101010101" pitchFamily="49" charset="-122"/>
              </a:rPr>
              <a:t>托付</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记录，则执行</a:t>
            </a:r>
            <a:r>
              <a:rPr lang="en-US" altLang="zh-CN" dirty="0">
                <a:latin typeface="黑体" panose="02010609060101010101" pitchFamily="49" charset="-122"/>
                <a:ea typeface="黑体" panose="02010609060101010101" pitchFamily="49" charset="-122"/>
              </a:rPr>
              <a:t>redo〈T</a:t>
            </a:r>
            <a:r>
              <a:rPr lang="en-US" altLang="zh-CN" baseline="-25000" dirty="0">
                <a:latin typeface="黑体" panose="02010609060101010101" pitchFamily="49" charset="-122"/>
                <a:ea typeface="黑体" panose="02010609060101010101" pitchFamily="49" charset="-122"/>
              </a:rPr>
              <a:t>K</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操作； 反之，如果在事务记录表中并未出现</a:t>
            </a:r>
            <a:r>
              <a:rPr lang="en-US" altLang="zh-CN" dirty="0">
                <a:latin typeface="黑体" panose="02010609060101010101" pitchFamily="49" charset="-122"/>
                <a:ea typeface="黑体" panose="02010609060101010101" pitchFamily="49" charset="-122"/>
              </a:rPr>
              <a:t>〈T</a:t>
            </a:r>
            <a:r>
              <a:rPr lang="en-US" altLang="zh-CN" baseline="-25000" dirty="0">
                <a:latin typeface="黑体" panose="02010609060101010101" pitchFamily="49" charset="-122"/>
                <a:ea typeface="黑体" panose="02010609060101010101" pitchFamily="49" charset="-122"/>
              </a:rPr>
              <a:t>K</a:t>
            </a:r>
            <a:r>
              <a:rPr lang="zh-CN" altLang="en-US" dirty="0">
                <a:latin typeface="黑体" panose="02010609060101010101" pitchFamily="49" charset="-122"/>
                <a:ea typeface="黑体" panose="02010609060101010101" pitchFamily="49" charset="-122"/>
              </a:rPr>
              <a:t>托付</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记录，则执行</a:t>
            </a:r>
            <a:r>
              <a:rPr lang="en-US" altLang="zh-CN" dirty="0">
                <a:latin typeface="黑体" panose="02010609060101010101" pitchFamily="49" charset="-122"/>
                <a:ea typeface="黑体" panose="02010609060101010101" pitchFamily="49" charset="-122"/>
              </a:rPr>
              <a:t>undo〈T</a:t>
            </a:r>
            <a:r>
              <a:rPr lang="en-US" altLang="zh-CN" baseline="-25000" dirty="0">
                <a:latin typeface="黑体" panose="02010609060101010101" pitchFamily="49" charset="-122"/>
                <a:ea typeface="黑体" panose="02010609060101010101" pitchFamily="49" charset="-122"/>
              </a:rPr>
              <a:t>K</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操作。</a:t>
            </a:r>
            <a:endParaRPr lang="zh-CN" altLang="en-US"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p:nvPr>
        </p:nvSpPr>
        <p:spPr/>
        <p:txBody>
          <a:bodyPr wrap="square" lIns="91440" tIns="45720" rIns="91440" bIns="45720" anchor="t" anchorCtr="0"/>
          <a:p>
            <a:pPr lvl="0"/>
            <a:endParaRPr lang="zh-CN" altLang="en-US"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文件目录项：文件名、第一个盘块号、文件长度（以盘块数进行计量），如表</a:t>
            </a:r>
            <a:r>
              <a:rPr kumimoji="0" lang="en-US" altLang="zh-CN" sz="1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6.1</a:t>
            </a:r>
            <a:r>
              <a:rPr kumimoji="0" lang="zh-CN" altLang="en-US" sz="1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所示。</a:t>
            </a:r>
            <a:endParaRPr kumimoji="0" lang="zh-CN" altLang="en-US" sz="12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p:txBody>
          <a:bodyPr wrap="square" lIns="91440" tIns="45720" rIns="91440" bIns="45720" anchor="t" anchorCtr="0"/>
          <a:p>
            <a:pPr lvl="0"/>
            <a:endParaRPr lang="zh-CN" altLang="en-US"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idx="1"/>
          </p:nvPr>
        </p:nvSpPr>
        <p:spPr/>
        <p:txBody>
          <a:bodyPr wrap="square" lIns="91440" tIns="45720" rIns="91440" bIns="45720" anchor="t" anchorCtr="0"/>
          <a:p>
            <a:pPr lvl="0"/>
            <a:endParaRPr lang="zh-CN" altLang="en-US" dirty="0"/>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p:txBody>
          <a:bodyPr wrap="square" lIns="91440" tIns="45720" rIns="91440" bIns="45720" anchor="t" anchorCtr="0"/>
          <a:p>
            <a:pPr lvl="0"/>
            <a:r>
              <a:rPr lang="zh-CN" altLang="zh-CN" dirty="0">
                <a:latin typeface="黑体" panose="02010609060101010101" pitchFamily="49" charset="-122"/>
                <a:ea typeface="黑体" panose="02010609060101010101" pitchFamily="49" charset="-122"/>
              </a:rPr>
              <a:t>因为扇区的单位太小，因此把它捆在一起，组成一个更大的单位更方便进行灵活管理。</a:t>
            </a:r>
            <a:endParaRPr lang="en-US" altLang="zh-CN" dirty="0">
              <a:latin typeface="黑体" panose="02010609060101010101" pitchFamily="49" charset="-122"/>
              <a:ea typeface="黑体" panose="02010609060101010101" pitchFamily="49" charset="-122"/>
            </a:endParaRPr>
          </a:p>
          <a:p>
            <a:pPr lvl="0"/>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p:txBody>
          <a:bodyPr wrap="square" lIns="91440" tIns="45720" rIns="91440" bIns="45720" anchor="t" anchorCtr="0"/>
          <a:p>
            <a:pPr lvl="0"/>
            <a:endParaRPr lang="zh-CN" altLang="en-US" dirty="0"/>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p:nvPr>
        </p:nvSpPr>
        <p:spPr/>
        <p:txBody>
          <a:bodyPr wrap="square" lIns="91440" tIns="45720" rIns="91440" bIns="45720" anchor="t" anchorCtr="0"/>
          <a:p>
            <a:pPr lvl="0"/>
            <a:endParaRPr lang="zh-CN" altLang="en-US"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p:nvPr>
        </p:nvSpPr>
        <p:spPr/>
        <p:txBody>
          <a:bodyPr wrap="square" lIns="91440" tIns="45720" rIns="91440" bIns="45720" anchor="t" anchorCtr="0"/>
          <a:p>
            <a:pPr lvl="0"/>
            <a:endParaRPr lang="zh-CN" altLang="en-US" dirty="0"/>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p:nvPr>
        </p:nvSpPr>
        <p:spPr/>
        <p:txBody>
          <a:bodyPr wrap="square" lIns="91440" tIns="45720" rIns="91440" bIns="45720" anchor="t" anchorCtr="0"/>
          <a:p>
            <a:pPr lvl="0"/>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15"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grpSp>
          <p:nvGrpSpPr>
            <p:cNvPr id="2057" name="Group 6"/>
            <p:cNvGrpSpPr/>
            <p:nvPr/>
          </p:nvGrpSpPr>
          <p:grpSpPr>
            <a:xfrm>
              <a:off x="261" y="1870"/>
              <a:ext cx="465" cy="299"/>
              <a:chOff x="912" y="2640"/>
              <a:chExt cx="672" cy="432"/>
            </a:xfrm>
          </p:grpSpPr>
          <p:sp>
            <p:nvSpPr>
              <p:cNvPr id="13"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4"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1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1"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zh-CN" altLang="en-US"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b="0" dirty="0">
                <a:solidFill>
                  <a:schemeClr val="bg2"/>
                </a:solidFill>
                <a:latin typeface="Tahoma" panose="020B0604030504040204" pitchFamily="34" charset="0"/>
                <a:ea typeface="宋体" panose="02010600030101010101" pitchFamily="2" charset="-122"/>
              </a:rPr>
            </a:fld>
            <a:endParaRPr lang="en-US" altLang="zh-CN" b="0" dirty="0">
              <a:solidFill>
                <a:schemeClr val="bg2"/>
              </a:solidFill>
              <a:latin typeface="Tahom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323850" y="214313"/>
            <a:ext cx="6321425" cy="5918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395288" y="1125538"/>
            <a:ext cx="4203700" cy="50069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751388" y="1125538"/>
            <a:ext cx="42037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395288" y="1125538"/>
            <a:ext cx="85598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395288" y="1125538"/>
            <a:ext cx="4203700" cy="50069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751388" y="1125538"/>
            <a:ext cx="4203700" cy="50069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10"/>
          <p:cNvSpPr>
            <a:spLocks noGrp="1"/>
          </p:cNvSpPr>
          <p:nvPr>
            <p:ph type="body"/>
          </p:nvPr>
        </p:nvSpPr>
        <p:spPr>
          <a:xfrm>
            <a:off x="395288" y="1125538"/>
            <a:ext cx="8559800" cy="5006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spcBef>
                <a:spcPct val="0"/>
              </a:spcBef>
              <a:defRPr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4.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4.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14.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4.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10.bin"/><Relationship Id="rId2" Type="http://schemas.openxmlformats.org/officeDocument/2006/relationships/image" Target="../media/image22.wmf"/><Relationship Id="rId1" Type="http://schemas.openxmlformats.org/officeDocument/2006/relationships/oleObject" Target="../embeddings/oleObject9.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2"/>
          <p:cNvSpPr txBox="1">
            <a:spLocks noChangeArrowheads="1"/>
          </p:cNvSpPr>
          <p:nvPr/>
        </p:nvSpPr>
        <p:spPr bwMode="auto">
          <a:xfrm>
            <a:off x="358775" y="657225"/>
            <a:ext cx="85375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a:ln>
                  <a:noFill/>
                </a:ln>
                <a:solidFill>
                  <a:srgbClr val="000066"/>
                </a:solidFill>
                <a:effectLst/>
                <a:uLnTx/>
                <a:uFillTx/>
                <a:latin typeface="楷体_GB2312" pitchFamily="49" charset="-122"/>
                <a:ea typeface="+mj-ea"/>
                <a:cs typeface="+mj-cs"/>
              </a:rPr>
              <a:t>第八章 磁盘存储器的管理 </a:t>
            </a:r>
            <a:endParaRPr kumimoji="0" lang="zh-CN" altLang="en-US" sz="5400" b="1" i="0" u="none" strike="noStrike" kern="1200" cap="none" spc="0" normalizeH="0" baseline="0" noProof="0" dirty="0">
              <a:ln>
                <a:noFill/>
              </a:ln>
              <a:solidFill>
                <a:srgbClr val="000066"/>
              </a:solidFill>
              <a:effectLst/>
              <a:uLnTx/>
              <a:uFillTx/>
              <a:latin typeface="楷体_GB2312" pitchFamily="49" charset="-122"/>
              <a:ea typeface="+mj-ea"/>
              <a:cs typeface="+mj-cs"/>
            </a:endParaRPr>
          </a:p>
        </p:txBody>
      </p:sp>
      <p:sp>
        <p:nvSpPr>
          <p:cNvPr id="3075" name="Text Box 3"/>
          <p:cNvSpPr txBox="1">
            <a:spLocks noChangeArrowheads="1"/>
          </p:cNvSpPr>
          <p:nvPr/>
        </p:nvSpPr>
        <p:spPr bwMode="auto">
          <a:xfrm>
            <a:off x="1727200" y="1928813"/>
            <a:ext cx="55356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3200" b="1" i="0" u="sng" strike="noStrike" kern="1200" cap="none" spc="0" normalizeH="0" baseline="0" noProof="0" dirty="0">
                <a:ln>
                  <a:noFill/>
                </a:ln>
                <a:solidFill>
                  <a:srgbClr val="0000FF"/>
                </a:solidFill>
                <a:effectLst/>
                <a:uLnTx/>
                <a:uFillTx/>
                <a:latin typeface="+mn-lt"/>
                <a:ea typeface="+mn-ea"/>
                <a:cs typeface="+mn-cs"/>
              </a:rPr>
              <a:t>8.1 </a:t>
            </a:r>
            <a:r>
              <a:rPr kumimoji="0" lang="zh-CN" altLang="en-US" sz="3200" b="1" i="0" u="sng" strike="noStrike" kern="1200" cap="none" spc="0" normalizeH="0" baseline="0" noProof="0" dirty="0">
                <a:ln>
                  <a:noFill/>
                </a:ln>
                <a:solidFill>
                  <a:srgbClr val="0000FF"/>
                </a:solidFill>
                <a:effectLst/>
                <a:uLnTx/>
                <a:uFillTx/>
                <a:latin typeface="+mn-lt"/>
                <a:ea typeface="+mn-ea"/>
                <a:cs typeface="+mn-cs"/>
              </a:rPr>
              <a:t>外存的组织形式 </a:t>
            </a:r>
            <a:endParaRPr kumimoji="0" lang="zh-CN" altLang="en-US" sz="3200" b="1" i="0" u="sng"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3200" b="1" i="0" u="sng" strike="noStrike" kern="1200" cap="none" spc="0" normalizeH="0" baseline="0" noProof="0" dirty="0">
                <a:ln>
                  <a:noFill/>
                </a:ln>
                <a:solidFill>
                  <a:srgbClr val="0000FF"/>
                </a:solidFill>
                <a:effectLst/>
                <a:uLnTx/>
                <a:uFillTx/>
                <a:latin typeface="+mn-lt"/>
                <a:ea typeface="+mn-ea"/>
                <a:cs typeface="+mn-cs"/>
              </a:rPr>
              <a:t>8.2 </a:t>
            </a:r>
            <a:r>
              <a:rPr kumimoji="0" lang="zh-CN" altLang="en-US" sz="3200" b="1" i="0" u="sng" strike="noStrike" kern="1200" cap="none" spc="0" normalizeH="0" baseline="0" noProof="0" dirty="0">
                <a:ln>
                  <a:noFill/>
                </a:ln>
                <a:solidFill>
                  <a:srgbClr val="0000FF"/>
                </a:solidFill>
                <a:effectLst/>
                <a:uLnTx/>
                <a:uFillTx/>
                <a:latin typeface="+mn-lt"/>
                <a:ea typeface="+mn-ea"/>
                <a:cs typeface="+mn-cs"/>
              </a:rPr>
              <a:t>文件存储空间的管理 </a:t>
            </a:r>
            <a:endParaRPr kumimoji="0" lang="zh-CN" altLang="en-US" sz="3200" b="1" i="0" u="sng"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3200" b="1" i="0" u="sng" strike="noStrike" kern="1200" cap="none" spc="0" normalizeH="0" baseline="0" noProof="0" dirty="0">
                <a:ln>
                  <a:noFill/>
                </a:ln>
                <a:solidFill>
                  <a:srgbClr val="0000FF"/>
                </a:solidFill>
                <a:effectLst/>
                <a:uLnTx/>
                <a:uFillTx/>
                <a:latin typeface="+mn-lt"/>
                <a:ea typeface="+mn-ea"/>
                <a:cs typeface="+mn-cs"/>
              </a:rPr>
              <a:t>8.3 </a:t>
            </a:r>
            <a:r>
              <a:rPr kumimoji="0" lang="zh-CN" altLang="en-US" sz="3200" b="1" i="0" u="sng" strike="noStrike" kern="1200" cap="none" spc="0" normalizeH="0" baseline="0" noProof="0" dirty="0">
                <a:ln>
                  <a:noFill/>
                </a:ln>
                <a:solidFill>
                  <a:srgbClr val="0000FF"/>
                </a:solidFill>
                <a:effectLst/>
                <a:uLnTx/>
                <a:uFillTx/>
                <a:latin typeface="+mn-lt"/>
                <a:ea typeface="+mn-ea"/>
                <a:cs typeface="+mn-cs"/>
              </a:rPr>
              <a:t>提高磁盘</a:t>
            </a:r>
            <a:r>
              <a:rPr kumimoji="0" lang="en-US" altLang="zh-CN" sz="3200" b="1" i="0" u="sng" strike="noStrike" kern="1200" cap="none" spc="0" normalizeH="0" baseline="0" noProof="0" dirty="0">
                <a:ln>
                  <a:noFill/>
                </a:ln>
                <a:solidFill>
                  <a:srgbClr val="0000FF"/>
                </a:solidFill>
                <a:effectLst/>
                <a:uLnTx/>
                <a:uFillTx/>
                <a:latin typeface="+mn-lt"/>
                <a:ea typeface="+mn-ea"/>
                <a:cs typeface="+mn-cs"/>
              </a:rPr>
              <a:t>I/O</a:t>
            </a:r>
            <a:r>
              <a:rPr kumimoji="0" lang="zh-CN" altLang="en-US" sz="3200" b="1" i="0" u="sng" strike="noStrike" kern="1200" cap="none" spc="0" normalizeH="0" baseline="0" noProof="0" dirty="0">
                <a:ln>
                  <a:noFill/>
                </a:ln>
                <a:solidFill>
                  <a:srgbClr val="0000FF"/>
                </a:solidFill>
                <a:effectLst/>
                <a:uLnTx/>
                <a:uFillTx/>
                <a:latin typeface="+mn-lt"/>
                <a:ea typeface="+mn-ea"/>
                <a:cs typeface="+mn-cs"/>
              </a:rPr>
              <a:t>速度的途径 </a:t>
            </a:r>
            <a:endParaRPr kumimoji="0" lang="zh-CN" altLang="en-US" sz="3200" b="1" i="0" u="sng"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3200" b="1" i="0" u="sng" strike="noStrike" kern="1200" cap="none" spc="0" normalizeH="0" baseline="0" noProof="0" dirty="0">
                <a:ln>
                  <a:noFill/>
                </a:ln>
                <a:solidFill>
                  <a:srgbClr val="0000FF"/>
                </a:solidFill>
                <a:effectLst/>
                <a:uLnTx/>
                <a:uFillTx/>
                <a:latin typeface="+mn-lt"/>
                <a:ea typeface="+mn-ea"/>
                <a:cs typeface="+mn-cs"/>
              </a:rPr>
              <a:t>8.4 </a:t>
            </a:r>
            <a:r>
              <a:rPr kumimoji="0" lang="zh-CN" altLang="en-US" sz="3200" b="1" i="0" u="sng" strike="noStrike" kern="1200" cap="none" spc="0" normalizeH="0" baseline="0" noProof="0" dirty="0">
                <a:ln>
                  <a:noFill/>
                </a:ln>
                <a:solidFill>
                  <a:srgbClr val="0000FF"/>
                </a:solidFill>
                <a:effectLst/>
                <a:uLnTx/>
                <a:uFillTx/>
                <a:latin typeface="+mn-lt"/>
                <a:ea typeface="+mn-ea"/>
                <a:cs typeface="+mn-cs"/>
              </a:rPr>
              <a:t>提高磁盘可靠性的技术 </a:t>
            </a:r>
            <a:endParaRPr kumimoji="0" lang="zh-CN" altLang="en-US" sz="3200" b="1" i="0" u="sng"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3200" b="1" i="0" u="sng" strike="noStrike" kern="1200" cap="none" spc="0" normalizeH="0" baseline="0" noProof="0" dirty="0">
                <a:ln>
                  <a:noFill/>
                </a:ln>
                <a:solidFill>
                  <a:srgbClr val="0000FF"/>
                </a:solidFill>
                <a:effectLst/>
                <a:uLnTx/>
                <a:uFillTx/>
                <a:latin typeface="+mn-lt"/>
                <a:ea typeface="+mn-ea"/>
                <a:cs typeface="+mn-cs"/>
              </a:rPr>
              <a:t>8.5 </a:t>
            </a:r>
            <a:r>
              <a:rPr kumimoji="0" lang="zh-CN" altLang="en-US" sz="3200" b="1" i="0" u="sng" strike="noStrike" kern="1200" cap="none" spc="0" normalizeH="0" baseline="0" noProof="0" dirty="0">
                <a:ln>
                  <a:noFill/>
                </a:ln>
                <a:solidFill>
                  <a:srgbClr val="0000FF"/>
                </a:solidFill>
                <a:effectLst/>
                <a:uLnTx/>
                <a:uFillTx/>
                <a:latin typeface="+mn-lt"/>
                <a:ea typeface="+mn-ea"/>
                <a:cs typeface="+mn-cs"/>
              </a:rPr>
              <a:t>数据一致性控制 </a:t>
            </a:r>
            <a:endParaRPr kumimoji="0" lang="zh-CN" altLang="en-US" sz="3200" b="1" i="0" u="sng"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6"/>
          <p:cNvSpPr txBox="1"/>
          <p:nvPr/>
        </p:nvSpPr>
        <p:spPr>
          <a:xfrm>
            <a:off x="468313" y="1738313"/>
            <a:ext cx="8064500" cy="3538537"/>
          </a:xfrm>
          <a:prstGeom prst="rect">
            <a:avLst/>
          </a:prstGeom>
          <a:noFill/>
          <a:ln w="9525">
            <a:noFill/>
          </a:ln>
        </p:spPr>
        <p:txBody>
          <a:bodyPr>
            <a:spAutoFit/>
          </a:bodyPr>
          <a:p>
            <a:pPr marL="342900" indent="-342900" eaLnBrk="1" hangingPunct="1">
              <a:spcBef>
                <a:spcPct val="50000"/>
              </a:spcBef>
              <a:buFont typeface="Arial" panose="020B0604020202020204" pitchFamily="34" charset="0"/>
              <a:buChar char="•"/>
            </a:pPr>
            <a:r>
              <a:rPr lang="zh-CN" altLang="en-US" sz="2800" b="0" dirty="0">
                <a:latin typeface="黑体" panose="02010609060101010101" pitchFamily="49" charset="-122"/>
                <a:ea typeface="黑体" panose="02010609060101010101" pitchFamily="49" charset="-122"/>
              </a:rPr>
              <a:t>每个</a:t>
            </a:r>
            <a:r>
              <a:rPr lang="en-US" altLang="zh-CN" sz="2800" b="0" dirty="0">
                <a:latin typeface="黑体" panose="02010609060101010101" pitchFamily="49" charset="-122"/>
                <a:ea typeface="黑体" panose="02010609060101010101" pitchFamily="49" charset="-122"/>
              </a:rPr>
              <a:t>FAT</a:t>
            </a:r>
            <a:r>
              <a:rPr lang="zh-CN" altLang="en-US" sz="2800" b="0" dirty="0">
                <a:latin typeface="黑体" panose="02010609060101010101" pitchFamily="49" charset="-122"/>
                <a:ea typeface="黑体" panose="02010609060101010101" pitchFamily="49" charset="-122"/>
              </a:rPr>
              <a:t>表项为</a:t>
            </a:r>
            <a:r>
              <a:rPr lang="en-US" altLang="zh-CN" sz="2800" b="0" dirty="0">
                <a:latin typeface="黑体" panose="02010609060101010101" pitchFamily="49" charset="-122"/>
                <a:ea typeface="黑体" panose="02010609060101010101" pitchFamily="49" charset="-122"/>
              </a:rPr>
              <a:t>12</a:t>
            </a:r>
            <a:r>
              <a:rPr lang="zh-CN" altLang="en-US" sz="2800" b="0" dirty="0">
                <a:latin typeface="黑体" panose="02010609060101010101" pitchFamily="49" charset="-122"/>
                <a:ea typeface="黑体" panose="02010609060101010101" pitchFamily="49" charset="-122"/>
              </a:rPr>
              <a:t>位，在</a:t>
            </a:r>
            <a:r>
              <a:rPr lang="en-US" altLang="zh-CN" sz="2800" b="0" dirty="0">
                <a:latin typeface="黑体" panose="02010609060101010101" pitchFamily="49" charset="-122"/>
                <a:ea typeface="黑体" panose="02010609060101010101" pitchFamily="49" charset="-122"/>
              </a:rPr>
              <a:t>FAT</a:t>
            </a:r>
            <a:r>
              <a:rPr lang="zh-CN" altLang="en-US" sz="2800" b="0" dirty="0">
                <a:latin typeface="黑体" panose="02010609060101010101" pitchFamily="49" charset="-122"/>
                <a:ea typeface="黑体" panose="02010609060101010101" pitchFamily="49" charset="-122"/>
              </a:rPr>
              <a:t>表中最多允许有</a:t>
            </a:r>
            <a:r>
              <a:rPr lang="en-US" altLang="zh-CN" sz="2800" dirty="0">
                <a:solidFill>
                  <a:srgbClr val="FF0000"/>
                </a:solidFill>
                <a:latin typeface="黑体" panose="02010609060101010101" pitchFamily="49" charset="-122"/>
                <a:ea typeface="黑体" panose="02010609060101010101" pitchFamily="49" charset="-122"/>
              </a:rPr>
              <a:t>2</a:t>
            </a:r>
            <a:r>
              <a:rPr lang="en-US" altLang="zh-CN" sz="2800" baseline="30000" dirty="0">
                <a:solidFill>
                  <a:srgbClr val="FF0000"/>
                </a:solidFill>
                <a:latin typeface="黑体" panose="02010609060101010101" pitchFamily="49" charset="-122"/>
                <a:ea typeface="黑体" panose="02010609060101010101" pitchFamily="49" charset="-122"/>
              </a:rPr>
              <a:t>12</a:t>
            </a:r>
            <a:r>
              <a:rPr lang="zh-CN" altLang="en-US" sz="2800" b="0" dirty="0">
                <a:latin typeface="黑体" panose="02010609060101010101" pitchFamily="49" charset="-122"/>
                <a:ea typeface="黑体" panose="02010609060101010101" pitchFamily="49" charset="-122"/>
              </a:rPr>
              <a:t>个表项；</a:t>
            </a:r>
            <a:endParaRPr lang="en-US" altLang="zh-CN" sz="2800" b="0"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sz="2800" b="0" dirty="0">
                <a:latin typeface="黑体" panose="02010609060101010101" pitchFamily="49" charset="-122"/>
                <a:ea typeface="黑体" panose="02010609060101010101" pitchFamily="49" charset="-122"/>
              </a:rPr>
              <a:t>如果采用以盘块作为基本分配单位，每个盘块的大小一般是</a:t>
            </a:r>
            <a:r>
              <a:rPr lang="en-US" altLang="zh-CN" sz="2800" b="0" dirty="0">
                <a:latin typeface="黑体" panose="02010609060101010101" pitchFamily="49" charset="-122"/>
                <a:ea typeface="黑体" panose="02010609060101010101" pitchFamily="49" charset="-122"/>
              </a:rPr>
              <a:t>512</a:t>
            </a:r>
            <a:r>
              <a:rPr lang="zh-CN" altLang="en-US" sz="2800" b="0" dirty="0">
                <a:latin typeface="黑体" panose="02010609060101010101" pitchFamily="49" charset="-122"/>
                <a:ea typeface="黑体" panose="02010609060101010101" pitchFamily="49" charset="-122"/>
              </a:rPr>
              <a:t>字节，则每个磁盘分区的容量为</a:t>
            </a:r>
            <a:r>
              <a:rPr lang="en-US" altLang="zh-CN" sz="2800" b="0" dirty="0">
                <a:solidFill>
                  <a:srgbClr val="FF0000"/>
                </a:solidFill>
                <a:latin typeface="黑体" panose="02010609060101010101" pitchFamily="49" charset="-122"/>
                <a:ea typeface="黑体" panose="02010609060101010101" pitchFamily="49" charset="-122"/>
              </a:rPr>
              <a:t>2MB</a:t>
            </a:r>
            <a:r>
              <a:rPr lang="zh-CN" altLang="en-US" sz="2800" b="0" dirty="0">
                <a:latin typeface="黑体" panose="02010609060101010101" pitchFamily="49" charset="-122"/>
                <a:ea typeface="黑体" panose="02010609060101010101" pitchFamily="49" charset="-122"/>
              </a:rPr>
              <a:t>（</a:t>
            </a:r>
            <a:r>
              <a:rPr lang="en-US" altLang="zh-CN" sz="2800" b="0" dirty="0">
                <a:latin typeface="黑体" panose="02010609060101010101" pitchFamily="49" charset="-122"/>
                <a:ea typeface="黑体" panose="02010609060101010101" pitchFamily="49" charset="-122"/>
              </a:rPr>
              <a:t> 2</a:t>
            </a:r>
            <a:r>
              <a:rPr lang="en-US" altLang="zh-CN" sz="2800" b="0" baseline="30000" dirty="0">
                <a:latin typeface="黑体" panose="02010609060101010101" pitchFamily="49" charset="-122"/>
                <a:ea typeface="黑体" panose="02010609060101010101" pitchFamily="49" charset="-122"/>
              </a:rPr>
              <a:t>12 </a:t>
            </a:r>
            <a:r>
              <a:rPr lang="en-US" altLang="zh-CN" sz="2800" b="0" dirty="0">
                <a:latin typeface="黑体" panose="02010609060101010101" pitchFamily="49" charset="-122"/>
                <a:ea typeface="黑体" panose="02010609060101010101" pitchFamily="49" charset="-122"/>
              </a:rPr>
              <a:t>×512B</a:t>
            </a:r>
            <a:r>
              <a:rPr lang="zh-CN" altLang="en-US" sz="2800" b="0" dirty="0">
                <a:latin typeface="黑体" panose="02010609060101010101" pitchFamily="49" charset="-122"/>
                <a:ea typeface="黑体" panose="02010609060101010101" pitchFamily="49" charset="-122"/>
              </a:rPr>
              <a:t>）；</a:t>
            </a:r>
            <a:endParaRPr lang="en-US" altLang="zh-CN" sz="2800" b="0"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sz="2800" b="0" dirty="0">
                <a:latin typeface="黑体" panose="02010609060101010101" pitchFamily="49" charset="-122"/>
                <a:ea typeface="黑体" panose="02010609060101010101" pitchFamily="49" charset="-122"/>
              </a:rPr>
              <a:t> 一个物理磁盘能支持</a:t>
            </a:r>
            <a:r>
              <a:rPr lang="en-US" altLang="zh-CN" sz="2800" b="0" dirty="0">
                <a:latin typeface="黑体" panose="02010609060101010101" pitchFamily="49" charset="-122"/>
                <a:ea typeface="黑体" panose="02010609060101010101" pitchFamily="49" charset="-122"/>
              </a:rPr>
              <a:t>4</a:t>
            </a:r>
            <a:r>
              <a:rPr lang="zh-CN" altLang="en-US" sz="2800" b="0" dirty="0">
                <a:latin typeface="黑体" panose="02010609060101010101" pitchFamily="49" charset="-122"/>
                <a:ea typeface="黑体" panose="02010609060101010101" pitchFamily="49" charset="-122"/>
              </a:rPr>
              <a:t>个逻辑磁盘分区，所以相应的磁盘最大容量仅为</a:t>
            </a:r>
            <a:r>
              <a:rPr lang="en-US" altLang="zh-CN" sz="2800" b="0" dirty="0">
                <a:solidFill>
                  <a:srgbClr val="FF0000"/>
                </a:solidFill>
                <a:latin typeface="黑体" panose="02010609060101010101" pitchFamily="49" charset="-122"/>
                <a:ea typeface="黑体" panose="02010609060101010101" pitchFamily="49" charset="-122"/>
              </a:rPr>
              <a:t>8MB</a:t>
            </a:r>
            <a:r>
              <a:rPr lang="zh-CN" altLang="en-US" sz="2800" b="0" dirty="0">
                <a:latin typeface="黑体" panose="02010609060101010101" pitchFamily="49" charset="-122"/>
                <a:ea typeface="黑体" panose="02010609060101010101" pitchFamily="49" charset="-122"/>
              </a:rPr>
              <a:t>。</a:t>
            </a:r>
            <a:endParaRPr lang="zh-CN" altLang="en-US" sz="2800" b="0" dirty="0">
              <a:latin typeface="黑体" panose="02010609060101010101" pitchFamily="49" charset="-122"/>
              <a:ea typeface="黑体" panose="02010609060101010101" pitchFamily="49" charset="-122"/>
            </a:endParaRPr>
          </a:p>
        </p:txBody>
      </p:sp>
      <p:sp>
        <p:nvSpPr>
          <p:cNvPr id="13315" name="矩形 1"/>
          <p:cNvSpPr/>
          <p:nvPr/>
        </p:nvSpPr>
        <p:spPr>
          <a:xfrm>
            <a:off x="358775" y="725488"/>
            <a:ext cx="6359525" cy="708025"/>
          </a:xfrm>
          <a:prstGeom prst="rect">
            <a:avLst/>
          </a:prstGeom>
          <a:noFill/>
          <a:ln w="9525">
            <a:noFill/>
          </a:ln>
        </p:spPr>
        <p:txBody>
          <a:bodyPr anchor="b" anchorCtr="0"/>
          <a:p>
            <a:pPr eaLnBrk="1" hangingPunct="1"/>
            <a:r>
              <a:rPr lang="zh-CN" altLang="en-US" sz="4000" dirty="0">
                <a:solidFill>
                  <a:srgbClr val="000066"/>
                </a:solidFill>
                <a:latin typeface="Tahoma" panose="020B0604030504040204" pitchFamily="34" charset="0"/>
                <a:ea typeface="黑体" panose="02010609060101010101" pitchFamily="49" charset="-122"/>
              </a:rPr>
              <a:t>问题：最大磁盘容量的限制</a:t>
            </a:r>
            <a:endParaRPr lang="zh-CN" altLang="en-US" sz="40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3"/>
          <p:cNvSpPr txBox="1"/>
          <p:nvPr/>
        </p:nvSpPr>
        <p:spPr>
          <a:xfrm>
            <a:off x="107950" y="1147763"/>
            <a:ext cx="8891588" cy="4832350"/>
          </a:xfrm>
          <a:prstGeom prst="rect">
            <a:avLst/>
          </a:prstGeom>
          <a:noFill/>
          <a:ln w="9525">
            <a:noFill/>
          </a:ln>
        </p:spPr>
        <p:txBody>
          <a:bodyPr>
            <a:spAutoFit/>
          </a:bodyPr>
          <a:p>
            <a:pPr marL="342900" indent="-342900" eaLnBrk="1" hangingPunct="1">
              <a:lnSpc>
                <a:spcPct val="150000"/>
              </a:lnSpc>
              <a:spcBef>
                <a:spcPct val="50000"/>
              </a:spcBef>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为了适应磁盘容量的不断增大，引入一个新的分配单位：</a:t>
            </a:r>
            <a:r>
              <a:rPr lang="zh-CN" altLang="en-US" sz="2800" dirty="0">
                <a:solidFill>
                  <a:srgbClr val="0000CC"/>
                </a:solidFill>
                <a:latin typeface="黑体" panose="02010609060101010101" pitchFamily="49" charset="-122"/>
                <a:ea typeface="黑体" panose="02010609060101010101" pitchFamily="49" charset="-122"/>
              </a:rPr>
              <a:t>簇</a:t>
            </a:r>
            <a:r>
              <a:rPr lang="zh-CN" altLang="en-US"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a:p>
            <a:pPr marL="342900" indent="-342900" eaLnBrk="1" hangingPunct="1">
              <a:lnSpc>
                <a:spcPct val="150000"/>
              </a:lnSpc>
              <a:spcBef>
                <a:spcPct val="50000"/>
              </a:spcBef>
              <a:buFont typeface="Arial" panose="020B0604020202020204" pitchFamily="34" charset="0"/>
              <a:buChar char="•"/>
            </a:pPr>
            <a:r>
              <a:rPr lang="zh-CN" altLang="en-US" sz="2800" b="0" dirty="0">
                <a:latin typeface="黑体" panose="02010609060101010101" pitchFamily="49" charset="-122"/>
                <a:ea typeface="黑体" panose="02010609060101010101" pitchFamily="49" charset="-122"/>
              </a:rPr>
              <a:t>簇是一组相邻的扇区，盘块分配时以簇作为分配的基本单位</a:t>
            </a:r>
            <a:endParaRPr lang="zh-CN" altLang="en-US" sz="2800" b="0" dirty="0">
              <a:latin typeface="黑体" panose="02010609060101010101" pitchFamily="49" charset="-122"/>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sz="2800" b="0" dirty="0">
                <a:latin typeface="黑体" panose="02010609060101010101" pitchFamily="49" charset="-122"/>
                <a:ea typeface="黑体" panose="02010609060101010101" pitchFamily="49" charset="-122"/>
              </a:rPr>
              <a:t>簇的大小一般是</a:t>
            </a:r>
            <a:r>
              <a:rPr lang="en-US" altLang="zh-CN" sz="2800" b="0" dirty="0">
                <a:latin typeface="黑体" panose="02010609060101010101" pitchFamily="49" charset="-122"/>
                <a:ea typeface="黑体" panose="02010609060101010101" pitchFamily="49" charset="-122"/>
              </a:rPr>
              <a:t>2n(n</a:t>
            </a:r>
            <a:r>
              <a:rPr lang="zh-CN" altLang="en-US" sz="2800" b="0" dirty="0">
                <a:latin typeface="黑体" panose="02010609060101010101" pitchFamily="49" charset="-122"/>
                <a:ea typeface="黑体" panose="02010609060101010101" pitchFamily="49" charset="-122"/>
              </a:rPr>
              <a:t>为整数</a:t>
            </a:r>
            <a:r>
              <a:rPr lang="en-US" altLang="zh-CN" sz="2800" b="0" dirty="0">
                <a:latin typeface="黑体" panose="02010609060101010101" pitchFamily="49" charset="-122"/>
                <a:ea typeface="黑体" panose="02010609060101010101" pitchFamily="49" charset="-122"/>
              </a:rPr>
              <a:t>)</a:t>
            </a:r>
            <a:r>
              <a:rPr lang="zh-CN" altLang="en-US" sz="2800" b="0" dirty="0">
                <a:latin typeface="黑体" panose="02010609060101010101" pitchFamily="49" charset="-122"/>
                <a:ea typeface="黑体" panose="02010609060101010101" pitchFamily="49" charset="-122"/>
              </a:rPr>
              <a:t>个盘块</a:t>
            </a:r>
            <a:endParaRPr lang="en-US" altLang="zh-CN" sz="2800" b="0" dirty="0">
              <a:latin typeface="黑体" panose="02010609060101010101" pitchFamily="49" charset="-122"/>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sz="2800" dirty="0">
                <a:solidFill>
                  <a:srgbClr val="0000CC"/>
                </a:solidFill>
                <a:latin typeface="黑体" panose="02010609060101010101" pitchFamily="49" charset="-122"/>
                <a:ea typeface="黑体" panose="02010609060101010101" pitchFamily="49" charset="-122"/>
              </a:rPr>
              <a:t>优点：</a:t>
            </a:r>
            <a:r>
              <a:rPr lang="en-US" altLang="zh-CN" sz="2800" b="0" dirty="0">
                <a:latin typeface="黑体" panose="02010609060101010101" pitchFamily="49" charset="-122"/>
                <a:ea typeface="黑体" panose="02010609060101010101" pitchFamily="49" charset="-122"/>
              </a:rPr>
              <a:t>FAT</a:t>
            </a:r>
            <a:r>
              <a:rPr lang="zh-CN" altLang="en-US" sz="2800" b="0" dirty="0">
                <a:latin typeface="黑体" panose="02010609060101010101" pitchFamily="49" charset="-122"/>
                <a:ea typeface="黑体" panose="02010609060101010101" pitchFamily="49" charset="-122"/>
              </a:rPr>
              <a:t>表的存取开销减少，可管理的磁盘容量增大</a:t>
            </a:r>
            <a:endParaRPr lang="en-US" altLang="zh-CN" sz="2800" b="0" dirty="0">
              <a:latin typeface="黑体" panose="02010609060101010101" pitchFamily="49" charset="-122"/>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sz="2800" dirty="0">
                <a:solidFill>
                  <a:srgbClr val="0000CC"/>
                </a:solidFill>
                <a:latin typeface="黑体" panose="02010609060101010101" pitchFamily="49" charset="-122"/>
                <a:ea typeface="黑体" panose="02010609060101010101" pitchFamily="49" charset="-122"/>
              </a:rPr>
              <a:t>缺点：</a:t>
            </a:r>
            <a:r>
              <a:rPr lang="zh-CN" altLang="en-US" sz="2800" b="0" dirty="0">
                <a:latin typeface="黑体" panose="02010609060101010101" pitchFamily="49" charset="-122"/>
                <a:ea typeface="黑体" panose="02010609060101010101" pitchFamily="49" charset="-122"/>
              </a:rPr>
              <a:t>相应的</a:t>
            </a:r>
            <a:r>
              <a:rPr lang="zh-CN" altLang="en-US" sz="2800" dirty="0">
                <a:solidFill>
                  <a:srgbClr val="FF0000"/>
                </a:solidFill>
                <a:latin typeface="黑体" panose="02010609060101010101" pitchFamily="49" charset="-122"/>
                <a:ea typeface="黑体" panose="02010609060101010101" pitchFamily="49" charset="-122"/>
              </a:rPr>
              <a:t>簇内碎片</a:t>
            </a:r>
            <a:r>
              <a:rPr lang="zh-CN" altLang="en-US" sz="2800" b="0" dirty="0">
                <a:latin typeface="黑体" panose="02010609060101010101" pitchFamily="49" charset="-122"/>
                <a:ea typeface="黑体" panose="02010609060101010101" pitchFamily="49" charset="-122"/>
              </a:rPr>
              <a:t>也将随之成倍地增加</a:t>
            </a:r>
            <a:endParaRPr lang="zh-CN" altLang="en-US" sz="2800" b="0" dirty="0">
              <a:latin typeface="黑体" panose="02010609060101010101" pitchFamily="49" charset="-122"/>
              <a:ea typeface="黑体" panose="02010609060101010101" pitchFamily="49" charset="-122"/>
            </a:endParaRPr>
          </a:p>
        </p:txBody>
      </p:sp>
      <p:sp>
        <p:nvSpPr>
          <p:cNvPr id="14339" name="矩形 1"/>
          <p:cNvSpPr/>
          <p:nvPr/>
        </p:nvSpPr>
        <p:spPr>
          <a:xfrm>
            <a:off x="431800" y="441325"/>
            <a:ext cx="2243138" cy="706438"/>
          </a:xfrm>
          <a:prstGeom prst="rect">
            <a:avLst/>
          </a:prstGeom>
          <a:noFill/>
          <a:ln w="9525">
            <a:noFill/>
          </a:ln>
        </p:spPr>
        <p:txBody>
          <a:bodyPr wrap="none">
            <a:spAutoFit/>
          </a:bodyPr>
          <a:p>
            <a:pPr eaLnBrk="1" hangingPunct="1">
              <a:buFont typeface="Wingdings" panose="05000000000000000000" pitchFamily="2" charset="2"/>
            </a:pPr>
            <a:r>
              <a:rPr lang="zh-CN" altLang="en-US" sz="4000" dirty="0">
                <a:solidFill>
                  <a:srgbClr val="000066"/>
                </a:solidFill>
                <a:latin typeface="Tahoma" panose="020B0604030504040204" pitchFamily="34" charset="0"/>
                <a:ea typeface="黑体" panose="02010609060101010101" pitchFamily="49" charset="-122"/>
              </a:rPr>
              <a:t>解决方法</a:t>
            </a:r>
            <a:endParaRPr lang="zh-CN" altLang="en-US" sz="40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2"/>
          <p:cNvSpPr/>
          <p:nvPr/>
        </p:nvSpPr>
        <p:spPr>
          <a:xfrm>
            <a:off x="611188" y="1160463"/>
            <a:ext cx="7993062" cy="5632450"/>
          </a:xfrm>
          <a:prstGeom prst="rect">
            <a:avLst/>
          </a:prstGeom>
          <a:noFill/>
          <a:ln w="9525">
            <a:noFill/>
          </a:ln>
        </p:spPr>
        <p:txBody>
          <a:bodyPr>
            <a:spAutoFit/>
          </a:bodyPr>
          <a:p>
            <a:pPr marL="342900" lvl="1"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簇的本意就是“一群”</a:t>
            </a:r>
            <a:r>
              <a:rPr lang="zh-CN" altLang="en-US" b="0" dirty="0">
                <a:latin typeface="黑体" panose="02010609060101010101" pitchFamily="49" charset="-122"/>
                <a:ea typeface="黑体" panose="02010609060101010101" pitchFamily="49" charset="-122"/>
              </a:rPr>
              <a:t>、</a:t>
            </a:r>
            <a:r>
              <a:rPr lang="zh-CN" altLang="zh-CN" b="0" dirty="0">
                <a:latin typeface="黑体" panose="02010609060101010101" pitchFamily="49" charset="-122"/>
                <a:ea typeface="黑体" panose="02010609060101010101" pitchFamily="49" charset="-122"/>
              </a:rPr>
              <a:t>“一组”，即一组扇区</a:t>
            </a:r>
            <a:r>
              <a:rPr lang="en-US" altLang="zh-CN" b="0" dirty="0">
                <a:latin typeface="黑体" panose="02010609060101010101" pitchFamily="49" charset="-122"/>
                <a:ea typeface="黑体" panose="02010609060101010101" pitchFamily="49" charset="-122"/>
              </a:rPr>
              <a:t>(</a:t>
            </a:r>
            <a:r>
              <a:rPr lang="zh-CN" altLang="zh-CN" b="0" dirty="0">
                <a:latin typeface="黑体" panose="02010609060101010101" pitchFamily="49" charset="-122"/>
                <a:ea typeface="黑体" panose="02010609060101010101" pitchFamily="49" charset="-122"/>
              </a:rPr>
              <a:t>一个磁道可以分割成若干个大小相等的圆弧，叫扇区</a:t>
            </a:r>
            <a:r>
              <a:rPr lang="en-US" altLang="zh-CN" b="0" dirty="0">
                <a:latin typeface="黑体" panose="02010609060101010101" pitchFamily="49" charset="-122"/>
                <a:ea typeface="黑体" panose="02010609060101010101" pitchFamily="49" charset="-122"/>
              </a:rPr>
              <a:t>)</a:t>
            </a:r>
            <a:endParaRPr lang="en-US" altLang="zh-CN" b="0" dirty="0">
              <a:latin typeface="黑体" panose="02010609060101010101" pitchFamily="49" charset="-122"/>
              <a:ea typeface="黑体" panose="02010609060101010101" pitchFamily="49" charset="-122"/>
            </a:endParaRPr>
          </a:p>
          <a:p>
            <a:pPr marL="342900" lvl="1"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扇区是磁盘最小的物理存储单元，但由于操作系统无法对数目众多的扇区进行寻址，所以操作系统就将相邻的扇区组合在一起，形成一个簇，然后再对簇进行管理</a:t>
            </a:r>
            <a:endParaRPr lang="en-US" altLang="zh-CN" b="0" dirty="0">
              <a:latin typeface="黑体" panose="02010609060101010101" pitchFamily="49" charset="-122"/>
              <a:ea typeface="黑体" panose="02010609060101010101" pitchFamily="49" charset="-122"/>
            </a:endParaRPr>
          </a:p>
          <a:p>
            <a:pPr marL="342900" lvl="1"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每个簇可以包括</a:t>
            </a:r>
            <a:r>
              <a:rPr lang="en-US" altLang="zh-CN" b="0" dirty="0">
                <a:latin typeface="黑体" panose="02010609060101010101" pitchFamily="49" charset="-122"/>
                <a:ea typeface="黑体" panose="02010609060101010101" pitchFamily="49" charset="-122"/>
              </a:rPr>
              <a:t>2</a:t>
            </a:r>
            <a:r>
              <a:rPr lang="zh-CN" altLang="zh-CN"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4</a:t>
            </a:r>
            <a:r>
              <a:rPr lang="zh-CN" altLang="zh-CN"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8</a:t>
            </a:r>
            <a:r>
              <a:rPr lang="zh-CN" altLang="zh-CN"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16</a:t>
            </a:r>
            <a:r>
              <a:rPr lang="zh-CN" altLang="zh-CN"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32</a:t>
            </a:r>
            <a:r>
              <a:rPr lang="zh-CN" altLang="zh-CN" b="0" dirty="0">
                <a:latin typeface="黑体" panose="02010609060101010101" pitchFamily="49" charset="-122"/>
                <a:ea typeface="黑体" panose="02010609060101010101" pitchFamily="49" charset="-122"/>
              </a:rPr>
              <a:t>或</a:t>
            </a:r>
            <a:r>
              <a:rPr lang="en-US" altLang="zh-CN" b="0" dirty="0">
                <a:latin typeface="黑体" panose="02010609060101010101" pitchFamily="49" charset="-122"/>
                <a:ea typeface="黑体" panose="02010609060101010101" pitchFamily="49" charset="-122"/>
              </a:rPr>
              <a:t>64</a:t>
            </a:r>
            <a:r>
              <a:rPr lang="zh-CN" altLang="zh-CN" b="0" dirty="0">
                <a:latin typeface="黑体" panose="02010609060101010101" pitchFamily="49" charset="-122"/>
                <a:ea typeface="黑体" panose="02010609060101010101" pitchFamily="49" charset="-122"/>
              </a:rPr>
              <a:t>个扇区。显然，簇是操作系统所使用的逻辑概念，而非磁盘的物理特性</a:t>
            </a:r>
            <a:endParaRPr lang="en-US" altLang="zh-CN" b="0" dirty="0">
              <a:latin typeface="黑体" panose="02010609060101010101" pitchFamily="49" charset="-122"/>
              <a:ea typeface="黑体" panose="02010609060101010101" pitchFamily="49" charset="-122"/>
            </a:endParaRPr>
          </a:p>
          <a:p>
            <a:pPr marL="342900" lvl="1"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如果文件实际大小小于一簇，它也要占一簇的空间</a:t>
            </a:r>
            <a:endParaRPr lang="en-US" altLang="zh-CN" b="0" dirty="0">
              <a:latin typeface="黑体" panose="02010609060101010101" pitchFamily="49" charset="-122"/>
              <a:ea typeface="黑体" panose="02010609060101010101" pitchFamily="49" charset="-122"/>
            </a:endParaRPr>
          </a:p>
          <a:p>
            <a:pPr marL="342900" lvl="1"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如果文件实际大小大于一簇，</a:t>
            </a:r>
            <a:r>
              <a:rPr lang="zh-CN" altLang="en-US" b="0" dirty="0">
                <a:latin typeface="黑体" panose="02010609060101010101" pitchFamily="49" charset="-122"/>
                <a:ea typeface="黑体" panose="02010609060101010101" pitchFamily="49" charset="-122"/>
              </a:rPr>
              <a:t>它</a:t>
            </a:r>
            <a:r>
              <a:rPr lang="zh-CN" altLang="zh-CN" b="0" dirty="0">
                <a:latin typeface="黑体" panose="02010609060101010101" pitchFamily="49" charset="-122"/>
                <a:ea typeface="黑体" panose="02010609060101010101" pitchFamily="49" charset="-122"/>
              </a:rPr>
              <a:t>就要占</a:t>
            </a:r>
            <a:r>
              <a:rPr lang="zh-CN" altLang="en-US" b="0" dirty="0">
                <a:latin typeface="黑体" panose="02010609060101010101" pitchFamily="49" charset="-122"/>
                <a:ea typeface="黑体" panose="02010609060101010101" pitchFamily="49" charset="-122"/>
              </a:rPr>
              <a:t>多</a:t>
            </a:r>
            <a:r>
              <a:rPr lang="zh-CN" altLang="zh-CN" b="0" dirty="0">
                <a:latin typeface="黑体" panose="02010609060101010101" pitchFamily="49" charset="-122"/>
                <a:ea typeface="黑体" panose="02010609060101010101" pitchFamily="49" charset="-122"/>
              </a:rPr>
              <a:t>个簇的空间</a:t>
            </a:r>
            <a:endParaRPr lang="en-US" altLang="zh-CN" b="0" dirty="0">
              <a:latin typeface="黑体" panose="02010609060101010101" pitchFamily="49" charset="-122"/>
              <a:ea typeface="黑体" panose="02010609060101010101" pitchFamily="49" charset="-122"/>
            </a:endParaRPr>
          </a:p>
          <a:p>
            <a:pPr marL="342900" lvl="1" indent="-342900">
              <a:lnSpc>
                <a:spcPct val="150000"/>
              </a:lnSpc>
              <a:buFont typeface="Arial" panose="020B0604020202020204" pitchFamily="34" charset="0"/>
              <a:buChar char="•"/>
            </a:pPr>
            <a:endParaRPr lang="zh-CN" altLang="en-US" b="0" dirty="0">
              <a:latin typeface="黑体" panose="02010609060101010101" pitchFamily="49" charset="-122"/>
              <a:ea typeface="黑体" panose="02010609060101010101" pitchFamily="49" charset="-122"/>
            </a:endParaRPr>
          </a:p>
        </p:txBody>
      </p:sp>
      <p:sp>
        <p:nvSpPr>
          <p:cNvPr id="15363" name="Text Box 2"/>
          <p:cNvSpPr txBox="1"/>
          <p:nvPr/>
        </p:nvSpPr>
        <p:spPr>
          <a:xfrm>
            <a:off x="323850" y="307975"/>
            <a:ext cx="7488238" cy="708025"/>
          </a:xfrm>
          <a:prstGeom prst="rect">
            <a:avLst/>
          </a:prstGeom>
          <a:noFill/>
          <a:ln w="9525">
            <a:noFill/>
          </a:ln>
        </p:spPr>
        <p:txBody>
          <a:bodyPr>
            <a:spAutoFit/>
          </a:bodyPr>
          <a:p>
            <a:pPr eaLnBrk="1" hangingPunct="1"/>
            <a:r>
              <a:rPr lang="zh-CN" altLang="en-US" sz="4000" dirty="0">
                <a:solidFill>
                  <a:srgbClr val="000066"/>
                </a:solidFill>
                <a:latin typeface="Tahoma" panose="020B0604030504040204" pitchFamily="34" charset="0"/>
                <a:ea typeface="黑体" panose="02010609060101010101" pitchFamily="49" charset="-122"/>
              </a:rPr>
              <a:t>簇</a:t>
            </a:r>
            <a:endParaRPr lang="en-US" altLang="zh-CN" sz="40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323850" y="431800"/>
            <a:ext cx="7488238" cy="708025"/>
          </a:xfrm>
          <a:prstGeom prst="rect">
            <a:avLst/>
          </a:prstGeom>
          <a:noFill/>
          <a:ln w="9525">
            <a:noFill/>
          </a:ln>
        </p:spPr>
        <p:txBody>
          <a:bodyPr>
            <a:spAutoFit/>
          </a:bodyPr>
          <a:p>
            <a:pPr eaLnBrk="1" hangingPunct="1"/>
            <a:r>
              <a:rPr lang="zh-CN" altLang="en-US" sz="4000" dirty="0">
                <a:solidFill>
                  <a:srgbClr val="000066"/>
                </a:solidFill>
                <a:latin typeface="Tahoma" panose="020B0604030504040204" pitchFamily="34" charset="0"/>
                <a:ea typeface="黑体" panose="02010609060101010101" pitchFamily="49" charset="-122"/>
              </a:rPr>
              <a:t>簇</a:t>
            </a:r>
            <a:endParaRPr lang="en-US" altLang="zh-CN" sz="4000" dirty="0">
              <a:solidFill>
                <a:srgbClr val="000066"/>
              </a:solidFill>
              <a:latin typeface="Tahoma" panose="020B0604030504040204" pitchFamily="34" charset="0"/>
              <a:ea typeface="黑体" panose="02010609060101010101" pitchFamily="49" charset="-122"/>
            </a:endParaRPr>
          </a:p>
        </p:txBody>
      </p:sp>
      <p:sp>
        <p:nvSpPr>
          <p:cNvPr id="16387" name="矩形 2"/>
          <p:cNvSpPr/>
          <p:nvPr/>
        </p:nvSpPr>
        <p:spPr>
          <a:xfrm>
            <a:off x="323850" y="1160463"/>
            <a:ext cx="8569325" cy="4524375"/>
          </a:xfrm>
          <a:prstGeom prst="rect">
            <a:avLst/>
          </a:prstGeom>
          <a:noFill/>
          <a:ln w="9525">
            <a:noFill/>
          </a:ln>
        </p:spPr>
        <p:txBody>
          <a:bodyPr>
            <a:spAutoFit/>
          </a:bodyPr>
          <a:p>
            <a:pPr marL="342900" lvl="1"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一个文件通常存放在一个或多个簇里</a:t>
            </a:r>
            <a:r>
              <a:rPr lang="zh-CN" altLang="en-US" b="0" dirty="0">
                <a:latin typeface="黑体" panose="02010609060101010101" pitchFamily="49" charset="-122"/>
                <a:ea typeface="黑体" panose="02010609060101010101" pitchFamily="49" charset="-122"/>
              </a:rPr>
              <a:t>。</a:t>
            </a:r>
            <a:r>
              <a:rPr lang="zh-CN" altLang="zh-CN" b="0" dirty="0">
                <a:latin typeface="黑体" panose="02010609060101010101" pitchFamily="49" charset="-122"/>
                <a:ea typeface="黑体" panose="02010609060101010101" pitchFamily="49" charset="-122"/>
              </a:rPr>
              <a:t>两个文件不能存放在同一个簇中。即使文件只有</a:t>
            </a:r>
            <a:r>
              <a:rPr lang="en-US" altLang="zh-CN" b="0" dirty="0">
                <a:latin typeface="黑体" panose="02010609060101010101" pitchFamily="49" charset="-122"/>
                <a:ea typeface="黑体" panose="02010609060101010101" pitchFamily="49" charset="-122"/>
              </a:rPr>
              <a:t>0</a:t>
            </a:r>
            <a:r>
              <a:rPr lang="zh-CN" altLang="zh-CN" b="0" dirty="0">
                <a:latin typeface="黑体" panose="02010609060101010101" pitchFamily="49" charset="-122"/>
                <a:ea typeface="黑体" panose="02010609060101010101" pitchFamily="49" charset="-122"/>
              </a:rPr>
              <a:t>字节，也决不允许</a:t>
            </a:r>
            <a:r>
              <a:rPr lang="zh-CN" altLang="en-US" b="0" dirty="0">
                <a:latin typeface="黑体" panose="02010609060101010101" pitchFamily="49" charset="-122"/>
                <a:ea typeface="黑体" panose="02010609060101010101" pitchFamily="49" charset="-122"/>
              </a:rPr>
              <a:t>其他</a:t>
            </a:r>
            <a:r>
              <a:rPr lang="zh-CN" altLang="zh-CN" b="0" dirty="0">
                <a:latin typeface="黑体" panose="02010609060101010101" pitchFamily="49" charset="-122"/>
                <a:ea typeface="黑体" panose="02010609060101010101" pitchFamily="49" charset="-122"/>
              </a:rPr>
              <a:t>文件共用</a:t>
            </a:r>
            <a:r>
              <a:rPr lang="zh-CN" altLang="en-US" b="0" dirty="0">
                <a:latin typeface="黑体" panose="02010609060101010101" pitchFamily="49" charset="-122"/>
                <a:ea typeface="黑体" panose="02010609060101010101" pitchFamily="49" charset="-122"/>
              </a:rPr>
              <a:t>它所占有的那</a:t>
            </a:r>
            <a:r>
              <a:rPr lang="zh-CN" altLang="zh-CN" b="0" dirty="0">
                <a:latin typeface="黑体" panose="02010609060101010101" pitchFamily="49" charset="-122"/>
                <a:ea typeface="黑体" panose="02010609060101010101" pitchFamily="49" charset="-122"/>
              </a:rPr>
              <a:t>个簇，不然会造成数据混乱</a:t>
            </a:r>
            <a:endParaRPr lang="en-US" altLang="zh-CN" b="0" dirty="0">
              <a:latin typeface="黑体" panose="02010609060101010101" pitchFamily="49" charset="-122"/>
              <a:ea typeface="黑体" panose="02010609060101010101" pitchFamily="49" charset="-122"/>
            </a:endParaRPr>
          </a:p>
          <a:p>
            <a:pPr marL="342900" lvl="1" indent="-342900">
              <a:lnSpc>
                <a:spcPct val="150000"/>
              </a:lnSpc>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打个比方：</a:t>
            </a:r>
            <a:endParaRPr lang="en-US" altLang="zh-CN" b="0" dirty="0">
              <a:latin typeface="黑体" panose="02010609060101010101" pitchFamily="49" charset="-122"/>
              <a:ea typeface="黑体" panose="02010609060101010101" pitchFamily="49" charset="-122"/>
            </a:endParaRPr>
          </a:p>
          <a:p>
            <a:pPr marL="800100" lvl="2"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文件就好比是一个家庭</a:t>
            </a:r>
            <a:r>
              <a:rPr lang="zh-CN" altLang="en-US" b="0" dirty="0">
                <a:latin typeface="黑体" panose="02010609060101010101" pitchFamily="49" charset="-122"/>
                <a:ea typeface="黑体" panose="02010609060101010101" pitchFamily="49" charset="-122"/>
              </a:rPr>
              <a:t>，</a:t>
            </a:r>
            <a:r>
              <a:rPr lang="zh-CN" altLang="zh-CN" b="0" dirty="0">
                <a:latin typeface="黑体" panose="02010609060101010101" pitchFamily="49" charset="-122"/>
                <a:ea typeface="黑体" panose="02010609060101010101" pitchFamily="49" charset="-122"/>
              </a:rPr>
              <a:t>数据就是人，即家庭成员</a:t>
            </a:r>
            <a:endParaRPr lang="en-US" altLang="zh-CN" b="0" dirty="0">
              <a:latin typeface="黑体" panose="02010609060101010101" pitchFamily="49" charset="-122"/>
              <a:ea typeface="黑体" panose="02010609060101010101" pitchFamily="49" charset="-122"/>
            </a:endParaRPr>
          </a:p>
          <a:p>
            <a:pPr marL="800100" lvl="2" indent="-342900">
              <a:lnSpc>
                <a:spcPct val="150000"/>
              </a:lnSpc>
              <a:buFont typeface="Arial" panose="020B0604020202020204" pitchFamily="34" charset="0"/>
              <a:buChar char="•"/>
            </a:pPr>
            <a:r>
              <a:rPr lang="zh-CN" altLang="zh-CN" b="0" dirty="0">
                <a:latin typeface="黑体" panose="02010609060101010101" pitchFamily="49" charset="-122"/>
                <a:ea typeface="黑体" panose="02010609060101010101" pitchFamily="49" charset="-122"/>
              </a:rPr>
              <a:t>簇就是一些单元套房；扇区是组成这些单元套房的一个个大小相等的房间。一个家庭可能住在一套或多套单元房子里，但一套房子不能同时住进两个家庭的成员</a:t>
            </a:r>
            <a:endParaRPr lang="en-US" altLang="zh-CN" b="0"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3"/>
          <p:cNvSpPr txBox="1">
            <a:spLocks noChangeArrowheads="1"/>
          </p:cNvSpPr>
          <p:nvPr/>
        </p:nvSpPr>
        <p:spPr bwMode="auto">
          <a:xfrm>
            <a:off x="395288" y="1341438"/>
            <a:ext cx="8064500" cy="5108575"/>
          </a:xfrm>
          <a:prstGeom prst="rect">
            <a:avLst/>
          </a:prstGeom>
          <a:noFill/>
          <a:ln>
            <a:noFill/>
          </a:ln>
        </p:spPr>
        <p:txBody>
          <a:bodyPr>
            <a:spAutoFit/>
          </a:bodyPr>
          <a:lstStyle>
            <a:lvl1pPr eaLnBrk="0" hangingPunct="0">
              <a:defRPr sz="2400" b="1">
                <a:solidFill>
                  <a:schemeClr val="tx1"/>
                </a:solidFill>
                <a:latin typeface="Times New Roman" panose="02020603050405020304" pitchFamily="18" charset="0"/>
                <a:ea typeface="楷体_GB2312" pitchFamily="49" charset="-122"/>
              </a:defRPr>
            </a:lvl1pPr>
            <a:lvl2pPr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将</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FAT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表增至</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16</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位，最大表项数将增至</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65536(2</a:t>
            </a:r>
            <a:r>
              <a:rPr kumimoji="0" lang="en-US" altLang="zh-CN" sz="2400" b="0" i="0" u="none" strike="noStrike" kern="1200" cap="none" spc="0" normalizeH="0" baseline="30000" noProof="0" dirty="0">
                <a:ln>
                  <a:noFill/>
                </a:ln>
                <a:solidFill>
                  <a:schemeClr val="tx1"/>
                </a:solidFill>
                <a:effectLst/>
                <a:uLnTx/>
                <a:uFillTx/>
                <a:latin typeface="黑体" panose="02010609060101010101" pitchFamily="49" charset="-122"/>
                <a:ea typeface="黑体" panose="02010609060101010101" pitchFamily="49" charset="-122"/>
                <a:cs typeface="+mn-cs"/>
              </a:rPr>
              <a:t>16</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，此时便能将一个磁盘分区分为</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65536</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个</a:t>
            </a: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簇</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FAT16</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的每个簇中可以有的盘块数为</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4</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8</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，直到</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64</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，由此得出</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FAT16</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可以管理的最大分区空间为</a:t>
            </a:r>
            <a:r>
              <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en-US" altLang="zh-CN" sz="2400" b="0" i="0" u="none" strike="noStrike" kern="1200" cap="none" spc="0" normalizeH="0" baseline="3000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16</a:t>
            </a:r>
            <a:r>
              <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×64×512=2048MB=</a:t>
            </a:r>
            <a:r>
              <a:rPr kumimoji="0" lang="en-US" altLang="zh-CN" sz="24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2GB</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1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当磁盘容量迅速增加时，簇的容量还必须增大，</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簇内碎片</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所造成的浪费也</a:t>
            </a: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增大</a:t>
            </a:r>
            <a:endPar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1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例如</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，当要求磁盘分区的大小为</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8GB</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时，则每个簇的大小达到</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128KB</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，这意味着内部零头最大可达到</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128KB</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。一般而言，对于</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1GB</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4GB</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的硬盘来说</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大约会浪费</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10</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20</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空间</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1" indent="0" algn="l" defTabSz="914400" rtl="0" eaLnBrk="1" fontAlgn="base" latinLnBrk="0" hangingPunct="1">
              <a:lnSpc>
                <a:spcPct val="100000"/>
              </a:lnSpc>
              <a:spcBef>
                <a:spcPct val="10000"/>
              </a:spcBef>
              <a:spcAft>
                <a:spcPct val="0"/>
              </a:spcAft>
              <a:buClrTx/>
              <a:buSzTx/>
              <a:buFont typeface="Wingdings" panose="05000000000000000000" pitchFamily="2" charset="2"/>
              <a:buNone/>
              <a:defRPr/>
            </a:pPr>
            <a:endParaRPr kumimoji="0" lang="zh-CN" altLang="en-US" sz="2400" b="0" i="1"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★解决方法</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微软推出了</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FAT32</a:t>
            </a:r>
            <a:endPar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7411" name="Text Box 2"/>
          <p:cNvSpPr txBox="1"/>
          <p:nvPr/>
        </p:nvSpPr>
        <p:spPr>
          <a:xfrm>
            <a:off x="323850" y="344488"/>
            <a:ext cx="7488238" cy="708025"/>
          </a:xfrm>
          <a:prstGeom prst="rect">
            <a:avLst/>
          </a:prstGeom>
          <a:noFill/>
          <a:ln w="9525">
            <a:noFill/>
          </a:ln>
        </p:spPr>
        <p:txBody>
          <a:bodyPr>
            <a:spAutoFit/>
          </a:bodyPr>
          <a:p>
            <a:pPr eaLnBrk="1" hangingPunct="1"/>
            <a:r>
              <a:rPr lang="en-US" altLang="en-US" sz="4000" dirty="0">
                <a:solidFill>
                  <a:srgbClr val="000066"/>
                </a:solidFill>
                <a:latin typeface="Tahoma" panose="020B0604030504040204" pitchFamily="34" charset="0"/>
                <a:ea typeface="黑体" panose="02010609060101010101" pitchFamily="49" charset="-122"/>
              </a:rPr>
              <a:t>2. FAT16</a:t>
            </a:r>
            <a:endParaRPr lang="en-US" altLang="zh-CN" sz="40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341313" y="474663"/>
            <a:ext cx="7704137" cy="708025"/>
          </a:xfrm>
          <a:prstGeom prst="rect">
            <a:avLst/>
          </a:prstGeom>
          <a:noFill/>
          <a:ln w="9525">
            <a:noFill/>
          </a:ln>
        </p:spPr>
        <p:txBody>
          <a:bodyPr>
            <a:spAutoFit/>
          </a:bodyPr>
          <a:p>
            <a:pPr eaLnBrk="1" hangingPunct="1"/>
            <a:r>
              <a:rPr lang="en-US" altLang="en-US" sz="4000" dirty="0">
                <a:solidFill>
                  <a:srgbClr val="000066"/>
                </a:solidFill>
                <a:latin typeface="Tahoma" panose="020B0604030504040204" pitchFamily="34" charset="0"/>
                <a:ea typeface="黑体" panose="02010609060101010101" pitchFamily="49" charset="-122"/>
              </a:rPr>
              <a:t>3. FAT32</a:t>
            </a:r>
            <a:endParaRPr lang="en-US" altLang="zh-CN" sz="4000" dirty="0">
              <a:solidFill>
                <a:srgbClr val="000066"/>
              </a:solidFill>
              <a:latin typeface="Tahoma" panose="020B0604030504040204" pitchFamily="34" charset="0"/>
              <a:ea typeface="黑体" panose="02010609060101010101" pitchFamily="49" charset="-122"/>
            </a:endParaRPr>
          </a:p>
        </p:txBody>
      </p:sp>
      <p:sp>
        <p:nvSpPr>
          <p:cNvPr id="18435" name="Text Box 3"/>
          <p:cNvSpPr txBox="1"/>
          <p:nvPr/>
        </p:nvSpPr>
        <p:spPr>
          <a:xfrm>
            <a:off x="323850" y="1196975"/>
            <a:ext cx="8135938" cy="2678113"/>
          </a:xfrm>
          <a:prstGeom prst="rect">
            <a:avLst/>
          </a:prstGeom>
          <a:noFill/>
          <a:ln w="9525">
            <a:noFill/>
          </a:ln>
        </p:spPr>
        <p:txBody>
          <a:bodyPr>
            <a:spAutoFit/>
          </a:bodyPr>
          <a:p>
            <a:pPr marL="342900" indent="-342900" eaLnBrk="1" hangingPunct="1">
              <a:buFont typeface="Arial" panose="020B0604020202020204" pitchFamily="34" charset="0"/>
              <a:buChar char="•"/>
            </a:pPr>
            <a:r>
              <a:rPr lang="en-US" altLang="zh-CN" b="0" dirty="0">
                <a:latin typeface="黑体" panose="02010609060101010101" pitchFamily="49" charset="-122"/>
                <a:ea typeface="黑体" panose="02010609060101010101" pitchFamily="49" charset="-122"/>
              </a:rPr>
              <a:t>FAT32</a:t>
            </a:r>
            <a:r>
              <a:rPr lang="zh-CN" altLang="en-US" b="0" dirty="0">
                <a:latin typeface="黑体" panose="02010609060101010101" pitchFamily="49" charset="-122"/>
                <a:ea typeface="黑体" panose="02010609060101010101" pitchFamily="49" charset="-122"/>
              </a:rPr>
              <a:t>是</a:t>
            </a:r>
            <a:r>
              <a:rPr lang="en-US" altLang="zh-CN" b="0" dirty="0">
                <a:latin typeface="黑体" panose="02010609060101010101" pitchFamily="49" charset="-122"/>
                <a:ea typeface="黑体" panose="02010609060101010101" pitchFamily="49" charset="-122"/>
              </a:rPr>
              <a:t>FAT</a:t>
            </a:r>
            <a:r>
              <a:rPr lang="zh-CN" altLang="en-US" b="0" dirty="0">
                <a:latin typeface="黑体" panose="02010609060101010101" pitchFamily="49" charset="-122"/>
                <a:ea typeface="黑体" panose="02010609060101010101" pitchFamily="49" charset="-122"/>
              </a:rPr>
              <a:t>系列文件系统的最后一个产品。每一簇在</a:t>
            </a:r>
            <a:r>
              <a:rPr lang="en-US" altLang="zh-CN" b="0" dirty="0">
                <a:latin typeface="黑体" panose="02010609060101010101" pitchFamily="49" charset="-122"/>
                <a:ea typeface="黑体" panose="02010609060101010101" pitchFamily="49" charset="-122"/>
              </a:rPr>
              <a:t>FAT</a:t>
            </a:r>
            <a:r>
              <a:rPr lang="zh-CN" altLang="en-US" b="0" dirty="0">
                <a:latin typeface="黑体" panose="02010609060101010101" pitchFamily="49" charset="-122"/>
                <a:ea typeface="黑体" panose="02010609060101010101" pitchFamily="49" charset="-122"/>
              </a:rPr>
              <a:t>表中的表项占据</a:t>
            </a:r>
            <a:r>
              <a:rPr lang="en-US" altLang="zh-CN" b="0" dirty="0">
                <a:latin typeface="黑体" panose="02010609060101010101" pitchFamily="49" charset="-122"/>
                <a:ea typeface="黑体" panose="02010609060101010101" pitchFamily="49" charset="-122"/>
              </a:rPr>
              <a:t>4</a:t>
            </a:r>
            <a:r>
              <a:rPr lang="zh-CN" altLang="en-US" b="0" dirty="0">
                <a:latin typeface="黑体" panose="02010609060101010101" pitchFamily="49" charset="-122"/>
                <a:ea typeface="黑体" panose="02010609060101010101" pitchFamily="49" charset="-122"/>
              </a:rPr>
              <a:t>字节，允许管理比</a:t>
            </a:r>
            <a:r>
              <a:rPr lang="en-US" altLang="zh-CN" b="0" dirty="0">
                <a:latin typeface="黑体" panose="02010609060101010101" pitchFamily="49" charset="-122"/>
                <a:ea typeface="黑体" panose="02010609060101010101" pitchFamily="49" charset="-122"/>
              </a:rPr>
              <a:t>FAT16</a:t>
            </a:r>
            <a:r>
              <a:rPr lang="zh-CN" altLang="en-US" b="0" dirty="0">
                <a:latin typeface="黑体" panose="02010609060101010101" pitchFamily="49" charset="-122"/>
                <a:ea typeface="黑体" panose="02010609060101010101" pitchFamily="49" charset="-122"/>
              </a:rPr>
              <a:t>更多的簇，允许采用较小的簇</a:t>
            </a:r>
            <a:endParaRPr lang="zh-CN" altLang="en-US" b="0" dirty="0">
              <a:latin typeface="黑体" panose="02010609060101010101" pitchFamily="49" charset="-122"/>
              <a:ea typeface="黑体" panose="02010609060101010101" pitchFamily="49" charset="-122"/>
            </a:endParaRPr>
          </a:p>
          <a:p>
            <a:pPr marL="342900" indent="-342900" eaLnBrk="1" hangingPunct="1">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事实上，</a:t>
            </a:r>
            <a:r>
              <a:rPr lang="en-US" altLang="zh-CN" b="0" dirty="0">
                <a:latin typeface="黑体" panose="02010609060101010101" pitchFamily="49" charset="-122"/>
                <a:ea typeface="黑体" panose="02010609060101010101" pitchFamily="49" charset="-122"/>
              </a:rPr>
              <a:t>FAT32</a:t>
            </a:r>
            <a:r>
              <a:rPr lang="zh-CN" altLang="en-US" b="0" dirty="0">
                <a:latin typeface="黑体" panose="02010609060101010101" pitchFamily="49" charset="-122"/>
                <a:ea typeface="黑体" panose="02010609060101010101" pitchFamily="49" charset="-122"/>
              </a:rPr>
              <a:t>只用了</a:t>
            </a:r>
            <a:r>
              <a:rPr lang="en-US" altLang="zh-CN" b="0" dirty="0">
                <a:latin typeface="黑体" panose="02010609060101010101" pitchFamily="49" charset="-122"/>
                <a:ea typeface="黑体" panose="02010609060101010101" pitchFamily="49" charset="-122"/>
              </a:rPr>
              <a:t>28</a:t>
            </a:r>
            <a:r>
              <a:rPr lang="zh-CN" altLang="en-US" b="0" dirty="0">
                <a:latin typeface="黑体" panose="02010609060101010101" pitchFamily="49" charset="-122"/>
                <a:ea typeface="黑体" panose="02010609060101010101" pitchFamily="49" charset="-122"/>
              </a:rPr>
              <a:t>位的磁盘地址，当每个簇为</a:t>
            </a:r>
            <a:r>
              <a:rPr lang="en-US" altLang="zh-CN" b="0" dirty="0">
                <a:latin typeface="黑体" panose="02010609060101010101" pitchFamily="49" charset="-122"/>
                <a:ea typeface="黑体" panose="02010609060101010101" pitchFamily="49" charset="-122"/>
              </a:rPr>
              <a:t>4KB</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FAT32</a:t>
            </a:r>
            <a:r>
              <a:rPr lang="zh-CN" altLang="en-US" b="0" dirty="0">
                <a:latin typeface="黑体" panose="02010609060101010101" pitchFamily="49" charset="-122"/>
                <a:ea typeface="黑体" panose="02010609060101010101" pitchFamily="49" charset="-122"/>
              </a:rPr>
              <a:t>可以管理的单个最大磁盘空间为</a:t>
            </a:r>
            <a:r>
              <a:rPr lang="en-US" altLang="zh-CN" b="0" dirty="0">
                <a:solidFill>
                  <a:srgbClr val="FF0000"/>
                </a:solidFill>
                <a:latin typeface="黑体" panose="02010609060101010101" pitchFamily="49" charset="-122"/>
                <a:ea typeface="黑体" panose="02010609060101010101" pitchFamily="49" charset="-122"/>
              </a:rPr>
              <a:t>4KB×2</a:t>
            </a:r>
            <a:r>
              <a:rPr lang="en-US" altLang="zh-CN" b="0" baseline="30000" dirty="0">
                <a:solidFill>
                  <a:srgbClr val="FF0000"/>
                </a:solidFill>
                <a:latin typeface="黑体" panose="02010609060101010101" pitchFamily="49" charset="-122"/>
                <a:ea typeface="黑体" panose="02010609060101010101" pitchFamily="49" charset="-122"/>
              </a:rPr>
              <a:t>28</a:t>
            </a:r>
            <a:r>
              <a:rPr lang="en-US" altLang="zh-CN" b="0" dirty="0">
                <a:solidFill>
                  <a:srgbClr val="FF0000"/>
                </a:solidFill>
                <a:latin typeface="黑体" panose="02010609060101010101" pitchFamily="49" charset="-122"/>
                <a:ea typeface="黑体" panose="02010609060101010101" pitchFamily="49" charset="-122"/>
              </a:rPr>
              <a:t>=1TB</a:t>
            </a:r>
            <a:endParaRPr lang="en-US" altLang="zh-CN" b="0" dirty="0">
              <a:latin typeface="黑体" panose="02010609060101010101" pitchFamily="49" charset="-122"/>
              <a:ea typeface="黑体" panose="02010609060101010101" pitchFamily="49" charset="-122"/>
            </a:endParaRPr>
          </a:p>
          <a:p>
            <a:pPr marL="342900" indent="-342900" eaLnBrk="1" hangingPunct="1">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理论上，当每个簇为</a:t>
            </a:r>
            <a:r>
              <a:rPr lang="en-US" altLang="zh-CN" b="0" dirty="0">
                <a:latin typeface="黑体" panose="02010609060101010101" pitchFamily="49" charset="-122"/>
                <a:ea typeface="黑体" panose="02010609060101010101" pitchFamily="49" charset="-122"/>
              </a:rPr>
              <a:t>32KB</a:t>
            </a:r>
            <a:r>
              <a:rPr lang="zh-CN" altLang="en-US" b="0" dirty="0">
                <a:latin typeface="黑体" panose="02010609060101010101" pitchFamily="49" charset="-122"/>
                <a:ea typeface="黑体" panose="02010609060101010101" pitchFamily="49" charset="-122"/>
              </a:rPr>
              <a:t>，最大的磁盘空间为</a:t>
            </a:r>
            <a:r>
              <a:rPr lang="en-US" altLang="zh-CN" b="0" dirty="0">
                <a:solidFill>
                  <a:srgbClr val="FF0000"/>
                </a:solidFill>
                <a:latin typeface="黑体" panose="02010609060101010101" pitchFamily="49" charset="-122"/>
                <a:ea typeface="黑体" panose="02010609060101010101" pitchFamily="49" charset="-122"/>
              </a:rPr>
              <a:t>32KB×2</a:t>
            </a:r>
            <a:r>
              <a:rPr lang="en-US" altLang="zh-CN" b="0" baseline="30000" dirty="0">
                <a:solidFill>
                  <a:srgbClr val="FF0000"/>
                </a:solidFill>
                <a:latin typeface="黑体" panose="02010609060101010101" pitchFamily="49" charset="-122"/>
                <a:ea typeface="黑体" panose="02010609060101010101" pitchFamily="49" charset="-122"/>
              </a:rPr>
              <a:t>28</a:t>
            </a:r>
            <a:r>
              <a:rPr lang="en-US" altLang="zh-CN" b="0" dirty="0">
                <a:solidFill>
                  <a:srgbClr val="FF0000"/>
                </a:solidFill>
                <a:latin typeface="黑体" panose="02010609060101010101" pitchFamily="49" charset="-122"/>
                <a:ea typeface="黑体" panose="02010609060101010101" pitchFamily="49" charset="-122"/>
              </a:rPr>
              <a:t>=8TB</a:t>
            </a:r>
            <a:r>
              <a:rPr lang="zh-CN" altLang="en-US" b="0" dirty="0">
                <a:solidFill>
                  <a:srgbClr val="FF0000"/>
                </a:solidFill>
                <a:latin typeface="黑体" panose="02010609060101010101" pitchFamily="49" charset="-122"/>
                <a:ea typeface="黑体" panose="02010609060101010101" pitchFamily="49" charset="-122"/>
              </a:rPr>
              <a:t>，</a:t>
            </a:r>
            <a:r>
              <a:rPr lang="zh-CN" altLang="en-US" b="0" dirty="0">
                <a:latin typeface="黑体" panose="02010609060101010101" pitchFamily="49" charset="-122"/>
                <a:ea typeface="黑体" panose="02010609060101010101" pitchFamily="49" charset="-122"/>
              </a:rPr>
              <a:t>但实际上，</a:t>
            </a:r>
            <a:r>
              <a:rPr lang="en-US" altLang="zh-CN" b="0" dirty="0">
                <a:latin typeface="黑体" panose="02010609060101010101" pitchFamily="49" charset="-122"/>
                <a:ea typeface="黑体" panose="02010609060101010101" pitchFamily="49" charset="-122"/>
              </a:rPr>
              <a:t>FAT32</a:t>
            </a:r>
            <a:r>
              <a:rPr lang="zh-CN" altLang="en-US" b="0" dirty="0">
                <a:latin typeface="黑体" panose="02010609060101010101" pitchFamily="49" charset="-122"/>
                <a:ea typeface="黑体" panose="02010609060101010101" pitchFamily="49" charset="-122"/>
              </a:rPr>
              <a:t>系统限制为</a:t>
            </a:r>
            <a:r>
              <a:rPr lang="en-US" altLang="zh-CN" b="0" dirty="0">
                <a:solidFill>
                  <a:srgbClr val="FF0000"/>
                </a:solidFill>
                <a:latin typeface="黑体" panose="02010609060101010101" pitchFamily="49" charset="-122"/>
                <a:ea typeface="黑体" panose="02010609060101010101" pitchFamily="49" charset="-122"/>
              </a:rPr>
              <a:t>2TB</a:t>
            </a:r>
            <a:endParaRPr lang="zh-CN" altLang="en-US" dirty="0">
              <a:latin typeface="黑体" panose="02010609060101010101" pitchFamily="49" charset="-122"/>
              <a:ea typeface="黑体" panose="02010609060101010101" pitchFamily="49" charset="-122"/>
            </a:endParaRPr>
          </a:p>
        </p:txBody>
      </p:sp>
      <p:pic>
        <p:nvPicPr>
          <p:cNvPr id="329735" name="Picture 7"/>
          <p:cNvPicPr>
            <a:picLocks noChangeAspect="1"/>
          </p:cNvPicPr>
          <p:nvPr/>
        </p:nvPicPr>
        <p:blipFill>
          <a:blip r:embed="rId1"/>
          <a:stretch>
            <a:fillRect/>
          </a:stretch>
        </p:blipFill>
        <p:spPr>
          <a:xfrm>
            <a:off x="3865563" y="4257675"/>
            <a:ext cx="4179887" cy="2254250"/>
          </a:xfrm>
          <a:prstGeom prst="rect">
            <a:avLst/>
          </a:prstGeom>
          <a:noFill/>
          <a:ln w="9525">
            <a:noFill/>
          </a:ln>
        </p:spPr>
      </p:pic>
      <p:sp>
        <p:nvSpPr>
          <p:cNvPr id="18437" name="矩形 1"/>
          <p:cNvSpPr/>
          <p:nvPr/>
        </p:nvSpPr>
        <p:spPr>
          <a:xfrm>
            <a:off x="314325" y="4545013"/>
            <a:ext cx="3348038" cy="1200150"/>
          </a:xfrm>
          <a:prstGeom prst="rect">
            <a:avLst/>
          </a:prstGeom>
          <a:noFill/>
          <a:ln w="9525">
            <a:noFill/>
          </a:ln>
        </p:spPr>
        <p:txBody>
          <a:bodyPr>
            <a:spAutoFit/>
          </a:bodyPr>
          <a:p>
            <a:pPr eaLnBrk="1" hangingPunct="1">
              <a:spcBef>
                <a:spcPct val="50000"/>
              </a:spcBef>
              <a:buFont typeface="Wingdings" panose="05000000000000000000" pitchFamily="2" charset="2"/>
            </a:pPr>
            <a:r>
              <a:rPr lang="zh-CN" altLang="en-US" dirty="0">
                <a:solidFill>
                  <a:srgbClr val="0000CC"/>
                </a:solidFill>
                <a:latin typeface="黑体" panose="02010609060101010101" pitchFamily="49" charset="-122"/>
                <a:ea typeface="黑体" panose="02010609060101010101" pitchFamily="49" charset="-122"/>
              </a:rPr>
              <a:t>★ 三种</a:t>
            </a:r>
            <a:r>
              <a:rPr lang="en-US" altLang="zh-CN" dirty="0">
                <a:solidFill>
                  <a:srgbClr val="0000CC"/>
                </a:solidFill>
                <a:latin typeface="黑体" panose="02010609060101010101" pitchFamily="49" charset="-122"/>
                <a:ea typeface="黑体" panose="02010609060101010101" pitchFamily="49" charset="-122"/>
              </a:rPr>
              <a:t>FAT</a:t>
            </a:r>
            <a:r>
              <a:rPr lang="zh-CN" altLang="en-US" dirty="0">
                <a:solidFill>
                  <a:srgbClr val="0000CC"/>
                </a:solidFill>
                <a:latin typeface="黑体" panose="02010609060101010101" pitchFamily="49" charset="-122"/>
                <a:ea typeface="黑体" panose="02010609060101010101" pitchFamily="49" charset="-122"/>
              </a:rPr>
              <a:t>类型的最大分区以及所对应的块的大小如图所示：</a:t>
            </a:r>
            <a:endParaRPr lang="zh-CN" altLang="en-US"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9735"/>
                                        </p:tgtEl>
                                        <p:attrNameLst>
                                          <p:attrName>style.visibility</p:attrName>
                                        </p:attrNameLst>
                                      </p:cBhvr>
                                      <p:to>
                                        <p:strVal val="visible"/>
                                      </p:to>
                                    </p:set>
                                    <p:anim calcmode="lin" valueType="num">
                                      <p:cBhvr additive="base">
                                        <p:cTn id="7" dur="500" fill="hold"/>
                                        <p:tgtEl>
                                          <p:spTgt spid="329735"/>
                                        </p:tgtEl>
                                        <p:attrNameLst>
                                          <p:attrName>ppt_x</p:attrName>
                                        </p:attrNameLst>
                                      </p:cBhvr>
                                      <p:tavLst>
                                        <p:tav tm="0">
                                          <p:val>
                                            <p:strVal val="0-#ppt_w/2"/>
                                          </p:val>
                                        </p:tav>
                                        <p:tav tm="100000">
                                          <p:val>
                                            <p:strVal val="#ppt_x"/>
                                          </p:val>
                                        </p:tav>
                                      </p:tavLst>
                                    </p:anim>
                                    <p:anim calcmode="lin" valueType="num">
                                      <p:cBhvr additive="base">
                                        <p:cTn id="8" dur="500" fill="hold"/>
                                        <p:tgtEl>
                                          <p:spTgt spid="3297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30" name="Picture 2"/>
          <p:cNvPicPr>
            <a:picLocks noChangeAspect="1"/>
          </p:cNvPicPr>
          <p:nvPr/>
        </p:nvPicPr>
        <p:blipFill>
          <a:blip r:embed="rId1"/>
          <a:stretch>
            <a:fillRect/>
          </a:stretch>
        </p:blipFill>
        <p:spPr>
          <a:xfrm>
            <a:off x="468313" y="476250"/>
            <a:ext cx="8120062" cy="4032250"/>
          </a:xfrm>
          <a:prstGeom prst="rect">
            <a:avLst/>
          </a:prstGeom>
          <a:noFill/>
          <a:ln w="9525">
            <a:noFill/>
          </a:ln>
        </p:spPr>
      </p:pic>
      <p:pic>
        <p:nvPicPr>
          <p:cNvPr id="73731" name="Picture 3"/>
          <p:cNvPicPr>
            <a:picLocks noChangeAspect="1"/>
          </p:cNvPicPr>
          <p:nvPr/>
        </p:nvPicPr>
        <p:blipFill>
          <a:blip r:embed="rId2"/>
          <a:stretch>
            <a:fillRect/>
          </a:stretch>
        </p:blipFill>
        <p:spPr>
          <a:xfrm>
            <a:off x="611188" y="4365625"/>
            <a:ext cx="7856537" cy="22574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ppt_x"/>
                                          </p:val>
                                        </p:tav>
                                        <p:tav tm="100000">
                                          <p:val>
                                            <p:strVal val="#ppt_x"/>
                                          </p:val>
                                        </p:tav>
                                      </p:tavLst>
                                    </p:anim>
                                    <p:anim calcmode="lin" valueType="num">
                                      <p:cBhvr additive="base">
                                        <p:cTn id="8"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3731"/>
                                        </p:tgtEl>
                                        <p:attrNameLst>
                                          <p:attrName>style.visibility</p:attrName>
                                        </p:attrNameLst>
                                      </p:cBhvr>
                                      <p:to>
                                        <p:strVal val="visible"/>
                                      </p:to>
                                    </p:set>
                                    <p:animEffect transition="in" filter="box(in)">
                                      <p:cBhvr>
                                        <p:cTn id="13"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p:nvPr/>
        </p:nvSpPr>
        <p:spPr>
          <a:xfrm>
            <a:off x="250825" y="441325"/>
            <a:ext cx="7488238" cy="706438"/>
          </a:xfrm>
          <a:prstGeom prst="rect">
            <a:avLst/>
          </a:prstGeom>
          <a:noFill/>
          <a:ln w="9525">
            <a:noFill/>
          </a:ln>
        </p:spPr>
        <p:txBody>
          <a:bodyPr anchor="b" anchorCtr="0"/>
          <a:p>
            <a:pPr eaLnBrk="1" hangingPunct="1"/>
            <a:r>
              <a:rPr lang="en-US" altLang="en-US" sz="4000" dirty="0">
                <a:solidFill>
                  <a:srgbClr val="000066"/>
                </a:solidFill>
                <a:latin typeface="Tahoma" panose="020B0604030504040204" pitchFamily="34" charset="0"/>
                <a:ea typeface="黑体" panose="02010609060101010101" pitchFamily="49" charset="-122"/>
              </a:rPr>
              <a:t>8.1.4 NTFS的文件组织方式</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13315" name="Text Box 3"/>
          <p:cNvSpPr txBox="1">
            <a:spLocks noChangeArrowheads="1"/>
          </p:cNvSpPr>
          <p:nvPr/>
        </p:nvSpPr>
        <p:spPr bwMode="auto">
          <a:xfrm>
            <a:off x="539750" y="1341438"/>
            <a:ext cx="8208963" cy="4838700"/>
          </a:xfrm>
          <a:prstGeom prst="rect">
            <a:avLst/>
          </a:prstGeom>
          <a:noFill/>
          <a:ln>
            <a:noFill/>
          </a:ln>
        </p:spPr>
        <p:txBody>
          <a:bodyPr>
            <a:spAutoFit/>
          </a:bodyP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NTFS</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（New Technology File System）是一个专门为Windows NT开发的、全新的文件系统，并适用于Windows 2000/XP/</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2003</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使用</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了</a:t>
            </a:r>
            <a:r>
              <a:rPr kumimoji="0" lang="zh-CN"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64位</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磁盘</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地址</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在</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NTFS中可以很好地支持长文件名，单个文件名限制在255个字符以内，全路径名为32767个</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字符</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具有</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系统容错功能，即在系统出现故障或差错时，仍能保证系统正常</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运行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能</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保证系统中的</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数据一致性</a:t>
            </a:r>
            <a:endPar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提供</a:t>
            </a:r>
            <a:r>
              <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了文件加密、文件压缩等</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功能</a:t>
            </a:r>
            <a:endParaRPr kumimoji="0" lang="zh-CN"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35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rPr>
              <a:t> </a:t>
            </a:r>
            <a:endParaRPr kumimoji="0" lang="zh-CN" altLang="en-US" sz="2400" b="0" i="0" u="none" strike="noStrike" kern="120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1259632" y="836711"/>
          <a:ext cx="5544616" cy="22322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1507" name="TextBox 2"/>
          <p:cNvSpPr txBox="1"/>
          <p:nvPr/>
        </p:nvSpPr>
        <p:spPr>
          <a:xfrm>
            <a:off x="611188" y="3141663"/>
            <a:ext cx="7777162" cy="2492375"/>
          </a:xfrm>
          <a:prstGeom prst="rect">
            <a:avLst/>
          </a:prstGeom>
          <a:noFill/>
          <a:ln w="9525">
            <a:noFill/>
          </a:ln>
        </p:spPr>
        <p:txBody>
          <a:bodyPr>
            <a:spAutoFit/>
          </a:bodyPr>
          <a:p>
            <a:pPr marL="342900" indent="-342900" eaLnBrk="1" hangingPunct="1">
              <a:spcBef>
                <a:spcPct val="5000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从</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位</a:t>
            </a:r>
            <a:r>
              <a:rPr lang="en-US" altLang="zh-CN" dirty="0">
                <a:latin typeface="黑体" panose="02010609060101010101" pitchFamily="49" charset="-122"/>
                <a:ea typeface="黑体" panose="02010609060101010101" pitchFamily="49" charset="-122"/>
              </a:rPr>
              <a:t>-16</a:t>
            </a:r>
            <a:r>
              <a:rPr lang="zh-CN" altLang="en-US" dirty="0">
                <a:latin typeface="黑体" panose="02010609060101010101" pitchFamily="49" charset="-122"/>
                <a:ea typeface="黑体" panose="02010609060101010101" pitchFamily="49" charset="-122"/>
              </a:rPr>
              <a:t>位</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位</a:t>
            </a:r>
            <a:r>
              <a:rPr lang="en-US" altLang="zh-CN" dirty="0">
                <a:latin typeface="黑体" panose="02010609060101010101" pitchFamily="49" charset="-122"/>
                <a:ea typeface="黑体" panose="02010609060101010101" pitchFamily="49" charset="-122"/>
              </a:rPr>
              <a:t>-64</a:t>
            </a:r>
            <a:r>
              <a:rPr lang="zh-CN" altLang="en-US" dirty="0">
                <a:latin typeface="黑体" panose="02010609060101010101" pitchFamily="49" charset="-122"/>
                <a:ea typeface="黑体" panose="02010609060101010101" pitchFamily="49" charset="-122"/>
              </a:rPr>
              <a:t>位，</a:t>
            </a:r>
            <a:r>
              <a:rPr lang="en-US" altLang="zh-CN" dirty="0">
                <a:latin typeface="黑体" panose="02010609060101010101" pitchFamily="49" charset="-122"/>
                <a:ea typeface="黑体" panose="02010609060101010101" pitchFamily="49" charset="-122"/>
              </a:rPr>
              <a:t>FAT</a:t>
            </a:r>
            <a:r>
              <a:rPr lang="zh-CN" altLang="en-US" dirty="0">
                <a:latin typeface="黑体" panose="02010609060101010101" pitchFamily="49" charset="-122"/>
                <a:ea typeface="黑体" panose="02010609060101010101" pitchFamily="49" charset="-122"/>
              </a:rPr>
              <a:t>表的存储开销越来越大；</a:t>
            </a:r>
            <a:endParaRPr lang="en-US" altLang="zh-CN"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rPr>
              <a:t>访问一个文件需要将</a:t>
            </a:r>
            <a:r>
              <a:rPr lang="en-US" altLang="zh-CN" dirty="0">
                <a:latin typeface="黑体" panose="02010609060101010101" pitchFamily="49" charset="-122"/>
                <a:ea typeface="黑体" panose="02010609060101010101" pitchFamily="49" charset="-122"/>
              </a:rPr>
              <a:t>FAT</a:t>
            </a:r>
            <a:r>
              <a:rPr lang="zh-CN" altLang="en-US" dirty="0">
                <a:latin typeface="黑体" panose="02010609060101010101" pitchFamily="49" charset="-122"/>
                <a:ea typeface="黑体" panose="02010609060101010101" pitchFamily="49" charset="-122"/>
              </a:rPr>
              <a:t>表调入内存，进行检索，但是检索涉及到的范围很小；</a:t>
            </a:r>
            <a:endParaRPr lang="en-US" altLang="zh-CN"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i="1" dirty="0">
                <a:latin typeface="黑体" panose="02010609060101010101" pitchFamily="49" charset="-122"/>
                <a:ea typeface="黑体" panose="02010609060101010101" pitchFamily="49" charset="-122"/>
              </a:rPr>
              <a:t>如何改进？</a:t>
            </a:r>
            <a:endParaRPr lang="en-US" altLang="zh-CN" i="1"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p:txBody>
      </p:sp>
      <p:pic>
        <p:nvPicPr>
          <p:cNvPr id="21508" name="Picture 2"/>
          <p:cNvPicPr>
            <a:picLocks noChangeAspect="1"/>
          </p:cNvPicPr>
          <p:nvPr/>
        </p:nvPicPr>
        <p:blipFill>
          <a:blip r:embed="rId6"/>
          <a:stretch>
            <a:fillRect/>
          </a:stretch>
        </p:blipFill>
        <p:spPr>
          <a:xfrm>
            <a:off x="3348038" y="4652963"/>
            <a:ext cx="5629275" cy="1655762"/>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8"/>
          <p:cNvSpPr txBox="1"/>
          <p:nvPr/>
        </p:nvSpPr>
        <p:spPr>
          <a:xfrm>
            <a:off x="323850" y="333375"/>
            <a:ext cx="6156325" cy="566738"/>
          </a:xfrm>
          <a:prstGeom prst="rect">
            <a:avLst/>
          </a:prstGeom>
          <a:noFill/>
          <a:ln w="9525">
            <a:noFill/>
          </a:ln>
        </p:spPr>
        <p:txBody>
          <a:bodyPr anchor="b" anchorCtr="0"/>
          <a:p>
            <a:pPr eaLnBrk="1" hangingPunct="1"/>
            <a:r>
              <a:rPr lang="en-US" altLang="zh-CN" sz="4000" dirty="0">
                <a:solidFill>
                  <a:srgbClr val="000066"/>
                </a:solidFill>
                <a:latin typeface="Tahoma" panose="020B0604030504040204" pitchFamily="34" charset="0"/>
                <a:ea typeface="黑体" panose="02010609060101010101" pitchFamily="49" charset="-122"/>
              </a:rPr>
              <a:t>8.1.5 </a:t>
            </a:r>
            <a:r>
              <a:rPr lang="zh-CN" altLang="en-US" sz="4000" dirty="0">
                <a:solidFill>
                  <a:srgbClr val="000066"/>
                </a:solidFill>
                <a:latin typeface="Tahoma" panose="020B0604030504040204" pitchFamily="34" charset="0"/>
                <a:ea typeface="黑体" panose="02010609060101010101" pitchFamily="49" charset="-122"/>
              </a:rPr>
              <a:t>索引分配</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22531" name="Rectangle 3"/>
          <p:cNvSpPr>
            <a:spLocks noGrp="1"/>
          </p:cNvSpPr>
          <p:nvPr>
            <p:ph type="body" sz="half" idx="1"/>
          </p:nvPr>
        </p:nvSpPr>
        <p:spPr>
          <a:xfrm>
            <a:off x="331788" y="1016000"/>
            <a:ext cx="8488362" cy="3600450"/>
          </a:xfrm>
        </p:spPr>
        <p:txBody>
          <a:bodyPr vert="horz" wrap="square" lIns="91440" tIns="45720" rIns="91440" bIns="45720" anchor="t" anchorCtr="0"/>
          <a:p>
            <a:pPr>
              <a:lnSpc>
                <a:spcPct val="90000"/>
              </a:lnSpc>
              <a:spcBef>
                <a:spcPct val="5000"/>
              </a:spcBef>
              <a:buNone/>
            </a:pPr>
            <a:r>
              <a:rPr lang="en-US" altLang="zh-CN" sz="2800" dirty="0">
                <a:solidFill>
                  <a:srgbClr val="0000FF"/>
                </a:solidFill>
                <a:latin typeface="Times New Roman" panose="02020603050405020304" pitchFamily="18" charset="0"/>
                <a:ea typeface="黑体" panose="02010609060101010101" pitchFamily="49" charset="-122"/>
              </a:rPr>
              <a:t>	</a:t>
            </a:r>
            <a:r>
              <a:rPr lang="zh-CN" altLang="en-US" sz="2800" dirty="0">
                <a:solidFill>
                  <a:srgbClr val="0000FF"/>
                </a:solidFill>
                <a:latin typeface="Times New Roman" panose="02020603050405020304" pitchFamily="18" charset="0"/>
                <a:ea typeface="黑体" panose="02010609060101010101" pitchFamily="49" charset="-122"/>
              </a:rPr>
              <a:t>链接分配解决了连续分配存在的问题，但又出现了另外两个问题：</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lvl="1">
              <a:lnSpc>
                <a:spcPct val="90000"/>
              </a:lnSpc>
              <a:spcBef>
                <a:spcPct val="5000"/>
              </a:spcBef>
            </a:pPr>
            <a:r>
              <a:rPr lang="zh-CN" altLang="en-US" sz="2400" dirty="0">
                <a:latin typeface="Times New Roman" panose="02020603050405020304" pitchFamily="18" charset="0"/>
              </a:rPr>
              <a:t>不能支持高效的直接存取</a:t>
            </a:r>
            <a:endParaRPr lang="zh-CN" altLang="en-US" sz="2400" dirty="0">
              <a:latin typeface="Times New Roman" panose="02020603050405020304" pitchFamily="18" charset="0"/>
            </a:endParaRPr>
          </a:p>
          <a:p>
            <a:pPr lvl="1">
              <a:lnSpc>
                <a:spcPct val="90000"/>
              </a:lnSpc>
              <a:spcBef>
                <a:spcPct val="5000"/>
              </a:spcBef>
            </a:pPr>
            <a:r>
              <a:rPr lang="en-US" altLang="zh-CN" sz="2400" dirty="0">
                <a:latin typeface="Times New Roman" panose="02020603050405020304" pitchFamily="18" charset="0"/>
              </a:rPr>
              <a:t>FAT</a:t>
            </a:r>
            <a:r>
              <a:rPr lang="zh-CN" altLang="en-US" sz="2400" dirty="0">
                <a:latin typeface="Times New Roman" panose="02020603050405020304" pitchFamily="18" charset="0"/>
              </a:rPr>
              <a:t>需要占用较大的内存空间</a:t>
            </a:r>
            <a:r>
              <a:rPr lang="en-US" altLang="zh-CN" sz="2400" dirty="0">
                <a:latin typeface="Times New Roman" panose="02020603050405020304" pitchFamily="18" charset="0"/>
              </a:rPr>
              <a:t>——</a:t>
            </a:r>
            <a:r>
              <a:rPr lang="zh-CN" altLang="en-US" sz="2400" dirty="0">
                <a:latin typeface="Times New Roman" panose="02020603050405020304" pitchFamily="18" charset="0"/>
              </a:rPr>
              <a:t>由于一个文件所占用的盘块号是随机地分布在</a:t>
            </a:r>
            <a:r>
              <a:rPr lang="en-US" altLang="zh-CN" sz="2400" dirty="0">
                <a:latin typeface="Times New Roman" panose="02020603050405020304" pitchFamily="18" charset="0"/>
              </a:rPr>
              <a:t>FAT</a:t>
            </a:r>
            <a:r>
              <a:rPr lang="zh-CN" altLang="en-US" sz="2400" dirty="0">
                <a:latin typeface="Times New Roman" panose="02020603050405020304" pitchFamily="18" charset="0"/>
              </a:rPr>
              <a:t>中的，因而只有将整个</a:t>
            </a:r>
            <a:r>
              <a:rPr lang="en-US" altLang="zh-CN" sz="2400" dirty="0">
                <a:latin typeface="Times New Roman" panose="02020603050405020304" pitchFamily="18" charset="0"/>
              </a:rPr>
              <a:t>FAT</a:t>
            </a:r>
            <a:r>
              <a:rPr lang="zh-CN" altLang="en-US" sz="2400" dirty="0">
                <a:latin typeface="Times New Roman" panose="02020603050405020304" pitchFamily="18" charset="0"/>
              </a:rPr>
              <a:t>调入内存，才能保证在</a:t>
            </a:r>
            <a:r>
              <a:rPr lang="en-US" altLang="zh-CN" sz="2400" dirty="0">
                <a:latin typeface="Times New Roman" panose="02020603050405020304" pitchFamily="18" charset="0"/>
              </a:rPr>
              <a:t>FAT</a:t>
            </a:r>
            <a:r>
              <a:rPr lang="zh-CN" altLang="en-US" sz="2400" dirty="0">
                <a:latin typeface="Times New Roman" panose="02020603050405020304" pitchFamily="18" charset="0"/>
              </a:rPr>
              <a:t>中找到一个文件的盘块号。当磁盘容量很大时，</a:t>
            </a:r>
            <a:r>
              <a:rPr lang="en-US" altLang="zh-CN" sz="2400" dirty="0">
                <a:latin typeface="Times New Roman" panose="02020603050405020304" pitchFamily="18" charset="0"/>
              </a:rPr>
              <a:t>FAT</a:t>
            </a:r>
            <a:r>
              <a:rPr lang="zh-CN" altLang="en-US" sz="2400" dirty="0">
                <a:latin typeface="Times New Roman" panose="02020603050405020304" pitchFamily="18" charset="0"/>
              </a:rPr>
              <a:t>可能要占用数</a:t>
            </a:r>
            <a:r>
              <a:rPr lang="en-US" altLang="zh-CN" sz="2400" dirty="0">
                <a:latin typeface="Times New Roman" panose="02020603050405020304" pitchFamily="18" charset="0"/>
              </a:rPr>
              <a:t>MB</a:t>
            </a:r>
            <a:r>
              <a:rPr lang="zh-CN" altLang="en-US" sz="2400" dirty="0">
                <a:latin typeface="Times New Roman" panose="02020603050405020304" pitchFamily="18" charset="0"/>
              </a:rPr>
              <a:t>以上的内存空间，这是令人难以接受的</a:t>
            </a:r>
            <a:endParaRPr lang="en-US" altLang="zh-CN" sz="2400" dirty="0">
              <a:latin typeface="Times New Roman" panose="02020603050405020304" pitchFamily="18" charset="0"/>
            </a:endParaRPr>
          </a:p>
          <a:p>
            <a:pPr lvl="1">
              <a:lnSpc>
                <a:spcPct val="90000"/>
              </a:lnSpc>
              <a:spcBef>
                <a:spcPct val="5000"/>
              </a:spcBef>
            </a:pPr>
            <a:r>
              <a:rPr lang="zh-CN" altLang="en-US" sz="2400" dirty="0">
                <a:latin typeface="Times New Roman" panose="02020603050405020304" pitchFamily="18" charset="0"/>
              </a:rPr>
              <a:t>事实上，在打开文件时，只需要把该文件的盘块号调入内存即可，完全没有必要将整个</a:t>
            </a:r>
            <a:r>
              <a:rPr lang="en-US" altLang="zh-CN" sz="2400" dirty="0">
                <a:latin typeface="Times New Roman" panose="02020603050405020304" pitchFamily="18" charset="0"/>
              </a:rPr>
              <a:t>FAT</a:t>
            </a:r>
            <a:r>
              <a:rPr lang="zh-CN" altLang="en-US" sz="2400" dirty="0">
                <a:latin typeface="Times New Roman" panose="02020603050405020304" pitchFamily="18" charset="0"/>
              </a:rPr>
              <a:t>调入内存</a:t>
            </a:r>
            <a:endParaRPr lang="zh-CN" altLang="en-US" sz="2000" dirty="0">
              <a:solidFill>
                <a:schemeClr val="tx2"/>
              </a:solidFill>
              <a:latin typeface="Times New Roman" panose="02020603050405020304" pitchFamily="18" charset="0"/>
              <a:ea typeface="黑体" panose="02010609060101010101" pitchFamily="49" charset="-122"/>
            </a:endParaRPr>
          </a:p>
        </p:txBody>
      </p:sp>
      <p:sp>
        <p:nvSpPr>
          <p:cNvPr id="4" name="矩形 3"/>
          <p:cNvSpPr/>
          <p:nvPr/>
        </p:nvSpPr>
        <p:spPr>
          <a:xfrm>
            <a:off x="323850" y="5121275"/>
            <a:ext cx="8604250" cy="1790700"/>
          </a:xfrm>
          <a:prstGeom prst="rect">
            <a:avLst/>
          </a:prstGeom>
        </p:spPr>
        <p:txBody>
          <a:bodyPr>
            <a:spAutoFit/>
          </a:bodyPr>
          <a:lstStyle/>
          <a:p>
            <a:pPr marL="742950" marR="0" lvl="1" indent="-285750" algn="l" defTabSz="914400" rtl="0" eaLnBrk="0" fontAlgn="base" latinLnBrk="0" hangingPunct="0">
              <a:lnSpc>
                <a:spcPct val="90000"/>
              </a:lnSpc>
              <a:spcBef>
                <a:spcPct val="5000"/>
              </a:spcBef>
              <a:spcAft>
                <a:spcPct val="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将每个文件的盘块号集中放在一起。</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为每个文件分配一个索引块（表）</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，把分配给该文件的盘块号都记录在索引块中</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90000"/>
              </a:lnSpc>
              <a:spcBef>
                <a:spcPct val="5000"/>
              </a:spcBef>
              <a:spcAft>
                <a:spcPct val="0"/>
              </a:spcAft>
              <a:buClr>
                <a:schemeClr val="hlink"/>
              </a:buClr>
              <a:buSzPct val="5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在建立文件时，其目录项中包含指向索引块的指针</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90000"/>
              </a:lnSpc>
              <a:spcBef>
                <a:spcPct val="5000"/>
              </a:spcBef>
              <a:spcAft>
                <a:spcPct val="0"/>
              </a:spcAft>
              <a:buClr>
                <a:schemeClr val="hlink"/>
              </a:buClr>
              <a:buSzPct val="55000"/>
              <a:buFont typeface="Wingdings" panose="05000000000000000000" pitchFamily="2" charset="2"/>
              <a:buChar char="n"/>
              <a:defRPr/>
            </a:pP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22533" name="矩形 4"/>
          <p:cNvSpPr/>
          <p:nvPr/>
        </p:nvSpPr>
        <p:spPr>
          <a:xfrm>
            <a:off x="695325" y="4597400"/>
            <a:ext cx="4152900" cy="523875"/>
          </a:xfrm>
          <a:prstGeom prst="rect">
            <a:avLst/>
          </a:prstGeom>
          <a:noFill/>
          <a:ln w="9525">
            <a:noFill/>
          </a:ln>
        </p:spPr>
        <p:txBody>
          <a:bodyPr wrap="none">
            <a:spAutoFit/>
          </a:bodyPr>
          <a:p>
            <a:r>
              <a:rPr lang="zh-CN" altLang="en-US" sz="2800" dirty="0">
                <a:solidFill>
                  <a:srgbClr val="0000FF"/>
                </a:solidFill>
                <a:latin typeface="Times New Roman" panose="02020603050405020304" pitchFamily="18" charset="0"/>
                <a:ea typeface="黑体" panose="02010609060101010101" pitchFamily="49" charset="-122"/>
              </a:rPr>
              <a:t>链接分配解决：索引分配</a:t>
            </a:r>
            <a:endParaRPr lang="zh-CN" altLang="en-US" sz="2800" dirty="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123" name="Rectangle 2"/>
          <p:cNvSpPr txBox="1"/>
          <p:nvPr/>
        </p:nvSpPr>
        <p:spPr>
          <a:xfrm>
            <a:off x="323850" y="214313"/>
            <a:ext cx="8620125" cy="693737"/>
          </a:xfrm>
          <a:prstGeom prst="rect">
            <a:avLst/>
          </a:prstGeom>
          <a:noFill/>
          <a:ln w="9525">
            <a:noFill/>
          </a:ln>
        </p:spPr>
        <p:txBody>
          <a:bodyPr/>
          <a:p>
            <a:pPr eaLnBrk="1" hangingPunct="1"/>
            <a:r>
              <a:rPr lang="en-US" altLang="zh-CN" sz="4000" dirty="0">
                <a:solidFill>
                  <a:srgbClr val="000066"/>
                </a:solidFill>
                <a:latin typeface="Tahoma" panose="020B0604030504040204" pitchFamily="34" charset="0"/>
                <a:ea typeface="黑体" panose="02010609060101010101" pitchFamily="49" charset="-122"/>
              </a:rPr>
              <a:t>8.1 </a:t>
            </a:r>
            <a:r>
              <a:rPr lang="zh-CN" altLang="en-US" sz="4000" dirty="0">
                <a:solidFill>
                  <a:srgbClr val="000066"/>
                </a:solidFill>
                <a:latin typeface="Tahoma" panose="020B0604030504040204" pitchFamily="34" charset="0"/>
                <a:ea typeface="黑体" panose="02010609060101010101" pitchFamily="49" charset="-122"/>
              </a:rPr>
              <a:t>外存的组织形式（文件物理结构）</a:t>
            </a:r>
            <a:endParaRPr lang="zh-CN" altLang="en-US" sz="4000" dirty="0">
              <a:solidFill>
                <a:srgbClr val="000066"/>
              </a:solidFill>
              <a:latin typeface="黑体" panose="02010609060101010101" pitchFamily="49" charset="-122"/>
              <a:ea typeface="黑体" panose="02010609060101010101" pitchFamily="49" charset="-122"/>
            </a:endParaRPr>
          </a:p>
        </p:txBody>
      </p:sp>
      <p:sp>
        <p:nvSpPr>
          <p:cNvPr id="4" name="矩形 3"/>
          <p:cNvSpPr/>
          <p:nvPr/>
        </p:nvSpPr>
        <p:spPr>
          <a:xfrm>
            <a:off x="935038" y="1268413"/>
            <a:ext cx="1974850" cy="1816100"/>
          </a:xfrm>
          <a:prstGeom prst="rect">
            <a:avLst/>
          </a:prstGeom>
        </p:spPr>
        <p:txBody>
          <a:bodyPr wrap="non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j-ea"/>
                <a:ea typeface="+mj-ea"/>
                <a:cs typeface="+mn-cs"/>
              </a:rPr>
              <a:t>连续分配</a:t>
            </a:r>
            <a:endParaRPr kumimoji="0" lang="en-US" altLang="zh-CN" sz="2800" b="1" i="0" u="none" strike="noStrike" kern="1200" cap="none" spc="0" normalizeH="0" baseline="0" noProof="0" dirty="0">
              <a:ln>
                <a:noFill/>
              </a:ln>
              <a:solidFill>
                <a:schemeClr val="tx1"/>
              </a:solidFill>
              <a:effectLst/>
              <a:uLnTx/>
              <a:uFillTx/>
              <a:latin typeface="+mj-ea"/>
              <a:ea typeface="+mj-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j-ea"/>
                <a:ea typeface="+mj-ea"/>
                <a:cs typeface="+mn-cs"/>
              </a:rPr>
              <a:t>链接分配</a:t>
            </a:r>
            <a:endParaRPr kumimoji="0" lang="en-US" altLang="zh-CN" sz="2800" b="1" i="0" u="none" strike="noStrike" kern="1200" cap="none" spc="0" normalizeH="0" baseline="0" noProof="0" dirty="0">
              <a:ln>
                <a:noFill/>
              </a:ln>
              <a:solidFill>
                <a:schemeClr val="tx1"/>
              </a:solidFill>
              <a:effectLst/>
              <a:uLnTx/>
              <a:uFillTx/>
              <a:latin typeface="+mj-ea"/>
              <a:ea typeface="+mj-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j-ea"/>
                <a:ea typeface="+mj-ea"/>
                <a:cs typeface="+mn-cs"/>
              </a:rPr>
              <a:t>索引分配</a:t>
            </a:r>
            <a:endParaRPr kumimoji="0" lang="zh-CN" altLang="en-US" sz="28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8"/>
          <p:cNvSpPr txBox="1"/>
          <p:nvPr/>
        </p:nvSpPr>
        <p:spPr>
          <a:xfrm>
            <a:off x="323850" y="333375"/>
            <a:ext cx="6156325" cy="566738"/>
          </a:xfrm>
          <a:prstGeom prst="rect">
            <a:avLst/>
          </a:prstGeom>
          <a:noFill/>
          <a:ln w="9525">
            <a:noFill/>
          </a:ln>
        </p:spPr>
        <p:txBody>
          <a:bodyPr anchor="b" anchorCtr="0"/>
          <a:p>
            <a:pPr eaLnBrk="1" hangingPunct="1"/>
            <a:r>
              <a:rPr lang="en-US" altLang="zh-CN" sz="4000" dirty="0">
                <a:solidFill>
                  <a:srgbClr val="000066"/>
                </a:solidFill>
                <a:latin typeface="Tahoma" panose="020B0604030504040204" pitchFamily="34" charset="0"/>
                <a:ea typeface="黑体" panose="02010609060101010101" pitchFamily="49" charset="-122"/>
              </a:rPr>
              <a:t>8.1.5 </a:t>
            </a:r>
            <a:r>
              <a:rPr lang="zh-CN" altLang="en-US" sz="4000" dirty="0">
                <a:solidFill>
                  <a:srgbClr val="000066"/>
                </a:solidFill>
                <a:latin typeface="Tahoma" panose="020B0604030504040204" pitchFamily="34" charset="0"/>
                <a:ea typeface="黑体" panose="02010609060101010101" pitchFamily="49" charset="-122"/>
              </a:rPr>
              <a:t>索引分配</a:t>
            </a:r>
            <a:endParaRPr lang="zh-CN" altLang="en-US" sz="4000" dirty="0">
              <a:solidFill>
                <a:srgbClr val="000066"/>
              </a:solidFill>
              <a:latin typeface="Tahoma" panose="020B0604030504040204" pitchFamily="34" charset="0"/>
              <a:ea typeface="黑体" panose="02010609060101010101" pitchFamily="49" charset="-122"/>
            </a:endParaRPr>
          </a:p>
        </p:txBody>
      </p:sp>
      <p:graphicFrame>
        <p:nvGraphicFramePr>
          <p:cNvPr id="23555" name="Object 11"/>
          <p:cNvGraphicFramePr>
            <a:graphicFrameLocks noGrp="1"/>
          </p:cNvGraphicFramePr>
          <p:nvPr>
            <p:ph sz="half" idx="2"/>
          </p:nvPr>
        </p:nvGraphicFramePr>
        <p:xfrm>
          <a:off x="4103688" y="1304925"/>
          <a:ext cx="4752975" cy="3995738"/>
        </p:xfrm>
        <a:graphic>
          <a:graphicData uri="http://schemas.openxmlformats.org/presentationml/2006/ole">
            <mc:AlternateContent xmlns:mc="http://schemas.openxmlformats.org/markup-compatibility/2006">
              <mc:Choice xmlns:v="urn:schemas-microsoft-com:vml" Requires="v">
                <p:oleObj spid="_x0000_s3079" name="" r:id="rId1" imgW="3291840" imgH="2476500" progId="Visio.Drawing.4">
                  <p:embed/>
                </p:oleObj>
              </mc:Choice>
              <mc:Fallback>
                <p:oleObj name="" r:id="rId1" imgW="3291840" imgH="2476500" progId="Visio.Drawing.4">
                  <p:embed/>
                  <p:pic>
                    <p:nvPicPr>
                      <p:cNvPr id="0" name="图片 3078"/>
                      <p:cNvPicPr/>
                      <p:nvPr/>
                    </p:nvPicPr>
                    <p:blipFill>
                      <a:blip r:embed="rId2"/>
                      <a:srcRect/>
                      <a:stretch>
                        <a:fillRect/>
                      </a:stretch>
                    </p:blipFill>
                    <p:spPr>
                      <a:xfrm>
                        <a:off x="4103688" y="1304925"/>
                        <a:ext cx="4752975" cy="3995738"/>
                      </a:xfrm>
                      <a:prstGeom prst="rect">
                        <a:avLst/>
                      </a:prstGeom>
                      <a:noFill/>
                      <a:ln w="38100">
                        <a:miter/>
                      </a:ln>
                    </p:spPr>
                  </p:pic>
                </p:oleObj>
              </mc:Fallback>
            </mc:AlternateContent>
          </a:graphicData>
        </a:graphic>
      </p:graphicFrame>
      <p:sp>
        <p:nvSpPr>
          <p:cNvPr id="23556" name="矩形 1"/>
          <p:cNvSpPr/>
          <p:nvPr/>
        </p:nvSpPr>
        <p:spPr>
          <a:xfrm>
            <a:off x="7451725" y="4800600"/>
            <a:ext cx="1112838" cy="461963"/>
          </a:xfrm>
          <a:prstGeom prst="rect">
            <a:avLst/>
          </a:prstGeom>
          <a:noFill/>
          <a:ln w="9525">
            <a:noFill/>
          </a:ln>
        </p:spPr>
        <p:txBody>
          <a:bodyPr wrap="none">
            <a:spAutoFit/>
          </a:bodyPr>
          <a:p>
            <a:r>
              <a:rPr lang="zh-CN" altLang="en-US" dirty="0">
                <a:solidFill>
                  <a:srgbClr val="0000FF"/>
                </a:solidFill>
                <a:latin typeface="Tahoma" panose="020B0604030504040204" pitchFamily="34" charset="0"/>
              </a:rPr>
              <a:t>索引表</a:t>
            </a:r>
            <a:endParaRPr lang="zh-CN" altLang="en-US" dirty="0">
              <a:solidFill>
                <a:srgbClr val="0000FF"/>
              </a:solidFill>
              <a:latin typeface="Tahoma" panose="020B0604030504040204" pitchFamily="34" charset="0"/>
            </a:endParaRPr>
          </a:p>
        </p:txBody>
      </p:sp>
      <p:sp>
        <p:nvSpPr>
          <p:cNvPr id="23557" name="Text Box 2"/>
          <p:cNvSpPr txBox="1"/>
          <p:nvPr/>
        </p:nvSpPr>
        <p:spPr>
          <a:xfrm>
            <a:off x="341313" y="1331913"/>
            <a:ext cx="3732212" cy="523875"/>
          </a:xfrm>
          <a:prstGeom prst="rect">
            <a:avLst/>
          </a:prstGeom>
          <a:noFill/>
          <a:ln w="9525">
            <a:noFill/>
          </a:ln>
        </p:spPr>
        <p:txBody>
          <a:bodyPr>
            <a:spAutoFit/>
          </a:bodyPr>
          <a:p>
            <a:r>
              <a:rPr lang="zh-CN" altLang="en-US" sz="2800" dirty="0">
                <a:solidFill>
                  <a:schemeClr val="hlink"/>
                </a:solidFill>
                <a:latin typeface="Times New Roman" panose="02020603050405020304" pitchFamily="18" charset="0"/>
                <a:ea typeface="黑体" panose="02010609060101010101" pitchFamily="49" charset="-122"/>
              </a:rPr>
              <a:t>索引分配的优点：</a:t>
            </a:r>
            <a:r>
              <a:rPr lang="zh-CN" altLang="en-US" sz="2800" dirty="0">
                <a:solidFill>
                  <a:schemeClr val="hlink"/>
                </a:solidFill>
                <a:latin typeface="Tahoma" panose="020B0604030504040204" pitchFamily="34" charset="0"/>
                <a:ea typeface="宋体" panose="02010600030101010101" pitchFamily="2" charset="-122"/>
              </a:rPr>
              <a:t> </a:t>
            </a:r>
            <a:endParaRPr lang="zh-CN" altLang="en-US" sz="2800" dirty="0">
              <a:solidFill>
                <a:schemeClr val="hlink"/>
              </a:solidFill>
              <a:latin typeface="Tahoma" panose="020B0604030504040204" pitchFamily="34" charset="0"/>
              <a:ea typeface="宋体" panose="02010600030101010101" pitchFamily="2" charset="-122"/>
            </a:endParaRPr>
          </a:p>
        </p:txBody>
      </p:sp>
      <p:sp>
        <p:nvSpPr>
          <p:cNvPr id="23558" name="Text Box 3"/>
          <p:cNvSpPr txBox="1"/>
          <p:nvPr/>
        </p:nvSpPr>
        <p:spPr>
          <a:xfrm>
            <a:off x="368300" y="1844675"/>
            <a:ext cx="3678238" cy="1568450"/>
          </a:xfrm>
          <a:prstGeom prst="rect">
            <a:avLst/>
          </a:prstGeom>
          <a:noFill/>
          <a:ln w="9525">
            <a:noFill/>
          </a:ln>
        </p:spPr>
        <p:txBody>
          <a:bodyPr>
            <a:spAutoFit/>
          </a:bodyPr>
          <a:p>
            <a:pPr marL="342900" indent="-342900" algn="just">
              <a:buFont typeface="Arial" panose="020B0604020202020204" pitchFamily="34" charset="0"/>
              <a:buChar char="•"/>
            </a:pPr>
            <a:r>
              <a:rPr lang="zh-CN" altLang="en-US" dirty="0">
                <a:latin typeface="楷体_GB2312" pitchFamily="49" charset="-122"/>
              </a:rPr>
              <a:t>支持直接访问</a:t>
            </a:r>
            <a:endParaRPr lang="zh-CN" altLang="en-US" dirty="0">
              <a:latin typeface="楷体_GB2312" pitchFamily="49" charset="-122"/>
            </a:endParaRPr>
          </a:p>
          <a:p>
            <a:pPr marL="342900" indent="-342900" algn="just">
              <a:buFont typeface="Arial" panose="020B0604020202020204" pitchFamily="34" charset="0"/>
              <a:buChar char="•"/>
            </a:pPr>
            <a:r>
              <a:rPr lang="zh-CN" altLang="en-US" dirty="0">
                <a:latin typeface="楷体_GB2312" pitchFamily="49" charset="-122"/>
              </a:rPr>
              <a:t>不会产生外部碎片</a:t>
            </a:r>
            <a:endParaRPr lang="zh-CN" altLang="en-US" dirty="0">
              <a:latin typeface="楷体_GB2312" pitchFamily="49" charset="-122"/>
            </a:endParaRPr>
          </a:p>
          <a:p>
            <a:pPr marL="342900" indent="-342900">
              <a:buFont typeface="Arial" panose="020B0604020202020204" pitchFamily="34" charset="0"/>
              <a:buChar char="•"/>
            </a:pPr>
            <a:r>
              <a:rPr lang="zh-CN" altLang="en-US" dirty="0">
                <a:latin typeface="楷体_GB2312" pitchFamily="49" charset="-122"/>
              </a:rPr>
              <a:t>文件较大时，优于链接分配。</a:t>
            </a:r>
            <a:endParaRPr lang="zh-CN" altLang="en-US" dirty="0">
              <a:latin typeface="楷体_GB2312" pitchFamily="49" charset="-122"/>
            </a:endParaRPr>
          </a:p>
        </p:txBody>
      </p:sp>
      <p:sp>
        <p:nvSpPr>
          <p:cNvPr id="23559" name="Text Box 4"/>
          <p:cNvSpPr txBox="1"/>
          <p:nvPr/>
        </p:nvSpPr>
        <p:spPr>
          <a:xfrm>
            <a:off x="382588" y="3829050"/>
            <a:ext cx="3649662" cy="523875"/>
          </a:xfrm>
          <a:prstGeom prst="rect">
            <a:avLst/>
          </a:prstGeom>
          <a:noFill/>
          <a:ln w="9525">
            <a:noFill/>
          </a:ln>
        </p:spPr>
        <p:txBody>
          <a:bodyPr>
            <a:spAutoFit/>
          </a:bodyPr>
          <a:p>
            <a:r>
              <a:rPr lang="zh-CN" altLang="en-US" sz="2800" dirty="0">
                <a:solidFill>
                  <a:schemeClr val="hlink"/>
                </a:solidFill>
                <a:latin typeface="黑体" panose="02010609060101010101" pitchFamily="49" charset="-122"/>
                <a:ea typeface="黑体" panose="02010609060101010101" pitchFamily="49" charset="-122"/>
              </a:rPr>
              <a:t>索引分配的缺点： </a:t>
            </a:r>
            <a:endParaRPr lang="zh-CN" altLang="en-US" sz="2800" dirty="0">
              <a:solidFill>
                <a:schemeClr val="hlink"/>
              </a:solidFill>
              <a:latin typeface="黑体" panose="02010609060101010101" pitchFamily="49" charset="-122"/>
              <a:ea typeface="黑体" panose="02010609060101010101" pitchFamily="49" charset="-122"/>
            </a:endParaRPr>
          </a:p>
        </p:txBody>
      </p:sp>
      <p:sp>
        <p:nvSpPr>
          <p:cNvPr id="23560" name="Text Box 5"/>
          <p:cNvSpPr txBox="1"/>
          <p:nvPr/>
        </p:nvSpPr>
        <p:spPr>
          <a:xfrm>
            <a:off x="368300" y="4352925"/>
            <a:ext cx="3719513" cy="2308225"/>
          </a:xfrm>
          <a:prstGeom prst="rect">
            <a:avLst/>
          </a:prstGeom>
          <a:noFill/>
          <a:ln w="9525">
            <a:noFill/>
          </a:ln>
        </p:spPr>
        <p:txBody>
          <a:bodyPr>
            <a:spAutoFit/>
          </a:bodyPr>
          <a:p>
            <a:pPr marL="342900" indent="-342900">
              <a:buFont typeface="Arial" panose="020B0604020202020204" pitchFamily="34" charset="0"/>
              <a:buChar char="•"/>
            </a:pPr>
            <a:r>
              <a:rPr lang="zh-CN" altLang="en-US" dirty="0">
                <a:latin typeface="楷体_GB2312" pitchFamily="49" charset="-122"/>
              </a:rPr>
              <a:t>可能要花费较多的外存空间</a:t>
            </a:r>
            <a:r>
              <a:rPr lang="en-US" altLang="zh-CN" dirty="0">
                <a:latin typeface="Times New Roman" panose="02020603050405020304" pitchFamily="18" charset="0"/>
              </a:rPr>
              <a:t>——</a:t>
            </a:r>
            <a:r>
              <a:rPr lang="zh-CN" altLang="en-US" dirty="0">
                <a:latin typeface="楷体_GB2312" pitchFamily="49" charset="-122"/>
              </a:rPr>
              <a:t>每个文件都要一个索引表，小文件仍需分配一个盘块</a:t>
            </a:r>
            <a:endParaRPr lang="en-US" altLang="zh-CN" dirty="0">
              <a:latin typeface="楷体_GB2312" pitchFamily="49" charset="-122"/>
            </a:endParaRPr>
          </a:p>
          <a:p>
            <a:pPr marL="342900" indent="-342900">
              <a:buFont typeface="Arial" panose="020B0604020202020204" pitchFamily="34" charset="0"/>
              <a:buChar char="•"/>
            </a:pPr>
            <a:r>
              <a:rPr lang="zh-CN" altLang="en-US" dirty="0">
                <a:latin typeface="楷体_GB2312" pitchFamily="49" charset="-122"/>
              </a:rPr>
              <a:t>当文件很大时，索引块太多，查找速度减慢</a:t>
            </a:r>
            <a:endParaRPr lang="zh-CN" altLang="en-US" dirty="0">
              <a:latin typeface="楷体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8"/>
          <p:cNvSpPr txBox="1"/>
          <p:nvPr/>
        </p:nvSpPr>
        <p:spPr>
          <a:xfrm>
            <a:off x="323850" y="333375"/>
            <a:ext cx="6156325" cy="566738"/>
          </a:xfrm>
          <a:prstGeom prst="rect">
            <a:avLst/>
          </a:prstGeom>
          <a:noFill/>
          <a:ln w="9525">
            <a:noFill/>
          </a:ln>
        </p:spPr>
        <p:txBody>
          <a:bodyPr anchor="b" anchorCtr="0"/>
          <a:p>
            <a:pPr eaLnBrk="1" hangingPunct="1"/>
            <a:r>
              <a:rPr lang="zh-CN" altLang="en-US" sz="4000" dirty="0">
                <a:solidFill>
                  <a:srgbClr val="000066"/>
                </a:solidFill>
                <a:latin typeface="Tahoma" panose="020B0604030504040204" pitchFamily="34" charset="0"/>
                <a:ea typeface="黑体" panose="02010609060101010101" pitchFamily="49" charset="-122"/>
              </a:rPr>
              <a:t>多级索引</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24579" name="文本占位符 1"/>
          <p:cNvSpPr>
            <a:spLocks noGrp="1"/>
          </p:cNvSpPr>
          <p:nvPr>
            <p:ph type="body" sz="half" idx="1"/>
          </p:nvPr>
        </p:nvSpPr>
        <p:spPr>
          <a:xfrm>
            <a:off x="395288" y="1125538"/>
            <a:ext cx="7848600" cy="5006975"/>
          </a:xfrm>
        </p:spPr>
        <p:txBody>
          <a:bodyPr vert="horz" wrap="square" lIns="91440" tIns="45720" rIns="91440" bIns="45720" anchor="t" anchorCtr="0"/>
          <a:p>
            <a:pPr>
              <a:buClr>
                <a:schemeClr val="folHlink"/>
              </a:buClr>
              <a:buSzPct val="60000"/>
              <a:buFont typeface="Wingdings" panose="05000000000000000000" pitchFamily="2" charset="2"/>
            </a:pPr>
            <a:r>
              <a:rPr lang="zh-CN" altLang="en-US" dirty="0"/>
              <a:t>当</a:t>
            </a:r>
            <a:r>
              <a:rPr lang="en-US" altLang="zh-CN" dirty="0"/>
              <a:t>OS</a:t>
            </a:r>
            <a:r>
              <a:rPr lang="zh-CN" altLang="en-US" dirty="0"/>
              <a:t>为一个大文件分配磁盘空间时，若盘块号装满一个索引块时，</a:t>
            </a:r>
            <a:r>
              <a:rPr lang="en-US" altLang="zh-CN" dirty="0"/>
              <a:t>OS</a:t>
            </a:r>
            <a:r>
              <a:rPr lang="zh-CN" altLang="en-US" dirty="0"/>
              <a:t>便为该文件分配另一个盘块，依次类推，再通过链指针将各索引块链接起来。这种方法是低效的</a:t>
            </a:r>
            <a:endParaRPr lang="en-US" altLang="zh-CN" dirty="0"/>
          </a:p>
          <a:p>
            <a:pPr>
              <a:buClr>
                <a:schemeClr val="folHlink"/>
              </a:buClr>
              <a:buSzPct val="60000"/>
              <a:buFont typeface="Wingdings" panose="05000000000000000000" pitchFamily="2" charset="2"/>
            </a:pPr>
            <a:r>
              <a:rPr lang="zh-CN" altLang="en-US" dirty="0">
                <a:latin typeface="宋体" panose="02010600030101010101" pitchFamily="2" charset="-122"/>
              </a:rPr>
              <a:t>解决的办法是采用多级索引</a:t>
            </a:r>
            <a:endParaRPr lang="zh-CN" altLang="en-US" dirty="0"/>
          </a:p>
          <a:p>
            <a:pPr>
              <a:buClr>
                <a:schemeClr val="folHlink"/>
              </a:buClr>
              <a:buSzPct val="60000"/>
              <a:buFont typeface="Wingdings" panose="05000000000000000000" pitchFamily="2" charset="2"/>
            </a:pPr>
            <a:endParaRPr lang="zh-CN" alt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type="body" sz="half" idx="1"/>
          </p:nvPr>
        </p:nvSpPr>
        <p:spPr>
          <a:xfrm>
            <a:off x="323850" y="1085850"/>
            <a:ext cx="3816350" cy="4752975"/>
          </a:xfrm>
        </p:spPr>
        <p:txBody>
          <a:bodyPr vert="horz" wrap="square" lIns="91440" tIns="45720" rIns="91440" bIns="45720" anchor="t" anchorCtr="0"/>
          <a:p>
            <a:pPr eaLnBrk="1" hangingPunct="1">
              <a:lnSpc>
                <a:spcPct val="120000"/>
              </a:lnSpc>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如果盘块大小为</a:t>
            </a:r>
            <a:r>
              <a:rPr lang="en-US" altLang="zh-CN" sz="2400" dirty="0">
                <a:latin typeface="黑体" panose="02010609060101010101" pitchFamily="49" charset="-122"/>
                <a:ea typeface="黑体" panose="02010609060101010101" pitchFamily="49" charset="-122"/>
              </a:rPr>
              <a:t>1KB</a:t>
            </a:r>
            <a:r>
              <a:rPr lang="zh-CN" altLang="en-US" sz="2400" dirty="0">
                <a:latin typeface="黑体" panose="02010609060101010101" pitchFamily="49" charset="-122"/>
                <a:ea typeface="黑体" panose="02010609060101010101" pitchFamily="49" charset="-122"/>
              </a:rPr>
              <a:t>，每个盘块号占</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个字节，则一个索引块可存放</a:t>
            </a:r>
            <a:r>
              <a:rPr lang="en-US" altLang="zh-CN" sz="2400" dirty="0">
                <a:latin typeface="黑体" panose="02010609060101010101" pitchFamily="49" charset="-122"/>
                <a:ea typeface="黑体" panose="02010609060101010101" pitchFamily="49" charset="-122"/>
              </a:rPr>
              <a:t>256</a:t>
            </a:r>
            <a:r>
              <a:rPr lang="zh-CN" altLang="en-US" sz="2400" dirty="0">
                <a:latin typeface="黑体" panose="02010609060101010101" pitchFamily="49" charset="-122"/>
                <a:ea typeface="黑体" panose="02010609060101010101" pitchFamily="49" charset="-122"/>
              </a:rPr>
              <a:t>个盘块号</a:t>
            </a:r>
            <a:endParaRPr lang="en-US" altLang="zh-CN" sz="2400" dirty="0">
              <a:latin typeface="黑体" panose="02010609060101010101" pitchFamily="49" charset="-122"/>
              <a:ea typeface="黑体" panose="02010609060101010101" pitchFamily="49" charset="-122"/>
            </a:endParaRPr>
          </a:p>
          <a:p>
            <a:pPr eaLnBrk="1" hangingPunct="1">
              <a:lnSpc>
                <a:spcPct val="120000"/>
              </a:lnSpc>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采用两级索引时，文件的最大盘块数为</a:t>
            </a:r>
            <a:r>
              <a:rPr lang="en-US" altLang="zh-CN" sz="2400" dirty="0">
                <a:latin typeface="黑体" panose="02010609060101010101" pitchFamily="49" charset="-122"/>
                <a:ea typeface="黑体" panose="02010609060101010101" pitchFamily="49" charset="-122"/>
              </a:rPr>
              <a:t>N=256×256=64K</a:t>
            </a:r>
            <a:r>
              <a:rPr lang="zh-CN" altLang="en-US" sz="2400" dirty="0">
                <a:latin typeface="黑体" panose="02010609060101010101" pitchFamily="49" charset="-122"/>
                <a:ea typeface="黑体" panose="02010609060101010101" pitchFamily="49" charset="-122"/>
              </a:rPr>
              <a:t>个盘块号。即允许的文件最大长度为</a:t>
            </a:r>
            <a:r>
              <a:rPr lang="en-US" altLang="zh-CN" sz="2400" dirty="0">
                <a:latin typeface="黑体" panose="02010609060101010101" pitchFamily="49" charset="-122"/>
                <a:ea typeface="黑体" panose="02010609060101010101" pitchFamily="49" charset="-122"/>
              </a:rPr>
              <a:t>64MB</a:t>
            </a:r>
            <a:endParaRPr lang="zh-CN" altLang="en-US" sz="2400" dirty="0">
              <a:latin typeface="黑体" panose="02010609060101010101" pitchFamily="49" charset="-122"/>
              <a:ea typeface="黑体" panose="02010609060101010101" pitchFamily="49" charset="-122"/>
            </a:endParaRPr>
          </a:p>
          <a:p>
            <a:pPr eaLnBrk="1" hangingPunct="1">
              <a:lnSpc>
                <a:spcPct val="120000"/>
              </a:lnSpc>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若采用一级索引，允许的最大文件长度为</a:t>
            </a:r>
            <a:r>
              <a:rPr lang="en-US" altLang="zh-CN" sz="2400" dirty="0">
                <a:latin typeface="黑体" panose="02010609060101010101" pitchFamily="49" charset="-122"/>
                <a:ea typeface="黑体" panose="02010609060101010101" pitchFamily="49" charset="-122"/>
              </a:rPr>
              <a:t>1KB×256=256KB</a:t>
            </a:r>
            <a:endParaRPr lang="en-US" altLang="zh-CN" sz="2400" dirty="0">
              <a:latin typeface="黑体" panose="02010609060101010101" pitchFamily="49" charset="-122"/>
              <a:ea typeface="黑体" panose="02010609060101010101" pitchFamily="49" charset="-122"/>
            </a:endParaRPr>
          </a:p>
        </p:txBody>
      </p:sp>
      <p:graphicFrame>
        <p:nvGraphicFramePr>
          <p:cNvPr id="25603" name="Object 10"/>
          <p:cNvGraphicFramePr>
            <a:graphicFrameLocks noGrp="1"/>
          </p:cNvGraphicFramePr>
          <p:nvPr>
            <p:ph sz="half" idx="2"/>
          </p:nvPr>
        </p:nvGraphicFramePr>
        <p:xfrm>
          <a:off x="4356100" y="836613"/>
          <a:ext cx="4464050" cy="4679950"/>
        </p:xfrm>
        <a:graphic>
          <a:graphicData uri="http://schemas.openxmlformats.org/presentationml/2006/ole">
            <mc:AlternateContent xmlns:mc="http://schemas.openxmlformats.org/markup-compatibility/2006">
              <mc:Choice xmlns:v="urn:schemas-microsoft-com:vml" Requires="v">
                <p:oleObj spid="_x0000_s3076" name="" r:id="rId1" imgW="3375660" imgH="3375660" progId="Visio.Drawing.4">
                  <p:embed/>
                </p:oleObj>
              </mc:Choice>
              <mc:Fallback>
                <p:oleObj name="" r:id="rId1" imgW="3375660" imgH="3375660" progId="Visio.Drawing.4">
                  <p:embed/>
                  <p:pic>
                    <p:nvPicPr>
                      <p:cNvPr id="0" name="图片 3075"/>
                      <p:cNvPicPr/>
                      <p:nvPr/>
                    </p:nvPicPr>
                    <p:blipFill>
                      <a:blip r:embed="rId2"/>
                      <a:srcRect/>
                      <a:stretch>
                        <a:fillRect/>
                      </a:stretch>
                    </p:blipFill>
                    <p:spPr>
                      <a:xfrm>
                        <a:off x="4356100" y="836613"/>
                        <a:ext cx="4464050" cy="4679950"/>
                      </a:xfrm>
                      <a:prstGeom prst="rect">
                        <a:avLst/>
                      </a:prstGeom>
                      <a:noFill/>
                      <a:ln w="38100">
                        <a:miter/>
                      </a:ln>
                    </p:spPr>
                  </p:pic>
                </p:oleObj>
              </mc:Fallback>
            </mc:AlternateContent>
          </a:graphicData>
        </a:graphic>
      </p:graphicFrame>
      <p:sp>
        <p:nvSpPr>
          <p:cNvPr id="25604" name="Text Box 13"/>
          <p:cNvSpPr txBox="1"/>
          <p:nvPr/>
        </p:nvSpPr>
        <p:spPr>
          <a:xfrm>
            <a:off x="4140200" y="4221163"/>
            <a:ext cx="1081088" cy="476250"/>
          </a:xfrm>
          <a:prstGeom prst="rect">
            <a:avLst/>
          </a:prstGeom>
          <a:solidFill>
            <a:srgbClr val="FFCC99"/>
          </a:solidFill>
          <a:ln w="9525">
            <a:noFill/>
          </a:ln>
        </p:spPr>
        <p:txBody>
          <a:bodyPr>
            <a:spAutoFit/>
          </a:bodyPr>
          <a:p>
            <a:pPr marL="342900" indent="-342900" algn="ctr" eaLnBrk="1" hangingPunct="1">
              <a:lnSpc>
                <a:spcPct val="90000"/>
              </a:lnSpc>
              <a:buFont typeface="Wingdings" panose="05000000000000000000" pitchFamily="2" charset="2"/>
            </a:pPr>
            <a:r>
              <a:rPr lang="zh-CN" altLang="en-US" sz="1400" dirty="0">
                <a:latin typeface="Times New Roman" panose="02020603050405020304" pitchFamily="18" charset="0"/>
                <a:ea typeface="黑体" panose="02010609060101010101" pitchFamily="49" charset="-122"/>
              </a:rPr>
              <a:t>存放二级</a:t>
            </a:r>
            <a:endParaRPr lang="zh-CN" altLang="en-US" sz="1400" dirty="0">
              <a:latin typeface="Times New Roman" panose="02020603050405020304" pitchFamily="18" charset="0"/>
              <a:ea typeface="黑体" panose="02010609060101010101" pitchFamily="49" charset="-122"/>
            </a:endParaRPr>
          </a:p>
          <a:p>
            <a:pPr marL="342900" indent="-342900" algn="ctr" eaLnBrk="1" hangingPunct="1">
              <a:lnSpc>
                <a:spcPct val="90000"/>
              </a:lnSpc>
              <a:buFont typeface="Wingdings" panose="05000000000000000000" pitchFamily="2" charset="2"/>
            </a:pPr>
            <a:r>
              <a:rPr lang="zh-CN" altLang="en-US" sz="1400" dirty="0">
                <a:latin typeface="Times New Roman" panose="02020603050405020304" pitchFamily="18" charset="0"/>
                <a:ea typeface="黑体" panose="02010609060101010101" pitchFamily="49" charset="-122"/>
              </a:rPr>
              <a:t>索引块块号</a:t>
            </a:r>
            <a:endParaRPr lang="zh-CN" altLang="en-US" sz="1400" dirty="0">
              <a:latin typeface="Times New Roman" panose="02020603050405020304" pitchFamily="18" charset="0"/>
              <a:ea typeface="黑体" panose="02010609060101010101" pitchFamily="49" charset="-122"/>
            </a:endParaRPr>
          </a:p>
        </p:txBody>
      </p:sp>
      <p:sp>
        <p:nvSpPr>
          <p:cNvPr id="25605" name="Text Box 14"/>
          <p:cNvSpPr txBox="1"/>
          <p:nvPr/>
        </p:nvSpPr>
        <p:spPr>
          <a:xfrm>
            <a:off x="5867400" y="5373688"/>
            <a:ext cx="1081088" cy="476250"/>
          </a:xfrm>
          <a:prstGeom prst="rect">
            <a:avLst/>
          </a:prstGeom>
          <a:solidFill>
            <a:srgbClr val="FFCC99"/>
          </a:solidFill>
          <a:ln w="9525">
            <a:noFill/>
          </a:ln>
        </p:spPr>
        <p:txBody>
          <a:bodyPr>
            <a:spAutoFit/>
          </a:bodyPr>
          <a:p>
            <a:pPr marL="342900" indent="-342900" algn="ctr" eaLnBrk="1" hangingPunct="1">
              <a:lnSpc>
                <a:spcPct val="90000"/>
              </a:lnSpc>
              <a:buFont typeface="Wingdings" panose="05000000000000000000" pitchFamily="2" charset="2"/>
            </a:pPr>
            <a:r>
              <a:rPr lang="zh-CN" altLang="en-US" sz="1400" dirty="0">
                <a:latin typeface="Times New Roman" panose="02020603050405020304" pitchFamily="18" charset="0"/>
                <a:ea typeface="黑体" panose="02010609060101010101" pitchFamily="49" charset="-122"/>
              </a:rPr>
              <a:t>存放文件块</a:t>
            </a:r>
            <a:endParaRPr lang="zh-CN" altLang="en-US" sz="1400" dirty="0">
              <a:latin typeface="Times New Roman" panose="02020603050405020304" pitchFamily="18" charset="0"/>
              <a:ea typeface="黑体" panose="02010609060101010101" pitchFamily="49" charset="-122"/>
            </a:endParaRPr>
          </a:p>
          <a:p>
            <a:pPr marL="342900" indent="-342900" algn="ctr" eaLnBrk="1" hangingPunct="1">
              <a:lnSpc>
                <a:spcPct val="90000"/>
              </a:lnSpc>
              <a:buFont typeface="Wingdings" panose="05000000000000000000" pitchFamily="2" charset="2"/>
            </a:pPr>
            <a:r>
              <a:rPr lang="zh-CN" altLang="en-US" sz="1400" dirty="0">
                <a:latin typeface="Times New Roman" panose="02020603050405020304" pitchFamily="18" charset="0"/>
                <a:ea typeface="黑体" panose="02010609060101010101" pitchFamily="49" charset="-122"/>
              </a:rPr>
              <a:t>块号</a:t>
            </a:r>
            <a:endParaRPr lang="zh-CN" altLang="en-US" sz="1400" dirty="0">
              <a:latin typeface="Times New Roman" panose="02020603050405020304" pitchFamily="18" charset="0"/>
              <a:ea typeface="黑体" panose="02010609060101010101" pitchFamily="49" charset="-122"/>
            </a:endParaRPr>
          </a:p>
        </p:txBody>
      </p:sp>
      <p:sp>
        <p:nvSpPr>
          <p:cNvPr id="25606" name="Text Box 8"/>
          <p:cNvSpPr txBox="1"/>
          <p:nvPr/>
        </p:nvSpPr>
        <p:spPr>
          <a:xfrm>
            <a:off x="323850" y="333375"/>
            <a:ext cx="6156325" cy="566738"/>
          </a:xfrm>
          <a:prstGeom prst="rect">
            <a:avLst/>
          </a:prstGeom>
          <a:noFill/>
          <a:ln w="9525">
            <a:noFill/>
          </a:ln>
        </p:spPr>
        <p:txBody>
          <a:bodyPr anchor="b" anchorCtr="0"/>
          <a:p>
            <a:pPr eaLnBrk="1" hangingPunct="1"/>
            <a:r>
              <a:rPr lang="zh-CN" altLang="en-US" sz="4000" dirty="0">
                <a:solidFill>
                  <a:srgbClr val="000066"/>
                </a:solidFill>
                <a:latin typeface="Tahoma" panose="020B0604030504040204" pitchFamily="34" charset="0"/>
                <a:ea typeface="黑体" panose="02010609060101010101" pitchFamily="49" charset="-122"/>
              </a:rPr>
              <a:t>多级索引</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25607" name="Text Box 8"/>
          <p:cNvSpPr txBox="1"/>
          <p:nvPr/>
        </p:nvSpPr>
        <p:spPr>
          <a:xfrm>
            <a:off x="5562600" y="6013450"/>
            <a:ext cx="1835150" cy="566738"/>
          </a:xfrm>
          <a:prstGeom prst="rect">
            <a:avLst/>
          </a:prstGeom>
          <a:noFill/>
          <a:ln w="9525">
            <a:noFill/>
          </a:ln>
        </p:spPr>
        <p:txBody>
          <a:bodyPr anchor="b" anchorCtr="0"/>
          <a:p>
            <a:pPr eaLnBrk="1" hangingPunct="1"/>
            <a:r>
              <a:rPr lang="zh-CN" altLang="en-US" sz="2800" dirty="0">
                <a:solidFill>
                  <a:srgbClr val="000066"/>
                </a:solidFill>
                <a:latin typeface="Tahoma" panose="020B0604030504040204" pitchFamily="34" charset="0"/>
                <a:ea typeface="黑体" panose="02010609060101010101" pitchFamily="49" charset="-122"/>
              </a:rPr>
              <a:t>两级索引</a:t>
            </a:r>
            <a:endParaRPr lang="zh-CN" altLang="en-US" sz="28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250825" y="152400"/>
            <a:ext cx="6913563" cy="549275"/>
          </a:xfrm>
          <a:solidFill>
            <a:srgbClr val="FFFFFF">
              <a:alpha val="100000"/>
            </a:srgbClr>
          </a:solidFill>
        </p:spPr>
        <p:txBody>
          <a:bodyPr vert="horz" wrap="square" lIns="91440" tIns="45720" rIns="91440" bIns="45720" anchor="t" anchorCtr="0"/>
          <a:p>
            <a:pPr eaLnBrk="1" hangingPunct="1">
              <a:lnSpc>
                <a:spcPct val="120000"/>
              </a:lnSpc>
            </a:pPr>
            <a:r>
              <a:rPr lang="zh-CN" altLang="en-US" sz="3600" dirty="0">
                <a:latin typeface="黑体" panose="02010609060101010101" pitchFamily="49" charset="-122"/>
              </a:rPr>
              <a:t>混合分配方式（</a:t>
            </a:r>
            <a:r>
              <a:rPr lang="en-US" altLang="zh-CN" sz="3600" dirty="0">
                <a:latin typeface="黑体" panose="02010609060101010101" pitchFamily="49" charset="-122"/>
              </a:rPr>
              <a:t>UNIX</a:t>
            </a:r>
            <a:r>
              <a:rPr lang="zh-CN" altLang="en-US" sz="3600" dirty="0">
                <a:latin typeface="黑体" panose="02010609060101010101" pitchFamily="49" charset="-122"/>
              </a:rPr>
              <a:t>系统）</a:t>
            </a:r>
            <a:endParaRPr lang="zh-CN" altLang="en-US" sz="3600" dirty="0">
              <a:latin typeface="黑体" panose="02010609060101010101" pitchFamily="49" charset="-122"/>
            </a:endParaRPr>
          </a:p>
        </p:txBody>
      </p:sp>
      <p:graphicFrame>
        <p:nvGraphicFramePr>
          <p:cNvPr id="15" name="Group 37"/>
          <p:cNvGraphicFramePr>
            <a:graphicFrameLocks noGrp="1"/>
          </p:cNvGraphicFramePr>
          <p:nvPr/>
        </p:nvGraphicFramePr>
        <p:xfrm>
          <a:off x="1368425" y="946150"/>
          <a:ext cx="2266950" cy="4754568"/>
        </p:xfrm>
        <a:graphic>
          <a:graphicData uri="http://schemas.openxmlformats.org/drawingml/2006/table">
            <a:tbl>
              <a:tblPr/>
              <a:tblGrid>
                <a:gridCol w="2266950"/>
              </a:tblGrid>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mode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owners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time stamps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size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block count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i.addr(0)</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i.addr(1)</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i.addr(9)</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single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double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triple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26655" name="AutoShape 38"/>
          <p:cNvSpPr/>
          <p:nvPr/>
        </p:nvSpPr>
        <p:spPr>
          <a:xfrm>
            <a:off x="1187450" y="2925763"/>
            <a:ext cx="107950" cy="1584325"/>
          </a:xfrm>
          <a:prstGeom prst="leftBrace">
            <a:avLst>
              <a:gd name="adj1" fmla="val 122303"/>
              <a:gd name="adj2" fmla="val 50000"/>
            </a:avLst>
          </a:prstGeom>
          <a:noFill/>
          <a:ln w="19050" cap="flat" cmpd="sng">
            <a:solidFill>
              <a:schemeClr val="tx1"/>
            </a:solidFill>
            <a:prstDash val="solid"/>
            <a:headEnd type="none" w="med" len="med"/>
            <a:tailEnd type="none" w="med" len="lg"/>
          </a:ln>
        </p:spPr>
        <p:txBody>
          <a:bodyPr wrap="none" anchor="ctr" anchorCtr="0">
            <a:spAutoFit/>
          </a:bodyPr>
          <a:p>
            <a:endParaRPr lang="zh-CN" altLang="en-US" dirty="0">
              <a:latin typeface="Times New Roman" panose="02020603050405020304" pitchFamily="18" charset="0"/>
            </a:endParaRPr>
          </a:p>
        </p:txBody>
      </p:sp>
      <p:sp>
        <p:nvSpPr>
          <p:cNvPr id="26656" name="Text Box 39"/>
          <p:cNvSpPr txBox="1"/>
          <p:nvPr/>
        </p:nvSpPr>
        <p:spPr>
          <a:xfrm>
            <a:off x="792163" y="2925763"/>
            <a:ext cx="400050" cy="1547812"/>
          </a:xfrm>
          <a:prstGeom prst="rect">
            <a:avLst/>
          </a:prstGeom>
          <a:noFill/>
          <a:ln w="9525">
            <a:noFill/>
          </a:ln>
        </p:spPr>
        <p:txBody>
          <a:bodyPr vert="eaVert" lIns="18000" rIns="18000">
            <a:spAutoFit/>
          </a:bodyPr>
          <a:p>
            <a:pPr algn="ctr"/>
            <a:r>
              <a:rPr lang="zh-CN" altLang="en-US" dirty="0">
                <a:solidFill>
                  <a:srgbClr val="000066"/>
                </a:solidFill>
                <a:latin typeface="Tahoma" panose="020B0604030504040204" pitchFamily="34" charset="0"/>
                <a:ea typeface="宋体" panose="02010600030101010101" pitchFamily="2" charset="-122"/>
              </a:rPr>
              <a:t>直接寻址</a:t>
            </a:r>
            <a:endParaRPr lang="zh-CN" altLang="en-US" dirty="0">
              <a:solidFill>
                <a:srgbClr val="000066"/>
              </a:solidFill>
              <a:latin typeface="Tahoma" panose="020B0604030504040204" pitchFamily="34" charset="0"/>
              <a:ea typeface="宋体" panose="02010600030101010101" pitchFamily="2" charset="-122"/>
            </a:endParaRPr>
          </a:p>
        </p:txBody>
      </p:sp>
      <p:sp>
        <p:nvSpPr>
          <p:cNvPr id="26657" name="Rectangle 40"/>
          <p:cNvSpPr/>
          <p:nvPr/>
        </p:nvSpPr>
        <p:spPr>
          <a:xfrm>
            <a:off x="4859338" y="127000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8" name="Rectangle 41"/>
          <p:cNvSpPr/>
          <p:nvPr/>
        </p:nvSpPr>
        <p:spPr>
          <a:xfrm>
            <a:off x="4859338" y="1755775"/>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9" name="Rectangle 43"/>
          <p:cNvSpPr/>
          <p:nvPr/>
        </p:nvSpPr>
        <p:spPr>
          <a:xfrm>
            <a:off x="4859338" y="260191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2" name="Line 46"/>
          <p:cNvSpPr/>
          <p:nvPr/>
        </p:nvSpPr>
        <p:spPr>
          <a:xfrm>
            <a:off x="3311525" y="3105150"/>
            <a:ext cx="504825" cy="0"/>
          </a:xfrm>
          <a:prstGeom prst="line">
            <a:avLst/>
          </a:prstGeom>
          <a:ln w="19050" cap="flat" cmpd="sng">
            <a:solidFill>
              <a:schemeClr val="tx1"/>
            </a:solidFill>
            <a:prstDash val="solid"/>
            <a:headEnd type="none" w="med" len="med"/>
            <a:tailEnd type="none" w="med" len="lg"/>
          </a:ln>
        </p:spPr>
      </p:sp>
      <p:sp>
        <p:nvSpPr>
          <p:cNvPr id="26663" name="Line 47"/>
          <p:cNvSpPr/>
          <p:nvPr/>
        </p:nvSpPr>
        <p:spPr>
          <a:xfrm flipV="1">
            <a:off x="3816350" y="1485900"/>
            <a:ext cx="0" cy="1619250"/>
          </a:xfrm>
          <a:prstGeom prst="line">
            <a:avLst/>
          </a:prstGeom>
          <a:ln w="19050" cap="flat" cmpd="sng">
            <a:solidFill>
              <a:schemeClr val="tx1"/>
            </a:solidFill>
            <a:prstDash val="solid"/>
            <a:headEnd type="none" w="med" len="med"/>
            <a:tailEnd type="none" w="med" len="lg"/>
          </a:ln>
        </p:spPr>
      </p:sp>
      <p:sp>
        <p:nvSpPr>
          <p:cNvPr id="26664" name="Line 48"/>
          <p:cNvSpPr/>
          <p:nvPr/>
        </p:nvSpPr>
        <p:spPr>
          <a:xfrm>
            <a:off x="3816350" y="1485900"/>
            <a:ext cx="1008063" cy="0"/>
          </a:xfrm>
          <a:prstGeom prst="line">
            <a:avLst/>
          </a:prstGeom>
          <a:ln w="19050" cap="flat" cmpd="sng">
            <a:solidFill>
              <a:schemeClr val="tx1"/>
            </a:solidFill>
            <a:prstDash val="solid"/>
            <a:headEnd type="none" w="med" len="med"/>
            <a:tailEnd type="triangle" w="med" len="lg"/>
          </a:ln>
        </p:spPr>
      </p:sp>
      <p:sp>
        <p:nvSpPr>
          <p:cNvPr id="26665" name="Line 49"/>
          <p:cNvSpPr/>
          <p:nvPr/>
        </p:nvSpPr>
        <p:spPr>
          <a:xfrm>
            <a:off x="3276600" y="3502025"/>
            <a:ext cx="647700" cy="0"/>
          </a:xfrm>
          <a:prstGeom prst="line">
            <a:avLst/>
          </a:prstGeom>
          <a:ln w="19050" cap="flat" cmpd="sng">
            <a:solidFill>
              <a:schemeClr val="tx1"/>
            </a:solidFill>
            <a:prstDash val="solid"/>
            <a:headEnd type="none" w="med" len="med"/>
            <a:tailEnd type="none" w="med" len="lg"/>
          </a:ln>
        </p:spPr>
      </p:sp>
      <p:sp>
        <p:nvSpPr>
          <p:cNvPr id="26666" name="Line 50"/>
          <p:cNvSpPr/>
          <p:nvPr/>
        </p:nvSpPr>
        <p:spPr>
          <a:xfrm flipV="1">
            <a:off x="3924300" y="1954213"/>
            <a:ext cx="0" cy="1547812"/>
          </a:xfrm>
          <a:prstGeom prst="line">
            <a:avLst/>
          </a:prstGeom>
          <a:ln w="19050" cap="flat" cmpd="sng">
            <a:solidFill>
              <a:schemeClr val="tx1"/>
            </a:solidFill>
            <a:prstDash val="solid"/>
            <a:headEnd type="none" w="med" len="med"/>
            <a:tailEnd type="none" w="med" len="lg"/>
          </a:ln>
        </p:spPr>
      </p:sp>
      <p:sp>
        <p:nvSpPr>
          <p:cNvPr id="26667" name="Line 51"/>
          <p:cNvSpPr/>
          <p:nvPr/>
        </p:nvSpPr>
        <p:spPr>
          <a:xfrm>
            <a:off x="3924300" y="1954213"/>
            <a:ext cx="900113" cy="0"/>
          </a:xfrm>
          <a:prstGeom prst="line">
            <a:avLst/>
          </a:prstGeom>
          <a:ln w="19050" cap="flat" cmpd="sng">
            <a:solidFill>
              <a:schemeClr val="tx1"/>
            </a:solidFill>
            <a:prstDash val="solid"/>
            <a:headEnd type="none" w="med" len="med"/>
            <a:tailEnd type="triangle" w="med" len="lg"/>
          </a:ln>
        </p:spPr>
      </p:sp>
      <p:sp>
        <p:nvSpPr>
          <p:cNvPr id="26668" name="Line 52"/>
          <p:cNvSpPr/>
          <p:nvPr/>
        </p:nvSpPr>
        <p:spPr>
          <a:xfrm>
            <a:off x="3311525" y="4294188"/>
            <a:ext cx="755650" cy="0"/>
          </a:xfrm>
          <a:prstGeom prst="line">
            <a:avLst/>
          </a:prstGeom>
          <a:ln w="19050" cap="flat" cmpd="sng">
            <a:solidFill>
              <a:schemeClr val="tx1"/>
            </a:solidFill>
            <a:prstDash val="solid"/>
            <a:headEnd type="none" w="med" len="med"/>
            <a:tailEnd type="none" w="med" len="lg"/>
          </a:ln>
        </p:spPr>
      </p:sp>
      <p:sp>
        <p:nvSpPr>
          <p:cNvPr id="26669" name="Line 53"/>
          <p:cNvSpPr/>
          <p:nvPr/>
        </p:nvSpPr>
        <p:spPr>
          <a:xfrm flipV="1">
            <a:off x="4067175" y="2781300"/>
            <a:ext cx="0" cy="1512888"/>
          </a:xfrm>
          <a:prstGeom prst="line">
            <a:avLst/>
          </a:prstGeom>
          <a:ln w="19050" cap="flat" cmpd="sng">
            <a:solidFill>
              <a:schemeClr val="tx1"/>
            </a:solidFill>
            <a:prstDash val="solid"/>
            <a:headEnd type="none" w="med" len="med"/>
            <a:tailEnd type="none" w="med" len="lg"/>
          </a:ln>
        </p:spPr>
      </p:sp>
      <p:sp>
        <p:nvSpPr>
          <p:cNvPr id="26670" name="Line 54"/>
          <p:cNvSpPr/>
          <p:nvPr/>
        </p:nvSpPr>
        <p:spPr>
          <a:xfrm>
            <a:off x="4067175" y="2781300"/>
            <a:ext cx="757238" cy="0"/>
          </a:xfrm>
          <a:prstGeom prst="line">
            <a:avLst/>
          </a:prstGeom>
          <a:ln w="19050" cap="flat" cmpd="sng">
            <a:solidFill>
              <a:schemeClr val="tx1"/>
            </a:solidFill>
            <a:prstDash val="solid"/>
            <a:headEnd type="none" w="med" len="med"/>
            <a:tailEnd type="triangle" w="med" len="lg"/>
          </a:ln>
        </p:spPr>
      </p:sp>
      <p:sp>
        <p:nvSpPr>
          <p:cNvPr id="26672" name="Text Box 57"/>
          <p:cNvSpPr txBox="1"/>
          <p:nvPr/>
        </p:nvSpPr>
        <p:spPr>
          <a:xfrm>
            <a:off x="5095875" y="2062163"/>
            <a:ext cx="382588" cy="647700"/>
          </a:xfrm>
          <a:prstGeom prst="rect">
            <a:avLst/>
          </a:prstGeom>
          <a:noFill/>
          <a:ln w="19050">
            <a:noFill/>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734" name="Text Box 121"/>
          <p:cNvSpPr txBox="1"/>
          <p:nvPr/>
        </p:nvSpPr>
        <p:spPr>
          <a:xfrm>
            <a:off x="142875" y="447357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一次间址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5" name="Text Box 122"/>
          <p:cNvSpPr txBox="1"/>
          <p:nvPr/>
        </p:nvSpPr>
        <p:spPr>
          <a:xfrm>
            <a:off x="142875" y="4908550"/>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二次间址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6" name="Text Box 123"/>
          <p:cNvSpPr txBox="1"/>
          <p:nvPr/>
        </p:nvSpPr>
        <p:spPr>
          <a:xfrm>
            <a:off x="142875" y="530542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三次间址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7" name="矩形 3"/>
          <p:cNvSpPr/>
          <p:nvPr/>
        </p:nvSpPr>
        <p:spPr>
          <a:xfrm>
            <a:off x="798513" y="6110288"/>
            <a:ext cx="1731962" cy="461962"/>
          </a:xfrm>
          <a:prstGeom prst="rect">
            <a:avLst/>
          </a:prstGeom>
          <a:noFill/>
          <a:ln w="9525">
            <a:noFill/>
          </a:ln>
        </p:spPr>
        <p:txBody>
          <a:bodyPr wrap="none">
            <a:spAutoFit/>
          </a:bodyPr>
          <a:p>
            <a:r>
              <a:rPr lang="en-US" altLang="zh-CN" i="1" dirty="0">
                <a:solidFill>
                  <a:srgbClr val="FF0000"/>
                </a:solidFill>
                <a:latin typeface="黑体" panose="02010609060101010101" pitchFamily="49" charset="-122"/>
                <a:ea typeface="黑体" panose="02010609060101010101" pitchFamily="49" charset="-122"/>
              </a:rPr>
              <a:t>13</a:t>
            </a:r>
            <a:r>
              <a:rPr lang="zh-CN" altLang="en-US" i="1" dirty="0">
                <a:solidFill>
                  <a:srgbClr val="FF0000"/>
                </a:solidFill>
                <a:latin typeface="黑体" panose="02010609060101010101" pitchFamily="49" charset="-122"/>
                <a:ea typeface="黑体" panose="02010609060101010101" pitchFamily="49" charset="-122"/>
              </a:rPr>
              <a:t>个地址项</a:t>
            </a:r>
            <a:endParaRPr lang="zh-CN" altLang="en-US" dirty="0">
              <a:latin typeface="Times New Roman" panose="02020603050405020304" pitchFamily="18" charset="0"/>
            </a:endParaRPr>
          </a:p>
        </p:txBody>
      </p:sp>
      <p:sp>
        <p:nvSpPr>
          <p:cNvPr id="99" name="Text Box 11"/>
          <p:cNvSpPr txBox="1"/>
          <p:nvPr/>
        </p:nvSpPr>
        <p:spPr>
          <a:xfrm>
            <a:off x="71438" y="2438400"/>
            <a:ext cx="1476375" cy="534988"/>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直接寻址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4KB*10=40KB</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250825" y="152400"/>
            <a:ext cx="6913563" cy="549275"/>
          </a:xfrm>
          <a:solidFill>
            <a:srgbClr val="FFFFFF">
              <a:alpha val="100000"/>
            </a:srgbClr>
          </a:solidFill>
        </p:spPr>
        <p:txBody>
          <a:bodyPr vert="horz" wrap="square" lIns="91440" tIns="45720" rIns="91440" bIns="45720" anchor="t" anchorCtr="0"/>
          <a:p>
            <a:pPr eaLnBrk="1" hangingPunct="1">
              <a:lnSpc>
                <a:spcPct val="120000"/>
              </a:lnSpc>
            </a:pPr>
            <a:r>
              <a:rPr lang="zh-CN" altLang="en-US" sz="3600" dirty="0">
                <a:latin typeface="黑体" panose="02010609060101010101" pitchFamily="49" charset="-122"/>
              </a:rPr>
              <a:t>混合分配方式（</a:t>
            </a:r>
            <a:r>
              <a:rPr lang="en-US" altLang="zh-CN" sz="3600" dirty="0">
                <a:latin typeface="黑体" panose="02010609060101010101" pitchFamily="49" charset="-122"/>
              </a:rPr>
              <a:t>UNIX</a:t>
            </a:r>
            <a:r>
              <a:rPr lang="zh-CN" altLang="en-US" sz="3600" dirty="0">
                <a:latin typeface="黑体" panose="02010609060101010101" pitchFamily="49" charset="-122"/>
              </a:rPr>
              <a:t>系统）</a:t>
            </a:r>
            <a:endParaRPr lang="zh-CN" altLang="en-US" sz="3600" dirty="0">
              <a:latin typeface="黑体" panose="02010609060101010101" pitchFamily="49" charset="-122"/>
            </a:endParaRPr>
          </a:p>
        </p:txBody>
      </p:sp>
      <p:graphicFrame>
        <p:nvGraphicFramePr>
          <p:cNvPr id="15" name="Group 37"/>
          <p:cNvGraphicFramePr>
            <a:graphicFrameLocks noGrp="1"/>
          </p:cNvGraphicFramePr>
          <p:nvPr/>
        </p:nvGraphicFramePr>
        <p:xfrm>
          <a:off x="1368425" y="946150"/>
          <a:ext cx="2266950" cy="4754568"/>
        </p:xfrm>
        <a:graphic>
          <a:graphicData uri="http://schemas.openxmlformats.org/drawingml/2006/table">
            <a:tbl>
              <a:tblPr/>
              <a:tblGrid>
                <a:gridCol w="2266950"/>
              </a:tblGrid>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mode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owners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time stamps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size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block count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i.addr(0)</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i.addr(1)</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i.addr(9)</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single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double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triple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26655" name="AutoShape 38"/>
          <p:cNvSpPr/>
          <p:nvPr/>
        </p:nvSpPr>
        <p:spPr>
          <a:xfrm>
            <a:off x="1187450" y="2925763"/>
            <a:ext cx="107950" cy="1584325"/>
          </a:xfrm>
          <a:prstGeom prst="leftBrace">
            <a:avLst>
              <a:gd name="adj1" fmla="val 122303"/>
              <a:gd name="adj2" fmla="val 50000"/>
            </a:avLst>
          </a:prstGeom>
          <a:noFill/>
          <a:ln w="19050" cap="flat" cmpd="sng">
            <a:solidFill>
              <a:schemeClr val="tx1"/>
            </a:solidFill>
            <a:prstDash val="solid"/>
            <a:headEnd type="none" w="med" len="med"/>
            <a:tailEnd type="none" w="med" len="lg"/>
          </a:ln>
        </p:spPr>
        <p:txBody>
          <a:bodyPr wrap="none" anchor="ctr" anchorCtr="0">
            <a:spAutoFit/>
          </a:bodyPr>
          <a:p>
            <a:endParaRPr lang="zh-CN" altLang="en-US" dirty="0">
              <a:latin typeface="Times New Roman" panose="02020603050405020304" pitchFamily="18" charset="0"/>
            </a:endParaRPr>
          </a:p>
        </p:txBody>
      </p:sp>
      <p:sp>
        <p:nvSpPr>
          <p:cNvPr id="26656" name="Text Box 39"/>
          <p:cNvSpPr txBox="1"/>
          <p:nvPr/>
        </p:nvSpPr>
        <p:spPr>
          <a:xfrm>
            <a:off x="792163" y="2925763"/>
            <a:ext cx="400050" cy="1547812"/>
          </a:xfrm>
          <a:prstGeom prst="rect">
            <a:avLst/>
          </a:prstGeom>
          <a:noFill/>
          <a:ln w="9525">
            <a:noFill/>
          </a:ln>
        </p:spPr>
        <p:txBody>
          <a:bodyPr vert="eaVert" lIns="18000" rIns="18000">
            <a:spAutoFit/>
          </a:bodyPr>
          <a:p>
            <a:pPr algn="ctr"/>
            <a:r>
              <a:rPr lang="zh-CN" altLang="en-US" dirty="0">
                <a:solidFill>
                  <a:srgbClr val="000066"/>
                </a:solidFill>
                <a:latin typeface="Tahoma" panose="020B0604030504040204" pitchFamily="34" charset="0"/>
                <a:ea typeface="宋体" panose="02010600030101010101" pitchFamily="2" charset="-122"/>
              </a:rPr>
              <a:t>直接寻址</a:t>
            </a:r>
            <a:endParaRPr lang="zh-CN" altLang="en-US" dirty="0">
              <a:solidFill>
                <a:srgbClr val="000066"/>
              </a:solidFill>
              <a:latin typeface="Tahoma" panose="020B0604030504040204" pitchFamily="34" charset="0"/>
              <a:ea typeface="宋体" panose="02010600030101010101" pitchFamily="2" charset="-122"/>
            </a:endParaRPr>
          </a:p>
        </p:txBody>
      </p:sp>
      <p:sp>
        <p:nvSpPr>
          <p:cNvPr id="26657" name="Rectangle 40"/>
          <p:cNvSpPr/>
          <p:nvPr/>
        </p:nvSpPr>
        <p:spPr>
          <a:xfrm>
            <a:off x="4859338" y="127000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8" name="Rectangle 41"/>
          <p:cNvSpPr/>
          <p:nvPr/>
        </p:nvSpPr>
        <p:spPr>
          <a:xfrm>
            <a:off x="4859338" y="1755775"/>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9" name="Rectangle 43"/>
          <p:cNvSpPr/>
          <p:nvPr/>
        </p:nvSpPr>
        <p:spPr>
          <a:xfrm>
            <a:off x="4859338" y="260191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0" name="Rectangle 44"/>
          <p:cNvSpPr/>
          <p:nvPr/>
        </p:nvSpPr>
        <p:spPr>
          <a:xfrm>
            <a:off x="5170488" y="378936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1" name="Rectangle 45"/>
          <p:cNvSpPr/>
          <p:nvPr/>
        </p:nvSpPr>
        <p:spPr>
          <a:xfrm>
            <a:off x="5170488" y="422275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2" name="Line 46"/>
          <p:cNvSpPr/>
          <p:nvPr/>
        </p:nvSpPr>
        <p:spPr>
          <a:xfrm>
            <a:off x="3311525" y="3105150"/>
            <a:ext cx="504825" cy="0"/>
          </a:xfrm>
          <a:prstGeom prst="line">
            <a:avLst/>
          </a:prstGeom>
          <a:ln w="19050" cap="flat" cmpd="sng">
            <a:solidFill>
              <a:schemeClr val="tx1"/>
            </a:solidFill>
            <a:prstDash val="solid"/>
            <a:headEnd type="none" w="med" len="med"/>
            <a:tailEnd type="none" w="med" len="lg"/>
          </a:ln>
        </p:spPr>
      </p:sp>
      <p:sp>
        <p:nvSpPr>
          <p:cNvPr id="26663" name="Line 47"/>
          <p:cNvSpPr/>
          <p:nvPr/>
        </p:nvSpPr>
        <p:spPr>
          <a:xfrm flipV="1">
            <a:off x="3816350" y="1485900"/>
            <a:ext cx="0" cy="1619250"/>
          </a:xfrm>
          <a:prstGeom prst="line">
            <a:avLst/>
          </a:prstGeom>
          <a:ln w="19050" cap="flat" cmpd="sng">
            <a:solidFill>
              <a:schemeClr val="tx1"/>
            </a:solidFill>
            <a:prstDash val="solid"/>
            <a:headEnd type="none" w="med" len="med"/>
            <a:tailEnd type="none" w="med" len="lg"/>
          </a:ln>
        </p:spPr>
      </p:sp>
      <p:sp>
        <p:nvSpPr>
          <p:cNvPr id="26664" name="Line 48"/>
          <p:cNvSpPr/>
          <p:nvPr/>
        </p:nvSpPr>
        <p:spPr>
          <a:xfrm>
            <a:off x="3816350" y="1485900"/>
            <a:ext cx="1008063" cy="0"/>
          </a:xfrm>
          <a:prstGeom prst="line">
            <a:avLst/>
          </a:prstGeom>
          <a:ln w="19050" cap="flat" cmpd="sng">
            <a:solidFill>
              <a:schemeClr val="tx1"/>
            </a:solidFill>
            <a:prstDash val="solid"/>
            <a:headEnd type="none" w="med" len="med"/>
            <a:tailEnd type="triangle" w="med" len="lg"/>
          </a:ln>
        </p:spPr>
      </p:sp>
      <p:sp>
        <p:nvSpPr>
          <p:cNvPr id="26665" name="Line 49"/>
          <p:cNvSpPr/>
          <p:nvPr/>
        </p:nvSpPr>
        <p:spPr>
          <a:xfrm>
            <a:off x="3276600" y="3502025"/>
            <a:ext cx="647700" cy="0"/>
          </a:xfrm>
          <a:prstGeom prst="line">
            <a:avLst/>
          </a:prstGeom>
          <a:ln w="19050" cap="flat" cmpd="sng">
            <a:solidFill>
              <a:schemeClr val="tx1"/>
            </a:solidFill>
            <a:prstDash val="solid"/>
            <a:headEnd type="none" w="med" len="med"/>
            <a:tailEnd type="none" w="med" len="lg"/>
          </a:ln>
        </p:spPr>
      </p:sp>
      <p:sp>
        <p:nvSpPr>
          <p:cNvPr id="26666" name="Line 50"/>
          <p:cNvSpPr/>
          <p:nvPr/>
        </p:nvSpPr>
        <p:spPr>
          <a:xfrm flipV="1">
            <a:off x="3924300" y="1954213"/>
            <a:ext cx="0" cy="1547812"/>
          </a:xfrm>
          <a:prstGeom prst="line">
            <a:avLst/>
          </a:prstGeom>
          <a:ln w="19050" cap="flat" cmpd="sng">
            <a:solidFill>
              <a:schemeClr val="tx1"/>
            </a:solidFill>
            <a:prstDash val="solid"/>
            <a:headEnd type="none" w="med" len="med"/>
            <a:tailEnd type="none" w="med" len="lg"/>
          </a:ln>
        </p:spPr>
      </p:sp>
      <p:sp>
        <p:nvSpPr>
          <p:cNvPr id="26667" name="Line 51"/>
          <p:cNvSpPr/>
          <p:nvPr/>
        </p:nvSpPr>
        <p:spPr>
          <a:xfrm>
            <a:off x="3924300" y="1954213"/>
            <a:ext cx="900113" cy="0"/>
          </a:xfrm>
          <a:prstGeom prst="line">
            <a:avLst/>
          </a:prstGeom>
          <a:ln w="19050" cap="flat" cmpd="sng">
            <a:solidFill>
              <a:schemeClr val="tx1"/>
            </a:solidFill>
            <a:prstDash val="solid"/>
            <a:headEnd type="none" w="med" len="med"/>
            <a:tailEnd type="triangle" w="med" len="lg"/>
          </a:ln>
        </p:spPr>
      </p:sp>
      <p:sp>
        <p:nvSpPr>
          <p:cNvPr id="26668" name="Line 52"/>
          <p:cNvSpPr/>
          <p:nvPr/>
        </p:nvSpPr>
        <p:spPr>
          <a:xfrm>
            <a:off x="3311525" y="4294188"/>
            <a:ext cx="755650" cy="0"/>
          </a:xfrm>
          <a:prstGeom prst="line">
            <a:avLst/>
          </a:prstGeom>
          <a:ln w="19050" cap="flat" cmpd="sng">
            <a:solidFill>
              <a:schemeClr val="tx1"/>
            </a:solidFill>
            <a:prstDash val="solid"/>
            <a:headEnd type="none" w="med" len="med"/>
            <a:tailEnd type="none" w="med" len="lg"/>
          </a:ln>
        </p:spPr>
      </p:sp>
      <p:sp>
        <p:nvSpPr>
          <p:cNvPr id="26669" name="Line 53"/>
          <p:cNvSpPr/>
          <p:nvPr/>
        </p:nvSpPr>
        <p:spPr>
          <a:xfrm flipV="1">
            <a:off x="4067175" y="2781300"/>
            <a:ext cx="0" cy="1512888"/>
          </a:xfrm>
          <a:prstGeom prst="line">
            <a:avLst/>
          </a:prstGeom>
          <a:ln w="19050" cap="flat" cmpd="sng">
            <a:solidFill>
              <a:schemeClr val="tx1"/>
            </a:solidFill>
            <a:prstDash val="solid"/>
            <a:headEnd type="none" w="med" len="med"/>
            <a:tailEnd type="none" w="med" len="lg"/>
          </a:ln>
        </p:spPr>
      </p:sp>
      <p:sp>
        <p:nvSpPr>
          <p:cNvPr id="26670" name="Line 54"/>
          <p:cNvSpPr/>
          <p:nvPr/>
        </p:nvSpPr>
        <p:spPr>
          <a:xfrm>
            <a:off x="4067175" y="2781300"/>
            <a:ext cx="757238" cy="0"/>
          </a:xfrm>
          <a:prstGeom prst="line">
            <a:avLst/>
          </a:prstGeom>
          <a:ln w="19050" cap="flat" cmpd="sng">
            <a:solidFill>
              <a:schemeClr val="tx1"/>
            </a:solidFill>
            <a:prstDash val="solid"/>
            <a:headEnd type="none" w="med" len="med"/>
            <a:tailEnd type="triangle" w="med" len="lg"/>
          </a:ln>
        </p:spPr>
      </p:sp>
      <p:sp>
        <p:nvSpPr>
          <p:cNvPr id="26671" name="Text Box 55"/>
          <p:cNvSpPr txBox="1"/>
          <p:nvPr/>
        </p:nvSpPr>
        <p:spPr>
          <a:xfrm>
            <a:off x="4457700" y="3897313"/>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2" name="Text Box 57"/>
          <p:cNvSpPr txBox="1"/>
          <p:nvPr/>
        </p:nvSpPr>
        <p:spPr>
          <a:xfrm>
            <a:off x="5095875" y="2062163"/>
            <a:ext cx="382588" cy="647700"/>
          </a:xfrm>
          <a:prstGeom prst="rect">
            <a:avLst/>
          </a:prstGeom>
          <a:noFill/>
          <a:ln w="19050">
            <a:noFill/>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3" name="Line 58"/>
          <p:cNvSpPr/>
          <p:nvPr/>
        </p:nvSpPr>
        <p:spPr>
          <a:xfrm>
            <a:off x="4643438" y="3970338"/>
            <a:ext cx="541337" cy="0"/>
          </a:xfrm>
          <a:prstGeom prst="line">
            <a:avLst/>
          </a:prstGeom>
          <a:ln w="19050" cap="flat" cmpd="sng">
            <a:solidFill>
              <a:schemeClr val="tx1"/>
            </a:solidFill>
            <a:prstDash val="solid"/>
            <a:headEnd type="none" w="med" len="med"/>
            <a:tailEnd type="triangle" w="med" len="lg"/>
          </a:ln>
        </p:spPr>
      </p:sp>
      <p:sp>
        <p:nvSpPr>
          <p:cNvPr id="26674" name="Line 59"/>
          <p:cNvSpPr/>
          <p:nvPr/>
        </p:nvSpPr>
        <p:spPr>
          <a:xfrm>
            <a:off x="4643438" y="4402138"/>
            <a:ext cx="541337" cy="0"/>
          </a:xfrm>
          <a:prstGeom prst="line">
            <a:avLst/>
          </a:prstGeom>
          <a:ln w="19050" cap="flat" cmpd="sng">
            <a:solidFill>
              <a:schemeClr val="tx1"/>
            </a:solidFill>
            <a:prstDash val="solid"/>
            <a:headEnd type="none" w="med" len="med"/>
            <a:tailEnd type="triangle" w="med" len="lg"/>
          </a:ln>
        </p:spPr>
      </p:sp>
      <p:sp>
        <p:nvSpPr>
          <p:cNvPr id="26689" name="Line 74"/>
          <p:cNvSpPr/>
          <p:nvPr/>
        </p:nvSpPr>
        <p:spPr>
          <a:xfrm>
            <a:off x="3527425" y="4689475"/>
            <a:ext cx="649288" cy="0"/>
          </a:xfrm>
          <a:prstGeom prst="line">
            <a:avLst/>
          </a:prstGeom>
          <a:ln w="19050" cap="flat" cmpd="sng">
            <a:solidFill>
              <a:schemeClr val="tx1"/>
            </a:solidFill>
            <a:prstDash val="solid"/>
            <a:headEnd type="none" w="med" len="med"/>
            <a:tailEnd type="none" w="med" len="lg"/>
          </a:ln>
        </p:spPr>
      </p:sp>
      <p:sp>
        <p:nvSpPr>
          <p:cNvPr id="26690" name="Line 75"/>
          <p:cNvSpPr/>
          <p:nvPr/>
        </p:nvSpPr>
        <p:spPr>
          <a:xfrm flipV="1">
            <a:off x="4176713" y="4257675"/>
            <a:ext cx="0" cy="431800"/>
          </a:xfrm>
          <a:prstGeom prst="line">
            <a:avLst/>
          </a:prstGeom>
          <a:ln w="19050" cap="flat" cmpd="sng">
            <a:solidFill>
              <a:schemeClr val="tx1"/>
            </a:solidFill>
            <a:prstDash val="solid"/>
            <a:headEnd type="none" w="med" len="med"/>
            <a:tailEnd type="none" w="med" len="lg"/>
          </a:ln>
        </p:spPr>
      </p:sp>
      <p:sp>
        <p:nvSpPr>
          <p:cNvPr id="26691" name="Line 76"/>
          <p:cNvSpPr/>
          <p:nvPr/>
        </p:nvSpPr>
        <p:spPr>
          <a:xfrm>
            <a:off x="4176713" y="4257675"/>
            <a:ext cx="287337" cy="0"/>
          </a:xfrm>
          <a:prstGeom prst="line">
            <a:avLst/>
          </a:prstGeom>
          <a:ln w="19050" cap="flat" cmpd="sng">
            <a:solidFill>
              <a:schemeClr val="tx1"/>
            </a:solidFill>
            <a:prstDash val="solid"/>
            <a:headEnd type="none" w="med" len="med"/>
            <a:tailEnd type="triangle" w="med" len="lg"/>
          </a:ln>
        </p:spPr>
      </p:sp>
      <p:sp>
        <p:nvSpPr>
          <p:cNvPr id="26732" name="Text Box 119"/>
          <p:cNvSpPr txBox="1"/>
          <p:nvPr/>
        </p:nvSpPr>
        <p:spPr>
          <a:xfrm>
            <a:off x="6048375" y="549275"/>
            <a:ext cx="2808288" cy="1441450"/>
          </a:xfrm>
          <a:prstGeom prst="rect">
            <a:avLst/>
          </a:prstGeom>
          <a:solidFill>
            <a:srgbClr val="FFFFCC"/>
          </a:solidFill>
          <a:ln w="9525" cap="flat" cmpd="sng">
            <a:solidFill>
              <a:srgbClr val="0000FF"/>
            </a:solidFill>
            <a:prstDash val="solid"/>
            <a:miter/>
            <a:headEnd type="none" w="med" len="med"/>
            <a:tailEnd type="none" w="med" len="lg"/>
          </a:ln>
        </p:spPr>
        <p:txBody>
          <a:bodyPr>
            <a:spAutoFit/>
          </a:bodyPr>
          <a:p>
            <a:pPr algn="just"/>
            <a:r>
              <a:rPr lang="zh-CN" altLang="en-US" sz="2200" dirty="0">
                <a:latin typeface="Tahoma" panose="020B0604030504040204" pitchFamily="34" charset="0"/>
                <a:ea typeface="宋体" panose="02010600030101010101" pitchFamily="2" charset="-122"/>
              </a:rPr>
              <a:t>设盘块大小</a:t>
            </a:r>
            <a:r>
              <a:rPr lang="en-US" altLang="zh-CN" sz="2200" dirty="0">
                <a:latin typeface="Tahoma" panose="020B0604030504040204" pitchFamily="34" charset="0"/>
                <a:ea typeface="宋体" panose="02010600030101010101" pitchFamily="2" charset="-122"/>
              </a:rPr>
              <a:t>4KB</a:t>
            </a:r>
            <a:r>
              <a:rPr lang="zh-CN" altLang="en-US" sz="2200" dirty="0">
                <a:latin typeface="Tahoma" panose="020B0604030504040204" pitchFamily="34" charset="0"/>
                <a:ea typeface="宋体" panose="02010600030101010101" pitchFamily="2" charset="-122"/>
              </a:rPr>
              <a:t>，盘块号占</a:t>
            </a:r>
            <a:r>
              <a:rPr lang="en-US" altLang="zh-CN" sz="2200" dirty="0">
                <a:latin typeface="Tahoma" panose="020B0604030504040204" pitchFamily="34" charset="0"/>
                <a:ea typeface="宋体" panose="02010600030101010101" pitchFamily="2" charset="-122"/>
              </a:rPr>
              <a:t>4B</a:t>
            </a:r>
            <a:r>
              <a:rPr lang="zh-CN" altLang="en-US" sz="2200" dirty="0">
                <a:latin typeface="Tahoma" panose="020B0604030504040204" pitchFamily="34" charset="0"/>
                <a:ea typeface="宋体" panose="02010600030101010101" pitchFamily="2" charset="-122"/>
              </a:rPr>
              <a:t>，则每个盘块中最多可存</a:t>
            </a:r>
            <a:r>
              <a:rPr lang="en-US" altLang="zh-CN" sz="2200" dirty="0">
                <a:latin typeface="Tahoma" panose="020B0604030504040204" pitchFamily="34" charset="0"/>
                <a:ea typeface="宋体" panose="02010600030101010101" pitchFamily="2" charset="-122"/>
              </a:rPr>
              <a:t>1024</a:t>
            </a:r>
            <a:r>
              <a:rPr lang="zh-CN" altLang="en-US" sz="2200" dirty="0">
                <a:latin typeface="Tahoma" panose="020B0604030504040204" pitchFamily="34" charset="0"/>
                <a:ea typeface="宋体" panose="02010600030101010101" pitchFamily="2" charset="-122"/>
              </a:rPr>
              <a:t>个块号。</a:t>
            </a:r>
            <a:endParaRPr lang="zh-CN" altLang="en-US" sz="2200" dirty="0">
              <a:latin typeface="Tahoma" panose="020B0604030504040204" pitchFamily="34" charset="0"/>
              <a:ea typeface="宋体" panose="02010600030101010101" pitchFamily="2" charset="-122"/>
            </a:endParaRPr>
          </a:p>
        </p:txBody>
      </p:sp>
      <p:sp>
        <p:nvSpPr>
          <p:cNvPr id="26734" name="Text Box 121"/>
          <p:cNvSpPr txBox="1"/>
          <p:nvPr/>
        </p:nvSpPr>
        <p:spPr>
          <a:xfrm>
            <a:off x="142875" y="447357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一次间址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5" name="Text Box 122"/>
          <p:cNvSpPr txBox="1"/>
          <p:nvPr/>
        </p:nvSpPr>
        <p:spPr>
          <a:xfrm>
            <a:off x="142875" y="4908550"/>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二次间址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6" name="Text Box 123"/>
          <p:cNvSpPr txBox="1"/>
          <p:nvPr/>
        </p:nvSpPr>
        <p:spPr>
          <a:xfrm>
            <a:off x="142875" y="530542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三次间址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7" name="矩形 3"/>
          <p:cNvSpPr/>
          <p:nvPr/>
        </p:nvSpPr>
        <p:spPr>
          <a:xfrm>
            <a:off x="798513" y="6110288"/>
            <a:ext cx="1731962" cy="461962"/>
          </a:xfrm>
          <a:prstGeom prst="rect">
            <a:avLst/>
          </a:prstGeom>
          <a:noFill/>
          <a:ln w="9525">
            <a:noFill/>
          </a:ln>
        </p:spPr>
        <p:txBody>
          <a:bodyPr wrap="none">
            <a:spAutoFit/>
          </a:bodyPr>
          <a:p>
            <a:r>
              <a:rPr lang="en-US" altLang="zh-CN" i="1" dirty="0">
                <a:solidFill>
                  <a:srgbClr val="FF0000"/>
                </a:solidFill>
                <a:latin typeface="黑体" panose="02010609060101010101" pitchFamily="49" charset="-122"/>
                <a:ea typeface="黑体" panose="02010609060101010101" pitchFamily="49" charset="-122"/>
              </a:rPr>
              <a:t>13</a:t>
            </a:r>
            <a:r>
              <a:rPr lang="zh-CN" altLang="en-US" i="1" dirty="0">
                <a:solidFill>
                  <a:srgbClr val="FF0000"/>
                </a:solidFill>
                <a:latin typeface="黑体" panose="02010609060101010101" pitchFamily="49" charset="-122"/>
                <a:ea typeface="黑体" panose="02010609060101010101" pitchFamily="49" charset="-122"/>
              </a:rPr>
              <a:t>个地址项</a:t>
            </a:r>
            <a:endParaRPr lang="zh-CN" altLang="en-US" dirty="0">
              <a:latin typeface="Times New Roman" panose="02020603050405020304" pitchFamily="18" charset="0"/>
            </a:endParaRPr>
          </a:p>
        </p:txBody>
      </p:sp>
      <p:sp>
        <p:nvSpPr>
          <p:cNvPr id="99" name="Text Box 11"/>
          <p:cNvSpPr txBox="1"/>
          <p:nvPr/>
        </p:nvSpPr>
        <p:spPr>
          <a:xfrm>
            <a:off x="71438" y="2438400"/>
            <a:ext cx="1476375" cy="534988"/>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直接寻址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4KB*10=40KB</a:t>
            </a:r>
            <a:endParaRPr lang="en-US" altLang="zh-CN" sz="1600" dirty="0">
              <a:latin typeface="黑体" panose="02010609060101010101" pitchFamily="49" charset="-122"/>
              <a:ea typeface="黑体" panose="02010609060101010101" pitchFamily="49" charset="-122"/>
            </a:endParaRPr>
          </a:p>
        </p:txBody>
      </p:sp>
      <p:sp>
        <p:nvSpPr>
          <p:cNvPr id="100" name="Text Box 12"/>
          <p:cNvSpPr txBox="1"/>
          <p:nvPr/>
        </p:nvSpPr>
        <p:spPr>
          <a:xfrm>
            <a:off x="4176713" y="3246438"/>
            <a:ext cx="1223962" cy="542925"/>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一次间址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4KB*1K=4MB</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250825" y="152400"/>
            <a:ext cx="6913563" cy="549275"/>
          </a:xfrm>
          <a:solidFill>
            <a:srgbClr val="FFFFFF">
              <a:alpha val="100000"/>
            </a:srgbClr>
          </a:solidFill>
        </p:spPr>
        <p:txBody>
          <a:bodyPr vert="horz" wrap="square" lIns="91440" tIns="45720" rIns="91440" bIns="45720" anchor="t" anchorCtr="0"/>
          <a:p>
            <a:pPr eaLnBrk="1" hangingPunct="1">
              <a:lnSpc>
                <a:spcPct val="120000"/>
              </a:lnSpc>
            </a:pPr>
            <a:r>
              <a:rPr lang="zh-CN" altLang="en-US" sz="3600" dirty="0">
                <a:latin typeface="黑体" panose="02010609060101010101" pitchFamily="49" charset="-122"/>
              </a:rPr>
              <a:t>混合分配方式（</a:t>
            </a:r>
            <a:r>
              <a:rPr lang="en-US" altLang="zh-CN" sz="3600" dirty="0">
                <a:latin typeface="黑体" panose="02010609060101010101" pitchFamily="49" charset="-122"/>
              </a:rPr>
              <a:t>UNIX</a:t>
            </a:r>
            <a:r>
              <a:rPr lang="zh-CN" altLang="en-US" sz="3600" dirty="0">
                <a:latin typeface="黑体" panose="02010609060101010101" pitchFamily="49" charset="-122"/>
              </a:rPr>
              <a:t>系统）</a:t>
            </a:r>
            <a:endParaRPr lang="zh-CN" altLang="en-US" sz="3600" dirty="0">
              <a:latin typeface="黑体" panose="02010609060101010101" pitchFamily="49" charset="-122"/>
            </a:endParaRPr>
          </a:p>
        </p:txBody>
      </p:sp>
      <p:graphicFrame>
        <p:nvGraphicFramePr>
          <p:cNvPr id="15" name="Group 37"/>
          <p:cNvGraphicFramePr>
            <a:graphicFrameLocks noGrp="1"/>
          </p:cNvGraphicFramePr>
          <p:nvPr/>
        </p:nvGraphicFramePr>
        <p:xfrm>
          <a:off x="1368425" y="946150"/>
          <a:ext cx="2266950" cy="4754568"/>
        </p:xfrm>
        <a:graphic>
          <a:graphicData uri="http://schemas.openxmlformats.org/drawingml/2006/table">
            <a:tbl>
              <a:tblPr/>
              <a:tblGrid>
                <a:gridCol w="2266950"/>
              </a:tblGrid>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mode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owners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time stamps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size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block count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i.addr(0)</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i.addr(1)</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i.addr(9)</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single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double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triple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26655" name="AutoShape 38"/>
          <p:cNvSpPr/>
          <p:nvPr/>
        </p:nvSpPr>
        <p:spPr>
          <a:xfrm>
            <a:off x="1187450" y="2925763"/>
            <a:ext cx="107950" cy="1584325"/>
          </a:xfrm>
          <a:prstGeom prst="leftBrace">
            <a:avLst>
              <a:gd name="adj1" fmla="val 122303"/>
              <a:gd name="adj2" fmla="val 50000"/>
            </a:avLst>
          </a:prstGeom>
          <a:noFill/>
          <a:ln w="19050" cap="flat" cmpd="sng">
            <a:solidFill>
              <a:schemeClr val="tx1"/>
            </a:solidFill>
            <a:prstDash val="solid"/>
            <a:headEnd type="none" w="med" len="med"/>
            <a:tailEnd type="none" w="med" len="lg"/>
          </a:ln>
        </p:spPr>
        <p:txBody>
          <a:bodyPr wrap="none" anchor="ctr" anchorCtr="0">
            <a:spAutoFit/>
          </a:bodyPr>
          <a:p>
            <a:endParaRPr lang="zh-CN" altLang="en-US" dirty="0">
              <a:latin typeface="Times New Roman" panose="02020603050405020304" pitchFamily="18" charset="0"/>
            </a:endParaRPr>
          </a:p>
        </p:txBody>
      </p:sp>
      <p:sp>
        <p:nvSpPr>
          <p:cNvPr id="26656" name="Text Box 39"/>
          <p:cNvSpPr txBox="1"/>
          <p:nvPr/>
        </p:nvSpPr>
        <p:spPr>
          <a:xfrm>
            <a:off x="792163" y="2925763"/>
            <a:ext cx="400050" cy="1547812"/>
          </a:xfrm>
          <a:prstGeom prst="rect">
            <a:avLst/>
          </a:prstGeom>
          <a:noFill/>
          <a:ln w="9525">
            <a:noFill/>
          </a:ln>
        </p:spPr>
        <p:txBody>
          <a:bodyPr vert="eaVert" lIns="18000" rIns="18000">
            <a:spAutoFit/>
          </a:bodyPr>
          <a:p>
            <a:pPr algn="ctr"/>
            <a:r>
              <a:rPr lang="zh-CN" altLang="en-US" dirty="0">
                <a:solidFill>
                  <a:srgbClr val="000066"/>
                </a:solidFill>
                <a:latin typeface="Tahoma" panose="020B0604030504040204" pitchFamily="34" charset="0"/>
                <a:ea typeface="宋体" panose="02010600030101010101" pitchFamily="2" charset="-122"/>
              </a:rPr>
              <a:t>直接寻址</a:t>
            </a:r>
            <a:endParaRPr lang="zh-CN" altLang="en-US" dirty="0">
              <a:solidFill>
                <a:srgbClr val="000066"/>
              </a:solidFill>
              <a:latin typeface="Tahoma" panose="020B0604030504040204" pitchFamily="34" charset="0"/>
              <a:ea typeface="宋体" panose="02010600030101010101" pitchFamily="2" charset="-122"/>
            </a:endParaRPr>
          </a:p>
        </p:txBody>
      </p:sp>
      <p:sp>
        <p:nvSpPr>
          <p:cNvPr id="26657" name="Rectangle 40"/>
          <p:cNvSpPr/>
          <p:nvPr/>
        </p:nvSpPr>
        <p:spPr>
          <a:xfrm>
            <a:off x="4859338" y="127000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8" name="Rectangle 41"/>
          <p:cNvSpPr/>
          <p:nvPr/>
        </p:nvSpPr>
        <p:spPr>
          <a:xfrm>
            <a:off x="4859338" y="1755775"/>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9" name="Rectangle 43"/>
          <p:cNvSpPr/>
          <p:nvPr/>
        </p:nvSpPr>
        <p:spPr>
          <a:xfrm>
            <a:off x="4859338" y="260191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0" name="Rectangle 44"/>
          <p:cNvSpPr/>
          <p:nvPr/>
        </p:nvSpPr>
        <p:spPr>
          <a:xfrm>
            <a:off x="5170488" y="378936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1" name="Rectangle 45"/>
          <p:cNvSpPr/>
          <p:nvPr/>
        </p:nvSpPr>
        <p:spPr>
          <a:xfrm>
            <a:off x="5170488" y="422275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2" name="Line 46"/>
          <p:cNvSpPr/>
          <p:nvPr/>
        </p:nvSpPr>
        <p:spPr>
          <a:xfrm>
            <a:off x="3311525" y="3105150"/>
            <a:ext cx="504825" cy="0"/>
          </a:xfrm>
          <a:prstGeom prst="line">
            <a:avLst/>
          </a:prstGeom>
          <a:ln w="19050" cap="flat" cmpd="sng">
            <a:solidFill>
              <a:schemeClr val="tx1"/>
            </a:solidFill>
            <a:prstDash val="solid"/>
            <a:headEnd type="none" w="med" len="med"/>
            <a:tailEnd type="none" w="med" len="lg"/>
          </a:ln>
        </p:spPr>
      </p:sp>
      <p:sp>
        <p:nvSpPr>
          <p:cNvPr id="26663" name="Line 47"/>
          <p:cNvSpPr/>
          <p:nvPr/>
        </p:nvSpPr>
        <p:spPr>
          <a:xfrm flipV="1">
            <a:off x="3816350" y="1485900"/>
            <a:ext cx="0" cy="1619250"/>
          </a:xfrm>
          <a:prstGeom prst="line">
            <a:avLst/>
          </a:prstGeom>
          <a:ln w="19050" cap="flat" cmpd="sng">
            <a:solidFill>
              <a:schemeClr val="tx1"/>
            </a:solidFill>
            <a:prstDash val="solid"/>
            <a:headEnd type="none" w="med" len="med"/>
            <a:tailEnd type="none" w="med" len="lg"/>
          </a:ln>
        </p:spPr>
      </p:sp>
      <p:sp>
        <p:nvSpPr>
          <p:cNvPr id="26664" name="Line 48"/>
          <p:cNvSpPr/>
          <p:nvPr/>
        </p:nvSpPr>
        <p:spPr>
          <a:xfrm>
            <a:off x="3816350" y="1485900"/>
            <a:ext cx="1008063" cy="0"/>
          </a:xfrm>
          <a:prstGeom prst="line">
            <a:avLst/>
          </a:prstGeom>
          <a:ln w="19050" cap="flat" cmpd="sng">
            <a:solidFill>
              <a:schemeClr val="tx1"/>
            </a:solidFill>
            <a:prstDash val="solid"/>
            <a:headEnd type="none" w="med" len="med"/>
            <a:tailEnd type="triangle" w="med" len="lg"/>
          </a:ln>
        </p:spPr>
      </p:sp>
      <p:sp>
        <p:nvSpPr>
          <p:cNvPr id="26665" name="Line 49"/>
          <p:cNvSpPr/>
          <p:nvPr/>
        </p:nvSpPr>
        <p:spPr>
          <a:xfrm>
            <a:off x="3276600" y="3502025"/>
            <a:ext cx="647700" cy="0"/>
          </a:xfrm>
          <a:prstGeom prst="line">
            <a:avLst/>
          </a:prstGeom>
          <a:ln w="19050" cap="flat" cmpd="sng">
            <a:solidFill>
              <a:schemeClr val="tx1"/>
            </a:solidFill>
            <a:prstDash val="solid"/>
            <a:headEnd type="none" w="med" len="med"/>
            <a:tailEnd type="none" w="med" len="lg"/>
          </a:ln>
        </p:spPr>
      </p:sp>
      <p:sp>
        <p:nvSpPr>
          <p:cNvPr id="26666" name="Line 50"/>
          <p:cNvSpPr/>
          <p:nvPr/>
        </p:nvSpPr>
        <p:spPr>
          <a:xfrm flipV="1">
            <a:off x="3924300" y="1954213"/>
            <a:ext cx="0" cy="1547812"/>
          </a:xfrm>
          <a:prstGeom prst="line">
            <a:avLst/>
          </a:prstGeom>
          <a:ln w="19050" cap="flat" cmpd="sng">
            <a:solidFill>
              <a:schemeClr val="tx1"/>
            </a:solidFill>
            <a:prstDash val="solid"/>
            <a:headEnd type="none" w="med" len="med"/>
            <a:tailEnd type="none" w="med" len="lg"/>
          </a:ln>
        </p:spPr>
      </p:sp>
      <p:sp>
        <p:nvSpPr>
          <p:cNvPr id="26667" name="Line 51"/>
          <p:cNvSpPr/>
          <p:nvPr/>
        </p:nvSpPr>
        <p:spPr>
          <a:xfrm>
            <a:off x="3924300" y="1954213"/>
            <a:ext cx="900113" cy="0"/>
          </a:xfrm>
          <a:prstGeom prst="line">
            <a:avLst/>
          </a:prstGeom>
          <a:ln w="19050" cap="flat" cmpd="sng">
            <a:solidFill>
              <a:schemeClr val="tx1"/>
            </a:solidFill>
            <a:prstDash val="solid"/>
            <a:headEnd type="none" w="med" len="med"/>
            <a:tailEnd type="triangle" w="med" len="lg"/>
          </a:ln>
        </p:spPr>
      </p:sp>
      <p:sp>
        <p:nvSpPr>
          <p:cNvPr id="26668" name="Line 52"/>
          <p:cNvSpPr/>
          <p:nvPr/>
        </p:nvSpPr>
        <p:spPr>
          <a:xfrm>
            <a:off x="3311525" y="4294188"/>
            <a:ext cx="755650" cy="0"/>
          </a:xfrm>
          <a:prstGeom prst="line">
            <a:avLst/>
          </a:prstGeom>
          <a:ln w="19050" cap="flat" cmpd="sng">
            <a:solidFill>
              <a:schemeClr val="tx1"/>
            </a:solidFill>
            <a:prstDash val="solid"/>
            <a:headEnd type="none" w="med" len="med"/>
            <a:tailEnd type="none" w="med" len="lg"/>
          </a:ln>
        </p:spPr>
      </p:sp>
      <p:sp>
        <p:nvSpPr>
          <p:cNvPr id="26669" name="Line 53"/>
          <p:cNvSpPr/>
          <p:nvPr/>
        </p:nvSpPr>
        <p:spPr>
          <a:xfrm flipV="1">
            <a:off x="4067175" y="2781300"/>
            <a:ext cx="0" cy="1512888"/>
          </a:xfrm>
          <a:prstGeom prst="line">
            <a:avLst/>
          </a:prstGeom>
          <a:ln w="19050" cap="flat" cmpd="sng">
            <a:solidFill>
              <a:schemeClr val="tx1"/>
            </a:solidFill>
            <a:prstDash val="solid"/>
            <a:headEnd type="none" w="med" len="med"/>
            <a:tailEnd type="none" w="med" len="lg"/>
          </a:ln>
        </p:spPr>
      </p:sp>
      <p:sp>
        <p:nvSpPr>
          <p:cNvPr id="26670" name="Line 54"/>
          <p:cNvSpPr/>
          <p:nvPr/>
        </p:nvSpPr>
        <p:spPr>
          <a:xfrm>
            <a:off x="4067175" y="2781300"/>
            <a:ext cx="757238" cy="0"/>
          </a:xfrm>
          <a:prstGeom prst="line">
            <a:avLst/>
          </a:prstGeom>
          <a:ln w="19050" cap="flat" cmpd="sng">
            <a:solidFill>
              <a:schemeClr val="tx1"/>
            </a:solidFill>
            <a:prstDash val="solid"/>
            <a:headEnd type="none" w="med" len="med"/>
            <a:tailEnd type="triangle" w="med" len="lg"/>
          </a:ln>
        </p:spPr>
      </p:sp>
      <p:sp>
        <p:nvSpPr>
          <p:cNvPr id="26671" name="Text Box 55"/>
          <p:cNvSpPr txBox="1"/>
          <p:nvPr/>
        </p:nvSpPr>
        <p:spPr>
          <a:xfrm>
            <a:off x="4457700" y="3897313"/>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2" name="Text Box 57"/>
          <p:cNvSpPr txBox="1"/>
          <p:nvPr/>
        </p:nvSpPr>
        <p:spPr>
          <a:xfrm>
            <a:off x="5095875" y="2062163"/>
            <a:ext cx="382588" cy="647700"/>
          </a:xfrm>
          <a:prstGeom prst="rect">
            <a:avLst/>
          </a:prstGeom>
          <a:noFill/>
          <a:ln w="19050">
            <a:noFill/>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3" name="Line 58"/>
          <p:cNvSpPr/>
          <p:nvPr/>
        </p:nvSpPr>
        <p:spPr>
          <a:xfrm>
            <a:off x="4643438" y="3970338"/>
            <a:ext cx="541337" cy="0"/>
          </a:xfrm>
          <a:prstGeom prst="line">
            <a:avLst/>
          </a:prstGeom>
          <a:ln w="19050" cap="flat" cmpd="sng">
            <a:solidFill>
              <a:schemeClr val="tx1"/>
            </a:solidFill>
            <a:prstDash val="solid"/>
            <a:headEnd type="none" w="med" len="med"/>
            <a:tailEnd type="triangle" w="med" len="lg"/>
          </a:ln>
        </p:spPr>
      </p:sp>
      <p:sp>
        <p:nvSpPr>
          <p:cNvPr id="26674" name="Line 59"/>
          <p:cNvSpPr/>
          <p:nvPr/>
        </p:nvSpPr>
        <p:spPr>
          <a:xfrm>
            <a:off x="4643438" y="4402138"/>
            <a:ext cx="541337" cy="0"/>
          </a:xfrm>
          <a:prstGeom prst="line">
            <a:avLst/>
          </a:prstGeom>
          <a:ln w="19050" cap="flat" cmpd="sng">
            <a:solidFill>
              <a:schemeClr val="tx1"/>
            </a:solidFill>
            <a:prstDash val="solid"/>
            <a:headEnd type="none" w="med" len="med"/>
            <a:tailEnd type="triangle" w="med" len="lg"/>
          </a:ln>
        </p:spPr>
      </p:sp>
      <p:sp>
        <p:nvSpPr>
          <p:cNvPr id="26675" name="Text Box 60"/>
          <p:cNvSpPr txBox="1"/>
          <p:nvPr/>
        </p:nvSpPr>
        <p:spPr>
          <a:xfrm>
            <a:off x="5964238" y="2781300"/>
            <a:ext cx="401637"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6" name="Line 61"/>
          <p:cNvSpPr/>
          <p:nvPr/>
        </p:nvSpPr>
        <p:spPr>
          <a:xfrm>
            <a:off x="5543550" y="3105150"/>
            <a:ext cx="396875" cy="0"/>
          </a:xfrm>
          <a:prstGeom prst="line">
            <a:avLst/>
          </a:prstGeom>
          <a:ln w="19050" cap="flat" cmpd="sng">
            <a:solidFill>
              <a:schemeClr val="tx1"/>
            </a:solidFill>
            <a:prstDash val="solid"/>
            <a:headEnd type="none" w="med" len="med"/>
            <a:tailEnd type="triangle" w="med" len="lg"/>
          </a:ln>
        </p:spPr>
      </p:sp>
      <p:sp>
        <p:nvSpPr>
          <p:cNvPr id="26677" name="Text Box 62"/>
          <p:cNvSpPr txBox="1"/>
          <p:nvPr/>
        </p:nvSpPr>
        <p:spPr>
          <a:xfrm>
            <a:off x="6899275" y="2278063"/>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8" name="Text Box 63"/>
          <p:cNvSpPr txBox="1"/>
          <p:nvPr/>
        </p:nvSpPr>
        <p:spPr>
          <a:xfrm>
            <a:off x="6899275" y="3286125"/>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9" name="Line 64"/>
          <p:cNvSpPr/>
          <p:nvPr/>
        </p:nvSpPr>
        <p:spPr>
          <a:xfrm flipV="1">
            <a:off x="6359525" y="2673350"/>
            <a:ext cx="504825" cy="179388"/>
          </a:xfrm>
          <a:prstGeom prst="line">
            <a:avLst/>
          </a:prstGeom>
          <a:ln w="19050" cap="flat" cmpd="sng">
            <a:solidFill>
              <a:schemeClr val="tx1"/>
            </a:solidFill>
            <a:prstDash val="solid"/>
            <a:headEnd type="none" w="med" len="med"/>
            <a:tailEnd type="triangle" w="med" len="lg"/>
          </a:ln>
        </p:spPr>
      </p:sp>
      <p:sp>
        <p:nvSpPr>
          <p:cNvPr id="26680" name="Line 65"/>
          <p:cNvSpPr/>
          <p:nvPr/>
        </p:nvSpPr>
        <p:spPr>
          <a:xfrm>
            <a:off x="6359525" y="3357563"/>
            <a:ext cx="539750" cy="215900"/>
          </a:xfrm>
          <a:prstGeom prst="line">
            <a:avLst/>
          </a:prstGeom>
          <a:ln w="19050" cap="flat" cmpd="sng">
            <a:solidFill>
              <a:schemeClr val="tx1"/>
            </a:solidFill>
            <a:prstDash val="solid"/>
            <a:headEnd type="none" w="med" len="med"/>
            <a:tailEnd type="triangle" w="med" len="lg"/>
          </a:ln>
        </p:spPr>
      </p:sp>
      <p:sp>
        <p:nvSpPr>
          <p:cNvPr id="26681" name="Rectangle 66"/>
          <p:cNvSpPr/>
          <p:nvPr/>
        </p:nvSpPr>
        <p:spPr>
          <a:xfrm>
            <a:off x="7835900" y="2205038"/>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2" name="Rectangle 67"/>
          <p:cNvSpPr/>
          <p:nvPr/>
        </p:nvSpPr>
        <p:spPr>
          <a:xfrm>
            <a:off x="7835900" y="2638425"/>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3" name="Line 68"/>
          <p:cNvSpPr/>
          <p:nvPr/>
        </p:nvSpPr>
        <p:spPr>
          <a:xfrm>
            <a:off x="7308850" y="2386013"/>
            <a:ext cx="541338" cy="0"/>
          </a:xfrm>
          <a:prstGeom prst="line">
            <a:avLst/>
          </a:prstGeom>
          <a:ln w="19050" cap="flat" cmpd="sng">
            <a:solidFill>
              <a:schemeClr val="tx1"/>
            </a:solidFill>
            <a:prstDash val="solid"/>
            <a:headEnd type="none" w="med" len="med"/>
            <a:tailEnd type="triangle" w="med" len="lg"/>
          </a:ln>
        </p:spPr>
      </p:sp>
      <p:sp>
        <p:nvSpPr>
          <p:cNvPr id="26684" name="Line 69"/>
          <p:cNvSpPr/>
          <p:nvPr/>
        </p:nvSpPr>
        <p:spPr>
          <a:xfrm>
            <a:off x="7308850" y="2817813"/>
            <a:ext cx="541338" cy="0"/>
          </a:xfrm>
          <a:prstGeom prst="line">
            <a:avLst/>
          </a:prstGeom>
          <a:ln w="19050" cap="flat" cmpd="sng">
            <a:solidFill>
              <a:schemeClr val="tx1"/>
            </a:solidFill>
            <a:prstDash val="solid"/>
            <a:headEnd type="none" w="med" len="med"/>
            <a:tailEnd type="triangle" w="med" len="lg"/>
          </a:ln>
        </p:spPr>
      </p:sp>
      <p:sp>
        <p:nvSpPr>
          <p:cNvPr id="26685" name="Rectangle 70"/>
          <p:cNvSpPr/>
          <p:nvPr/>
        </p:nvSpPr>
        <p:spPr>
          <a:xfrm>
            <a:off x="7835900" y="3213100"/>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6" name="Rectangle 71"/>
          <p:cNvSpPr/>
          <p:nvPr/>
        </p:nvSpPr>
        <p:spPr>
          <a:xfrm>
            <a:off x="7835900" y="3646488"/>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7" name="Line 72"/>
          <p:cNvSpPr/>
          <p:nvPr/>
        </p:nvSpPr>
        <p:spPr>
          <a:xfrm>
            <a:off x="7308850" y="3394075"/>
            <a:ext cx="541338" cy="0"/>
          </a:xfrm>
          <a:prstGeom prst="line">
            <a:avLst/>
          </a:prstGeom>
          <a:ln w="19050" cap="flat" cmpd="sng">
            <a:solidFill>
              <a:schemeClr val="tx1"/>
            </a:solidFill>
            <a:prstDash val="solid"/>
            <a:headEnd type="none" w="med" len="med"/>
            <a:tailEnd type="triangle" w="med" len="lg"/>
          </a:ln>
        </p:spPr>
      </p:sp>
      <p:sp>
        <p:nvSpPr>
          <p:cNvPr id="26688" name="Line 73"/>
          <p:cNvSpPr/>
          <p:nvPr/>
        </p:nvSpPr>
        <p:spPr>
          <a:xfrm>
            <a:off x="7308850" y="3825875"/>
            <a:ext cx="541338" cy="0"/>
          </a:xfrm>
          <a:prstGeom prst="line">
            <a:avLst/>
          </a:prstGeom>
          <a:ln w="19050" cap="flat" cmpd="sng">
            <a:solidFill>
              <a:schemeClr val="tx1"/>
            </a:solidFill>
            <a:prstDash val="solid"/>
            <a:headEnd type="none" w="med" len="med"/>
            <a:tailEnd type="triangle" w="med" len="lg"/>
          </a:ln>
        </p:spPr>
      </p:sp>
      <p:sp>
        <p:nvSpPr>
          <p:cNvPr id="26689" name="Line 74"/>
          <p:cNvSpPr/>
          <p:nvPr/>
        </p:nvSpPr>
        <p:spPr>
          <a:xfrm>
            <a:off x="3527425" y="4689475"/>
            <a:ext cx="649288" cy="0"/>
          </a:xfrm>
          <a:prstGeom prst="line">
            <a:avLst/>
          </a:prstGeom>
          <a:ln w="19050" cap="flat" cmpd="sng">
            <a:solidFill>
              <a:schemeClr val="tx1"/>
            </a:solidFill>
            <a:prstDash val="solid"/>
            <a:headEnd type="none" w="med" len="med"/>
            <a:tailEnd type="none" w="med" len="lg"/>
          </a:ln>
        </p:spPr>
      </p:sp>
      <p:sp>
        <p:nvSpPr>
          <p:cNvPr id="26690" name="Line 75"/>
          <p:cNvSpPr/>
          <p:nvPr/>
        </p:nvSpPr>
        <p:spPr>
          <a:xfrm flipV="1">
            <a:off x="4176713" y="4257675"/>
            <a:ext cx="0" cy="431800"/>
          </a:xfrm>
          <a:prstGeom prst="line">
            <a:avLst/>
          </a:prstGeom>
          <a:ln w="19050" cap="flat" cmpd="sng">
            <a:solidFill>
              <a:schemeClr val="tx1"/>
            </a:solidFill>
            <a:prstDash val="solid"/>
            <a:headEnd type="none" w="med" len="med"/>
            <a:tailEnd type="none" w="med" len="lg"/>
          </a:ln>
        </p:spPr>
      </p:sp>
      <p:sp>
        <p:nvSpPr>
          <p:cNvPr id="26691" name="Line 76"/>
          <p:cNvSpPr/>
          <p:nvPr/>
        </p:nvSpPr>
        <p:spPr>
          <a:xfrm>
            <a:off x="4176713" y="4257675"/>
            <a:ext cx="287337" cy="0"/>
          </a:xfrm>
          <a:prstGeom prst="line">
            <a:avLst/>
          </a:prstGeom>
          <a:ln w="19050" cap="flat" cmpd="sng">
            <a:solidFill>
              <a:schemeClr val="tx1"/>
            </a:solidFill>
            <a:prstDash val="solid"/>
            <a:headEnd type="none" w="med" len="med"/>
            <a:tailEnd type="triangle" w="med" len="lg"/>
          </a:ln>
        </p:spPr>
      </p:sp>
      <p:sp>
        <p:nvSpPr>
          <p:cNvPr id="26692" name="Line 78"/>
          <p:cNvSpPr/>
          <p:nvPr/>
        </p:nvSpPr>
        <p:spPr>
          <a:xfrm>
            <a:off x="5543550" y="3105150"/>
            <a:ext cx="0" cy="541338"/>
          </a:xfrm>
          <a:prstGeom prst="line">
            <a:avLst/>
          </a:prstGeom>
          <a:ln w="19050" cap="flat" cmpd="sng">
            <a:solidFill>
              <a:schemeClr val="tx1"/>
            </a:solidFill>
            <a:prstDash val="solid"/>
            <a:headEnd type="none" w="med" len="med"/>
            <a:tailEnd type="none" w="med" len="lg"/>
          </a:ln>
        </p:spPr>
      </p:sp>
      <p:sp>
        <p:nvSpPr>
          <p:cNvPr id="26693" name="Line 80"/>
          <p:cNvSpPr/>
          <p:nvPr/>
        </p:nvSpPr>
        <p:spPr>
          <a:xfrm>
            <a:off x="5543550" y="3646488"/>
            <a:ext cx="541338" cy="0"/>
          </a:xfrm>
          <a:prstGeom prst="line">
            <a:avLst/>
          </a:prstGeom>
          <a:ln w="19050" cap="flat" cmpd="sng">
            <a:solidFill>
              <a:schemeClr val="tx1"/>
            </a:solidFill>
            <a:prstDash val="solid"/>
            <a:headEnd type="none" w="med" len="med"/>
            <a:tailEnd type="none" w="med" len="lg"/>
          </a:ln>
        </p:spPr>
      </p:sp>
      <p:sp>
        <p:nvSpPr>
          <p:cNvPr id="26694" name="Line 81"/>
          <p:cNvSpPr/>
          <p:nvPr/>
        </p:nvSpPr>
        <p:spPr>
          <a:xfrm>
            <a:off x="6084888" y="3646488"/>
            <a:ext cx="0" cy="1116012"/>
          </a:xfrm>
          <a:prstGeom prst="line">
            <a:avLst/>
          </a:prstGeom>
          <a:ln w="19050" cap="flat" cmpd="sng">
            <a:solidFill>
              <a:schemeClr val="tx1"/>
            </a:solidFill>
            <a:prstDash val="solid"/>
            <a:headEnd type="none" w="med" len="med"/>
            <a:tailEnd type="none" w="med" len="lg"/>
          </a:ln>
        </p:spPr>
      </p:sp>
      <p:sp>
        <p:nvSpPr>
          <p:cNvPr id="26695" name="Line 82"/>
          <p:cNvSpPr/>
          <p:nvPr/>
        </p:nvSpPr>
        <p:spPr>
          <a:xfrm flipH="1">
            <a:off x="4176713" y="4762500"/>
            <a:ext cx="1908175" cy="0"/>
          </a:xfrm>
          <a:prstGeom prst="line">
            <a:avLst/>
          </a:prstGeom>
          <a:ln w="19050" cap="flat" cmpd="sng">
            <a:solidFill>
              <a:schemeClr val="tx1"/>
            </a:solidFill>
            <a:prstDash val="solid"/>
            <a:headEnd type="none" w="med" len="med"/>
            <a:tailEnd type="none" w="med" len="lg"/>
          </a:ln>
        </p:spPr>
      </p:sp>
      <p:sp>
        <p:nvSpPr>
          <p:cNvPr id="26696" name="Line 83"/>
          <p:cNvSpPr/>
          <p:nvPr/>
        </p:nvSpPr>
        <p:spPr>
          <a:xfrm>
            <a:off x="4176713" y="4762500"/>
            <a:ext cx="0" cy="323850"/>
          </a:xfrm>
          <a:prstGeom prst="line">
            <a:avLst/>
          </a:prstGeom>
          <a:ln w="19050" cap="flat" cmpd="sng">
            <a:solidFill>
              <a:schemeClr val="tx1"/>
            </a:solidFill>
            <a:prstDash val="solid"/>
            <a:headEnd type="none" w="med" len="med"/>
            <a:tailEnd type="none" w="med" len="lg"/>
          </a:ln>
        </p:spPr>
      </p:sp>
      <p:sp>
        <p:nvSpPr>
          <p:cNvPr id="26697" name="Line 84"/>
          <p:cNvSpPr/>
          <p:nvPr/>
        </p:nvSpPr>
        <p:spPr>
          <a:xfrm flipH="1">
            <a:off x="3527425" y="5086350"/>
            <a:ext cx="649288" cy="0"/>
          </a:xfrm>
          <a:prstGeom prst="line">
            <a:avLst/>
          </a:prstGeom>
          <a:ln w="19050" cap="flat" cmpd="sng">
            <a:solidFill>
              <a:schemeClr val="tx1"/>
            </a:solidFill>
            <a:prstDash val="solid"/>
            <a:headEnd type="none" w="med" len="med"/>
            <a:tailEnd type="none" w="med" len="lg"/>
          </a:ln>
        </p:spPr>
      </p:sp>
      <p:sp>
        <p:nvSpPr>
          <p:cNvPr id="26732" name="Text Box 119"/>
          <p:cNvSpPr txBox="1"/>
          <p:nvPr/>
        </p:nvSpPr>
        <p:spPr>
          <a:xfrm>
            <a:off x="6048375" y="549275"/>
            <a:ext cx="2808288" cy="1441450"/>
          </a:xfrm>
          <a:prstGeom prst="rect">
            <a:avLst/>
          </a:prstGeom>
          <a:solidFill>
            <a:srgbClr val="FFFFCC"/>
          </a:solidFill>
          <a:ln w="9525" cap="flat" cmpd="sng">
            <a:solidFill>
              <a:srgbClr val="0000FF"/>
            </a:solidFill>
            <a:prstDash val="solid"/>
            <a:miter/>
            <a:headEnd type="none" w="med" len="med"/>
            <a:tailEnd type="none" w="med" len="lg"/>
          </a:ln>
        </p:spPr>
        <p:txBody>
          <a:bodyPr>
            <a:spAutoFit/>
          </a:bodyPr>
          <a:p>
            <a:pPr algn="just"/>
            <a:r>
              <a:rPr lang="zh-CN" altLang="en-US" sz="2200" dirty="0">
                <a:latin typeface="Tahoma" panose="020B0604030504040204" pitchFamily="34" charset="0"/>
                <a:ea typeface="宋体" panose="02010600030101010101" pitchFamily="2" charset="-122"/>
              </a:rPr>
              <a:t>设盘块大小</a:t>
            </a:r>
            <a:r>
              <a:rPr lang="en-US" altLang="zh-CN" sz="2200" dirty="0">
                <a:latin typeface="Tahoma" panose="020B0604030504040204" pitchFamily="34" charset="0"/>
                <a:ea typeface="宋体" panose="02010600030101010101" pitchFamily="2" charset="-122"/>
              </a:rPr>
              <a:t>4KB</a:t>
            </a:r>
            <a:r>
              <a:rPr lang="zh-CN" altLang="en-US" sz="2200" dirty="0">
                <a:latin typeface="Tahoma" panose="020B0604030504040204" pitchFamily="34" charset="0"/>
                <a:ea typeface="宋体" panose="02010600030101010101" pitchFamily="2" charset="-122"/>
              </a:rPr>
              <a:t>，盘块号占</a:t>
            </a:r>
            <a:r>
              <a:rPr lang="en-US" altLang="zh-CN" sz="2200" dirty="0">
                <a:latin typeface="Tahoma" panose="020B0604030504040204" pitchFamily="34" charset="0"/>
                <a:ea typeface="宋体" panose="02010600030101010101" pitchFamily="2" charset="-122"/>
              </a:rPr>
              <a:t>4B</a:t>
            </a:r>
            <a:r>
              <a:rPr lang="zh-CN" altLang="en-US" sz="2200" dirty="0">
                <a:latin typeface="Tahoma" panose="020B0604030504040204" pitchFamily="34" charset="0"/>
                <a:ea typeface="宋体" panose="02010600030101010101" pitchFamily="2" charset="-122"/>
              </a:rPr>
              <a:t>，则每个盘块中最多可存</a:t>
            </a:r>
            <a:r>
              <a:rPr lang="en-US" altLang="zh-CN" sz="2200" dirty="0">
                <a:latin typeface="Tahoma" panose="020B0604030504040204" pitchFamily="34" charset="0"/>
                <a:ea typeface="宋体" panose="02010600030101010101" pitchFamily="2" charset="-122"/>
              </a:rPr>
              <a:t>1024</a:t>
            </a:r>
            <a:r>
              <a:rPr lang="zh-CN" altLang="en-US" sz="2200" dirty="0">
                <a:latin typeface="Tahoma" panose="020B0604030504040204" pitchFamily="34" charset="0"/>
                <a:ea typeface="宋体" panose="02010600030101010101" pitchFamily="2" charset="-122"/>
              </a:rPr>
              <a:t>个块号。</a:t>
            </a:r>
            <a:endParaRPr lang="zh-CN" altLang="en-US" sz="2200" dirty="0">
              <a:latin typeface="Tahoma" panose="020B0604030504040204" pitchFamily="34" charset="0"/>
              <a:ea typeface="宋体" panose="02010600030101010101" pitchFamily="2" charset="-122"/>
            </a:endParaRPr>
          </a:p>
        </p:txBody>
      </p:sp>
      <p:sp>
        <p:nvSpPr>
          <p:cNvPr id="26733" name="Freeform 120"/>
          <p:cNvSpPr/>
          <p:nvPr/>
        </p:nvSpPr>
        <p:spPr>
          <a:xfrm>
            <a:off x="6072188" y="1989138"/>
            <a:ext cx="984250" cy="792162"/>
          </a:xfrm>
          <a:custGeom>
            <a:avLst/>
            <a:gdLst/>
            <a:ahLst/>
            <a:cxnLst>
              <a:cxn ang="0">
                <a:pos x="2147483647" y="0"/>
              </a:cxn>
              <a:cxn ang="0">
                <a:pos x="2147483647" y="2147483647"/>
              </a:cxn>
              <a:cxn ang="0">
                <a:pos x="2147483647" y="2147483647"/>
              </a:cxn>
              <a:cxn ang="0">
                <a:pos x="2147483647" y="2147483647"/>
              </a:cxn>
              <a:cxn ang="0">
                <a:pos x="2147483647" y="2147483647"/>
              </a:cxn>
            </a:cxnLst>
            <a:pathLst>
              <a:path w="620" h="499">
                <a:moveTo>
                  <a:pt x="620" y="0"/>
                </a:moveTo>
                <a:cubicBezTo>
                  <a:pt x="408" y="66"/>
                  <a:pt x="196" y="133"/>
                  <a:pt x="98" y="182"/>
                </a:cubicBezTo>
                <a:cubicBezTo>
                  <a:pt x="0" y="231"/>
                  <a:pt x="41" y="265"/>
                  <a:pt x="30" y="295"/>
                </a:cubicBezTo>
                <a:cubicBezTo>
                  <a:pt x="19" y="325"/>
                  <a:pt x="30" y="329"/>
                  <a:pt x="30" y="363"/>
                </a:cubicBezTo>
                <a:cubicBezTo>
                  <a:pt x="30" y="397"/>
                  <a:pt x="30" y="448"/>
                  <a:pt x="30" y="499"/>
                </a:cubicBezTo>
              </a:path>
            </a:pathLst>
          </a:custGeom>
          <a:noFill/>
          <a:ln w="19050" cap="flat" cmpd="sng">
            <a:solidFill>
              <a:srgbClr val="0000FF">
                <a:alpha val="100000"/>
              </a:srgbClr>
            </a:solidFill>
            <a:prstDash val="solid"/>
            <a:round/>
            <a:headEnd type="none" w="med" len="med"/>
            <a:tailEnd type="triangle" w="med" len="lg"/>
          </a:ln>
        </p:spPr>
        <p:txBody>
          <a:bodyPr/>
          <a:p>
            <a:endParaRPr lang="zh-CN" altLang="en-US"/>
          </a:p>
        </p:txBody>
      </p:sp>
      <p:sp>
        <p:nvSpPr>
          <p:cNvPr id="26734" name="Text Box 121"/>
          <p:cNvSpPr txBox="1"/>
          <p:nvPr/>
        </p:nvSpPr>
        <p:spPr>
          <a:xfrm>
            <a:off x="142875" y="447357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一次间址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5" name="Text Box 122"/>
          <p:cNvSpPr txBox="1"/>
          <p:nvPr/>
        </p:nvSpPr>
        <p:spPr>
          <a:xfrm>
            <a:off x="142875" y="4908550"/>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二次间址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6" name="Text Box 123"/>
          <p:cNvSpPr txBox="1"/>
          <p:nvPr/>
        </p:nvSpPr>
        <p:spPr>
          <a:xfrm>
            <a:off x="142875" y="530542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三次间址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7" name="矩形 3"/>
          <p:cNvSpPr/>
          <p:nvPr/>
        </p:nvSpPr>
        <p:spPr>
          <a:xfrm>
            <a:off x="798513" y="6110288"/>
            <a:ext cx="1731962" cy="461962"/>
          </a:xfrm>
          <a:prstGeom prst="rect">
            <a:avLst/>
          </a:prstGeom>
          <a:noFill/>
          <a:ln w="9525">
            <a:noFill/>
          </a:ln>
        </p:spPr>
        <p:txBody>
          <a:bodyPr wrap="none">
            <a:spAutoFit/>
          </a:bodyPr>
          <a:p>
            <a:r>
              <a:rPr lang="en-US" altLang="zh-CN" i="1" dirty="0">
                <a:solidFill>
                  <a:srgbClr val="FF0000"/>
                </a:solidFill>
                <a:latin typeface="黑体" panose="02010609060101010101" pitchFamily="49" charset="-122"/>
                <a:ea typeface="黑体" panose="02010609060101010101" pitchFamily="49" charset="-122"/>
              </a:rPr>
              <a:t>13</a:t>
            </a:r>
            <a:r>
              <a:rPr lang="zh-CN" altLang="en-US" i="1" dirty="0">
                <a:solidFill>
                  <a:srgbClr val="FF0000"/>
                </a:solidFill>
                <a:latin typeface="黑体" panose="02010609060101010101" pitchFamily="49" charset="-122"/>
                <a:ea typeface="黑体" panose="02010609060101010101" pitchFamily="49" charset="-122"/>
              </a:rPr>
              <a:t>个地址项</a:t>
            </a:r>
            <a:endParaRPr lang="zh-CN" altLang="en-US" dirty="0">
              <a:latin typeface="Times New Roman" panose="02020603050405020304" pitchFamily="18" charset="0"/>
            </a:endParaRPr>
          </a:p>
        </p:txBody>
      </p:sp>
      <p:sp>
        <p:nvSpPr>
          <p:cNvPr id="99" name="Text Box 11"/>
          <p:cNvSpPr txBox="1"/>
          <p:nvPr/>
        </p:nvSpPr>
        <p:spPr>
          <a:xfrm>
            <a:off x="71438" y="2438400"/>
            <a:ext cx="1476375" cy="534988"/>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直接寻址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4KB*10=40KB</a:t>
            </a:r>
            <a:endParaRPr lang="en-US" altLang="zh-CN" sz="1600" dirty="0">
              <a:latin typeface="黑体" panose="02010609060101010101" pitchFamily="49" charset="-122"/>
              <a:ea typeface="黑体" panose="02010609060101010101" pitchFamily="49" charset="-122"/>
            </a:endParaRPr>
          </a:p>
        </p:txBody>
      </p:sp>
      <p:sp>
        <p:nvSpPr>
          <p:cNvPr id="100" name="Text Box 12"/>
          <p:cNvSpPr txBox="1"/>
          <p:nvPr/>
        </p:nvSpPr>
        <p:spPr>
          <a:xfrm>
            <a:off x="4176713" y="3246438"/>
            <a:ext cx="1223962" cy="542925"/>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一次间址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4KB*1K=4MB</a:t>
            </a:r>
            <a:endParaRPr lang="en-US" altLang="zh-CN" sz="1600" dirty="0">
              <a:latin typeface="黑体" panose="02010609060101010101" pitchFamily="49" charset="-122"/>
              <a:ea typeface="黑体" panose="02010609060101010101" pitchFamily="49" charset="-122"/>
            </a:endParaRPr>
          </a:p>
        </p:txBody>
      </p:sp>
      <p:sp>
        <p:nvSpPr>
          <p:cNvPr id="101" name="Text Box 13"/>
          <p:cNvSpPr txBox="1"/>
          <p:nvPr/>
        </p:nvSpPr>
        <p:spPr>
          <a:xfrm>
            <a:off x="6380163" y="2867025"/>
            <a:ext cx="1612900" cy="534988"/>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二次间址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4KB*1K*1K=4GB</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250825" y="152400"/>
            <a:ext cx="6913563" cy="549275"/>
          </a:xfrm>
          <a:solidFill>
            <a:srgbClr val="FFFFFF">
              <a:alpha val="100000"/>
            </a:srgbClr>
          </a:solidFill>
        </p:spPr>
        <p:txBody>
          <a:bodyPr vert="horz" wrap="square" lIns="91440" tIns="45720" rIns="91440" bIns="45720" anchor="t" anchorCtr="0"/>
          <a:p>
            <a:pPr eaLnBrk="1" hangingPunct="1">
              <a:lnSpc>
                <a:spcPct val="120000"/>
              </a:lnSpc>
            </a:pPr>
            <a:r>
              <a:rPr lang="zh-CN" altLang="en-US" sz="3600" dirty="0">
                <a:latin typeface="黑体" panose="02010609060101010101" pitchFamily="49" charset="-122"/>
              </a:rPr>
              <a:t>混合分配方式（</a:t>
            </a:r>
            <a:r>
              <a:rPr lang="en-US" altLang="zh-CN" sz="3600" dirty="0">
                <a:latin typeface="黑体" panose="02010609060101010101" pitchFamily="49" charset="-122"/>
              </a:rPr>
              <a:t>UNIX</a:t>
            </a:r>
            <a:r>
              <a:rPr lang="zh-CN" altLang="en-US" sz="3600" dirty="0">
                <a:latin typeface="黑体" panose="02010609060101010101" pitchFamily="49" charset="-122"/>
              </a:rPr>
              <a:t>系统）</a:t>
            </a:r>
            <a:endParaRPr lang="zh-CN" altLang="en-US" sz="3600" dirty="0">
              <a:latin typeface="黑体" panose="02010609060101010101" pitchFamily="49" charset="-122"/>
            </a:endParaRPr>
          </a:p>
        </p:txBody>
      </p:sp>
      <p:graphicFrame>
        <p:nvGraphicFramePr>
          <p:cNvPr id="15" name="Group 37"/>
          <p:cNvGraphicFramePr>
            <a:graphicFrameLocks noGrp="1"/>
          </p:cNvGraphicFramePr>
          <p:nvPr/>
        </p:nvGraphicFramePr>
        <p:xfrm>
          <a:off x="1368425" y="946150"/>
          <a:ext cx="2266950" cy="4754568"/>
        </p:xfrm>
        <a:graphic>
          <a:graphicData uri="http://schemas.openxmlformats.org/drawingml/2006/table">
            <a:tbl>
              <a:tblPr/>
              <a:tblGrid>
                <a:gridCol w="2266950"/>
              </a:tblGrid>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mode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owners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time stamps</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size</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block count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i.addr(0)</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i.addr(1)</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i.addr(9)</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single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double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r>
              <a:tr h="3962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triple indirect</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26655" name="AutoShape 38"/>
          <p:cNvSpPr/>
          <p:nvPr/>
        </p:nvSpPr>
        <p:spPr>
          <a:xfrm>
            <a:off x="1187450" y="2925763"/>
            <a:ext cx="107950" cy="1584325"/>
          </a:xfrm>
          <a:prstGeom prst="leftBrace">
            <a:avLst>
              <a:gd name="adj1" fmla="val 122303"/>
              <a:gd name="adj2" fmla="val 50000"/>
            </a:avLst>
          </a:prstGeom>
          <a:noFill/>
          <a:ln w="19050" cap="flat" cmpd="sng">
            <a:solidFill>
              <a:schemeClr val="tx1"/>
            </a:solidFill>
            <a:prstDash val="solid"/>
            <a:headEnd type="none" w="med" len="med"/>
            <a:tailEnd type="none" w="med" len="lg"/>
          </a:ln>
        </p:spPr>
        <p:txBody>
          <a:bodyPr wrap="none" anchor="ctr" anchorCtr="0">
            <a:spAutoFit/>
          </a:bodyPr>
          <a:p>
            <a:endParaRPr lang="zh-CN" altLang="en-US" dirty="0">
              <a:latin typeface="Times New Roman" panose="02020603050405020304" pitchFamily="18" charset="0"/>
            </a:endParaRPr>
          </a:p>
        </p:txBody>
      </p:sp>
      <p:sp>
        <p:nvSpPr>
          <p:cNvPr id="26656" name="Text Box 39"/>
          <p:cNvSpPr txBox="1"/>
          <p:nvPr/>
        </p:nvSpPr>
        <p:spPr>
          <a:xfrm>
            <a:off x="792163" y="2925763"/>
            <a:ext cx="400050" cy="1547812"/>
          </a:xfrm>
          <a:prstGeom prst="rect">
            <a:avLst/>
          </a:prstGeom>
          <a:noFill/>
          <a:ln w="9525">
            <a:noFill/>
          </a:ln>
        </p:spPr>
        <p:txBody>
          <a:bodyPr vert="eaVert" lIns="18000" rIns="18000">
            <a:spAutoFit/>
          </a:bodyPr>
          <a:p>
            <a:pPr algn="ctr"/>
            <a:r>
              <a:rPr lang="zh-CN" altLang="en-US" dirty="0">
                <a:solidFill>
                  <a:srgbClr val="000066"/>
                </a:solidFill>
                <a:latin typeface="Tahoma" panose="020B0604030504040204" pitchFamily="34" charset="0"/>
                <a:ea typeface="宋体" panose="02010600030101010101" pitchFamily="2" charset="-122"/>
              </a:rPr>
              <a:t>直接寻址</a:t>
            </a:r>
            <a:endParaRPr lang="zh-CN" altLang="en-US" dirty="0">
              <a:solidFill>
                <a:srgbClr val="000066"/>
              </a:solidFill>
              <a:latin typeface="Tahoma" panose="020B0604030504040204" pitchFamily="34" charset="0"/>
              <a:ea typeface="宋体" panose="02010600030101010101" pitchFamily="2" charset="-122"/>
            </a:endParaRPr>
          </a:p>
        </p:txBody>
      </p:sp>
      <p:sp>
        <p:nvSpPr>
          <p:cNvPr id="26657" name="Rectangle 40"/>
          <p:cNvSpPr/>
          <p:nvPr/>
        </p:nvSpPr>
        <p:spPr>
          <a:xfrm>
            <a:off x="4859338" y="127000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8" name="Rectangle 41"/>
          <p:cNvSpPr/>
          <p:nvPr/>
        </p:nvSpPr>
        <p:spPr>
          <a:xfrm>
            <a:off x="4859338" y="1755775"/>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59" name="Rectangle 43"/>
          <p:cNvSpPr/>
          <p:nvPr/>
        </p:nvSpPr>
        <p:spPr>
          <a:xfrm>
            <a:off x="4859338" y="260191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0" name="Rectangle 44"/>
          <p:cNvSpPr/>
          <p:nvPr/>
        </p:nvSpPr>
        <p:spPr>
          <a:xfrm>
            <a:off x="5170488" y="3789363"/>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1" name="Rectangle 45"/>
          <p:cNvSpPr/>
          <p:nvPr/>
        </p:nvSpPr>
        <p:spPr>
          <a:xfrm>
            <a:off x="5170488" y="4222750"/>
            <a:ext cx="769937"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62" name="Line 46"/>
          <p:cNvSpPr/>
          <p:nvPr/>
        </p:nvSpPr>
        <p:spPr>
          <a:xfrm>
            <a:off x="3311525" y="3105150"/>
            <a:ext cx="504825" cy="0"/>
          </a:xfrm>
          <a:prstGeom prst="line">
            <a:avLst/>
          </a:prstGeom>
          <a:ln w="19050" cap="flat" cmpd="sng">
            <a:solidFill>
              <a:schemeClr val="tx1"/>
            </a:solidFill>
            <a:prstDash val="solid"/>
            <a:headEnd type="none" w="med" len="med"/>
            <a:tailEnd type="none" w="med" len="lg"/>
          </a:ln>
        </p:spPr>
      </p:sp>
      <p:sp>
        <p:nvSpPr>
          <p:cNvPr id="26663" name="Line 47"/>
          <p:cNvSpPr/>
          <p:nvPr/>
        </p:nvSpPr>
        <p:spPr>
          <a:xfrm flipV="1">
            <a:off x="3816350" y="1485900"/>
            <a:ext cx="0" cy="1619250"/>
          </a:xfrm>
          <a:prstGeom prst="line">
            <a:avLst/>
          </a:prstGeom>
          <a:ln w="19050" cap="flat" cmpd="sng">
            <a:solidFill>
              <a:schemeClr val="tx1"/>
            </a:solidFill>
            <a:prstDash val="solid"/>
            <a:headEnd type="none" w="med" len="med"/>
            <a:tailEnd type="none" w="med" len="lg"/>
          </a:ln>
        </p:spPr>
      </p:sp>
      <p:sp>
        <p:nvSpPr>
          <p:cNvPr id="26664" name="Line 48"/>
          <p:cNvSpPr/>
          <p:nvPr/>
        </p:nvSpPr>
        <p:spPr>
          <a:xfrm>
            <a:off x="3816350" y="1485900"/>
            <a:ext cx="1008063" cy="0"/>
          </a:xfrm>
          <a:prstGeom prst="line">
            <a:avLst/>
          </a:prstGeom>
          <a:ln w="19050" cap="flat" cmpd="sng">
            <a:solidFill>
              <a:schemeClr val="tx1"/>
            </a:solidFill>
            <a:prstDash val="solid"/>
            <a:headEnd type="none" w="med" len="med"/>
            <a:tailEnd type="triangle" w="med" len="lg"/>
          </a:ln>
        </p:spPr>
      </p:sp>
      <p:sp>
        <p:nvSpPr>
          <p:cNvPr id="26665" name="Line 49"/>
          <p:cNvSpPr/>
          <p:nvPr/>
        </p:nvSpPr>
        <p:spPr>
          <a:xfrm>
            <a:off x="3276600" y="3502025"/>
            <a:ext cx="647700" cy="0"/>
          </a:xfrm>
          <a:prstGeom prst="line">
            <a:avLst/>
          </a:prstGeom>
          <a:ln w="19050" cap="flat" cmpd="sng">
            <a:solidFill>
              <a:schemeClr val="tx1"/>
            </a:solidFill>
            <a:prstDash val="solid"/>
            <a:headEnd type="none" w="med" len="med"/>
            <a:tailEnd type="none" w="med" len="lg"/>
          </a:ln>
        </p:spPr>
      </p:sp>
      <p:sp>
        <p:nvSpPr>
          <p:cNvPr id="26666" name="Line 50"/>
          <p:cNvSpPr/>
          <p:nvPr/>
        </p:nvSpPr>
        <p:spPr>
          <a:xfrm flipV="1">
            <a:off x="3924300" y="1954213"/>
            <a:ext cx="0" cy="1547812"/>
          </a:xfrm>
          <a:prstGeom prst="line">
            <a:avLst/>
          </a:prstGeom>
          <a:ln w="19050" cap="flat" cmpd="sng">
            <a:solidFill>
              <a:schemeClr val="tx1"/>
            </a:solidFill>
            <a:prstDash val="solid"/>
            <a:headEnd type="none" w="med" len="med"/>
            <a:tailEnd type="none" w="med" len="lg"/>
          </a:ln>
        </p:spPr>
      </p:sp>
      <p:sp>
        <p:nvSpPr>
          <p:cNvPr id="26667" name="Line 51"/>
          <p:cNvSpPr/>
          <p:nvPr/>
        </p:nvSpPr>
        <p:spPr>
          <a:xfrm>
            <a:off x="3924300" y="1954213"/>
            <a:ext cx="900113" cy="0"/>
          </a:xfrm>
          <a:prstGeom prst="line">
            <a:avLst/>
          </a:prstGeom>
          <a:ln w="19050" cap="flat" cmpd="sng">
            <a:solidFill>
              <a:schemeClr val="tx1"/>
            </a:solidFill>
            <a:prstDash val="solid"/>
            <a:headEnd type="none" w="med" len="med"/>
            <a:tailEnd type="triangle" w="med" len="lg"/>
          </a:ln>
        </p:spPr>
      </p:sp>
      <p:sp>
        <p:nvSpPr>
          <p:cNvPr id="26668" name="Line 52"/>
          <p:cNvSpPr/>
          <p:nvPr/>
        </p:nvSpPr>
        <p:spPr>
          <a:xfrm>
            <a:off x="3311525" y="4294188"/>
            <a:ext cx="755650" cy="0"/>
          </a:xfrm>
          <a:prstGeom prst="line">
            <a:avLst/>
          </a:prstGeom>
          <a:ln w="19050" cap="flat" cmpd="sng">
            <a:solidFill>
              <a:schemeClr val="tx1"/>
            </a:solidFill>
            <a:prstDash val="solid"/>
            <a:headEnd type="none" w="med" len="med"/>
            <a:tailEnd type="none" w="med" len="lg"/>
          </a:ln>
        </p:spPr>
      </p:sp>
      <p:sp>
        <p:nvSpPr>
          <p:cNvPr id="26669" name="Line 53"/>
          <p:cNvSpPr/>
          <p:nvPr/>
        </p:nvSpPr>
        <p:spPr>
          <a:xfrm flipV="1">
            <a:off x="4067175" y="2781300"/>
            <a:ext cx="0" cy="1512888"/>
          </a:xfrm>
          <a:prstGeom prst="line">
            <a:avLst/>
          </a:prstGeom>
          <a:ln w="19050" cap="flat" cmpd="sng">
            <a:solidFill>
              <a:schemeClr val="tx1"/>
            </a:solidFill>
            <a:prstDash val="solid"/>
            <a:headEnd type="none" w="med" len="med"/>
            <a:tailEnd type="none" w="med" len="lg"/>
          </a:ln>
        </p:spPr>
      </p:sp>
      <p:sp>
        <p:nvSpPr>
          <p:cNvPr id="26670" name="Line 54"/>
          <p:cNvSpPr/>
          <p:nvPr/>
        </p:nvSpPr>
        <p:spPr>
          <a:xfrm>
            <a:off x="4067175" y="2781300"/>
            <a:ext cx="757238" cy="0"/>
          </a:xfrm>
          <a:prstGeom prst="line">
            <a:avLst/>
          </a:prstGeom>
          <a:ln w="19050" cap="flat" cmpd="sng">
            <a:solidFill>
              <a:schemeClr val="tx1"/>
            </a:solidFill>
            <a:prstDash val="solid"/>
            <a:headEnd type="none" w="med" len="med"/>
            <a:tailEnd type="triangle" w="med" len="lg"/>
          </a:ln>
        </p:spPr>
      </p:sp>
      <p:sp>
        <p:nvSpPr>
          <p:cNvPr id="26671" name="Text Box 55"/>
          <p:cNvSpPr txBox="1"/>
          <p:nvPr/>
        </p:nvSpPr>
        <p:spPr>
          <a:xfrm>
            <a:off x="4457700" y="3897313"/>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2" name="Text Box 57"/>
          <p:cNvSpPr txBox="1"/>
          <p:nvPr/>
        </p:nvSpPr>
        <p:spPr>
          <a:xfrm>
            <a:off x="5095875" y="2062163"/>
            <a:ext cx="382588" cy="647700"/>
          </a:xfrm>
          <a:prstGeom prst="rect">
            <a:avLst/>
          </a:prstGeom>
          <a:noFill/>
          <a:ln w="19050">
            <a:noFill/>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3" name="Line 58"/>
          <p:cNvSpPr/>
          <p:nvPr/>
        </p:nvSpPr>
        <p:spPr>
          <a:xfrm>
            <a:off x="4643438" y="3970338"/>
            <a:ext cx="541337" cy="0"/>
          </a:xfrm>
          <a:prstGeom prst="line">
            <a:avLst/>
          </a:prstGeom>
          <a:ln w="19050" cap="flat" cmpd="sng">
            <a:solidFill>
              <a:schemeClr val="tx1"/>
            </a:solidFill>
            <a:prstDash val="solid"/>
            <a:headEnd type="none" w="med" len="med"/>
            <a:tailEnd type="triangle" w="med" len="lg"/>
          </a:ln>
        </p:spPr>
      </p:sp>
      <p:sp>
        <p:nvSpPr>
          <p:cNvPr id="26674" name="Line 59"/>
          <p:cNvSpPr/>
          <p:nvPr/>
        </p:nvSpPr>
        <p:spPr>
          <a:xfrm>
            <a:off x="4643438" y="4402138"/>
            <a:ext cx="541337" cy="0"/>
          </a:xfrm>
          <a:prstGeom prst="line">
            <a:avLst/>
          </a:prstGeom>
          <a:ln w="19050" cap="flat" cmpd="sng">
            <a:solidFill>
              <a:schemeClr val="tx1"/>
            </a:solidFill>
            <a:prstDash val="solid"/>
            <a:headEnd type="none" w="med" len="med"/>
            <a:tailEnd type="triangle" w="med" len="lg"/>
          </a:ln>
        </p:spPr>
      </p:sp>
      <p:sp>
        <p:nvSpPr>
          <p:cNvPr id="26675" name="Text Box 60"/>
          <p:cNvSpPr txBox="1"/>
          <p:nvPr/>
        </p:nvSpPr>
        <p:spPr>
          <a:xfrm>
            <a:off x="5964238" y="2781300"/>
            <a:ext cx="401637"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6" name="Line 61"/>
          <p:cNvSpPr/>
          <p:nvPr/>
        </p:nvSpPr>
        <p:spPr>
          <a:xfrm>
            <a:off x="5543550" y="3105150"/>
            <a:ext cx="396875" cy="0"/>
          </a:xfrm>
          <a:prstGeom prst="line">
            <a:avLst/>
          </a:prstGeom>
          <a:ln w="19050" cap="flat" cmpd="sng">
            <a:solidFill>
              <a:schemeClr val="tx1"/>
            </a:solidFill>
            <a:prstDash val="solid"/>
            <a:headEnd type="none" w="med" len="med"/>
            <a:tailEnd type="triangle" w="med" len="lg"/>
          </a:ln>
        </p:spPr>
      </p:sp>
      <p:sp>
        <p:nvSpPr>
          <p:cNvPr id="26677" name="Text Box 62"/>
          <p:cNvSpPr txBox="1"/>
          <p:nvPr/>
        </p:nvSpPr>
        <p:spPr>
          <a:xfrm>
            <a:off x="6899275" y="2278063"/>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8" name="Text Box 63"/>
          <p:cNvSpPr txBox="1"/>
          <p:nvPr/>
        </p:nvSpPr>
        <p:spPr>
          <a:xfrm>
            <a:off x="6899275" y="3286125"/>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79" name="Line 64"/>
          <p:cNvSpPr/>
          <p:nvPr/>
        </p:nvSpPr>
        <p:spPr>
          <a:xfrm flipV="1">
            <a:off x="6359525" y="2673350"/>
            <a:ext cx="504825" cy="179388"/>
          </a:xfrm>
          <a:prstGeom prst="line">
            <a:avLst/>
          </a:prstGeom>
          <a:ln w="19050" cap="flat" cmpd="sng">
            <a:solidFill>
              <a:schemeClr val="tx1"/>
            </a:solidFill>
            <a:prstDash val="solid"/>
            <a:headEnd type="none" w="med" len="med"/>
            <a:tailEnd type="triangle" w="med" len="lg"/>
          </a:ln>
        </p:spPr>
      </p:sp>
      <p:sp>
        <p:nvSpPr>
          <p:cNvPr id="26680" name="Line 65"/>
          <p:cNvSpPr/>
          <p:nvPr/>
        </p:nvSpPr>
        <p:spPr>
          <a:xfrm>
            <a:off x="6359525" y="3357563"/>
            <a:ext cx="539750" cy="215900"/>
          </a:xfrm>
          <a:prstGeom prst="line">
            <a:avLst/>
          </a:prstGeom>
          <a:ln w="19050" cap="flat" cmpd="sng">
            <a:solidFill>
              <a:schemeClr val="tx1"/>
            </a:solidFill>
            <a:prstDash val="solid"/>
            <a:headEnd type="none" w="med" len="med"/>
            <a:tailEnd type="triangle" w="med" len="lg"/>
          </a:ln>
        </p:spPr>
      </p:sp>
      <p:sp>
        <p:nvSpPr>
          <p:cNvPr id="26681" name="Rectangle 66"/>
          <p:cNvSpPr/>
          <p:nvPr/>
        </p:nvSpPr>
        <p:spPr>
          <a:xfrm>
            <a:off x="7835900" y="2205038"/>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2" name="Rectangle 67"/>
          <p:cNvSpPr/>
          <p:nvPr/>
        </p:nvSpPr>
        <p:spPr>
          <a:xfrm>
            <a:off x="7835900" y="2638425"/>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3" name="Line 68"/>
          <p:cNvSpPr/>
          <p:nvPr/>
        </p:nvSpPr>
        <p:spPr>
          <a:xfrm>
            <a:off x="7308850" y="2386013"/>
            <a:ext cx="541338" cy="0"/>
          </a:xfrm>
          <a:prstGeom prst="line">
            <a:avLst/>
          </a:prstGeom>
          <a:ln w="19050" cap="flat" cmpd="sng">
            <a:solidFill>
              <a:schemeClr val="tx1"/>
            </a:solidFill>
            <a:prstDash val="solid"/>
            <a:headEnd type="none" w="med" len="med"/>
            <a:tailEnd type="triangle" w="med" len="lg"/>
          </a:ln>
        </p:spPr>
      </p:sp>
      <p:sp>
        <p:nvSpPr>
          <p:cNvPr id="26684" name="Line 69"/>
          <p:cNvSpPr/>
          <p:nvPr/>
        </p:nvSpPr>
        <p:spPr>
          <a:xfrm>
            <a:off x="7308850" y="2817813"/>
            <a:ext cx="541338" cy="0"/>
          </a:xfrm>
          <a:prstGeom prst="line">
            <a:avLst/>
          </a:prstGeom>
          <a:ln w="19050" cap="flat" cmpd="sng">
            <a:solidFill>
              <a:schemeClr val="tx1"/>
            </a:solidFill>
            <a:prstDash val="solid"/>
            <a:headEnd type="none" w="med" len="med"/>
            <a:tailEnd type="triangle" w="med" len="lg"/>
          </a:ln>
        </p:spPr>
      </p:sp>
      <p:sp>
        <p:nvSpPr>
          <p:cNvPr id="26685" name="Rectangle 70"/>
          <p:cNvSpPr/>
          <p:nvPr/>
        </p:nvSpPr>
        <p:spPr>
          <a:xfrm>
            <a:off x="7835900" y="3213100"/>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6" name="Rectangle 71"/>
          <p:cNvSpPr/>
          <p:nvPr/>
        </p:nvSpPr>
        <p:spPr>
          <a:xfrm>
            <a:off x="7835900" y="3646488"/>
            <a:ext cx="769938" cy="3778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dirty="0">
                <a:latin typeface="Times New Roman" panose="02020603050405020304" pitchFamily="18" charset="0"/>
                <a:ea typeface="宋体" panose="02010600030101010101" pitchFamily="2" charset="-122"/>
              </a:rPr>
              <a:t>data</a:t>
            </a:r>
            <a:endParaRPr lang="en-US" altLang="zh-CN" dirty="0">
              <a:latin typeface="Times New Roman" panose="02020603050405020304" pitchFamily="18" charset="0"/>
              <a:ea typeface="宋体" panose="02010600030101010101" pitchFamily="2" charset="-122"/>
            </a:endParaRPr>
          </a:p>
        </p:txBody>
      </p:sp>
      <p:sp>
        <p:nvSpPr>
          <p:cNvPr id="26687" name="Line 72"/>
          <p:cNvSpPr/>
          <p:nvPr/>
        </p:nvSpPr>
        <p:spPr>
          <a:xfrm>
            <a:off x="7308850" y="3394075"/>
            <a:ext cx="541338" cy="0"/>
          </a:xfrm>
          <a:prstGeom prst="line">
            <a:avLst/>
          </a:prstGeom>
          <a:ln w="19050" cap="flat" cmpd="sng">
            <a:solidFill>
              <a:schemeClr val="tx1"/>
            </a:solidFill>
            <a:prstDash val="solid"/>
            <a:headEnd type="none" w="med" len="med"/>
            <a:tailEnd type="triangle" w="med" len="lg"/>
          </a:ln>
        </p:spPr>
      </p:sp>
      <p:sp>
        <p:nvSpPr>
          <p:cNvPr id="26688" name="Line 73"/>
          <p:cNvSpPr/>
          <p:nvPr/>
        </p:nvSpPr>
        <p:spPr>
          <a:xfrm>
            <a:off x="7308850" y="3825875"/>
            <a:ext cx="541338" cy="0"/>
          </a:xfrm>
          <a:prstGeom prst="line">
            <a:avLst/>
          </a:prstGeom>
          <a:ln w="19050" cap="flat" cmpd="sng">
            <a:solidFill>
              <a:schemeClr val="tx1"/>
            </a:solidFill>
            <a:prstDash val="solid"/>
            <a:headEnd type="none" w="med" len="med"/>
            <a:tailEnd type="triangle" w="med" len="lg"/>
          </a:ln>
        </p:spPr>
      </p:sp>
      <p:sp>
        <p:nvSpPr>
          <p:cNvPr id="26689" name="Line 74"/>
          <p:cNvSpPr/>
          <p:nvPr/>
        </p:nvSpPr>
        <p:spPr>
          <a:xfrm>
            <a:off x="3527425" y="4689475"/>
            <a:ext cx="649288" cy="0"/>
          </a:xfrm>
          <a:prstGeom prst="line">
            <a:avLst/>
          </a:prstGeom>
          <a:ln w="19050" cap="flat" cmpd="sng">
            <a:solidFill>
              <a:schemeClr val="tx1"/>
            </a:solidFill>
            <a:prstDash val="solid"/>
            <a:headEnd type="none" w="med" len="med"/>
            <a:tailEnd type="none" w="med" len="lg"/>
          </a:ln>
        </p:spPr>
      </p:sp>
      <p:sp>
        <p:nvSpPr>
          <p:cNvPr id="26690" name="Line 75"/>
          <p:cNvSpPr/>
          <p:nvPr/>
        </p:nvSpPr>
        <p:spPr>
          <a:xfrm flipV="1">
            <a:off x="4176713" y="4257675"/>
            <a:ext cx="0" cy="431800"/>
          </a:xfrm>
          <a:prstGeom prst="line">
            <a:avLst/>
          </a:prstGeom>
          <a:ln w="19050" cap="flat" cmpd="sng">
            <a:solidFill>
              <a:schemeClr val="tx1"/>
            </a:solidFill>
            <a:prstDash val="solid"/>
            <a:headEnd type="none" w="med" len="med"/>
            <a:tailEnd type="none" w="med" len="lg"/>
          </a:ln>
        </p:spPr>
      </p:sp>
      <p:sp>
        <p:nvSpPr>
          <p:cNvPr id="26691" name="Line 76"/>
          <p:cNvSpPr/>
          <p:nvPr/>
        </p:nvSpPr>
        <p:spPr>
          <a:xfrm>
            <a:off x="4176713" y="4257675"/>
            <a:ext cx="287337" cy="0"/>
          </a:xfrm>
          <a:prstGeom prst="line">
            <a:avLst/>
          </a:prstGeom>
          <a:ln w="19050" cap="flat" cmpd="sng">
            <a:solidFill>
              <a:schemeClr val="tx1"/>
            </a:solidFill>
            <a:prstDash val="solid"/>
            <a:headEnd type="none" w="med" len="med"/>
            <a:tailEnd type="triangle" w="med" len="lg"/>
          </a:ln>
        </p:spPr>
      </p:sp>
      <p:sp>
        <p:nvSpPr>
          <p:cNvPr id="26692" name="Line 78"/>
          <p:cNvSpPr/>
          <p:nvPr/>
        </p:nvSpPr>
        <p:spPr>
          <a:xfrm>
            <a:off x="5543550" y="3105150"/>
            <a:ext cx="0" cy="541338"/>
          </a:xfrm>
          <a:prstGeom prst="line">
            <a:avLst/>
          </a:prstGeom>
          <a:ln w="19050" cap="flat" cmpd="sng">
            <a:solidFill>
              <a:schemeClr val="tx1"/>
            </a:solidFill>
            <a:prstDash val="solid"/>
            <a:headEnd type="none" w="med" len="med"/>
            <a:tailEnd type="none" w="med" len="lg"/>
          </a:ln>
        </p:spPr>
      </p:sp>
      <p:sp>
        <p:nvSpPr>
          <p:cNvPr id="26693" name="Line 80"/>
          <p:cNvSpPr/>
          <p:nvPr/>
        </p:nvSpPr>
        <p:spPr>
          <a:xfrm>
            <a:off x="5543550" y="3646488"/>
            <a:ext cx="541338" cy="0"/>
          </a:xfrm>
          <a:prstGeom prst="line">
            <a:avLst/>
          </a:prstGeom>
          <a:ln w="19050" cap="flat" cmpd="sng">
            <a:solidFill>
              <a:schemeClr val="tx1"/>
            </a:solidFill>
            <a:prstDash val="solid"/>
            <a:headEnd type="none" w="med" len="med"/>
            <a:tailEnd type="none" w="med" len="lg"/>
          </a:ln>
        </p:spPr>
      </p:sp>
      <p:sp>
        <p:nvSpPr>
          <p:cNvPr id="26694" name="Line 81"/>
          <p:cNvSpPr/>
          <p:nvPr/>
        </p:nvSpPr>
        <p:spPr>
          <a:xfrm>
            <a:off x="6084888" y="3646488"/>
            <a:ext cx="0" cy="1116012"/>
          </a:xfrm>
          <a:prstGeom prst="line">
            <a:avLst/>
          </a:prstGeom>
          <a:ln w="19050" cap="flat" cmpd="sng">
            <a:solidFill>
              <a:schemeClr val="tx1"/>
            </a:solidFill>
            <a:prstDash val="solid"/>
            <a:headEnd type="none" w="med" len="med"/>
            <a:tailEnd type="none" w="med" len="lg"/>
          </a:ln>
        </p:spPr>
      </p:sp>
      <p:sp>
        <p:nvSpPr>
          <p:cNvPr id="26695" name="Line 82"/>
          <p:cNvSpPr/>
          <p:nvPr/>
        </p:nvSpPr>
        <p:spPr>
          <a:xfrm flipH="1">
            <a:off x="4176713" y="4762500"/>
            <a:ext cx="1908175" cy="0"/>
          </a:xfrm>
          <a:prstGeom prst="line">
            <a:avLst/>
          </a:prstGeom>
          <a:ln w="19050" cap="flat" cmpd="sng">
            <a:solidFill>
              <a:schemeClr val="tx1"/>
            </a:solidFill>
            <a:prstDash val="solid"/>
            <a:headEnd type="none" w="med" len="med"/>
            <a:tailEnd type="none" w="med" len="lg"/>
          </a:ln>
        </p:spPr>
      </p:sp>
      <p:sp>
        <p:nvSpPr>
          <p:cNvPr id="26696" name="Line 83"/>
          <p:cNvSpPr/>
          <p:nvPr/>
        </p:nvSpPr>
        <p:spPr>
          <a:xfrm>
            <a:off x="4176713" y="4762500"/>
            <a:ext cx="0" cy="323850"/>
          </a:xfrm>
          <a:prstGeom prst="line">
            <a:avLst/>
          </a:prstGeom>
          <a:ln w="19050" cap="flat" cmpd="sng">
            <a:solidFill>
              <a:schemeClr val="tx1"/>
            </a:solidFill>
            <a:prstDash val="solid"/>
            <a:headEnd type="none" w="med" len="med"/>
            <a:tailEnd type="none" w="med" len="lg"/>
          </a:ln>
        </p:spPr>
      </p:sp>
      <p:sp>
        <p:nvSpPr>
          <p:cNvPr id="26697" name="Line 84"/>
          <p:cNvSpPr/>
          <p:nvPr/>
        </p:nvSpPr>
        <p:spPr>
          <a:xfrm flipH="1">
            <a:off x="3527425" y="5086350"/>
            <a:ext cx="649288" cy="0"/>
          </a:xfrm>
          <a:prstGeom prst="line">
            <a:avLst/>
          </a:prstGeom>
          <a:ln w="19050" cap="flat" cmpd="sng">
            <a:solidFill>
              <a:schemeClr val="tx1"/>
            </a:solidFill>
            <a:prstDash val="solid"/>
            <a:headEnd type="none" w="med" len="med"/>
            <a:tailEnd type="none" w="med" len="lg"/>
          </a:ln>
        </p:spPr>
      </p:sp>
      <p:sp>
        <p:nvSpPr>
          <p:cNvPr id="26698" name="Text Box 85"/>
          <p:cNvSpPr txBox="1"/>
          <p:nvPr/>
        </p:nvSpPr>
        <p:spPr>
          <a:xfrm>
            <a:off x="4500563" y="5122863"/>
            <a:ext cx="401637"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699" name="Text Box 86"/>
          <p:cNvSpPr txBox="1"/>
          <p:nvPr/>
        </p:nvSpPr>
        <p:spPr>
          <a:xfrm>
            <a:off x="5435600" y="4833938"/>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700" name="Text Box 87"/>
          <p:cNvSpPr txBox="1"/>
          <p:nvPr/>
        </p:nvSpPr>
        <p:spPr>
          <a:xfrm>
            <a:off x="5435600" y="5554663"/>
            <a:ext cx="401638" cy="647700"/>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26701" name="Line 88"/>
          <p:cNvSpPr/>
          <p:nvPr/>
        </p:nvSpPr>
        <p:spPr>
          <a:xfrm>
            <a:off x="3527425" y="5446713"/>
            <a:ext cx="973138" cy="0"/>
          </a:xfrm>
          <a:prstGeom prst="line">
            <a:avLst/>
          </a:prstGeom>
          <a:ln w="19050" cap="flat" cmpd="sng">
            <a:solidFill>
              <a:schemeClr val="tx1"/>
            </a:solidFill>
            <a:prstDash val="solid"/>
            <a:headEnd type="none" w="med" len="med"/>
            <a:tailEnd type="triangle" w="med" len="lg"/>
          </a:ln>
        </p:spPr>
      </p:sp>
      <p:sp>
        <p:nvSpPr>
          <p:cNvPr id="26702" name="Line 89"/>
          <p:cNvSpPr/>
          <p:nvPr/>
        </p:nvSpPr>
        <p:spPr>
          <a:xfrm>
            <a:off x="4895850" y="5230813"/>
            <a:ext cx="539750" cy="0"/>
          </a:xfrm>
          <a:prstGeom prst="line">
            <a:avLst/>
          </a:prstGeom>
          <a:ln w="19050" cap="flat" cmpd="sng">
            <a:solidFill>
              <a:schemeClr val="tx1"/>
            </a:solidFill>
            <a:prstDash val="solid"/>
            <a:headEnd type="none" w="med" len="med"/>
            <a:tailEnd type="triangle" w="med" len="lg"/>
          </a:ln>
        </p:spPr>
      </p:sp>
      <p:sp>
        <p:nvSpPr>
          <p:cNvPr id="26703" name="Line 90"/>
          <p:cNvSpPr/>
          <p:nvPr/>
        </p:nvSpPr>
        <p:spPr>
          <a:xfrm>
            <a:off x="4895850" y="5697538"/>
            <a:ext cx="539750" cy="0"/>
          </a:xfrm>
          <a:prstGeom prst="line">
            <a:avLst/>
          </a:prstGeom>
          <a:ln w="19050" cap="flat" cmpd="sng">
            <a:solidFill>
              <a:schemeClr val="tx1"/>
            </a:solidFill>
            <a:prstDash val="solid"/>
            <a:headEnd type="none" w="med" len="med"/>
            <a:tailEnd type="triangle" w="med" len="lg"/>
          </a:ln>
        </p:spPr>
      </p:sp>
      <p:sp>
        <p:nvSpPr>
          <p:cNvPr id="26704" name="Text Box 91"/>
          <p:cNvSpPr txBox="1"/>
          <p:nvPr/>
        </p:nvSpPr>
        <p:spPr>
          <a:xfrm>
            <a:off x="6972300" y="4222750"/>
            <a:ext cx="341313" cy="503238"/>
          </a:xfrm>
          <a:prstGeom prst="rect">
            <a:avLst/>
          </a:prstGeom>
          <a:noFill/>
          <a:ln w="19050" cap="flat" cmpd="sng">
            <a:solidFill>
              <a:schemeClr val="tx1"/>
            </a:solidFill>
            <a:prstDash val="solid"/>
            <a:miter/>
            <a:headEnd type="none" w="med" len="med"/>
            <a:tailEnd type="none" w="med" len="lg"/>
          </a:ln>
        </p:spPr>
        <p:txBody>
          <a:bodyPr vert="eaVert" lIns="18000" tIns="0" rIns="0" bIns="0">
            <a:spAutoFit/>
          </a:bodyPr>
          <a:p>
            <a:pPr algn="ctr"/>
            <a:r>
              <a:rPr lang="en-US" altLang="zh-CN" sz="2000" dirty="0">
                <a:latin typeface="Arial" panose="020B0604020202020204" pitchFamily="34" charset="0"/>
                <a:ea typeface="宋体" panose="02010600030101010101" pitchFamily="2" charset="-122"/>
              </a:rPr>
              <a:t>…</a:t>
            </a:r>
            <a:endParaRPr lang="en-US" altLang="zh-CN" sz="2000" dirty="0">
              <a:latin typeface="Tahoma" panose="020B0604030504040204" pitchFamily="34" charset="0"/>
              <a:ea typeface="宋体" panose="02010600030101010101" pitchFamily="2" charset="-122"/>
            </a:endParaRPr>
          </a:p>
        </p:txBody>
      </p:sp>
      <p:sp>
        <p:nvSpPr>
          <p:cNvPr id="26705" name="Text Box 92"/>
          <p:cNvSpPr txBox="1"/>
          <p:nvPr/>
        </p:nvSpPr>
        <p:spPr>
          <a:xfrm>
            <a:off x="6972300" y="4870450"/>
            <a:ext cx="341313" cy="503238"/>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sz="2000" dirty="0">
                <a:latin typeface="Arial" panose="020B0604020202020204" pitchFamily="34" charset="0"/>
                <a:ea typeface="宋体" panose="02010600030101010101" pitchFamily="2" charset="-122"/>
              </a:rPr>
              <a:t>…</a:t>
            </a:r>
            <a:endParaRPr lang="en-US" altLang="zh-CN" sz="2000" dirty="0">
              <a:latin typeface="Tahoma" panose="020B0604030504040204" pitchFamily="34" charset="0"/>
              <a:ea typeface="宋体" panose="02010600030101010101" pitchFamily="2" charset="-122"/>
            </a:endParaRPr>
          </a:p>
        </p:txBody>
      </p:sp>
      <p:sp>
        <p:nvSpPr>
          <p:cNvPr id="26706" name="Line 93"/>
          <p:cNvSpPr/>
          <p:nvPr/>
        </p:nvSpPr>
        <p:spPr>
          <a:xfrm>
            <a:off x="6445250" y="4475163"/>
            <a:ext cx="539750" cy="0"/>
          </a:xfrm>
          <a:prstGeom prst="line">
            <a:avLst/>
          </a:prstGeom>
          <a:ln w="19050" cap="flat" cmpd="sng">
            <a:solidFill>
              <a:schemeClr val="tx1"/>
            </a:solidFill>
            <a:prstDash val="solid"/>
            <a:headEnd type="none" w="med" len="med"/>
            <a:tailEnd type="triangle" w="med" len="lg"/>
          </a:ln>
        </p:spPr>
      </p:sp>
      <p:sp>
        <p:nvSpPr>
          <p:cNvPr id="26707" name="Line 94"/>
          <p:cNvSpPr/>
          <p:nvPr/>
        </p:nvSpPr>
        <p:spPr>
          <a:xfrm>
            <a:off x="5832475" y="5194300"/>
            <a:ext cx="1152525" cy="0"/>
          </a:xfrm>
          <a:prstGeom prst="line">
            <a:avLst/>
          </a:prstGeom>
          <a:ln w="19050" cap="flat" cmpd="sng">
            <a:solidFill>
              <a:schemeClr val="tx1"/>
            </a:solidFill>
            <a:prstDash val="solid"/>
            <a:headEnd type="none" w="med" len="med"/>
            <a:tailEnd type="triangle" w="med" len="lg"/>
          </a:ln>
        </p:spPr>
      </p:sp>
      <p:sp>
        <p:nvSpPr>
          <p:cNvPr id="26708" name="Text Box 95"/>
          <p:cNvSpPr txBox="1"/>
          <p:nvPr/>
        </p:nvSpPr>
        <p:spPr>
          <a:xfrm>
            <a:off x="6970713" y="5519738"/>
            <a:ext cx="341312" cy="503237"/>
          </a:xfrm>
          <a:prstGeom prst="rect">
            <a:avLst/>
          </a:prstGeom>
          <a:noFill/>
          <a:ln w="19050" cap="flat" cmpd="sng">
            <a:solidFill>
              <a:schemeClr val="tx1"/>
            </a:solidFill>
            <a:prstDash val="solid"/>
            <a:miter/>
            <a:headEnd type="none" w="med" len="med"/>
            <a:tailEnd type="none" w="med" len="lg"/>
          </a:ln>
        </p:spPr>
        <p:txBody>
          <a:bodyPr vert="eaVert" lIns="18000" tIns="0" rIns="0" bIns="0">
            <a:spAutoFit/>
          </a:bodyPr>
          <a:p>
            <a:pPr algn="ctr"/>
            <a:r>
              <a:rPr lang="en-US" altLang="zh-CN" sz="2000" dirty="0">
                <a:latin typeface="Arial" panose="020B0604020202020204" pitchFamily="34" charset="0"/>
                <a:ea typeface="宋体" panose="02010600030101010101" pitchFamily="2" charset="-122"/>
              </a:rPr>
              <a:t>…</a:t>
            </a:r>
            <a:endParaRPr lang="en-US" altLang="zh-CN" sz="2000" dirty="0">
              <a:latin typeface="Tahoma" panose="020B0604030504040204" pitchFamily="34" charset="0"/>
              <a:ea typeface="宋体" panose="02010600030101010101" pitchFamily="2" charset="-122"/>
            </a:endParaRPr>
          </a:p>
        </p:txBody>
      </p:sp>
      <p:sp>
        <p:nvSpPr>
          <p:cNvPr id="26709" name="Text Box 96"/>
          <p:cNvSpPr txBox="1"/>
          <p:nvPr/>
        </p:nvSpPr>
        <p:spPr>
          <a:xfrm>
            <a:off x="6970713" y="6202363"/>
            <a:ext cx="341312" cy="503237"/>
          </a:xfrm>
          <a:prstGeom prst="rect">
            <a:avLst/>
          </a:prstGeom>
          <a:noFill/>
          <a:ln w="19050" cap="flat" cmpd="sng">
            <a:solidFill>
              <a:schemeClr val="tx1"/>
            </a:solidFill>
            <a:prstDash val="solid"/>
            <a:miter/>
            <a:headEnd type="none" w="med" len="med"/>
            <a:tailEnd type="none" w="med" len="lg"/>
          </a:ln>
        </p:spPr>
        <p:txBody>
          <a:bodyPr vert="eaVert" lIns="18000" rIns="0">
            <a:spAutoFit/>
          </a:bodyPr>
          <a:p>
            <a:pPr algn="ctr"/>
            <a:r>
              <a:rPr lang="en-US" altLang="zh-CN" sz="2000" dirty="0">
                <a:latin typeface="Arial" panose="020B0604020202020204" pitchFamily="34" charset="0"/>
                <a:ea typeface="宋体" panose="02010600030101010101" pitchFamily="2" charset="-122"/>
              </a:rPr>
              <a:t>…</a:t>
            </a:r>
            <a:endParaRPr lang="en-US" altLang="zh-CN" sz="2000" dirty="0">
              <a:latin typeface="Tahoma" panose="020B0604030504040204" pitchFamily="34" charset="0"/>
              <a:ea typeface="宋体" panose="02010600030101010101" pitchFamily="2" charset="-122"/>
            </a:endParaRPr>
          </a:p>
        </p:txBody>
      </p:sp>
      <p:sp>
        <p:nvSpPr>
          <p:cNvPr id="26710" name="Line 97"/>
          <p:cNvSpPr/>
          <p:nvPr/>
        </p:nvSpPr>
        <p:spPr>
          <a:xfrm>
            <a:off x="5832475" y="5662613"/>
            <a:ext cx="1150938" cy="0"/>
          </a:xfrm>
          <a:prstGeom prst="line">
            <a:avLst/>
          </a:prstGeom>
          <a:ln w="19050" cap="flat" cmpd="sng">
            <a:solidFill>
              <a:schemeClr val="tx1"/>
            </a:solidFill>
            <a:prstDash val="solid"/>
            <a:headEnd type="none" w="med" len="med"/>
            <a:tailEnd type="triangle" w="med" len="lg"/>
          </a:ln>
        </p:spPr>
      </p:sp>
      <p:sp>
        <p:nvSpPr>
          <p:cNvPr id="26711" name="Rectangle 98"/>
          <p:cNvSpPr/>
          <p:nvPr/>
        </p:nvSpPr>
        <p:spPr>
          <a:xfrm>
            <a:off x="7848600" y="4149725"/>
            <a:ext cx="769938" cy="2889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12" name="Rectangle 99"/>
          <p:cNvSpPr/>
          <p:nvPr/>
        </p:nvSpPr>
        <p:spPr>
          <a:xfrm>
            <a:off x="7848600" y="4473575"/>
            <a:ext cx="769938" cy="287338"/>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13" name="Line 100"/>
          <p:cNvSpPr/>
          <p:nvPr/>
        </p:nvSpPr>
        <p:spPr>
          <a:xfrm>
            <a:off x="7321550" y="4330700"/>
            <a:ext cx="541338" cy="0"/>
          </a:xfrm>
          <a:prstGeom prst="line">
            <a:avLst/>
          </a:prstGeom>
          <a:ln w="19050" cap="flat" cmpd="sng">
            <a:solidFill>
              <a:schemeClr val="tx1"/>
            </a:solidFill>
            <a:prstDash val="solid"/>
            <a:headEnd type="none" w="med" len="med"/>
            <a:tailEnd type="triangle" w="med" len="lg"/>
          </a:ln>
        </p:spPr>
      </p:sp>
      <p:sp>
        <p:nvSpPr>
          <p:cNvPr id="26714" name="Line 101"/>
          <p:cNvSpPr/>
          <p:nvPr/>
        </p:nvSpPr>
        <p:spPr>
          <a:xfrm>
            <a:off x="7321550" y="4618038"/>
            <a:ext cx="541338" cy="0"/>
          </a:xfrm>
          <a:prstGeom prst="line">
            <a:avLst/>
          </a:prstGeom>
          <a:ln w="19050" cap="flat" cmpd="sng">
            <a:solidFill>
              <a:schemeClr val="tx1"/>
            </a:solidFill>
            <a:prstDash val="solid"/>
            <a:headEnd type="none" w="med" len="med"/>
            <a:tailEnd type="triangle" w="med" len="lg"/>
          </a:ln>
        </p:spPr>
      </p:sp>
      <p:sp>
        <p:nvSpPr>
          <p:cNvPr id="26715" name="Rectangle 102"/>
          <p:cNvSpPr/>
          <p:nvPr/>
        </p:nvSpPr>
        <p:spPr>
          <a:xfrm>
            <a:off x="7835900" y="4797425"/>
            <a:ext cx="769938" cy="2889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16" name="Rectangle 103"/>
          <p:cNvSpPr/>
          <p:nvPr/>
        </p:nvSpPr>
        <p:spPr>
          <a:xfrm>
            <a:off x="7835900" y="5121275"/>
            <a:ext cx="769938" cy="287338"/>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17" name="Line 104"/>
          <p:cNvSpPr/>
          <p:nvPr/>
        </p:nvSpPr>
        <p:spPr>
          <a:xfrm>
            <a:off x="7308850" y="4978400"/>
            <a:ext cx="541338" cy="0"/>
          </a:xfrm>
          <a:prstGeom prst="line">
            <a:avLst/>
          </a:prstGeom>
          <a:ln w="19050" cap="flat" cmpd="sng">
            <a:solidFill>
              <a:schemeClr val="tx1"/>
            </a:solidFill>
            <a:prstDash val="solid"/>
            <a:headEnd type="none" w="med" len="med"/>
            <a:tailEnd type="triangle" w="med" len="lg"/>
          </a:ln>
        </p:spPr>
      </p:sp>
      <p:sp>
        <p:nvSpPr>
          <p:cNvPr id="26718" name="Line 105"/>
          <p:cNvSpPr/>
          <p:nvPr/>
        </p:nvSpPr>
        <p:spPr>
          <a:xfrm>
            <a:off x="7308850" y="5265738"/>
            <a:ext cx="541338" cy="0"/>
          </a:xfrm>
          <a:prstGeom prst="line">
            <a:avLst/>
          </a:prstGeom>
          <a:ln w="19050" cap="flat" cmpd="sng">
            <a:solidFill>
              <a:schemeClr val="tx1"/>
            </a:solidFill>
            <a:prstDash val="solid"/>
            <a:headEnd type="none" w="med" len="med"/>
            <a:tailEnd type="triangle" w="med" len="lg"/>
          </a:ln>
        </p:spPr>
      </p:sp>
      <p:sp>
        <p:nvSpPr>
          <p:cNvPr id="26719" name="Rectangle 106"/>
          <p:cNvSpPr/>
          <p:nvPr/>
        </p:nvSpPr>
        <p:spPr>
          <a:xfrm>
            <a:off x="7835900" y="5446713"/>
            <a:ext cx="769938" cy="2889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20" name="Rectangle 107"/>
          <p:cNvSpPr/>
          <p:nvPr/>
        </p:nvSpPr>
        <p:spPr>
          <a:xfrm>
            <a:off x="7835900" y="5770563"/>
            <a:ext cx="769938" cy="287337"/>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21" name="Line 108"/>
          <p:cNvSpPr/>
          <p:nvPr/>
        </p:nvSpPr>
        <p:spPr>
          <a:xfrm>
            <a:off x="7308850" y="5627688"/>
            <a:ext cx="541338" cy="0"/>
          </a:xfrm>
          <a:prstGeom prst="line">
            <a:avLst/>
          </a:prstGeom>
          <a:ln w="19050" cap="flat" cmpd="sng">
            <a:solidFill>
              <a:schemeClr val="tx1"/>
            </a:solidFill>
            <a:prstDash val="solid"/>
            <a:headEnd type="none" w="med" len="med"/>
            <a:tailEnd type="triangle" w="med" len="lg"/>
          </a:ln>
        </p:spPr>
      </p:sp>
      <p:sp>
        <p:nvSpPr>
          <p:cNvPr id="26722" name="Line 109"/>
          <p:cNvSpPr/>
          <p:nvPr/>
        </p:nvSpPr>
        <p:spPr>
          <a:xfrm>
            <a:off x="7308850" y="5915025"/>
            <a:ext cx="541338" cy="0"/>
          </a:xfrm>
          <a:prstGeom prst="line">
            <a:avLst/>
          </a:prstGeom>
          <a:ln w="19050" cap="flat" cmpd="sng">
            <a:solidFill>
              <a:schemeClr val="tx1"/>
            </a:solidFill>
            <a:prstDash val="solid"/>
            <a:headEnd type="none" w="med" len="med"/>
            <a:tailEnd type="triangle" w="med" len="lg"/>
          </a:ln>
        </p:spPr>
      </p:sp>
      <p:sp>
        <p:nvSpPr>
          <p:cNvPr id="26723" name="Rectangle 110"/>
          <p:cNvSpPr/>
          <p:nvPr/>
        </p:nvSpPr>
        <p:spPr>
          <a:xfrm>
            <a:off x="7835900" y="6094413"/>
            <a:ext cx="769938" cy="288925"/>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24" name="Rectangle 111"/>
          <p:cNvSpPr/>
          <p:nvPr/>
        </p:nvSpPr>
        <p:spPr>
          <a:xfrm>
            <a:off x="7835900" y="6418263"/>
            <a:ext cx="769938" cy="287337"/>
          </a:xfrm>
          <a:prstGeom prst="rect">
            <a:avLst/>
          </a:prstGeom>
          <a:noFill/>
          <a:ln w="19050" cap="flat" cmpd="sng">
            <a:solidFill>
              <a:schemeClr val="tx1"/>
            </a:solidFill>
            <a:prstDash val="solid"/>
            <a:miter/>
            <a:headEnd type="none" w="med" len="med"/>
            <a:tailEnd type="none" w="med" len="lg"/>
          </a:ln>
        </p:spPr>
        <p:txBody>
          <a:bodyPr wrap="none" lIns="18000" tIns="0" rIns="18000" bIns="0" anchor="ctr" anchorCtr="0"/>
          <a:p>
            <a:pPr algn="ctr"/>
            <a:r>
              <a:rPr lang="en-US" altLang="zh-CN" sz="2000" dirty="0">
                <a:latin typeface="Times New Roman" panose="02020603050405020304" pitchFamily="18" charset="0"/>
                <a:ea typeface="宋体" panose="02010600030101010101" pitchFamily="2" charset="-122"/>
              </a:rPr>
              <a:t>data</a:t>
            </a:r>
            <a:endParaRPr lang="en-US" altLang="zh-CN" sz="2000" dirty="0">
              <a:latin typeface="Times New Roman" panose="02020603050405020304" pitchFamily="18" charset="0"/>
              <a:ea typeface="宋体" panose="02010600030101010101" pitchFamily="2" charset="-122"/>
            </a:endParaRPr>
          </a:p>
        </p:txBody>
      </p:sp>
      <p:sp>
        <p:nvSpPr>
          <p:cNvPr id="26725" name="Line 112"/>
          <p:cNvSpPr/>
          <p:nvPr/>
        </p:nvSpPr>
        <p:spPr>
          <a:xfrm>
            <a:off x="7308850" y="6275388"/>
            <a:ext cx="541338" cy="0"/>
          </a:xfrm>
          <a:prstGeom prst="line">
            <a:avLst/>
          </a:prstGeom>
          <a:ln w="19050" cap="flat" cmpd="sng">
            <a:solidFill>
              <a:schemeClr val="tx1"/>
            </a:solidFill>
            <a:prstDash val="solid"/>
            <a:headEnd type="none" w="med" len="med"/>
            <a:tailEnd type="triangle" w="med" len="lg"/>
          </a:ln>
        </p:spPr>
      </p:sp>
      <p:sp>
        <p:nvSpPr>
          <p:cNvPr id="26726" name="Line 113"/>
          <p:cNvSpPr/>
          <p:nvPr/>
        </p:nvSpPr>
        <p:spPr>
          <a:xfrm>
            <a:off x="7308850" y="6562725"/>
            <a:ext cx="541338" cy="0"/>
          </a:xfrm>
          <a:prstGeom prst="line">
            <a:avLst/>
          </a:prstGeom>
          <a:ln w="19050" cap="flat" cmpd="sng">
            <a:solidFill>
              <a:schemeClr val="tx1"/>
            </a:solidFill>
            <a:prstDash val="solid"/>
            <a:headEnd type="none" w="med" len="med"/>
            <a:tailEnd type="triangle" w="med" len="lg"/>
          </a:ln>
        </p:spPr>
      </p:sp>
      <p:sp>
        <p:nvSpPr>
          <p:cNvPr id="26727" name="Line 114"/>
          <p:cNvSpPr/>
          <p:nvPr/>
        </p:nvSpPr>
        <p:spPr>
          <a:xfrm>
            <a:off x="6443663" y="4473575"/>
            <a:ext cx="0" cy="504825"/>
          </a:xfrm>
          <a:prstGeom prst="line">
            <a:avLst/>
          </a:prstGeom>
          <a:ln w="19050" cap="flat" cmpd="sng">
            <a:solidFill>
              <a:schemeClr val="tx1"/>
            </a:solidFill>
            <a:prstDash val="solid"/>
            <a:headEnd type="none" w="med" len="med"/>
            <a:tailEnd type="none" w="med" len="lg"/>
          </a:ln>
        </p:spPr>
      </p:sp>
      <p:sp>
        <p:nvSpPr>
          <p:cNvPr id="26728" name="Line 115"/>
          <p:cNvSpPr/>
          <p:nvPr/>
        </p:nvSpPr>
        <p:spPr>
          <a:xfrm flipH="1">
            <a:off x="5832475" y="4978400"/>
            <a:ext cx="611188" cy="0"/>
          </a:xfrm>
          <a:prstGeom prst="line">
            <a:avLst/>
          </a:prstGeom>
          <a:ln w="19050" cap="flat" cmpd="sng">
            <a:solidFill>
              <a:schemeClr val="tx1"/>
            </a:solidFill>
            <a:prstDash val="solid"/>
            <a:headEnd type="none" w="med" len="med"/>
            <a:tailEnd type="none" w="med" len="lg"/>
          </a:ln>
        </p:spPr>
      </p:sp>
      <p:sp>
        <p:nvSpPr>
          <p:cNvPr id="26729" name="Line 116"/>
          <p:cNvSpPr/>
          <p:nvPr/>
        </p:nvSpPr>
        <p:spPr>
          <a:xfrm>
            <a:off x="5832475" y="6057900"/>
            <a:ext cx="576263" cy="0"/>
          </a:xfrm>
          <a:prstGeom prst="line">
            <a:avLst/>
          </a:prstGeom>
          <a:ln w="19050" cap="flat" cmpd="sng">
            <a:solidFill>
              <a:schemeClr val="tx1"/>
            </a:solidFill>
            <a:prstDash val="solid"/>
            <a:headEnd type="none" w="med" len="med"/>
            <a:tailEnd type="none" w="med" len="lg"/>
          </a:ln>
        </p:spPr>
      </p:sp>
      <p:sp>
        <p:nvSpPr>
          <p:cNvPr id="26730" name="Line 117"/>
          <p:cNvSpPr/>
          <p:nvPr/>
        </p:nvSpPr>
        <p:spPr>
          <a:xfrm>
            <a:off x="6408738" y="6057900"/>
            <a:ext cx="0" cy="396875"/>
          </a:xfrm>
          <a:prstGeom prst="line">
            <a:avLst/>
          </a:prstGeom>
          <a:ln w="19050" cap="flat" cmpd="sng">
            <a:solidFill>
              <a:schemeClr val="tx1"/>
            </a:solidFill>
            <a:prstDash val="solid"/>
            <a:headEnd type="none" w="med" len="med"/>
            <a:tailEnd type="none" w="med" len="lg"/>
          </a:ln>
        </p:spPr>
      </p:sp>
      <p:sp>
        <p:nvSpPr>
          <p:cNvPr id="26731" name="Line 118"/>
          <p:cNvSpPr/>
          <p:nvPr/>
        </p:nvSpPr>
        <p:spPr>
          <a:xfrm>
            <a:off x="6408738" y="6454775"/>
            <a:ext cx="539750" cy="0"/>
          </a:xfrm>
          <a:prstGeom prst="line">
            <a:avLst/>
          </a:prstGeom>
          <a:ln w="19050" cap="flat" cmpd="sng">
            <a:solidFill>
              <a:schemeClr val="tx1"/>
            </a:solidFill>
            <a:prstDash val="solid"/>
            <a:headEnd type="none" w="med" len="med"/>
            <a:tailEnd type="triangle" w="med" len="lg"/>
          </a:ln>
        </p:spPr>
      </p:sp>
      <p:sp>
        <p:nvSpPr>
          <p:cNvPr id="26732" name="Text Box 119"/>
          <p:cNvSpPr txBox="1"/>
          <p:nvPr/>
        </p:nvSpPr>
        <p:spPr>
          <a:xfrm>
            <a:off x="6048375" y="549275"/>
            <a:ext cx="2808288" cy="1441450"/>
          </a:xfrm>
          <a:prstGeom prst="rect">
            <a:avLst/>
          </a:prstGeom>
          <a:solidFill>
            <a:srgbClr val="FFFFCC"/>
          </a:solidFill>
          <a:ln w="9525" cap="flat" cmpd="sng">
            <a:solidFill>
              <a:srgbClr val="0000FF"/>
            </a:solidFill>
            <a:prstDash val="solid"/>
            <a:miter/>
            <a:headEnd type="none" w="med" len="med"/>
            <a:tailEnd type="none" w="med" len="lg"/>
          </a:ln>
        </p:spPr>
        <p:txBody>
          <a:bodyPr>
            <a:spAutoFit/>
          </a:bodyPr>
          <a:p>
            <a:pPr algn="just"/>
            <a:r>
              <a:rPr lang="zh-CN" altLang="en-US" sz="2200" dirty="0">
                <a:latin typeface="Tahoma" panose="020B0604030504040204" pitchFamily="34" charset="0"/>
                <a:ea typeface="宋体" panose="02010600030101010101" pitchFamily="2" charset="-122"/>
              </a:rPr>
              <a:t>设盘块大小</a:t>
            </a:r>
            <a:r>
              <a:rPr lang="en-US" altLang="zh-CN" sz="2200" dirty="0">
                <a:latin typeface="Tahoma" panose="020B0604030504040204" pitchFamily="34" charset="0"/>
                <a:ea typeface="宋体" panose="02010600030101010101" pitchFamily="2" charset="-122"/>
              </a:rPr>
              <a:t>4KB</a:t>
            </a:r>
            <a:r>
              <a:rPr lang="zh-CN" altLang="en-US" sz="2200" dirty="0">
                <a:latin typeface="Tahoma" panose="020B0604030504040204" pitchFamily="34" charset="0"/>
                <a:ea typeface="宋体" panose="02010600030101010101" pitchFamily="2" charset="-122"/>
              </a:rPr>
              <a:t>，盘块号占</a:t>
            </a:r>
            <a:r>
              <a:rPr lang="en-US" altLang="zh-CN" sz="2200" dirty="0">
                <a:latin typeface="Tahoma" panose="020B0604030504040204" pitchFamily="34" charset="0"/>
                <a:ea typeface="宋体" panose="02010600030101010101" pitchFamily="2" charset="-122"/>
              </a:rPr>
              <a:t>4B</a:t>
            </a:r>
            <a:r>
              <a:rPr lang="zh-CN" altLang="en-US" sz="2200" dirty="0">
                <a:latin typeface="Tahoma" panose="020B0604030504040204" pitchFamily="34" charset="0"/>
                <a:ea typeface="宋体" panose="02010600030101010101" pitchFamily="2" charset="-122"/>
              </a:rPr>
              <a:t>，则每个盘块中最多可存</a:t>
            </a:r>
            <a:r>
              <a:rPr lang="en-US" altLang="zh-CN" sz="2200" dirty="0">
                <a:latin typeface="Tahoma" panose="020B0604030504040204" pitchFamily="34" charset="0"/>
                <a:ea typeface="宋体" panose="02010600030101010101" pitchFamily="2" charset="-122"/>
              </a:rPr>
              <a:t>1024</a:t>
            </a:r>
            <a:r>
              <a:rPr lang="zh-CN" altLang="en-US" sz="2200" dirty="0">
                <a:latin typeface="Tahoma" panose="020B0604030504040204" pitchFamily="34" charset="0"/>
                <a:ea typeface="宋体" panose="02010600030101010101" pitchFamily="2" charset="-122"/>
              </a:rPr>
              <a:t>个块号。</a:t>
            </a:r>
            <a:endParaRPr lang="zh-CN" altLang="en-US" sz="2200" dirty="0">
              <a:latin typeface="Tahoma" panose="020B0604030504040204" pitchFamily="34" charset="0"/>
              <a:ea typeface="宋体" panose="02010600030101010101" pitchFamily="2" charset="-122"/>
            </a:endParaRPr>
          </a:p>
        </p:txBody>
      </p:sp>
      <p:sp>
        <p:nvSpPr>
          <p:cNvPr id="26733" name="Freeform 120"/>
          <p:cNvSpPr/>
          <p:nvPr/>
        </p:nvSpPr>
        <p:spPr>
          <a:xfrm>
            <a:off x="6072188" y="1989138"/>
            <a:ext cx="984250" cy="792162"/>
          </a:xfrm>
          <a:custGeom>
            <a:avLst/>
            <a:gdLst/>
            <a:ahLst/>
            <a:cxnLst>
              <a:cxn ang="0">
                <a:pos x="2147483647" y="0"/>
              </a:cxn>
              <a:cxn ang="0">
                <a:pos x="2147483647" y="2147483647"/>
              </a:cxn>
              <a:cxn ang="0">
                <a:pos x="2147483647" y="2147483647"/>
              </a:cxn>
              <a:cxn ang="0">
                <a:pos x="2147483647" y="2147483647"/>
              </a:cxn>
              <a:cxn ang="0">
                <a:pos x="2147483647" y="2147483647"/>
              </a:cxn>
            </a:cxnLst>
            <a:pathLst>
              <a:path w="620" h="499">
                <a:moveTo>
                  <a:pt x="620" y="0"/>
                </a:moveTo>
                <a:cubicBezTo>
                  <a:pt x="408" y="66"/>
                  <a:pt x="196" y="133"/>
                  <a:pt x="98" y="182"/>
                </a:cubicBezTo>
                <a:cubicBezTo>
                  <a:pt x="0" y="231"/>
                  <a:pt x="41" y="265"/>
                  <a:pt x="30" y="295"/>
                </a:cubicBezTo>
                <a:cubicBezTo>
                  <a:pt x="19" y="325"/>
                  <a:pt x="30" y="329"/>
                  <a:pt x="30" y="363"/>
                </a:cubicBezTo>
                <a:cubicBezTo>
                  <a:pt x="30" y="397"/>
                  <a:pt x="30" y="448"/>
                  <a:pt x="30" y="499"/>
                </a:cubicBezTo>
              </a:path>
            </a:pathLst>
          </a:custGeom>
          <a:noFill/>
          <a:ln w="19050" cap="flat" cmpd="sng">
            <a:solidFill>
              <a:srgbClr val="0000FF">
                <a:alpha val="100000"/>
              </a:srgbClr>
            </a:solidFill>
            <a:prstDash val="solid"/>
            <a:round/>
            <a:headEnd type="none" w="med" len="med"/>
            <a:tailEnd type="triangle" w="med" len="lg"/>
          </a:ln>
        </p:spPr>
        <p:txBody>
          <a:bodyPr/>
          <a:p>
            <a:endParaRPr lang="zh-CN" altLang="en-US"/>
          </a:p>
        </p:txBody>
      </p:sp>
      <p:sp>
        <p:nvSpPr>
          <p:cNvPr id="26734" name="Text Box 121"/>
          <p:cNvSpPr txBox="1"/>
          <p:nvPr/>
        </p:nvSpPr>
        <p:spPr>
          <a:xfrm>
            <a:off x="142875" y="447357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一次间址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5" name="Text Box 122"/>
          <p:cNvSpPr txBox="1"/>
          <p:nvPr/>
        </p:nvSpPr>
        <p:spPr>
          <a:xfrm>
            <a:off x="142875" y="4908550"/>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二次间址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6" name="Text Box 123"/>
          <p:cNvSpPr txBox="1"/>
          <p:nvPr/>
        </p:nvSpPr>
        <p:spPr>
          <a:xfrm>
            <a:off x="142875" y="5305425"/>
            <a:ext cx="1225550" cy="357188"/>
          </a:xfrm>
          <a:prstGeom prst="rect">
            <a:avLst/>
          </a:prstGeom>
          <a:noFill/>
          <a:ln w="9525">
            <a:noFill/>
          </a:ln>
        </p:spPr>
        <p:txBody>
          <a:bodyPr lIns="0" tIns="10800" rIns="0" bIns="10800">
            <a:spAutoFit/>
          </a:bodyPr>
          <a:p>
            <a:pPr algn="ctr"/>
            <a:r>
              <a:rPr lang="zh-CN" altLang="en-US" sz="2200" dirty="0">
                <a:solidFill>
                  <a:srgbClr val="000066"/>
                </a:solidFill>
                <a:latin typeface="Tahoma" panose="020B0604030504040204" pitchFamily="34" charset="0"/>
                <a:ea typeface="宋体" panose="02010600030101010101" pitchFamily="2" charset="-122"/>
              </a:rPr>
              <a:t>三次间址</a:t>
            </a:r>
            <a:endParaRPr lang="zh-CN" altLang="en-US" sz="2200" dirty="0">
              <a:solidFill>
                <a:srgbClr val="000066"/>
              </a:solidFill>
              <a:latin typeface="Tahoma" panose="020B0604030504040204" pitchFamily="34" charset="0"/>
              <a:ea typeface="宋体" panose="02010600030101010101" pitchFamily="2" charset="-122"/>
            </a:endParaRPr>
          </a:p>
        </p:txBody>
      </p:sp>
      <p:sp>
        <p:nvSpPr>
          <p:cNvPr id="26737" name="矩形 3"/>
          <p:cNvSpPr/>
          <p:nvPr/>
        </p:nvSpPr>
        <p:spPr>
          <a:xfrm>
            <a:off x="798513" y="6110288"/>
            <a:ext cx="1731962" cy="461962"/>
          </a:xfrm>
          <a:prstGeom prst="rect">
            <a:avLst/>
          </a:prstGeom>
          <a:noFill/>
          <a:ln w="9525">
            <a:noFill/>
          </a:ln>
        </p:spPr>
        <p:txBody>
          <a:bodyPr wrap="none">
            <a:spAutoFit/>
          </a:bodyPr>
          <a:p>
            <a:r>
              <a:rPr lang="en-US" altLang="zh-CN" i="1" dirty="0">
                <a:solidFill>
                  <a:srgbClr val="FF0000"/>
                </a:solidFill>
                <a:latin typeface="黑体" panose="02010609060101010101" pitchFamily="49" charset="-122"/>
                <a:ea typeface="黑体" panose="02010609060101010101" pitchFamily="49" charset="-122"/>
              </a:rPr>
              <a:t>13</a:t>
            </a:r>
            <a:r>
              <a:rPr lang="zh-CN" altLang="en-US" i="1" dirty="0">
                <a:solidFill>
                  <a:srgbClr val="FF0000"/>
                </a:solidFill>
                <a:latin typeface="黑体" panose="02010609060101010101" pitchFamily="49" charset="-122"/>
                <a:ea typeface="黑体" panose="02010609060101010101" pitchFamily="49" charset="-122"/>
              </a:rPr>
              <a:t>个地址项</a:t>
            </a:r>
            <a:endParaRPr lang="zh-CN" altLang="en-US" dirty="0">
              <a:latin typeface="Times New Roman" panose="02020603050405020304" pitchFamily="18" charset="0"/>
            </a:endParaRPr>
          </a:p>
        </p:txBody>
      </p:sp>
      <p:sp>
        <p:nvSpPr>
          <p:cNvPr id="99" name="Text Box 11"/>
          <p:cNvSpPr txBox="1"/>
          <p:nvPr/>
        </p:nvSpPr>
        <p:spPr>
          <a:xfrm>
            <a:off x="71438" y="2438400"/>
            <a:ext cx="1476375" cy="534988"/>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直接寻址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4KB*10=40KB</a:t>
            </a:r>
            <a:endParaRPr lang="en-US" altLang="zh-CN" sz="1600" dirty="0">
              <a:latin typeface="黑体" panose="02010609060101010101" pitchFamily="49" charset="-122"/>
              <a:ea typeface="黑体" panose="02010609060101010101" pitchFamily="49" charset="-122"/>
            </a:endParaRPr>
          </a:p>
        </p:txBody>
      </p:sp>
      <p:sp>
        <p:nvSpPr>
          <p:cNvPr id="100" name="Text Box 12"/>
          <p:cNvSpPr txBox="1"/>
          <p:nvPr/>
        </p:nvSpPr>
        <p:spPr>
          <a:xfrm>
            <a:off x="4176713" y="3246438"/>
            <a:ext cx="1223962" cy="542925"/>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一次间址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4KB*1K=4MB</a:t>
            </a:r>
            <a:endParaRPr lang="en-US" altLang="zh-CN" sz="1600" dirty="0">
              <a:latin typeface="黑体" panose="02010609060101010101" pitchFamily="49" charset="-122"/>
              <a:ea typeface="黑体" panose="02010609060101010101" pitchFamily="49" charset="-122"/>
            </a:endParaRPr>
          </a:p>
        </p:txBody>
      </p:sp>
      <p:sp>
        <p:nvSpPr>
          <p:cNvPr id="101" name="Text Box 13"/>
          <p:cNvSpPr txBox="1"/>
          <p:nvPr/>
        </p:nvSpPr>
        <p:spPr>
          <a:xfrm>
            <a:off x="6380163" y="2867025"/>
            <a:ext cx="1612900" cy="534988"/>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二次间址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4KB*1K*1K=4GB</a:t>
            </a:r>
            <a:endParaRPr lang="en-US" altLang="zh-CN" sz="1600" dirty="0">
              <a:latin typeface="黑体" panose="02010609060101010101" pitchFamily="49" charset="-122"/>
              <a:ea typeface="黑体" panose="02010609060101010101" pitchFamily="49" charset="-122"/>
            </a:endParaRPr>
          </a:p>
        </p:txBody>
      </p:sp>
      <p:sp>
        <p:nvSpPr>
          <p:cNvPr id="102" name="Text Box 13"/>
          <p:cNvSpPr txBox="1"/>
          <p:nvPr/>
        </p:nvSpPr>
        <p:spPr>
          <a:xfrm>
            <a:off x="3924300" y="6265863"/>
            <a:ext cx="2225675" cy="536575"/>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marL="342900" indent="-342900" eaLnBrk="1" hangingPunct="1">
              <a:lnSpc>
                <a:spcPct val="90000"/>
              </a:lnSpc>
              <a:buFont typeface="Wingdings" panose="05000000000000000000" pitchFamily="2" charset="2"/>
            </a:pPr>
            <a:r>
              <a:rPr lang="zh-CN" altLang="en-US" sz="1600" dirty="0">
                <a:latin typeface="黑体" panose="02010609060101010101" pitchFamily="49" charset="-122"/>
                <a:ea typeface="黑体" panose="02010609060101010101" pitchFamily="49" charset="-122"/>
              </a:rPr>
              <a:t>三次间址</a:t>
            </a:r>
            <a:endParaRPr lang="zh-CN" altLang="en-US" sz="1600" dirty="0">
              <a:latin typeface="黑体" panose="02010609060101010101" pitchFamily="49" charset="-122"/>
              <a:ea typeface="黑体" panose="02010609060101010101" pitchFamily="49" charset="-122"/>
            </a:endParaRPr>
          </a:p>
          <a:p>
            <a:pPr marL="342900" indent="-342900" eaLnBrk="1" hangingPunct="1">
              <a:lnSpc>
                <a:spcPct val="90000"/>
              </a:lnSpc>
              <a:buFont typeface="Wingdings" panose="05000000000000000000" pitchFamily="2" charset="2"/>
            </a:pPr>
            <a:r>
              <a:rPr lang="en-US" altLang="zh-CN" sz="1600" dirty="0">
                <a:latin typeface="黑体" panose="02010609060101010101" pitchFamily="49" charset="-122"/>
                <a:ea typeface="黑体" panose="02010609060101010101" pitchFamily="49" charset="-122"/>
              </a:rPr>
              <a:t>4KB*1K*1K*1K=4TB</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250825" y="333375"/>
            <a:ext cx="6913563" cy="549275"/>
          </a:xfrm>
          <a:solidFill>
            <a:srgbClr val="FFFFFF">
              <a:alpha val="100000"/>
            </a:srgbClr>
          </a:solidFill>
        </p:spPr>
        <p:txBody>
          <a:bodyPr vert="horz" wrap="square" lIns="91440" tIns="45720" rIns="91440" bIns="45720" anchor="t" anchorCtr="0"/>
          <a:p>
            <a:pPr eaLnBrk="1" hangingPunct="1">
              <a:lnSpc>
                <a:spcPct val="120000"/>
              </a:lnSpc>
            </a:pPr>
            <a:r>
              <a:rPr lang="zh-CN" altLang="en-US" sz="4000" dirty="0">
                <a:latin typeface="黑体" panose="02010609060101010101" pitchFamily="49" charset="-122"/>
              </a:rPr>
              <a:t>混合分配方式（</a:t>
            </a:r>
            <a:r>
              <a:rPr lang="en-US" altLang="zh-CN" sz="4000" dirty="0">
                <a:latin typeface="黑体" panose="02010609060101010101" pitchFamily="49" charset="-122"/>
              </a:rPr>
              <a:t>UNIX</a:t>
            </a:r>
            <a:r>
              <a:rPr lang="zh-CN" altLang="en-US" sz="4000" dirty="0">
                <a:latin typeface="黑体" panose="02010609060101010101" pitchFamily="49" charset="-122"/>
              </a:rPr>
              <a:t>系统）</a:t>
            </a:r>
            <a:endParaRPr lang="zh-CN" altLang="en-US" sz="4000" dirty="0">
              <a:latin typeface="黑体" panose="02010609060101010101" pitchFamily="49" charset="-122"/>
            </a:endParaRPr>
          </a:p>
        </p:txBody>
      </p:sp>
      <p:sp>
        <p:nvSpPr>
          <p:cNvPr id="27651" name="矩形 3"/>
          <p:cNvSpPr/>
          <p:nvPr/>
        </p:nvSpPr>
        <p:spPr>
          <a:xfrm>
            <a:off x="503238" y="1628775"/>
            <a:ext cx="8101012" cy="3582988"/>
          </a:xfrm>
          <a:prstGeom prst="rect">
            <a:avLst/>
          </a:prstGeom>
          <a:noFill/>
          <a:ln w="9525">
            <a:noFill/>
          </a:ln>
        </p:spPr>
        <p:txBody>
          <a:bodyPr>
            <a:spAutoFit/>
          </a:bodyPr>
          <a:p>
            <a:pPr marL="609600" indent="-609600">
              <a:lnSpc>
                <a:spcPct val="90000"/>
              </a:lnSpc>
              <a:buClr>
                <a:srgbClr val="000066"/>
              </a:buClr>
              <a:buFont typeface="Wingdings" panose="05000000000000000000" pitchFamily="2" charset="2"/>
              <a:buAutoNum type="circleNumDbPlain"/>
            </a:pPr>
            <a:r>
              <a:rPr lang="zh-CN" altLang="en-US" sz="2800" dirty="0">
                <a:solidFill>
                  <a:srgbClr val="800000"/>
                </a:solidFill>
                <a:latin typeface="Times New Roman" panose="02020603050405020304" pitchFamily="18" charset="0"/>
                <a:ea typeface="黑体" panose="02010609060101010101" pitchFamily="49" charset="-122"/>
              </a:rPr>
              <a:t>直接地址</a:t>
            </a:r>
            <a:r>
              <a:rPr lang="zh-CN" altLang="en-US" sz="2800" dirty="0">
                <a:latin typeface="Times New Roman" panose="02020603050405020304" pitchFamily="18" charset="0"/>
              </a:rPr>
              <a:t>。为了提高对文件的检索速度，设置了</a:t>
            </a:r>
            <a:r>
              <a:rPr lang="en-US" altLang="zh-CN" sz="2800" dirty="0">
                <a:latin typeface="Times New Roman" panose="02020603050405020304" pitchFamily="18" charset="0"/>
              </a:rPr>
              <a:t>10</a:t>
            </a:r>
            <a:r>
              <a:rPr lang="zh-CN" altLang="en-US" sz="2800" dirty="0">
                <a:latin typeface="Times New Roman" panose="02020603050405020304" pitchFamily="18" charset="0"/>
              </a:rPr>
              <a:t>个直接地址项，</a:t>
            </a:r>
            <a:r>
              <a:rPr lang="en-US" altLang="zh-CN" sz="2800" dirty="0">
                <a:latin typeface="Times New Roman" panose="02020603050405020304" pitchFamily="18" charset="0"/>
              </a:rPr>
              <a:t>i.addr(0)</a:t>
            </a:r>
            <a:r>
              <a:rPr lang="zh-CN" altLang="en-US" sz="2800" dirty="0">
                <a:latin typeface="Times New Roman" panose="02020603050405020304" pitchFamily="18" charset="0"/>
              </a:rPr>
              <a:t>～</a:t>
            </a:r>
            <a:r>
              <a:rPr lang="en-US" altLang="zh-CN" sz="2800" dirty="0">
                <a:latin typeface="Times New Roman" panose="02020603050405020304" pitchFamily="18" charset="0"/>
              </a:rPr>
              <a:t>i.addr(9)</a:t>
            </a:r>
            <a:r>
              <a:rPr lang="zh-CN" altLang="en-US" sz="2800" dirty="0">
                <a:latin typeface="Times New Roman" panose="02020603050405020304" pitchFamily="18" charset="0"/>
              </a:rPr>
              <a:t>。当文件大小不超过</a:t>
            </a:r>
            <a:r>
              <a:rPr lang="en-US" altLang="zh-CN" sz="2800" dirty="0">
                <a:latin typeface="Times New Roman" panose="02020603050405020304" pitchFamily="18" charset="0"/>
              </a:rPr>
              <a:t>40KB</a:t>
            </a:r>
            <a:r>
              <a:rPr lang="zh-CN" altLang="en-US" sz="2800" dirty="0">
                <a:latin typeface="Times New Roman" panose="02020603050405020304" pitchFamily="18" charset="0"/>
              </a:rPr>
              <a:t>时，可直接索引得到。</a:t>
            </a:r>
            <a:endParaRPr lang="zh-CN" altLang="en-US" sz="2800" dirty="0">
              <a:latin typeface="Times New Roman" panose="02020603050405020304" pitchFamily="18" charset="0"/>
            </a:endParaRPr>
          </a:p>
          <a:p>
            <a:pPr marL="609600" indent="-609600">
              <a:lnSpc>
                <a:spcPct val="90000"/>
              </a:lnSpc>
              <a:buClr>
                <a:srgbClr val="000066"/>
              </a:buClr>
              <a:buFont typeface="Wingdings" panose="05000000000000000000" pitchFamily="2" charset="2"/>
              <a:buAutoNum type="circleNumDbPlain"/>
            </a:pPr>
            <a:r>
              <a:rPr lang="zh-CN" altLang="en-US" sz="2800" dirty="0">
                <a:solidFill>
                  <a:srgbClr val="800000"/>
                </a:solidFill>
                <a:latin typeface="Times New Roman" panose="02020603050405020304" pitchFamily="18" charset="0"/>
                <a:ea typeface="黑体" panose="02010609060101010101" pitchFamily="49" charset="-122"/>
              </a:rPr>
              <a:t>一次间接地址</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i.addr</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10</a:t>
            </a:r>
            <a:r>
              <a:rPr lang="zh-CN" altLang="en-US" sz="2800" dirty="0">
                <a:latin typeface="Times New Roman" panose="02020603050405020304" pitchFamily="18" charset="0"/>
                <a:cs typeface="Times New Roman" panose="02020603050405020304" pitchFamily="18" charset="0"/>
              </a:rPr>
              <a:t>）。文件大小不超过</a:t>
            </a:r>
            <a:r>
              <a:rPr lang="en-US" altLang="zh-CN" sz="2800" dirty="0">
                <a:latin typeface="Times New Roman" panose="02020603050405020304" pitchFamily="18" charset="0"/>
                <a:cs typeface="Times New Roman" panose="02020603050405020304" pitchFamily="18" charset="0"/>
              </a:rPr>
              <a:t>4MB+40KB</a:t>
            </a:r>
            <a:r>
              <a:rPr lang="zh-CN" altLang="en-US" sz="2800" dirty="0">
                <a:latin typeface="Times New Roman" panose="02020603050405020304" pitchFamily="18" charset="0"/>
                <a:cs typeface="Times New Roman" panose="02020603050405020304" pitchFamily="18" charset="0"/>
              </a:rPr>
              <a:t>。（假设盘块号</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字节）</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marL="609600" indent="-609600">
              <a:lnSpc>
                <a:spcPct val="90000"/>
              </a:lnSpc>
              <a:buClr>
                <a:srgbClr val="000066"/>
              </a:buClr>
              <a:buFont typeface="Wingdings" panose="05000000000000000000" pitchFamily="2" charset="2"/>
              <a:buAutoNum type="circleNumDbPlain"/>
            </a:pPr>
            <a:r>
              <a:rPr lang="zh-CN" altLang="en-US" sz="2800" dirty="0">
                <a:solidFill>
                  <a:srgbClr val="800000"/>
                </a:solidFill>
                <a:latin typeface="Times New Roman" panose="02020603050405020304" pitchFamily="18" charset="0"/>
                <a:ea typeface="黑体" panose="02010609060101010101" pitchFamily="49" charset="-122"/>
              </a:rPr>
              <a:t>二次间接地址</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i.addr</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11</a:t>
            </a:r>
            <a:r>
              <a:rPr lang="zh-CN" altLang="en-US" sz="2800" dirty="0">
                <a:latin typeface="Times New Roman" panose="02020603050405020304" pitchFamily="18" charset="0"/>
                <a:cs typeface="Times New Roman" panose="02020603050405020304" pitchFamily="18" charset="0"/>
              </a:rPr>
              <a:t>）。文件大小不超过</a:t>
            </a:r>
            <a:r>
              <a:rPr lang="en-US" altLang="zh-CN" sz="2800" dirty="0">
                <a:latin typeface="Times New Roman" panose="02020603050405020304" pitchFamily="18" charset="0"/>
                <a:cs typeface="Times New Roman" panose="02020603050405020304" pitchFamily="18" charset="0"/>
              </a:rPr>
              <a:t>4GB+4MB+40KB</a:t>
            </a:r>
            <a:r>
              <a:rPr lang="zh-CN" altLang="en-US"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marL="609600" indent="-609600">
              <a:lnSpc>
                <a:spcPct val="90000"/>
              </a:lnSpc>
              <a:buClr>
                <a:srgbClr val="000066"/>
              </a:buClr>
              <a:buFont typeface="Wingdings" panose="05000000000000000000" pitchFamily="2" charset="2"/>
              <a:buAutoNum type="circleNumDbPlain"/>
            </a:pPr>
            <a:r>
              <a:rPr lang="zh-CN" altLang="en-US" sz="2800" dirty="0">
                <a:solidFill>
                  <a:srgbClr val="800000"/>
                </a:solidFill>
                <a:latin typeface="Times New Roman" panose="02020603050405020304" pitchFamily="18" charset="0"/>
                <a:ea typeface="黑体" panose="02010609060101010101" pitchFamily="49" charset="-122"/>
              </a:rPr>
              <a:t>三次间接地址</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i.addr</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12</a:t>
            </a:r>
            <a:r>
              <a:rPr lang="zh-CN" altLang="en-US" sz="2800" dirty="0">
                <a:latin typeface="Times New Roman" panose="02020603050405020304" pitchFamily="18" charset="0"/>
                <a:cs typeface="Times New Roman" panose="02020603050405020304" pitchFamily="18" charset="0"/>
              </a:rPr>
              <a:t>）。文件大小不超过</a:t>
            </a:r>
            <a:r>
              <a:rPr lang="en-US" altLang="zh-CN" sz="2800" dirty="0">
                <a:latin typeface="Times New Roman" panose="02020603050405020304" pitchFamily="18" charset="0"/>
                <a:cs typeface="Times New Roman" panose="02020603050405020304" pitchFamily="18" charset="0"/>
              </a:rPr>
              <a:t>4TB+4GB+4MB+40KB</a:t>
            </a:r>
            <a:r>
              <a:rPr lang="zh-CN" altLang="en-US"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2850" name="Text Box 2"/>
          <p:cNvSpPr txBox="1">
            <a:spLocks noChangeArrowheads="1"/>
          </p:cNvSpPr>
          <p:nvPr/>
        </p:nvSpPr>
        <p:spPr bwMode="auto">
          <a:xfrm>
            <a:off x="395288" y="620713"/>
            <a:ext cx="85344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zh-CN" altLang="en-US" sz="3200" b="1" i="0" u="sng"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讨论一下两个问题：</a:t>
            </a:r>
            <a:endParaRPr kumimoji="0" lang="zh-CN" altLang="en-US" sz="3200" b="1" i="0" u="sng"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对于给定文件，决定采用哪种策略的原则：</a:t>
            </a:r>
            <a:endPar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当对文件的访问通常是顺序的，而且文件比较小时，采用连续分配。</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当文件较大且通常是顺序访问的，采用链接结构。</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当文件较大且通常是随机访问的，采用索引分配。</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评价三类分配方法速度方面的特性：</a:t>
            </a:r>
            <a:endPar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连续分配最快</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链接分配较慢，因为磁头可能不得不在存取文件之间移动。</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索引分配最慢，除非任何时刻，整个索引都放在内存中，否则，必须花一定时间去存取文件索引的下一块。</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2850">
                                            <p:txEl>
                                              <p:charRg st="0" end="10"/>
                                            </p:txEl>
                                          </p:spTgt>
                                        </p:tgtEl>
                                        <p:attrNameLst>
                                          <p:attrName>style.visibility</p:attrName>
                                        </p:attrNameLst>
                                      </p:cBhvr>
                                      <p:to>
                                        <p:strVal val="visible"/>
                                      </p:to>
                                    </p:set>
                                    <p:animEffect transition="in" filter="blinds(horizontal)">
                                      <p:cBhvr>
                                        <p:cTn id="7" dur="500"/>
                                        <p:tgtEl>
                                          <p:spTgt spid="46285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2850">
                                            <p:txEl>
                                              <p:charRg st="10" end="32"/>
                                            </p:txEl>
                                          </p:spTgt>
                                        </p:tgtEl>
                                        <p:attrNameLst>
                                          <p:attrName>style.visibility</p:attrName>
                                        </p:attrNameLst>
                                      </p:cBhvr>
                                      <p:to>
                                        <p:strVal val="visible"/>
                                      </p:to>
                                    </p:set>
                                    <p:animEffect transition="in" filter="blinds(horizontal)">
                                      <p:cBhvr>
                                        <p:cTn id="12" dur="500"/>
                                        <p:tgtEl>
                                          <p:spTgt spid="462850">
                                            <p:txEl>
                                              <p:charRg st="1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2850">
                                            <p:txEl>
                                              <p:charRg st="32" end="63"/>
                                            </p:txEl>
                                          </p:spTgt>
                                        </p:tgtEl>
                                        <p:attrNameLst>
                                          <p:attrName>style.visibility</p:attrName>
                                        </p:attrNameLst>
                                      </p:cBhvr>
                                      <p:to>
                                        <p:strVal val="visible"/>
                                      </p:to>
                                    </p:set>
                                    <p:animEffect transition="in" filter="blinds(horizontal)">
                                      <p:cBhvr>
                                        <p:cTn id="17" dur="500"/>
                                        <p:tgtEl>
                                          <p:spTgt spid="462850">
                                            <p:txEl>
                                              <p:charRg st="32"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2850">
                                            <p:txEl>
                                              <p:charRg st="63" end="86"/>
                                            </p:txEl>
                                          </p:spTgt>
                                        </p:tgtEl>
                                        <p:attrNameLst>
                                          <p:attrName>style.visibility</p:attrName>
                                        </p:attrNameLst>
                                      </p:cBhvr>
                                      <p:to>
                                        <p:strVal val="visible"/>
                                      </p:to>
                                    </p:set>
                                    <p:animEffect transition="in" filter="blinds(horizontal)">
                                      <p:cBhvr>
                                        <p:cTn id="22" dur="500"/>
                                        <p:tgtEl>
                                          <p:spTgt spid="462850">
                                            <p:txEl>
                                              <p:charRg st="63"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2850">
                                            <p:txEl>
                                              <p:charRg st="86" end="110"/>
                                            </p:txEl>
                                          </p:spTgt>
                                        </p:tgtEl>
                                        <p:attrNameLst>
                                          <p:attrName>style.visibility</p:attrName>
                                        </p:attrNameLst>
                                      </p:cBhvr>
                                      <p:to>
                                        <p:strVal val="visible"/>
                                      </p:to>
                                    </p:set>
                                    <p:animEffect transition="in" filter="blinds(horizontal)">
                                      <p:cBhvr>
                                        <p:cTn id="27" dur="500"/>
                                        <p:tgtEl>
                                          <p:spTgt spid="462850">
                                            <p:txEl>
                                              <p:charRg st="86" end="1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2850">
                                            <p:txEl>
                                              <p:charRg st="110" end="129"/>
                                            </p:txEl>
                                          </p:spTgt>
                                        </p:tgtEl>
                                        <p:attrNameLst>
                                          <p:attrName>style.visibility</p:attrName>
                                        </p:attrNameLst>
                                      </p:cBhvr>
                                      <p:to>
                                        <p:strVal val="visible"/>
                                      </p:to>
                                    </p:set>
                                    <p:animEffect transition="in" filter="blinds(horizontal)">
                                      <p:cBhvr>
                                        <p:cTn id="32" dur="500"/>
                                        <p:tgtEl>
                                          <p:spTgt spid="462850">
                                            <p:txEl>
                                              <p:charRg st="110" end="12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62850">
                                            <p:txEl>
                                              <p:charRg st="129" end="136"/>
                                            </p:txEl>
                                          </p:spTgt>
                                        </p:tgtEl>
                                        <p:attrNameLst>
                                          <p:attrName>style.visibility</p:attrName>
                                        </p:attrNameLst>
                                      </p:cBhvr>
                                      <p:to>
                                        <p:strVal val="visible"/>
                                      </p:to>
                                    </p:set>
                                    <p:animEffect transition="in" filter="blinds(horizontal)">
                                      <p:cBhvr>
                                        <p:cTn id="37" dur="500"/>
                                        <p:tgtEl>
                                          <p:spTgt spid="462850">
                                            <p:txEl>
                                              <p:charRg st="129" end="13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2850">
                                            <p:txEl>
                                              <p:charRg st="136" end="163"/>
                                            </p:txEl>
                                          </p:spTgt>
                                        </p:tgtEl>
                                        <p:attrNameLst>
                                          <p:attrName>style.visibility</p:attrName>
                                        </p:attrNameLst>
                                      </p:cBhvr>
                                      <p:to>
                                        <p:strVal val="visible"/>
                                      </p:to>
                                    </p:set>
                                    <p:animEffect transition="in" filter="blinds(horizontal)">
                                      <p:cBhvr>
                                        <p:cTn id="42" dur="500"/>
                                        <p:tgtEl>
                                          <p:spTgt spid="462850">
                                            <p:txEl>
                                              <p:charRg st="136" end="1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2850">
                                            <p:txEl>
                                              <p:charRg st="163" end="211"/>
                                            </p:txEl>
                                          </p:spTgt>
                                        </p:tgtEl>
                                        <p:attrNameLst>
                                          <p:attrName>style.visibility</p:attrName>
                                        </p:attrNameLst>
                                      </p:cBhvr>
                                      <p:to>
                                        <p:strVal val="visible"/>
                                      </p:to>
                                    </p:set>
                                    <p:animEffect transition="in" filter="blinds(horizontal)">
                                      <p:cBhvr>
                                        <p:cTn id="47" dur="500"/>
                                        <p:tgtEl>
                                          <p:spTgt spid="462850">
                                            <p:txEl>
                                              <p:charRg st="163"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457200" y="685800"/>
            <a:ext cx="8229600" cy="4338320"/>
          </a:xfrm>
          <a:prstGeom prst="rect">
            <a:avLst/>
          </a:prstGeom>
          <a:noFill/>
          <a:ln w="9525">
            <a:noFill/>
          </a:ln>
        </p:spPr>
        <p:txBody>
          <a:bodyPr>
            <a:spAutoFit/>
          </a:bodyPr>
          <a:p>
            <a:pPr algn="just" eaLnBrk="1" hangingPunct="1">
              <a:spcBef>
                <a:spcPct val="50000"/>
              </a:spcBef>
            </a:pPr>
            <a:r>
              <a:rPr lang="zh-CN" altLang="en-US" b="0" dirty="0">
                <a:latin typeface="黑体" panose="02010609060101010101" pitchFamily="49" charset="-122"/>
                <a:ea typeface="黑体" panose="02010609060101010101" pitchFamily="49" charset="-122"/>
              </a:rPr>
              <a:t>练习：考虑一个存于盘上的文件系统，其中的文件由大小为</a:t>
            </a:r>
            <a:r>
              <a:rPr lang="en-US" altLang="zh-CN" b="0" dirty="0">
                <a:latin typeface="黑体" panose="02010609060101010101" pitchFamily="49" charset="-122"/>
                <a:ea typeface="黑体" panose="02010609060101010101" pitchFamily="49" charset="-122"/>
              </a:rPr>
              <a:t>512B</a:t>
            </a:r>
            <a:r>
              <a:rPr lang="zh-CN" altLang="en-US" b="0" dirty="0">
                <a:latin typeface="黑体" panose="02010609060101010101" pitchFamily="49" charset="-122"/>
                <a:ea typeface="黑体" panose="02010609060101010101" pitchFamily="49" charset="-122"/>
              </a:rPr>
              <a:t>的块组成。假定每一个文件有一个文件目录项，该目录项包含该文件的文件名、文件的长度以及第一块（或第一索引块）和最后一块的位置。而且，该目录项位于内存。对于索引结构文件，该目录项指明第一索引块、该索引块又依次指向</a:t>
            </a:r>
            <a:r>
              <a:rPr lang="en-US" altLang="zh-CN" b="0" dirty="0">
                <a:latin typeface="黑体" panose="02010609060101010101" pitchFamily="49" charset="-122"/>
                <a:ea typeface="黑体" panose="02010609060101010101" pitchFamily="49" charset="-122"/>
              </a:rPr>
              <a:t>511</a:t>
            </a:r>
            <a:r>
              <a:rPr lang="zh-CN" altLang="en-US" b="0" dirty="0">
                <a:latin typeface="黑体" panose="02010609060101010101" pitchFamily="49" charset="-122"/>
                <a:ea typeface="黑体" panose="02010609060101010101" pitchFamily="49" charset="-122"/>
              </a:rPr>
              <a:t>个文件块且有一指向下一索引块的指针。针对连续、链接和索引结构，如果当前位于逻辑块</a:t>
            </a:r>
            <a:r>
              <a:rPr lang="en-US" altLang="zh-CN" b="0" dirty="0">
                <a:latin typeface="黑体" panose="02010609060101010101" pitchFamily="49" charset="-122"/>
                <a:ea typeface="黑体" panose="02010609060101010101" pitchFamily="49" charset="-122"/>
              </a:rPr>
              <a:t>10</a:t>
            </a:r>
            <a:r>
              <a:rPr lang="zh-CN" altLang="en-US" b="0" dirty="0">
                <a:latin typeface="黑体" panose="02010609060101010101" pitchFamily="49" charset="-122"/>
                <a:ea typeface="黑体" panose="02010609060101010101" pitchFamily="49" charset="-122"/>
              </a:rPr>
              <a:t>且希望访问逻辑块</a:t>
            </a:r>
            <a:r>
              <a:rPr lang="en-US" altLang="zh-CN" b="0" dirty="0">
                <a:latin typeface="黑体" panose="02010609060101010101" pitchFamily="49" charset="-122"/>
                <a:ea typeface="黑体" panose="02010609060101010101" pitchFamily="49" charset="-122"/>
              </a:rPr>
              <a:t>4</a:t>
            </a:r>
            <a:r>
              <a:rPr lang="zh-CN" altLang="en-US" b="0" dirty="0">
                <a:latin typeface="黑体" panose="02010609060101010101" pitchFamily="49" charset="-122"/>
                <a:ea typeface="黑体" panose="02010609060101010101" pitchFamily="49" charset="-122"/>
              </a:rPr>
              <a:t>，问必须</a:t>
            </a:r>
            <a:r>
              <a:rPr lang="zh-CN" altLang="en-US" b="0" dirty="0">
                <a:latin typeface="黑体" panose="02010609060101010101" pitchFamily="49" charset="-122"/>
                <a:ea typeface="黑体" panose="02010609060101010101" pitchFamily="49" charset="-122"/>
              </a:rPr>
              <a:t>分别从盘上读多少个</a:t>
            </a:r>
            <a:r>
              <a:rPr lang="zh-CN" altLang="en-US" b="0" dirty="0">
                <a:latin typeface="黑体" panose="02010609060101010101" pitchFamily="49" charset="-122"/>
                <a:ea typeface="黑体" panose="02010609060101010101" pitchFamily="49" charset="-122"/>
              </a:rPr>
              <a:t>物理块？</a:t>
            </a:r>
            <a:endParaRPr lang="zh-CN" altLang="en-US" b="0" dirty="0">
              <a:latin typeface="黑体" panose="02010609060101010101" pitchFamily="49" charset="-122"/>
              <a:ea typeface="黑体" panose="02010609060101010101" pitchFamily="49" charset="-122"/>
            </a:endParaRPr>
          </a:p>
          <a:p>
            <a:pPr algn="just" eaLnBrk="1" hangingPunct="1">
              <a:spcBef>
                <a:spcPct val="50000"/>
              </a:spcBef>
            </a:pPr>
            <a:r>
              <a:rPr lang="zh-CN" altLang="en-US" sz="2800" b="0" dirty="0">
                <a:latin typeface="宋体" panose="02010600030101010101" pitchFamily="2" charset="-122"/>
                <a:ea typeface="仿宋_GB2312" pitchFamily="49" charset="-122"/>
              </a:rPr>
              <a:t> </a:t>
            </a:r>
            <a:endParaRPr lang="zh-CN" altLang="en-US" sz="2800" b="0" dirty="0">
              <a:latin typeface="Times New Roman" panose="02020603050405020304" pitchFamily="18" charset="0"/>
              <a:ea typeface="宋体" panose="02010600030101010101" pitchFamily="2" charset="-122"/>
            </a:endParaRPr>
          </a:p>
          <a:p>
            <a:pPr eaLnBrk="1" hangingPunct="1">
              <a:spcBef>
                <a:spcPct val="50000"/>
              </a:spcBef>
            </a:pPr>
            <a:endParaRPr lang="en-US" altLang="zh-CN" sz="2800" b="0" dirty="0">
              <a:latin typeface="Times New Roman" panose="02020603050405020304" pitchFamily="18" charset="0"/>
              <a:ea typeface="宋体" panose="02010600030101010101" pitchFamily="2" charset="-122"/>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3"/>
          <p:cNvSpPr txBox="1">
            <a:spLocks noChangeArrowheads="1"/>
          </p:cNvSpPr>
          <p:nvPr/>
        </p:nvSpPr>
        <p:spPr>
          <a:xfrm>
            <a:off x="431800" y="1339850"/>
            <a:ext cx="8385175" cy="2868613"/>
          </a:xfrm>
          <a:prstGeom prst="rect">
            <a:avLst/>
          </a:prstGeom>
          <a:noFill/>
          <a:ln>
            <a:noFill/>
          </a:ln>
        </p:spPr>
        <p:txBody>
          <a:bodyPr/>
          <a:lstStyle/>
          <a:p>
            <a:pPr marL="342900" marR="0" indent="-342900" defTabSz="914400" eaLnBrk="1" hangingPunct="1">
              <a:spcBef>
                <a:spcPct val="50000"/>
              </a:spcBef>
              <a:buClr>
                <a:srgbClr val="1F05E3"/>
              </a:buClr>
              <a:buSzTx/>
              <a:buFont typeface="Wingdings" panose="05000000000000000000" pitchFamily="2" charset="2"/>
              <a:buNone/>
              <a:defRPr/>
            </a:pPr>
            <a:r>
              <a:rPr kumimoji="0" lang="zh-CN" altLang="en-US" sz="2800" kern="0" cap="none" spc="0" normalizeH="0" baseline="0" noProof="0" dirty="0">
                <a:solidFill>
                  <a:srgbClr val="FF3300"/>
                </a:solidFill>
                <a:latin typeface="黑体" panose="02010609060101010101" pitchFamily="49" charset="-122"/>
                <a:ea typeface="黑体" panose="02010609060101010101" pitchFamily="49" charset="-122"/>
                <a:cs typeface="+mn-cs"/>
              </a:rPr>
              <a:t>连续分配（磁带，磁盘都可采用）</a:t>
            </a:r>
            <a:endParaRPr kumimoji="0" lang="zh-CN" altLang="en-US" sz="2800" kern="0" cap="none" spc="0" normalizeH="0" baseline="0" noProof="0" dirty="0">
              <a:solidFill>
                <a:srgbClr val="FF3300"/>
              </a:solidFill>
              <a:latin typeface="黑体" panose="02010609060101010101" pitchFamily="49" charset="-122"/>
              <a:ea typeface="黑体" panose="02010609060101010101" pitchFamily="49" charset="-122"/>
              <a:cs typeface="+mn-cs"/>
            </a:endParaRPr>
          </a:p>
          <a:p>
            <a:pPr marL="285750" marR="0" indent="-285750" defTabSz="914400" eaLnBrk="1" hangingPunct="1">
              <a:spcBef>
                <a:spcPct val="50000"/>
              </a:spcBef>
              <a:buClr>
                <a:srgbClr val="0066FF"/>
              </a:buClr>
              <a:buSzTx/>
              <a:buFont typeface="Times New Roman" panose="02020603050405020304" pitchFamily="18" charset="0"/>
              <a:buChar char="٭"/>
              <a:defRPr/>
            </a:pPr>
            <a:r>
              <a:rPr kumimoji="0" lang="zh-CN" altLang="en-US" kern="0" cap="none" spc="0" normalizeH="0" baseline="0" noProof="0" dirty="0">
                <a:latin typeface="黑体" panose="02010609060101010101" pitchFamily="49" charset="-122"/>
                <a:ea typeface="黑体" panose="02010609060101010101" pitchFamily="49" charset="-122"/>
                <a:cs typeface="+mn-cs"/>
              </a:rPr>
              <a:t>为</a:t>
            </a:r>
            <a:r>
              <a:rPr kumimoji="0" lang="zh-CN" altLang="zh-CN" kern="0" cap="none" spc="0" normalizeH="0" baseline="0" noProof="0" dirty="0">
                <a:latin typeface="黑体" panose="02010609060101010101" pitchFamily="49" charset="-122"/>
                <a:ea typeface="黑体" panose="02010609060101010101" pitchFamily="49" charset="-122"/>
                <a:cs typeface="+mn-cs"/>
              </a:rPr>
              <a:t>每个文件分配一组</a:t>
            </a:r>
            <a:r>
              <a:rPr kumimoji="0" lang="zh-CN" altLang="zh-CN" kern="0" cap="none" spc="0" normalizeH="0" baseline="0" noProof="0" dirty="0">
                <a:solidFill>
                  <a:srgbClr val="FF3300"/>
                </a:solidFill>
                <a:latin typeface="黑体" panose="02010609060101010101" pitchFamily="49" charset="-122"/>
                <a:ea typeface="黑体" panose="02010609060101010101" pitchFamily="49" charset="-122"/>
                <a:cs typeface="+mn-cs"/>
              </a:rPr>
              <a:t>相邻</a:t>
            </a:r>
            <a:r>
              <a:rPr kumimoji="0" lang="zh-CN" altLang="zh-CN" kern="0" cap="none" spc="0" normalizeH="0" baseline="0" noProof="0" dirty="0">
                <a:latin typeface="黑体" panose="02010609060101010101" pitchFamily="49" charset="-122"/>
                <a:ea typeface="黑体" panose="02010609060101010101" pitchFamily="49" charset="-122"/>
                <a:cs typeface="+mn-cs"/>
              </a:rPr>
              <a:t>盘块</a:t>
            </a:r>
            <a:endParaRPr kumimoji="0" lang="en-US" altLang="zh-CN" kern="0" cap="none" spc="0" normalizeH="0" baseline="0" noProof="0" dirty="0">
              <a:latin typeface="黑体" panose="02010609060101010101" pitchFamily="49" charset="-122"/>
              <a:ea typeface="黑体" panose="02010609060101010101" pitchFamily="49" charset="-122"/>
              <a:cs typeface="+mn-cs"/>
            </a:endParaRPr>
          </a:p>
          <a:p>
            <a:pPr marL="285750" marR="0" indent="-285750" defTabSz="914400" eaLnBrk="1" hangingPunct="1">
              <a:spcBef>
                <a:spcPct val="50000"/>
              </a:spcBef>
              <a:buClr>
                <a:srgbClr val="0066FF"/>
              </a:buClr>
              <a:buSzTx/>
              <a:buFont typeface="Times New Roman" panose="02020603050405020304" pitchFamily="18" charset="0"/>
              <a:buChar char="٭"/>
              <a:defRPr/>
            </a:pPr>
            <a:r>
              <a:rPr kumimoji="0" lang="zh-CN" altLang="en-US" kern="0" cap="none" spc="0" normalizeH="0" baseline="0" noProof="0" dirty="0">
                <a:latin typeface="黑体" panose="02010609060101010101" pitchFamily="49" charset="-122"/>
                <a:ea typeface="黑体" panose="02010609060101010101" pitchFamily="49" charset="-122"/>
                <a:cs typeface="+mn-cs"/>
              </a:rPr>
              <a:t>把逻辑文件中的记录顺序地存储到相邻的物理盘块中</a:t>
            </a:r>
            <a:endParaRPr kumimoji="0" lang="zh-CN" altLang="en-US" kern="0" cap="none" spc="0" normalizeH="0" baseline="0" noProof="0" dirty="0">
              <a:latin typeface="黑体" panose="02010609060101010101" pitchFamily="49" charset="-122"/>
              <a:ea typeface="黑体" panose="02010609060101010101" pitchFamily="49" charset="-122"/>
              <a:cs typeface="+mn-cs"/>
            </a:endParaRPr>
          </a:p>
          <a:p>
            <a:pPr marL="285750" marR="0" indent="-285750" defTabSz="914400" eaLnBrk="1" hangingPunct="1">
              <a:spcBef>
                <a:spcPct val="50000"/>
              </a:spcBef>
              <a:buClr>
                <a:srgbClr val="0066FF"/>
              </a:buClr>
              <a:buSzTx/>
              <a:buFont typeface="Times New Roman" panose="02020603050405020304" pitchFamily="18" charset="0"/>
              <a:buChar char="٭"/>
              <a:defRPr/>
            </a:pPr>
            <a:r>
              <a:rPr kumimoji="0" lang="zh-CN" altLang="en-US" kern="0" cap="none" spc="0" normalizeH="0" baseline="0" noProof="0" dirty="0">
                <a:latin typeface="黑体" panose="02010609060101010101" pitchFamily="49" charset="-122"/>
                <a:ea typeface="黑体" panose="02010609060101010101" pitchFamily="49" charset="-122"/>
                <a:cs typeface="+mn-cs"/>
              </a:rPr>
              <a:t>成为顺序文件结构，又称顺序文件</a:t>
            </a:r>
            <a:r>
              <a:rPr kumimoji="0" lang="en-US" altLang="zh-CN" kern="0" cap="none" spc="0" normalizeH="0" baseline="0" noProof="0" dirty="0">
                <a:latin typeface="黑体" panose="02010609060101010101" pitchFamily="49" charset="-122"/>
                <a:ea typeface="黑体" panose="02010609060101010101" pitchFamily="49" charset="-122"/>
                <a:cs typeface="+mn-cs"/>
              </a:rPr>
              <a:t>(</a:t>
            </a:r>
            <a:r>
              <a:rPr kumimoji="0" lang="zh-CN" altLang="en-US" kern="0" cap="none" spc="0" normalizeH="0" baseline="0" noProof="0" dirty="0">
                <a:latin typeface="黑体" panose="02010609060101010101" pitchFamily="49" charset="-122"/>
                <a:ea typeface="黑体" panose="02010609060101010101" pitchFamily="49" charset="-122"/>
                <a:cs typeface="+mn-cs"/>
              </a:rPr>
              <a:t>连续文件</a:t>
            </a:r>
            <a:r>
              <a:rPr kumimoji="0" lang="en-US" altLang="zh-CN" kern="0" cap="none" spc="0" normalizeH="0" baseline="0" noProof="0" dirty="0">
                <a:latin typeface="黑体" panose="02010609060101010101" pitchFamily="49" charset="-122"/>
                <a:ea typeface="黑体" panose="02010609060101010101" pitchFamily="49" charset="-122"/>
                <a:cs typeface="+mn-cs"/>
              </a:rPr>
              <a:t>)</a:t>
            </a:r>
            <a:endParaRPr kumimoji="0" lang="zh-CN" altLang="en-US" kern="0" cap="none" spc="0" normalizeH="0" baseline="0" noProof="0" dirty="0">
              <a:latin typeface="黑体" panose="02010609060101010101" pitchFamily="49" charset="-122"/>
              <a:ea typeface="黑体" panose="02010609060101010101" pitchFamily="49" charset="-122"/>
              <a:cs typeface="+mn-cs"/>
            </a:endParaRPr>
          </a:p>
          <a:p>
            <a:pPr marL="285750" marR="0" indent="-285750" defTabSz="914400" eaLnBrk="1" hangingPunct="1">
              <a:spcBef>
                <a:spcPct val="50000"/>
              </a:spcBef>
              <a:buClr>
                <a:srgbClr val="0066FF"/>
              </a:buClr>
              <a:buSzTx/>
              <a:buFont typeface="Times New Roman" panose="02020603050405020304" pitchFamily="18" charset="0"/>
              <a:buChar char="٭"/>
              <a:defRPr/>
            </a:pPr>
            <a:r>
              <a:rPr kumimoji="0" lang="zh-CN" altLang="en-US" kern="0" cap="none" spc="0" normalizeH="0" baseline="0" noProof="0" dirty="0">
                <a:latin typeface="黑体" panose="02010609060101010101" pitchFamily="49" charset="-122"/>
                <a:ea typeface="黑体" panose="02010609060101010101" pitchFamily="49" charset="-122"/>
                <a:cs typeface="+mn-cs"/>
              </a:rPr>
              <a:t>会形成磁盘碎片</a:t>
            </a:r>
            <a:r>
              <a:rPr kumimoji="0" lang="en-US" altLang="zh-CN" kern="0" cap="none" spc="0" normalizeH="0" baseline="0" noProof="0" dirty="0">
                <a:latin typeface="黑体" panose="02010609060101010101" pitchFamily="49" charset="-122"/>
                <a:ea typeface="黑体" panose="02010609060101010101" pitchFamily="49" charset="-122"/>
                <a:cs typeface="+mn-cs"/>
              </a:rPr>
              <a:t>(</a:t>
            </a:r>
            <a:r>
              <a:rPr kumimoji="0" lang="zh-CN" altLang="en-US" kern="0" cap="none" spc="0" normalizeH="0" baseline="0" noProof="0" dirty="0">
                <a:latin typeface="黑体" panose="02010609060101010101" pitchFamily="49" charset="-122"/>
                <a:ea typeface="黑体" panose="02010609060101010101" pitchFamily="49" charset="-122"/>
                <a:cs typeface="+mn-cs"/>
              </a:rPr>
              <a:t>外部碎片</a:t>
            </a:r>
            <a:r>
              <a:rPr kumimoji="0" lang="en-US" altLang="zh-CN" kern="0" cap="none" spc="0" normalizeH="0" baseline="0" noProof="0" dirty="0">
                <a:latin typeface="黑体" panose="02010609060101010101" pitchFamily="49" charset="-122"/>
                <a:ea typeface="黑体" panose="02010609060101010101" pitchFamily="49" charset="-122"/>
                <a:cs typeface="+mn-cs"/>
              </a:rPr>
              <a:t>)</a:t>
            </a:r>
            <a:r>
              <a:rPr kumimoji="0" lang="zh-CN" altLang="en-US" kern="0" cap="none" spc="0" normalizeH="0" baseline="0" noProof="0" dirty="0">
                <a:latin typeface="黑体" panose="02010609060101010101" pitchFamily="49" charset="-122"/>
                <a:ea typeface="黑体" panose="02010609060101010101" pitchFamily="49" charset="-122"/>
                <a:cs typeface="+mn-cs"/>
              </a:rPr>
              <a:t>，可以用紧凑方法消除碎片，但将花费比内存紧凑多得多的时间</a:t>
            </a:r>
            <a:endParaRPr kumimoji="0" lang="zh-CN" altLang="en-US" kern="0" cap="none" spc="0" normalizeH="0" baseline="0" noProof="0" dirty="0">
              <a:latin typeface="黑体" panose="02010609060101010101" pitchFamily="49" charset="-122"/>
              <a:ea typeface="黑体" panose="02010609060101010101" pitchFamily="49" charset="-122"/>
              <a:cs typeface="+mn-cs"/>
            </a:endParaRPr>
          </a:p>
          <a:p>
            <a:pPr marL="285750" marR="0" indent="-285750" defTabSz="914400" eaLnBrk="1" hangingPunct="1">
              <a:spcBef>
                <a:spcPct val="50000"/>
              </a:spcBef>
              <a:buClr>
                <a:srgbClr val="0066FF"/>
              </a:buClr>
              <a:buSzTx/>
              <a:buFont typeface="Times New Roman" panose="02020603050405020304" pitchFamily="18" charset="0"/>
              <a:buChar char="٭"/>
              <a:defRPr/>
            </a:pPr>
            <a:endParaRPr kumimoji="0" lang="zh-CN" altLang="en-US" kern="0" cap="none" spc="0" normalizeH="0" baseline="0" noProof="0" dirty="0">
              <a:latin typeface="楷体_GB2312" pitchFamily="49" charset="-122"/>
              <a:ea typeface="楷体_GB2312" pitchFamily="49" charset="-122"/>
              <a:cs typeface="+mn-cs"/>
            </a:endParaRPr>
          </a:p>
        </p:txBody>
      </p:sp>
      <p:sp>
        <p:nvSpPr>
          <p:cNvPr id="6147" name="Rectangle 2"/>
          <p:cNvSpPr>
            <a:spLocks noGrp="1"/>
          </p:cNvSpPr>
          <p:nvPr>
            <p:ph type="title"/>
          </p:nvPr>
        </p:nvSpPr>
        <p:spPr/>
        <p:txBody>
          <a:bodyPr vert="horz" wrap="square" lIns="91440" tIns="45720" rIns="91440" bIns="45720" anchor="b" anchorCtr="0"/>
          <a:p>
            <a:pPr eaLnBrk="1" hangingPunct="1"/>
            <a:r>
              <a:rPr lang="en-US" altLang="zh-CN" sz="4000" dirty="0"/>
              <a:t>8.1.1  </a:t>
            </a:r>
            <a:r>
              <a:rPr lang="zh-CN" altLang="en-US" sz="4000" dirty="0">
                <a:latin typeface="黑体" panose="02010609060101010101" pitchFamily="49" charset="-122"/>
              </a:rPr>
              <a:t>连续分配</a:t>
            </a:r>
            <a:endParaRPr lang="zh-CN" altLang="en-US" sz="4000" dirty="0">
              <a:latin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0070" y="368935"/>
            <a:ext cx="7768590" cy="5631180"/>
          </a:xfrm>
          <a:prstGeom prst="rect">
            <a:avLst/>
          </a:prstGeom>
          <a:noFill/>
        </p:spPr>
        <p:txBody>
          <a:bodyPr wrap="square" rtlCol="0" anchor="t">
            <a:spAutoFit/>
          </a:bodyPr>
          <a:p>
            <a:pPr marL="342900" indent="-342900" algn="just">
              <a:buFont typeface="Arial" panose="020B0604020202020204" pitchFamily="34" charset="0"/>
              <a:buChar char="•"/>
            </a:pPr>
            <a:r>
              <a:rPr lang="zh-CN" altLang="en-US" b="0">
                <a:latin typeface="+mj-ea"/>
                <a:ea typeface="+mj-ea"/>
                <a:cs typeface="+mj-ea"/>
              </a:rPr>
              <a:t>采用顺序结构时，文件存放在连续的磁盘块中，因此</a:t>
            </a:r>
            <a:r>
              <a:rPr lang="zh-CN" altLang="en-US">
                <a:solidFill>
                  <a:srgbClr val="FF0000"/>
                </a:solidFill>
                <a:latin typeface="+mj-ea"/>
                <a:ea typeface="+mj-ea"/>
                <a:cs typeface="+mj-ea"/>
              </a:rPr>
              <a:t>可以从内存的该文件目录项中查找文件存放的第一块的地址，将此块号加4即得到第4个逻辑块的块号，然后将此物理块读入内存</a:t>
            </a:r>
            <a:r>
              <a:rPr lang="zh-CN" altLang="en-US" b="0">
                <a:latin typeface="+mj-ea"/>
                <a:ea typeface="+mj-ea"/>
                <a:cs typeface="+mj-ea"/>
              </a:rPr>
              <a:t>。因此,采用连续结构时，需要从磁盘上读1个物理块。</a:t>
            </a:r>
            <a:endParaRPr lang="zh-CN" altLang="en-US" b="0">
              <a:latin typeface="+mj-ea"/>
              <a:ea typeface="+mj-ea"/>
              <a:cs typeface="+mj-ea"/>
            </a:endParaRPr>
          </a:p>
          <a:p>
            <a:pPr algn="just"/>
            <a:endParaRPr lang="zh-CN" altLang="en-US" b="0">
              <a:latin typeface="+mj-ea"/>
              <a:ea typeface="+mj-ea"/>
              <a:cs typeface="+mj-ea"/>
            </a:endParaRPr>
          </a:p>
          <a:p>
            <a:pPr marL="342900" indent="-342900" algn="just">
              <a:buFont typeface="Arial" panose="020B0604020202020204" pitchFamily="34" charset="0"/>
              <a:buChar char="•"/>
            </a:pPr>
            <a:r>
              <a:rPr lang="zh-CN" altLang="en-US" b="0">
                <a:latin typeface="+mj-ea"/>
                <a:ea typeface="+mj-ea"/>
                <a:cs typeface="+mj-ea"/>
              </a:rPr>
              <a:t>采用链接结构时,文件以链接方式存放在磁盘上，因此应</a:t>
            </a:r>
            <a:r>
              <a:rPr lang="zh-CN" altLang="en-US">
                <a:solidFill>
                  <a:srgbClr val="FF0000"/>
                </a:solidFill>
                <a:latin typeface="+mj-ea"/>
                <a:ea typeface="+mj-ea"/>
                <a:cs typeface="+mj-ea"/>
              </a:rPr>
              <a:t>首先从内存的该文件目录项中查找到文件存放的第一块的地址</a:t>
            </a:r>
            <a:r>
              <a:rPr lang="zh-CN" altLang="en-US" b="0">
                <a:latin typeface="+mj-ea"/>
                <a:ea typeface="+mj-ea"/>
                <a:cs typeface="+mj-ea"/>
              </a:rPr>
              <a:t>。若逻辑号从1开始，则需要从磁盘上读取逻辑块1对应的物理块，从中查找道逻辑块2对应的物理块地址;再从磁盘上读取逻辑块2对应的物理块，从中查找道逻辑块3对应的物理块地址，最后把逻辑块4对应的物理块读入内存。因此，采用链接结构时,若逻辑块从1开始编号，则需要从磁盘上读4个物理块;若逻辑块从0开始编号，需要从盘上读5个物理块。</a:t>
            </a:r>
            <a:endParaRPr lang="zh-CN" altLang="en-US" b="0">
              <a:latin typeface="+mj-ea"/>
              <a:ea typeface="+mj-ea"/>
              <a:cs typeface="+mj-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2775" y="800735"/>
            <a:ext cx="7733665" cy="2676525"/>
          </a:xfrm>
          <a:prstGeom prst="rect">
            <a:avLst/>
          </a:prstGeom>
          <a:noFill/>
        </p:spPr>
        <p:txBody>
          <a:bodyPr wrap="square" rtlCol="0" anchor="t">
            <a:spAutoFit/>
          </a:bodyPr>
          <a:p>
            <a:pPr marL="342900" indent="-342900" algn="just">
              <a:buClrTx/>
              <a:buSzTx/>
              <a:buFont typeface="Arial" panose="020B0604020202020204" pitchFamily="34" charset="0"/>
              <a:buChar char="•"/>
            </a:pPr>
            <a:r>
              <a:rPr lang="zh-CN" altLang="en-US" b="0">
                <a:latin typeface="+mj-ea"/>
                <a:ea typeface="+mj-ea"/>
                <a:cs typeface="+mj-ea"/>
              </a:rPr>
              <a:t>采用索引结构时，文件的存储地址在索引表中，由于当前位于逻辑块10且每个索引块中可存放511个文件块的地址，因此</a:t>
            </a:r>
            <a:r>
              <a:rPr lang="zh-CN" altLang="en-US">
                <a:solidFill>
                  <a:srgbClr val="FF0000"/>
                </a:solidFill>
                <a:latin typeface="+mj-ea"/>
                <a:ea typeface="+mj-ea"/>
                <a:cs typeface="+mj-ea"/>
              </a:rPr>
              <a:t>逻辑块4对应的索引块与逻辑块10相同</a:t>
            </a:r>
            <a:r>
              <a:rPr lang="zh-CN" altLang="en-US" b="0">
                <a:latin typeface="+mj-ea"/>
                <a:ea typeface="+mj-ea"/>
                <a:cs typeface="+mj-ea"/>
              </a:rPr>
              <a:t>，该索引块应该已在内存，</a:t>
            </a:r>
            <a:r>
              <a:rPr lang="zh-CN" altLang="en-US">
                <a:solidFill>
                  <a:srgbClr val="FF0000"/>
                </a:solidFill>
                <a:latin typeface="+mj-ea"/>
                <a:ea typeface="+mj-ea"/>
                <a:cs typeface="+mj-ea"/>
              </a:rPr>
              <a:t>可以从内存的该索引块中查找到逻辑块4对应的物理块号,然后从磁盘上将此物理块读入内存</a:t>
            </a:r>
            <a:r>
              <a:rPr lang="zh-CN" altLang="en-US" b="0">
                <a:latin typeface="+mj-ea"/>
                <a:ea typeface="+mj-ea"/>
                <a:cs typeface="+mj-ea"/>
              </a:rPr>
              <a:t>。因此,采用索引结构时，需要从盘上读1个物理块</a:t>
            </a:r>
            <a:endParaRPr lang="zh-CN" altLang="en-US" b="0">
              <a:latin typeface="+mj-ea"/>
              <a:ea typeface="+mj-ea"/>
              <a:cs typeface="+mj-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1"/>
          <p:cNvSpPr/>
          <p:nvPr/>
        </p:nvSpPr>
        <p:spPr>
          <a:xfrm>
            <a:off x="555625" y="584200"/>
            <a:ext cx="8012113" cy="4154170"/>
          </a:xfrm>
          <a:prstGeom prst="rect">
            <a:avLst/>
          </a:prstGeom>
          <a:noFill/>
          <a:ln w="9525">
            <a:noFill/>
          </a:ln>
        </p:spPr>
        <p:txBody>
          <a:bodyPr>
            <a:spAutoFit/>
          </a:bodyPr>
          <a:p>
            <a:pPr algn="just" eaLnBrk="1" hangingPunct="1">
              <a:spcBef>
                <a:spcPct val="50000"/>
              </a:spcBef>
            </a:pPr>
            <a:r>
              <a:rPr lang="zh-CN" altLang="en-US" b="0" dirty="0">
                <a:latin typeface="黑体" panose="02010609060101010101" pitchFamily="49" charset="-122"/>
                <a:ea typeface="黑体" panose="02010609060101010101" pitchFamily="49" charset="-122"/>
              </a:rPr>
              <a:t>思考题：考虑一个存在于磁盘上的文件系统，其中的文件由大小为 </a:t>
            </a:r>
            <a:r>
              <a:rPr lang="en-US" altLang="zh-CN" b="0" dirty="0">
                <a:latin typeface="黑体" panose="02010609060101010101" pitchFamily="49" charset="-122"/>
                <a:ea typeface="黑体" panose="02010609060101010101" pitchFamily="49" charset="-122"/>
              </a:rPr>
              <a:t>512B </a:t>
            </a:r>
            <a:r>
              <a:rPr lang="zh-CN" altLang="en-US" b="0" dirty="0">
                <a:latin typeface="黑体" panose="02010609060101010101" pitchFamily="49" charset="-122"/>
                <a:ea typeface="黑体" panose="02010609060101010101" pitchFamily="49" charset="-122"/>
              </a:rPr>
              <a:t>的逻辑块组成。假定每一个文件有一个文件目录项，该目录项包含该文件的文件名、文件长度以及第一块（或第一索引块）和最后一块的位置，而且该目录项位于内存。</a:t>
            </a:r>
            <a:r>
              <a:rPr lang="zh-CN" altLang="en-US" dirty="0">
                <a:solidFill>
                  <a:srgbClr val="FF0000"/>
                </a:solidFill>
                <a:latin typeface="黑体" panose="02010609060101010101" pitchFamily="49" charset="-122"/>
                <a:ea typeface="黑体" panose="02010609060101010101" pitchFamily="49" charset="-122"/>
              </a:rPr>
              <a:t>对于索引结构文件，该目录项指明第一索引块，该索引块又一次指向 </a:t>
            </a:r>
            <a:r>
              <a:rPr lang="en-US" altLang="zh-CN" dirty="0">
                <a:solidFill>
                  <a:srgbClr val="FF0000"/>
                </a:solidFill>
                <a:latin typeface="黑体" panose="02010609060101010101" pitchFamily="49" charset="-122"/>
                <a:ea typeface="黑体" panose="02010609060101010101" pitchFamily="49" charset="-122"/>
              </a:rPr>
              <a:t>511 </a:t>
            </a:r>
            <a:r>
              <a:rPr lang="zh-CN" altLang="en-US" dirty="0">
                <a:solidFill>
                  <a:srgbClr val="FF0000"/>
                </a:solidFill>
                <a:latin typeface="黑体" panose="02010609060101010101" pitchFamily="49" charset="-122"/>
                <a:ea typeface="黑体" panose="02010609060101010101" pitchFamily="49" charset="-122"/>
              </a:rPr>
              <a:t>个文件块（每个索引值占 </a:t>
            </a:r>
            <a:r>
              <a:rPr lang="en-US" altLang="zh-CN" dirty="0">
                <a:solidFill>
                  <a:srgbClr val="FF0000"/>
                </a:solidFill>
                <a:latin typeface="黑体" panose="02010609060101010101" pitchFamily="49" charset="-122"/>
                <a:ea typeface="黑体" panose="02010609060101010101" pitchFamily="49" charset="-122"/>
              </a:rPr>
              <a:t>4B</a:t>
            </a:r>
            <a:r>
              <a:rPr lang="zh-CN" altLang="en-US" dirty="0">
                <a:solidFill>
                  <a:srgbClr val="FF0000"/>
                </a:solidFill>
                <a:latin typeface="黑体" panose="02010609060101010101" pitchFamily="49" charset="-122"/>
                <a:ea typeface="黑体" panose="02010609060101010101" pitchFamily="49" charset="-122"/>
              </a:rPr>
              <a:t>），且有一指向下一索引块的指针</a:t>
            </a:r>
            <a:r>
              <a:rPr lang="en-US" altLang="zh-CN"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指针占 </a:t>
            </a:r>
            <a:r>
              <a:rPr lang="en-US" altLang="zh-CN" dirty="0">
                <a:solidFill>
                  <a:srgbClr val="FF0000"/>
                </a:solidFill>
                <a:latin typeface="黑体" panose="02010609060101010101" pitchFamily="49" charset="-122"/>
                <a:ea typeface="黑体" panose="02010609060101010101" pitchFamily="49" charset="-122"/>
              </a:rPr>
              <a:t>4B)</a:t>
            </a:r>
            <a:r>
              <a:rPr lang="zh-CN" altLang="en-US" dirty="0">
                <a:solidFill>
                  <a:srgbClr val="FF0000"/>
                </a:solidFill>
                <a:latin typeface="黑体" panose="02010609060101010101" pitchFamily="49" charset="-122"/>
                <a:ea typeface="黑体" panose="02010609060101010101" pitchFamily="49" charset="-122"/>
              </a:rPr>
              <a:t>。</a:t>
            </a:r>
            <a:r>
              <a:rPr lang="zh-CN" altLang="en-US" b="0" dirty="0">
                <a:latin typeface="黑体" panose="02010609060101010101" pitchFamily="49" charset="-122"/>
                <a:ea typeface="黑体" panose="02010609060101010101" pitchFamily="49" charset="-122"/>
              </a:rPr>
              <a:t>针对连续、隐式链接、索引结构的每一种，如果当前位于逻辑块 </a:t>
            </a:r>
            <a:r>
              <a:rPr lang="en-US" altLang="zh-CN" b="0" dirty="0">
                <a:latin typeface="黑体" panose="02010609060101010101" pitchFamily="49" charset="-122"/>
                <a:ea typeface="黑体" panose="02010609060101010101" pitchFamily="49" charset="-122"/>
              </a:rPr>
              <a:t>30</a:t>
            </a:r>
            <a:r>
              <a:rPr lang="zh-CN" altLang="en-US" b="0" dirty="0">
                <a:latin typeface="黑体" panose="02010609060101010101" pitchFamily="49" charset="-122"/>
                <a:ea typeface="黑体" panose="02010609060101010101" pitchFamily="49" charset="-122"/>
              </a:rPr>
              <a:t>（即之前最后一次访问的块是逻辑块</a:t>
            </a:r>
            <a:r>
              <a:rPr lang="en-US" altLang="zh-CN" b="0" dirty="0">
                <a:latin typeface="黑体" panose="02010609060101010101" pitchFamily="49" charset="-122"/>
                <a:ea typeface="黑体" panose="02010609060101010101" pitchFamily="49" charset="-122"/>
              </a:rPr>
              <a:t>30</a:t>
            </a:r>
            <a:r>
              <a:rPr lang="zh-CN" altLang="en-US" b="0" dirty="0">
                <a:latin typeface="黑体" panose="02010609060101010101" pitchFamily="49" charset="-122"/>
                <a:ea typeface="黑体" panose="02010609060101010101" pitchFamily="49" charset="-122"/>
              </a:rPr>
              <a:t>）且希望访问逻辑块</a:t>
            </a:r>
            <a:r>
              <a:rPr lang="en-US" altLang="zh-CN" b="0" dirty="0">
                <a:latin typeface="黑体" panose="02010609060101010101" pitchFamily="49" charset="-122"/>
                <a:ea typeface="黑体" panose="02010609060101010101" pitchFamily="49" charset="-122"/>
              </a:rPr>
              <a:t>20(</a:t>
            </a:r>
            <a:r>
              <a:rPr lang="zh-CN" altLang="en-US" b="0" dirty="0">
                <a:latin typeface="黑体" panose="02010609060101010101" pitchFamily="49" charset="-122"/>
                <a:ea typeface="黑体" panose="02010609060101010101" pitchFamily="49" charset="-122"/>
              </a:rPr>
              <a:t>假设逻辑块号从</a:t>
            </a:r>
            <a:r>
              <a:rPr lang="en-US" altLang="zh-CN" b="0" dirty="0">
                <a:latin typeface="黑体" panose="02010609060101010101" pitchFamily="49" charset="-122"/>
                <a:ea typeface="黑体" panose="02010609060101010101" pitchFamily="49" charset="-122"/>
              </a:rPr>
              <a:t>0</a:t>
            </a:r>
            <a:r>
              <a:rPr lang="zh-CN" altLang="en-US" b="0" dirty="0">
                <a:latin typeface="黑体" panose="02010609060101010101" pitchFamily="49" charset="-122"/>
                <a:ea typeface="黑体" panose="02010609060101010101" pitchFamily="49" charset="-122"/>
              </a:rPr>
              <a:t>开始编号</a:t>
            </a:r>
            <a:r>
              <a:rPr lang="en-US" altLang="zh-CN" b="0" dirty="0">
                <a:latin typeface="黑体" panose="02010609060101010101" pitchFamily="49" charset="-122"/>
                <a:ea typeface="黑体" panose="02010609060101010101" pitchFamily="49" charset="-122"/>
              </a:rPr>
              <a:t>)</a:t>
            </a:r>
            <a:r>
              <a:rPr lang="zh-CN" altLang="en-US" b="0" dirty="0">
                <a:latin typeface="黑体" panose="02010609060101010101" pitchFamily="49" charset="-122"/>
                <a:ea typeface="黑体" panose="02010609060101010101" pitchFamily="49" charset="-122"/>
              </a:rPr>
              <a:t>，那么，必须分别从磁盘上读多少个物理块？</a:t>
            </a:r>
            <a:endParaRPr lang="zh-CN" altLang="en-US" b="0"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58775" y="620713"/>
            <a:ext cx="8605838" cy="532320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关键是要得到第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个逻辑块对应的是第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可以算出磁盘块长度为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511*4+1*4 = 2048B </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511</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个索引</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+1</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个下一索引块指针，都占</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4B</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）然后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2048B/512B=4</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，知道每个盘块放</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4</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个逻辑块，逻辑块号从</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0</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开始，所以</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第一物理块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0 1 2 3</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第二物理块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4 5 6 7</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第三物理块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8 9 10 11</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第四物理块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12 13 14 15</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第五物理块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16 17 18 19</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第六物理块 </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20 21 22 23</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即逻辑块</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在第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对于连续结构，直接读出第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个物理块，需要读</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1</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个磁盘块。</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对于链接结构，需要先读出第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1</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3</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4</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5</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盘块，通过第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5</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个物理块获得第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个物理块的块号，读第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块，开头的</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512B</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是</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号逻辑块的内容。共需要读</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a:t>
            </a:r>
            <a:endParaRPr kumimoji="0" lang="en-US" altLang="zh-CN" sz="2000" b="1" i="0" u="none" strike="noStrike" kern="1200" cap="none" spc="0" normalizeH="0" baseline="0" noProof="0" dirty="0">
              <a:ln>
                <a:noFill/>
              </a:ln>
              <a:solidFill>
                <a:schemeClr val="tx1"/>
              </a:solidFill>
              <a:effectLst/>
              <a:uLnTx/>
              <a:uFillTx/>
              <a:latin typeface="+mj-ea"/>
              <a:ea typeface="+mj-ea"/>
              <a:cs typeface="+mj-ea"/>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对于索引结构，查索引表得到逻辑块</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在第</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6</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个物理块号，读这个物理块，开头的</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512B</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就是</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20</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号逻辑块的内容。需要读</a:t>
            </a:r>
            <a:r>
              <a:rPr kumimoji="0" lang="en-US" altLang="zh-CN" sz="2000" b="1" i="0" u="none" strike="noStrike" kern="1200" cap="none" spc="0" normalizeH="0" baseline="0" noProof="0" dirty="0">
                <a:ln>
                  <a:noFill/>
                </a:ln>
                <a:solidFill>
                  <a:schemeClr val="tx1"/>
                </a:solidFill>
                <a:effectLst/>
                <a:uLnTx/>
                <a:uFillTx/>
                <a:latin typeface="+mj-ea"/>
                <a:ea typeface="+mj-ea"/>
                <a:cs typeface="+mj-ea"/>
              </a:rPr>
              <a:t>1</a:t>
            </a:r>
            <a:r>
              <a:rPr kumimoji="0" lang="zh-CN" altLang="en-US" sz="2000" b="1" i="0" u="none" strike="noStrike" kern="1200" cap="none" spc="0" normalizeH="0" baseline="0" noProof="0" dirty="0">
                <a:ln>
                  <a:noFill/>
                </a:ln>
                <a:solidFill>
                  <a:schemeClr val="tx1"/>
                </a:solidFill>
                <a:effectLst/>
                <a:uLnTx/>
                <a:uFillTx/>
                <a:latin typeface="+mj-ea"/>
                <a:ea typeface="+mj-ea"/>
                <a:cs typeface="+mj-ea"/>
              </a:rPr>
              <a:t>个物理块。</a:t>
            </a:r>
            <a:endParaRPr kumimoji="0" lang="zh-CN" altLang="en-US" sz="2000" b="1" i="0" u="none" strike="noStrike" kern="1200" cap="none" spc="0" normalizeH="0" baseline="0" noProof="0" dirty="0">
              <a:ln>
                <a:noFill/>
              </a:ln>
              <a:solidFill>
                <a:schemeClr val="tx1"/>
              </a:solidFill>
              <a:effectLst/>
              <a:uLnTx/>
              <a:uFillTx/>
              <a:latin typeface="+mj-ea"/>
              <a:ea typeface="+mj-ea"/>
              <a:cs typeface="+mj-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3795"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 </a:t>
            </a:r>
            <a:r>
              <a:rPr lang="zh-CN" altLang="en-US" sz="4400" dirty="0">
                <a:solidFill>
                  <a:srgbClr val="000066"/>
                </a:solidFill>
                <a:latin typeface="Tahoma" panose="020B0604030504040204" pitchFamily="34" charset="0"/>
                <a:ea typeface="黑体" panose="02010609060101010101" pitchFamily="49" charset="-122"/>
              </a:rPr>
              <a:t>文件存储空间的管理 </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33796" name="矩形 3"/>
          <p:cNvSpPr/>
          <p:nvPr/>
        </p:nvSpPr>
        <p:spPr>
          <a:xfrm>
            <a:off x="539750" y="1301750"/>
            <a:ext cx="7669213" cy="5140325"/>
          </a:xfrm>
          <a:prstGeom prst="rect">
            <a:avLst/>
          </a:prstGeom>
          <a:noFill/>
          <a:ln w="9525">
            <a:noFill/>
          </a:ln>
        </p:spPr>
        <p:txBody>
          <a:bodyPr>
            <a:spAutoFit/>
          </a:bodyPr>
          <a:p>
            <a:pPr marL="457200" indent="-457200">
              <a:buFont typeface="Arial" panose="020B0604020202020204" pitchFamily="34" charset="0"/>
              <a:buChar char="•"/>
            </a:pPr>
            <a:r>
              <a:rPr lang="zh-CN" altLang="en-US" sz="2800" dirty="0">
                <a:latin typeface="宋体" panose="02010600030101010101" pitchFamily="2" charset="-122"/>
              </a:rPr>
              <a:t>与内存分配相似，可采用连续分配方式和离散分配方式。</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marL="457200" indent="-457200">
              <a:buFont typeface="Arial" panose="020B0604020202020204" pitchFamily="34" charset="0"/>
              <a:buChar char="•"/>
            </a:pPr>
            <a:r>
              <a:rPr lang="zh-CN" altLang="en-US" sz="2800" dirty="0">
                <a:latin typeface="宋体" panose="02010600030101010101" pitchFamily="2" charset="-122"/>
              </a:rPr>
              <a:t>前者具有较高的文件访问速度，但可能产生较多的外存零头；</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marL="457200" indent="-457200">
              <a:buFont typeface="Arial" panose="020B0604020202020204" pitchFamily="34" charset="0"/>
              <a:buChar char="•"/>
            </a:pPr>
            <a:r>
              <a:rPr lang="zh-CN" altLang="en-US" sz="2800" dirty="0">
                <a:latin typeface="宋体" panose="02010600030101010101" pitchFamily="2" charset="-122"/>
              </a:rPr>
              <a:t>后者能有效地利用外存空间，但访问速度较慢。</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marL="457200" indent="-457200">
              <a:buFont typeface="Arial" panose="020B0604020202020204" pitchFamily="34" charset="0"/>
              <a:buChar char="•"/>
            </a:pPr>
            <a:r>
              <a:rPr lang="zh-CN" altLang="en-US" sz="2800" dirty="0">
                <a:latin typeface="宋体" panose="02010600030101010101" pitchFamily="2" charset="-122"/>
              </a:rPr>
              <a:t>外存空间的</a:t>
            </a:r>
            <a:r>
              <a:rPr lang="zh-CN" altLang="en-US" sz="2800" dirty="0">
                <a:solidFill>
                  <a:srgbClr val="800000"/>
                </a:solidFill>
                <a:latin typeface="仿宋_GB2312" pitchFamily="49" charset="-122"/>
                <a:ea typeface="仿宋_GB2312" pitchFamily="49" charset="-122"/>
              </a:rPr>
              <a:t>分配的基本单位都是</a:t>
            </a:r>
            <a:r>
              <a:rPr lang="zh-CN" altLang="en-US" sz="2800" dirty="0">
                <a:solidFill>
                  <a:srgbClr val="0000FF"/>
                </a:solidFill>
                <a:latin typeface="黑体" panose="02010609060101010101" pitchFamily="49" charset="-122"/>
                <a:ea typeface="黑体" panose="02010609060101010101" pitchFamily="49" charset="-122"/>
              </a:rPr>
              <a:t>磁盘块</a:t>
            </a:r>
            <a:r>
              <a:rPr lang="zh-CN" altLang="en-US" sz="2800" dirty="0">
                <a:latin typeface="宋体" panose="02010600030101010101" pitchFamily="2" charset="-122"/>
              </a:rPr>
              <a:t>而非字节。</a:t>
            </a:r>
            <a:endParaRPr lang="zh-CN" altLang="en-US" sz="2800" dirty="0">
              <a:latin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rPr>
              <a:t>为实现存储空间的分配，系统必须</a:t>
            </a:r>
            <a:r>
              <a:rPr lang="zh-CN" altLang="en-US" sz="2800" dirty="0">
                <a:solidFill>
                  <a:srgbClr val="0000FF"/>
                </a:solidFill>
                <a:latin typeface="黑体" panose="02010609060101010101" pitchFamily="49" charset="-122"/>
                <a:ea typeface="黑体" panose="02010609060101010101" pitchFamily="49" charset="-122"/>
              </a:rPr>
              <a:t>记住</a:t>
            </a:r>
            <a:r>
              <a:rPr lang="zh-CN" altLang="en-US" sz="2800" dirty="0">
                <a:latin typeface="宋体" panose="02010600030101010101" pitchFamily="2" charset="-122"/>
              </a:rPr>
              <a:t>存储空间的使用情况。</a:t>
            </a:r>
            <a:r>
              <a:rPr lang="zh-CN" altLang="en-US" sz="2800" dirty="0">
                <a:latin typeface="Times New Roman" panose="02020603050405020304" pitchFamily="18" charset="0"/>
              </a:rPr>
              <a:t> 为此，需</a:t>
            </a:r>
            <a:endParaRPr lang="zh-CN" altLang="en-US" sz="2800" dirty="0">
              <a:latin typeface="Times New Roman" panose="02020603050405020304" pitchFamily="18" charset="0"/>
            </a:endParaRPr>
          </a:p>
          <a:p>
            <a:pPr marL="800100" lvl="1" indent="-342900">
              <a:buFont typeface="Arial" panose="020B0604020202020204" pitchFamily="34" charset="0"/>
              <a:buChar char="•"/>
            </a:pPr>
            <a:r>
              <a:rPr lang="zh-CN" altLang="en-US" dirty="0">
                <a:solidFill>
                  <a:srgbClr val="000066"/>
                </a:solidFill>
                <a:latin typeface="Times New Roman" panose="02020603050405020304" pitchFamily="18" charset="0"/>
              </a:rPr>
              <a:t>设置相应的数据结构；</a:t>
            </a:r>
            <a:endParaRPr lang="zh-CN" altLang="en-US" dirty="0">
              <a:solidFill>
                <a:srgbClr val="000066"/>
              </a:solidFill>
              <a:latin typeface="Times New Roman" panose="02020603050405020304" pitchFamily="18" charset="0"/>
            </a:endParaRPr>
          </a:p>
          <a:p>
            <a:pPr marL="800100" lvl="1" indent="-342900">
              <a:buFont typeface="Arial" panose="020B0604020202020204" pitchFamily="34" charset="0"/>
              <a:buChar char="•"/>
            </a:pPr>
            <a:r>
              <a:rPr lang="zh-CN" altLang="en-US" dirty="0">
                <a:solidFill>
                  <a:srgbClr val="000066"/>
                </a:solidFill>
                <a:latin typeface="Times New Roman" panose="02020603050405020304" pitchFamily="18" charset="0"/>
              </a:rPr>
              <a:t>提供存储空间分配和回收的手段。</a:t>
            </a:r>
            <a:endParaRPr lang="zh-CN" altLang="en-US" dirty="0">
              <a:solidFill>
                <a:srgbClr val="000066"/>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4819"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 </a:t>
            </a:r>
            <a:r>
              <a:rPr lang="zh-CN" altLang="en-US" sz="4400" dirty="0">
                <a:solidFill>
                  <a:srgbClr val="000066"/>
                </a:solidFill>
                <a:latin typeface="Tahoma" panose="020B0604030504040204" pitchFamily="34" charset="0"/>
                <a:ea typeface="黑体" panose="02010609060101010101" pitchFamily="49" charset="-122"/>
              </a:rPr>
              <a:t>文件存储空间的管理 </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34820" name="矩形 3"/>
          <p:cNvSpPr/>
          <p:nvPr/>
        </p:nvSpPr>
        <p:spPr>
          <a:xfrm>
            <a:off x="719138" y="1520825"/>
            <a:ext cx="4572000" cy="2062163"/>
          </a:xfrm>
          <a:prstGeom prst="rect">
            <a:avLst/>
          </a:prstGeom>
          <a:noFill/>
          <a:ln w="9525">
            <a:noFill/>
          </a:ln>
        </p:spPr>
        <p:txBody>
          <a:bodyPr>
            <a:spAutoFit/>
          </a:bodyPr>
          <a:p>
            <a:pPr marL="342900" indent="-342900" eaLnBrk="1" hangingPunct="1">
              <a:spcBef>
                <a:spcPct val="50000"/>
              </a:spcBef>
              <a:buFont typeface="Arial" panose="020B0604020202020204" pitchFamily="34" charset="0"/>
              <a:buChar char="•"/>
            </a:pPr>
            <a:r>
              <a:rPr lang="zh-CN" altLang="en-US" sz="3200" dirty="0">
                <a:latin typeface="Times New Roman" panose="02020603050405020304" pitchFamily="18" charset="0"/>
              </a:rPr>
              <a:t>空闲表</a:t>
            </a:r>
            <a:endParaRPr lang="en-US" altLang="zh-CN" sz="3200"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3200" dirty="0">
                <a:latin typeface="Times New Roman" panose="02020603050405020304" pitchFamily="18" charset="0"/>
              </a:rPr>
              <a:t>位示图</a:t>
            </a:r>
            <a:endParaRPr lang="en-US" altLang="zh-CN" sz="3200"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3200" dirty="0">
                <a:latin typeface="Times New Roman" panose="02020603050405020304" pitchFamily="18" charset="0"/>
              </a:rPr>
              <a:t>成组链接</a:t>
            </a:r>
            <a:endParaRPr lang="zh-CN" altLang="en-US" sz="32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304800" y="236538"/>
            <a:ext cx="84582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8.2.1 </a:t>
            </a:r>
            <a:r>
              <a:rPr lang="zh-CN" altLang="en-US" sz="4400" dirty="0">
                <a:solidFill>
                  <a:srgbClr val="000066"/>
                </a:solidFill>
                <a:latin typeface="Tahoma" panose="020B0604030504040204" pitchFamily="34" charset="0"/>
                <a:ea typeface="黑体" panose="02010609060101010101" pitchFamily="49" charset="-122"/>
              </a:rPr>
              <a:t>空闲表法和空闲链表法 </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35843" name="Text Box 4"/>
          <p:cNvSpPr txBox="1"/>
          <p:nvPr/>
        </p:nvSpPr>
        <p:spPr>
          <a:xfrm>
            <a:off x="381000" y="1066800"/>
            <a:ext cx="8305800" cy="3478213"/>
          </a:xfrm>
          <a:prstGeom prst="rect">
            <a:avLst/>
          </a:prstGeom>
          <a:noFill/>
          <a:ln w="9525">
            <a:noFill/>
          </a:ln>
        </p:spPr>
        <p:txBody>
          <a:bodyPr>
            <a:spAutoFit/>
          </a:bodyPr>
          <a:p>
            <a:pPr marL="457200" indent="-457200" eaLnBrk="1" hangingPunct="1">
              <a:buAutoNum type="arabicPeriod"/>
            </a:pPr>
            <a:r>
              <a:rPr lang="zh-CN" altLang="en-US" sz="2800" dirty="0">
                <a:latin typeface="黑体" panose="02010609060101010101" pitchFamily="49" charset="-122"/>
                <a:ea typeface="黑体" panose="02010609060101010101" pitchFamily="49" charset="-122"/>
              </a:rPr>
              <a:t>空闲表法</a:t>
            </a:r>
            <a:endParaRPr lang="zh-CN" altLang="en-US" sz="2800" b="0" dirty="0">
              <a:latin typeface="黑体" panose="02010609060101010101" pitchFamily="49" charset="-122"/>
              <a:ea typeface="黑体" panose="02010609060101010101" pitchFamily="49" charset="-122"/>
            </a:endParaRPr>
          </a:p>
          <a:p>
            <a:pPr lvl="1" indent="-457200">
              <a:buClr>
                <a:srgbClr val="0066FF"/>
              </a:buClr>
              <a:buFont typeface="Arial" panose="020B0604020202020204" pitchFamily="34" charset="0"/>
              <a:buChar char="•"/>
            </a:pPr>
            <a:r>
              <a:rPr lang="zh-CN" altLang="en-US" dirty="0">
                <a:latin typeface="宋体" panose="02010600030101010101" pitchFamily="2" charset="-122"/>
              </a:rPr>
              <a:t>属于连续分配方法，与内存的动态分配方式雷同（首次</a:t>
            </a:r>
            <a:r>
              <a:rPr lang="en-US" altLang="zh-CN" dirty="0">
                <a:latin typeface="宋体" panose="02010600030101010101" pitchFamily="2" charset="-122"/>
              </a:rPr>
              <a:t>/</a:t>
            </a:r>
            <a:r>
              <a:rPr lang="zh-CN" altLang="en-US" dirty="0">
                <a:latin typeface="宋体" panose="02010600030101010101" pitchFamily="2" charset="-122"/>
              </a:rPr>
              <a:t>循环首次</a:t>
            </a:r>
            <a:r>
              <a:rPr lang="en-US" altLang="zh-CN" dirty="0">
                <a:latin typeface="宋体" panose="02010600030101010101" pitchFamily="2" charset="-122"/>
              </a:rPr>
              <a:t>/</a:t>
            </a:r>
            <a:r>
              <a:rPr lang="zh-CN" altLang="en-US" dirty="0">
                <a:latin typeface="宋体" panose="02010600030101010101" pitchFamily="2" charset="-122"/>
              </a:rPr>
              <a:t>最佳</a:t>
            </a:r>
            <a:r>
              <a:rPr lang="en-US" altLang="zh-CN" dirty="0">
                <a:latin typeface="宋体" panose="02010600030101010101" pitchFamily="2" charset="-122"/>
              </a:rPr>
              <a:t>/</a:t>
            </a:r>
            <a:r>
              <a:rPr lang="zh-CN" altLang="en-US" dirty="0">
                <a:latin typeface="宋体" panose="02010600030101010101" pitchFamily="2" charset="-122"/>
              </a:rPr>
              <a:t>最坏）</a:t>
            </a:r>
            <a:endParaRPr lang="en-US" altLang="zh-CN" dirty="0">
              <a:latin typeface="宋体" panose="02010600030101010101" pitchFamily="2" charset="-122"/>
            </a:endParaRPr>
          </a:p>
          <a:p>
            <a:pPr lvl="1" indent="-457200">
              <a:buClr>
                <a:srgbClr val="0066FF"/>
              </a:buClr>
              <a:buFont typeface="Arial" panose="020B0604020202020204" pitchFamily="34" charset="0"/>
              <a:buChar char="•"/>
            </a:pPr>
            <a:r>
              <a:rPr lang="zh-CN" altLang="en-US" dirty="0">
                <a:latin typeface="宋体" panose="02010600030101010101" pitchFamily="2" charset="-122"/>
              </a:rPr>
              <a:t>每个文件分配一块连续的存储空间</a:t>
            </a:r>
            <a:endParaRPr lang="zh-CN" altLang="en-US" dirty="0">
              <a:latin typeface="宋体" panose="02010600030101010101" pitchFamily="2" charset="-122"/>
            </a:endParaRPr>
          </a:p>
          <a:p>
            <a:pPr lvl="1" indent="-457200">
              <a:buClr>
                <a:srgbClr val="0066FF"/>
              </a:buClr>
              <a:buFont typeface="Arial" panose="020B0604020202020204" pitchFamily="34" charset="0"/>
              <a:buChar char="•"/>
            </a:pPr>
            <a:r>
              <a:rPr lang="zh-CN" altLang="en-US" dirty="0">
                <a:latin typeface="宋体" panose="02010600030101010101" pitchFamily="2" charset="-122"/>
              </a:rPr>
              <a:t>回收：判断是否合并（相邻接的空闲区应合并）</a:t>
            </a:r>
            <a:endParaRPr lang="en-US" altLang="zh-CN" dirty="0">
              <a:latin typeface="宋体" panose="02010600030101010101" pitchFamily="2" charset="-122"/>
            </a:endParaRPr>
          </a:p>
          <a:p>
            <a:pPr lvl="1" indent="-457200">
              <a:buClr>
                <a:srgbClr val="0066FF"/>
              </a:buClr>
              <a:buFont typeface="Arial" panose="020B0604020202020204" pitchFamily="34" charset="0"/>
              <a:buChar char="•"/>
            </a:pPr>
            <a:r>
              <a:rPr lang="zh-CN" altLang="en-US" dirty="0">
                <a:latin typeface="宋体" panose="02010600030101010101" pitchFamily="2" charset="-122"/>
              </a:rPr>
              <a:t>为外存上的所有空闲块建立一张空闲表，每个空闲区对应一个空闲表项 </a:t>
            </a:r>
            <a:endParaRPr lang="zh-CN" altLang="en-US" dirty="0">
              <a:latin typeface="宋体" panose="02010600030101010101" pitchFamily="2" charset="-122"/>
            </a:endParaRPr>
          </a:p>
          <a:p>
            <a:pPr lvl="1" indent="-457200">
              <a:buClr>
                <a:srgbClr val="0066FF"/>
              </a:buClr>
              <a:buFont typeface="Arial" panose="020B0604020202020204" pitchFamily="34" charset="0"/>
              <a:buChar char="•"/>
            </a:pPr>
            <a:r>
              <a:rPr lang="zh-CN" altLang="en-US" dirty="0">
                <a:latin typeface="宋体" panose="02010600030101010101" pitchFamily="2" charset="-122"/>
              </a:rPr>
              <a:t>空闲表项包括：表项序号、该空闲区的第一个盘块号、空闲块数等。</a:t>
            </a:r>
            <a:endParaRPr lang="zh-CN" altLang="en-US" dirty="0">
              <a:latin typeface="宋体" panose="02010600030101010101" pitchFamily="2" charset="-122"/>
            </a:endParaRPr>
          </a:p>
        </p:txBody>
      </p:sp>
      <p:graphicFrame>
        <p:nvGraphicFramePr>
          <p:cNvPr id="25606" name="表格 25605"/>
          <p:cNvGraphicFramePr/>
          <p:nvPr/>
        </p:nvGraphicFramePr>
        <p:xfrm>
          <a:off x="1258888" y="4545013"/>
          <a:ext cx="6842125" cy="2122488"/>
        </p:xfrm>
        <a:graphic>
          <a:graphicData uri="http://schemas.openxmlformats.org/drawingml/2006/table">
            <a:tbl>
              <a:tblPr/>
              <a:tblGrid>
                <a:gridCol w="2281238"/>
                <a:gridCol w="2279650"/>
                <a:gridCol w="2281237"/>
              </a:tblGrid>
              <a:tr h="428625">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zh-CN" altLang="en-US" sz="2000" dirty="0">
                          <a:latin typeface="Times New Roman" panose="02020603050405020304" pitchFamily="18" charset="0"/>
                          <a:ea typeface="宋体" panose="02010600030101010101" pitchFamily="2" charset="-122"/>
                        </a:rPr>
                        <a:t>序号</a:t>
                      </a:r>
                      <a:endParaRPr lang="zh-CN" altLang="en-US" sz="200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zh-CN" altLang="en-US" sz="2000" dirty="0">
                          <a:latin typeface="Times New Roman" panose="02020603050405020304" pitchFamily="18" charset="0"/>
                          <a:ea typeface="宋体" panose="02010600030101010101" pitchFamily="2" charset="-122"/>
                        </a:rPr>
                        <a:t>第一空闲盘块号</a:t>
                      </a:r>
                      <a:endParaRPr lang="zh-CN" altLang="en-US"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zh-CN" altLang="en-US" sz="2000" dirty="0">
                          <a:latin typeface="Times New Roman" panose="02020603050405020304" pitchFamily="18" charset="0"/>
                          <a:ea typeface="宋体" panose="02010600030101010101" pitchFamily="2" charset="-122"/>
                        </a:rPr>
                        <a:t>空闲盘块数</a:t>
                      </a:r>
                      <a:endParaRPr lang="zh-CN" altLang="en-US"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863">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2275">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9</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3</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862">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3</a:t>
                      </a:r>
                      <a:endParaRPr lang="en-US" altLang="zh-CN" sz="200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15</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863">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defRPr>
                      </a:lvl1pPr>
                      <a:lvl2pPr marL="457200" lvl="1"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2pPr>
                      <a:lvl3pPr marL="914400" lvl="2"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3pPr>
                      <a:lvl4pPr marL="1371600" lvl="3"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4pPr>
                      <a:lvl5pPr marL="1828800" lvl="4"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sz="3600" b="1" i="0" u="none" kern="1200" baseline="0">
                          <a:solidFill>
                            <a:schemeClr val="tx1"/>
                          </a:solidFill>
                          <a:latin typeface="Comic Sans MS" panose="030F0702030302020204" pitchFamily="66" charset="0"/>
                          <a:ea typeface="方正舒体" panose="02010601030101010101" pitchFamily="2" charset="-122"/>
                          <a:cs typeface="+mn-cs"/>
                        </a:defRPr>
                      </a:lvl5pPr>
                    </a:lstStyle>
                    <a:p>
                      <a:pPr lvl="0" algn="ctr" eaLnBrk="1" hangingPunct="1">
                        <a:lnSpc>
                          <a:spcPct val="100000"/>
                        </a:lnSpc>
                        <a:buClr>
                          <a:srgbClr val="1F05E3"/>
                        </a:buClr>
                        <a:buSzTx/>
                        <a:buNone/>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395288" y="1111250"/>
            <a:ext cx="2620962" cy="522288"/>
          </a:xfrm>
          <a:prstGeom prst="rect">
            <a:avLst/>
          </a:prstGeom>
          <a:noFill/>
          <a:ln w="9525">
            <a:noFill/>
          </a:ln>
        </p:spPr>
        <p:txBody>
          <a:bodyPr wrap="none">
            <a:spAutoFit/>
          </a:bodyPr>
          <a:p>
            <a:pPr eaLnBrk="1" hangingPunct="1"/>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空闲链表法</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36867" name="Text Box 3"/>
          <p:cNvSpPr txBox="1"/>
          <p:nvPr/>
        </p:nvSpPr>
        <p:spPr>
          <a:xfrm>
            <a:off x="395288" y="1614488"/>
            <a:ext cx="8534400" cy="1938337"/>
          </a:xfrm>
          <a:prstGeom prst="rect">
            <a:avLst/>
          </a:prstGeom>
          <a:noFill/>
          <a:ln w="9525">
            <a:noFill/>
          </a:ln>
        </p:spPr>
        <p:txBody>
          <a:bodyPr>
            <a:spAutoFit/>
          </a:bodyPr>
          <a:p>
            <a:pPr marL="457200" indent="-457200" eaLnBrk="1" hangingPunct="1">
              <a:buAutoNum type="arabicParenBoth"/>
            </a:pPr>
            <a:r>
              <a:rPr lang="zh-CN" altLang="en-US" b="0" dirty="0">
                <a:latin typeface="黑体" panose="02010609060101010101" pitchFamily="49" charset="-122"/>
                <a:ea typeface="黑体" panose="02010609060101010101" pitchFamily="49" charset="-122"/>
              </a:rPr>
              <a:t>空闲盘块链：将空闲空间，以盘块为单位通过指针拉成一条链</a:t>
            </a:r>
            <a:endParaRPr lang="zh-CN" altLang="en-US" b="0" dirty="0">
              <a:latin typeface="黑体" panose="02010609060101010101" pitchFamily="49" charset="-122"/>
              <a:ea typeface="黑体" panose="02010609060101010101" pitchFamily="49" charset="-122"/>
            </a:endParaRPr>
          </a:p>
          <a:p>
            <a:pPr marL="457200" indent="-457200" eaLnBrk="1" fontAlgn="t">
              <a:buNone/>
            </a:pPr>
            <a:r>
              <a:rPr lang="zh-CN" altLang="en-US" b="0" dirty="0">
                <a:latin typeface="黑体" panose="02010609060101010101" pitchFamily="49" charset="-122"/>
                <a:ea typeface="黑体" panose="02010609060101010101" pitchFamily="49" charset="-122"/>
              </a:rPr>
              <a:t>   </a:t>
            </a:r>
            <a:r>
              <a:rPr lang="zh-CN" altLang="en-US" b="0" dirty="0">
                <a:solidFill>
                  <a:srgbClr val="FF3300"/>
                </a:solidFill>
                <a:latin typeface="黑体" panose="02010609060101010101" pitchFamily="49" charset="-122"/>
                <a:ea typeface="黑体" panose="02010609060101010101" pitchFamily="49" charset="-122"/>
              </a:rPr>
              <a:t>优缺点：</a:t>
            </a:r>
            <a:r>
              <a:rPr lang="zh-CN" altLang="en-US" b="0" dirty="0">
                <a:latin typeface="黑体" panose="02010609060101010101" pitchFamily="49" charset="-122"/>
                <a:ea typeface="黑体" panose="02010609060101010101" pitchFamily="49" charset="-122"/>
              </a:rPr>
              <a:t>实现简单，但是工作效率低。在为一个文件分配盘块时，可能要重复操作多次。</a:t>
            </a:r>
            <a:endParaRPr lang="zh-CN" altLang="en-US" b="0" dirty="0">
              <a:latin typeface="黑体" panose="02010609060101010101" pitchFamily="49" charset="-122"/>
              <a:ea typeface="黑体" panose="02010609060101010101" pitchFamily="49" charset="-122"/>
            </a:endParaRPr>
          </a:p>
          <a:p>
            <a:pPr marL="457200" indent="-457200" eaLnBrk="1" hangingPunct="1">
              <a:buNone/>
            </a:pPr>
            <a:r>
              <a:rPr lang="en-US" altLang="zh-CN" b="0" dirty="0">
                <a:latin typeface="黑体" panose="02010609060101010101" pitchFamily="49" charset="-122"/>
                <a:ea typeface="黑体" panose="02010609060101010101" pitchFamily="49" charset="-122"/>
              </a:rPr>
              <a:t>(2)</a:t>
            </a:r>
            <a:r>
              <a:rPr lang="zh-CN" altLang="en-US" b="0" dirty="0">
                <a:latin typeface="黑体" panose="02010609060101010101" pitchFamily="49" charset="-122"/>
                <a:ea typeface="黑体" panose="02010609060101010101" pitchFamily="49" charset="-122"/>
              </a:rPr>
              <a:t>空闲盘区链：将所有空闲盘区拉成一条链。</a:t>
            </a:r>
            <a:endParaRPr lang="zh-CN" altLang="en-US" b="0" dirty="0">
              <a:latin typeface="黑体" panose="02010609060101010101" pitchFamily="49" charset="-122"/>
              <a:ea typeface="黑体" panose="02010609060101010101" pitchFamily="49" charset="-122"/>
            </a:endParaRPr>
          </a:p>
        </p:txBody>
      </p:sp>
      <p:sp>
        <p:nvSpPr>
          <p:cNvPr id="474118" name="Text Box 6"/>
          <p:cNvSpPr txBox="1">
            <a:spLocks noChangeArrowheads="1"/>
          </p:cNvSpPr>
          <p:nvPr/>
        </p:nvSpPr>
        <p:spPr bwMode="auto">
          <a:xfrm>
            <a:off x="442913" y="3551238"/>
            <a:ext cx="8496300" cy="3046413"/>
          </a:xfrm>
          <a:prstGeom prst="rect">
            <a:avLst/>
          </a:prstGeom>
          <a:noFill/>
          <a:ln w="9525">
            <a:noFill/>
            <a:miter lim="800000"/>
          </a:ln>
          <a:effectLst/>
        </p:spPr>
        <p:txBody>
          <a:bodyPr>
            <a:spAutoFit/>
          </a:bodyPr>
          <a:lstStyle/>
          <a:p>
            <a:pPr marL="342900" marR="0" indent="-342900" defTabSz="914400" eaLnBrk="1" hangingPunct="1">
              <a:buClrTx/>
              <a:buSzTx/>
              <a:buFont typeface="Wingdings" panose="05000000000000000000" pitchFamily="2" charset="2"/>
              <a:buNone/>
              <a:defRPr/>
            </a:pPr>
            <a:r>
              <a:rPr kumimoji="1" lang="zh-CN" altLang="en-US" b="0" kern="1200" cap="none" spc="0" normalizeH="0" baseline="0" noProof="0" dirty="0">
                <a:latin typeface="黑体" panose="02010609060101010101" pitchFamily="49" charset="-122"/>
                <a:ea typeface="黑体" panose="02010609060101010101" pitchFamily="49" charset="-122"/>
                <a:cs typeface="+mn-cs"/>
              </a:rPr>
              <a:t>例：对于</a:t>
            </a:r>
            <a:r>
              <a:rPr kumimoji="1" lang="en-US" altLang="zh-CN" b="0" kern="1200" cap="none" spc="0" normalizeH="0" baseline="0" noProof="0" dirty="0">
                <a:latin typeface="黑体" panose="02010609060101010101" pitchFamily="49" charset="-122"/>
                <a:ea typeface="黑体" panose="02010609060101010101" pitchFamily="49" charset="-122"/>
                <a:cs typeface="+mn-cs"/>
              </a:rPr>
              <a:t>1KB</a:t>
            </a:r>
            <a:r>
              <a:rPr kumimoji="1" lang="zh-CN" altLang="en-US" b="0" kern="1200" cap="none" spc="0" normalizeH="0" baseline="0" noProof="0" dirty="0">
                <a:latin typeface="黑体" panose="02010609060101010101" pitchFamily="49" charset="-122"/>
                <a:ea typeface="黑体" panose="02010609060101010101" pitchFamily="49" charset="-122"/>
                <a:cs typeface="+mn-cs"/>
              </a:rPr>
              <a:t>大小的块，考察</a:t>
            </a:r>
            <a:r>
              <a:rPr kumimoji="1" lang="en-US" altLang="zh-CN" b="0" kern="1200" cap="none" spc="0" normalizeH="0" baseline="0" noProof="0" dirty="0">
                <a:latin typeface="黑体" panose="02010609060101010101" pitchFamily="49" charset="-122"/>
                <a:ea typeface="黑体" panose="02010609060101010101" pitchFamily="49" charset="-122"/>
                <a:cs typeface="+mn-cs"/>
              </a:rPr>
              <a:t>20MB</a:t>
            </a:r>
            <a:r>
              <a:rPr kumimoji="1" lang="zh-CN" altLang="en-US" b="0" kern="1200" cap="none" spc="0" normalizeH="0" baseline="0" noProof="0" dirty="0">
                <a:latin typeface="黑体" panose="02010609060101010101" pitchFamily="49" charset="-122"/>
                <a:ea typeface="黑体" panose="02010609060101010101" pitchFamily="49" charset="-122"/>
                <a:cs typeface="+mn-cs"/>
              </a:rPr>
              <a:t>磁盘需要多少块的空闲链表？</a:t>
            </a:r>
            <a:endParaRPr kumimoji="1" lang="zh-CN" altLang="en-US" b="0"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buClrTx/>
              <a:buSzTx/>
              <a:buFont typeface="Wingdings" panose="05000000000000000000" pitchFamily="2" charset="2"/>
              <a:buNone/>
              <a:defRPr/>
            </a:pPr>
            <a:r>
              <a:rPr kumimoji="1" lang="zh-CN" altLang="en-US" b="0" kern="1200" cap="none" spc="0" normalizeH="0" baseline="0" noProof="0" dirty="0">
                <a:latin typeface="黑体" panose="02010609060101010101" pitchFamily="49" charset="-122"/>
                <a:ea typeface="黑体" panose="02010609060101010101" pitchFamily="49" charset="-122"/>
                <a:cs typeface="+mn-cs"/>
              </a:rPr>
              <a:t>分析：对于</a:t>
            </a:r>
            <a:r>
              <a:rPr kumimoji="1" lang="en-US" altLang="zh-CN" b="0" kern="1200" cap="none" spc="0" normalizeH="0" baseline="0" noProof="0" dirty="0">
                <a:latin typeface="黑体" panose="02010609060101010101" pitchFamily="49" charset="-122"/>
                <a:ea typeface="黑体" panose="02010609060101010101" pitchFamily="49" charset="-122"/>
                <a:cs typeface="+mn-cs"/>
              </a:rPr>
              <a:t>1KB</a:t>
            </a:r>
            <a:r>
              <a:rPr kumimoji="1" lang="zh-CN" altLang="en-US" b="0" kern="1200" cap="none" spc="0" normalizeH="0" baseline="0" noProof="0" dirty="0">
                <a:latin typeface="黑体" panose="02010609060101010101" pitchFamily="49" charset="-122"/>
                <a:ea typeface="黑体" panose="02010609060101010101" pitchFamily="49" charset="-122"/>
                <a:cs typeface="+mn-cs"/>
              </a:rPr>
              <a:t>大小的块，</a:t>
            </a:r>
            <a:r>
              <a:rPr kumimoji="1" lang="en-US" altLang="zh-CN" b="0" kern="1200" cap="none" spc="0" normalizeH="0" baseline="0" noProof="0" dirty="0">
                <a:latin typeface="黑体" panose="02010609060101010101" pitchFamily="49" charset="-122"/>
                <a:ea typeface="黑体" panose="02010609060101010101" pitchFamily="49" charset="-122"/>
                <a:cs typeface="+mn-cs"/>
              </a:rPr>
              <a:t>20MB</a:t>
            </a:r>
            <a:r>
              <a:rPr kumimoji="1" lang="zh-CN" altLang="en-US" b="0" kern="1200" cap="none" spc="0" normalizeH="0" baseline="0" noProof="0" dirty="0">
                <a:latin typeface="黑体" panose="02010609060101010101" pitchFamily="49" charset="-122"/>
                <a:ea typeface="黑体" panose="02010609060101010101" pitchFamily="49" charset="-122"/>
                <a:cs typeface="+mn-cs"/>
              </a:rPr>
              <a:t>的磁盘包含的块数：</a:t>
            </a:r>
            <a:endParaRPr kumimoji="1" lang="zh-CN" altLang="en-US" b="0"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buClrTx/>
              <a:buSzTx/>
              <a:buFont typeface="Wingdings" panose="05000000000000000000" pitchFamily="2" charset="2"/>
              <a:buNone/>
              <a:defRPr/>
            </a:pPr>
            <a:r>
              <a:rPr kumimoji="1" lang="en-US" altLang="zh-CN" b="0" kern="1200" cap="none" spc="0" normalizeH="0" baseline="0" noProof="0" dirty="0">
                <a:latin typeface="黑体" panose="02010609060101010101" pitchFamily="49" charset="-122"/>
                <a:ea typeface="黑体" panose="02010609060101010101" pitchFamily="49" charset="-122"/>
                <a:cs typeface="+mn-cs"/>
              </a:rPr>
              <a:t>20MB/1KB=20K</a:t>
            </a:r>
            <a:r>
              <a:rPr kumimoji="1" lang="zh-CN" altLang="en-US" b="0" kern="1200" cap="none" spc="0" normalizeH="0" baseline="0" noProof="0" dirty="0">
                <a:latin typeface="黑体" panose="02010609060101010101" pitchFamily="49" charset="-122"/>
                <a:ea typeface="黑体" panose="02010609060101010101" pitchFamily="49" charset="-122"/>
                <a:cs typeface="+mn-cs"/>
              </a:rPr>
              <a:t>（个）   又  </a:t>
            </a:r>
            <a:r>
              <a:rPr kumimoji="1" lang="en-US" altLang="zh-CN" b="0" kern="1200" cap="none" spc="0" normalizeH="0" baseline="0" noProof="0" dirty="0">
                <a:latin typeface="黑体" panose="02010609060101010101" pitchFamily="49" charset="-122"/>
                <a:ea typeface="黑体" panose="02010609060101010101" pitchFamily="49" charset="-122"/>
                <a:cs typeface="+mn-cs"/>
              </a:rPr>
              <a:t>2^14&lt;20K&lt;2^15</a:t>
            </a:r>
            <a:endParaRPr kumimoji="1" lang="en-US" altLang="zh-CN" b="0"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buClrTx/>
              <a:buSzTx/>
              <a:buFont typeface="Wingdings" panose="05000000000000000000" pitchFamily="2" charset="2"/>
              <a:buNone/>
              <a:defRPr/>
            </a:pPr>
            <a:r>
              <a:rPr kumimoji="1" lang="zh-CN" altLang="en-US" b="0" kern="1200" cap="none" spc="0" normalizeH="0" baseline="0" noProof="0" dirty="0">
                <a:latin typeface="黑体" panose="02010609060101010101" pitchFamily="49" charset="-122"/>
                <a:ea typeface="黑体" panose="02010609060101010101" pitchFamily="49" charset="-122"/>
                <a:cs typeface="+mn-cs"/>
              </a:rPr>
              <a:t>故需要</a:t>
            </a:r>
            <a:r>
              <a:rPr kumimoji="1" lang="en-US" altLang="zh-CN" b="0" kern="1200" cap="none" spc="0" normalizeH="0" baseline="0" noProof="0" dirty="0">
                <a:latin typeface="黑体" panose="02010609060101010101" pitchFamily="49" charset="-122"/>
                <a:ea typeface="黑体" panose="02010609060101010101" pitchFamily="49" charset="-122"/>
                <a:cs typeface="+mn-cs"/>
              </a:rPr>
              <a:t>15</a:t>
            </a:r>
            <a:r>
              <a:rPr kumimoji="1" lang="zh-CN" altLang="en-US" b="0" kern="1200" cap="none" spc="0" normalizeH="0" baseline="0" noProof="0" dirty="0">
                <a:latin typeface="黑体" panose="02010609060101010101" pitchFamily="49" charset="-122"/>
                <a:ea typeface="黑体" panose="02010609060101010101" pitchFamily="49" charset="-122"/>
                <a:cs typeface="+mn-cs"/>
              </a:rPr>
              <a:t>位表示块号，即</a:t>
            </a:r>
            <a:r>
              <a:rPr kumimoji="1" lang="en-US" altLang="zh-CN" b="0" kern="1200" cap="none" spc="0" normalizeH="0" baseline="0" noProof="0" dirty="0">
                <a:latin typeface="黑体" panose="02010609060101010101" pitchFamily="49" charset="-122"/>
                <a:ea typeface="黑体" panose="02010609060101010101" pitchFamily="49" charset="-122"/>
                <a:cs typeface="+mn-cs"/>
              </a:rPr>
              <a:t>2</a:t>
            </a:r>
            <a:r>
              <a:rPr kumimoji="1" lang="zh-CN" altLang="en-US" b="0" kern="1200" cap="none" spc="0" normalizeH="0" baseline="0" noProof="0" dirty="0">
                <a:latin typeface="黑体" panose="02010609060101010101" pitchFamily="49" charset="-122"/>
                <a:ea typeface="黑体" panose="02010609060101010101" pitchFamily="49" charset="-122"/>
                <a:cs typeface="+mn-cs"/>
              </a:rPr>
              <a:t>个字节。</a:t>
            </a:r>
            <a:endParaRPr kumimoji="1" lang="zh-CN" altLang="en-US" b="0"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buClrTx/>
              <a:buSzTx/>
              <a:buFont typeface="Wingdings" panose="05000000000000000000" pitchFamily="2" charset="2"/>
              <a:buNone/>
              <a:defRPr/>
            </a:pPr>
            <a:r>
              <a:rPr kumimoji="1" lang="zh-CN" altLang="en-US" b="0" kern="1200" cap="none" spc="0" normalizeH="0" baseline="0" noProof="0" dirty="0">
                <a:latin typeface="黑体" panose="02010609060101010101" pitchFamily="49" charset="-122"/>
                <a:ea typeface="黑体" panose="02010609060101010101" pitchFamily="49" charset="-122"/>
                <a:cs typeface="+mn-cs"/>
              </a:rPr>
              <a:t>又一块为</a:t>
            </a:r>
            <a:r>
              <a:rPr kumimoji="1" lang="en-US" altLang="zh-CN" b="0" kern="1200" cap="none" spc="0" normalizeH="0" baseline="0" noProof="0" dirty="0">
                <a:latin typeface="黑体" panose="02010609060101010101" pitchFamily="49" charset="-122"/>
                <a:ea typeface="黑体" panose="02010609060101010101" pitchFamily="49" charset="-122"/>
                <a:cs typeface="+mn-cs"/>
              </a:rPr>
              <a:t>1KB,</a:t>
            </a:r>
            <a:r>
              <a:rPr kumimoji="1" lang="zh-CN" altLang="en-US" b="0" kern="1200" cap="none" spc="0" normalizeH="0" baseline="0" noProof="0" dirty="0">
                <a:latin typeface="黑体" panose="02010609060101010101" pitchFamily="49" charset="-122"/>
                <a:ea typeface="黑体" panose="02010609060101010101" pitchFamily="49" charset="-122"/>
                <a:cs typeface="+mn-cs"/>
              </a:rPr>
              <a:t>即可包含</a:t>
            </a:r>
            <a:r>
              <a:rPr kumimoji="1" lang="en-US" altLang="zh-CN" b="0" kern="1200" cap="none" spc="0" normalizeH="0" baseline="0" noProof="0" dirty="0">
                <a:latin typeface="黑体" panose="02010609060101010101" pitchFamily="49" charset="-122"/>
                <a:ea typeface="黑体" panose="02010609060101010101" pitchFamily="49" charset="-122"/>
                <a:cs typeface="+mn-cs"/>
              </a:rPr>
              <a:t>512</a:t>
            </a:r>
            <a:r>
              <a:rPr kumimoji="1" lang="zh-CN" altLang="en-US" b="0" kern="1200" cap="none" spc="0" normalizeH="0" baseline="0" noProof="0" dirty="0">
                <a:latin typeface="黑体" panose="02010609060101010101" pitchFamily="49" charset="-122"/>
                <a:ea typeface="黑体" panose="02010609060101010101" pitchFamily="49" charset="-122"/>
                <a:cs typeface="+mn-cs"/>
              </a:rPr>
              <a:t>个</a:t>
            </a:r>
            <a:r>
              <a:rPr kumimoji="1" lang="en-US" altLang="zh-CN" b="0" kern="1200" cap="none" spc="0" normalizeH="0" baseline="0" noProof="0" dirty="0">
                <a:latin typeface="黑体" panose="02010609060101010101" pitchFamily="49" charset="-122"/>
                <a:ea typeface="黑体" panose="02010609060101010101" pitchFamily="49" charset="-122"/>
                <a:cs typeface="+mn-cs"/>
              </a:rPr>
              <a:t>16</a:t>
            </a:r>
            <a:r>
              <a:rPr kumimoji="1" lang="zh-CN" altLang="en-US" b="0" kern="1200" cap="none" spc="0" normalizeH="0" baseline="0" noProof="0" dirty="0">
                <a:latin typeface="黑体" panose="02010609060101010101" pitchFamily="49" charset="-122"/>
                <a:ea typeface="黑体" panose="02010609060101010101" pitchFamily="49" charset="-122"/>
                <a:cs typeface="+mn-cs"/>
              </a:rPr>
              <a:t>位的磁盘块号</a:t>
            </a:r>
            <a:endParaRPr kumimoji="1" lang="zh-CN" altLang="en-US" b="0"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buClrTx/>
              <a:buSzTx/>
              <a:buFont typeface="Wingdings" panose="05000000000000000000" pitchFamily="2" charset="2"/>
              <a:buNone/>
              <a:defRPr/>
            </a:pPr>
            <a:r>
              <a:rPr kumimoji="1" lang="zh-CN" altLang="en-US" b="0" kern="1200" cap="none" spc="0" normalizeH="0" baseline="0" noProof="0" dirty="0">
                <a:latin typeface="黑体" panose="02010609060101010101" pitchFamily="49" charset="-122"/>
                <a:ea typeface="黑体" panose="02010609060101010101" pitchFamily="49" charset="-122"/>
                <a:cs typeface="+mn-cs"/>
              </a:rPr>
              <a:t>现在有</a:t>
            </a:r>
            <a:r>
              <a:rPr kumimoji="1" lang="en-US" altLang="zh-CN" b="0" kern="1200" cap="none" spc="0" normalizeH="0" baseline="0" noProof="0" dirty="0">
                <a:latin typeface="黑体" panose="02010609060101010101" pitchFamily="49" charset="-122"/>
                <a:ea typeface="黑体" panose="02010609060101010101" pitchFamily="49" charset="-122"/>
                <a:cs typeface="+mn-cs"/>
              </a:rPr>
              <a:t>20K</a:t>
            </a:r>
            <a:r>
              <a:rPr kumimoji="1" lang="zh-CN" altLang="en-US" b="0" kern="1200" cap="none" spc="0" normalizeH="0" baseline="0" noProof="0" dirty="0">
                <a:latin typeface="黑体" panose="02010609060101010101" pitchFamily="49" charset="-122"/>
                <a:ea typeface="黑体" panose="02010609060101010101" pitchFamily="49" charset="-122"/>
                <a:cs typeface="+mn-cs"/>
              </a:rPr>
              <a:t>个块，故磁盘需要</a:t>
            </a:r>
            <a:r>
              <a:rPr kumimoji="1" lang="en-US" altLang="zh-CN" b="0" kern="1200" cap="none" spc="0" normalizeH="0" baseline="0" noProof="0" dirty="0">
                <a:solidFill>
                  <a:srgbClr val="FF3300"/>
                </a:solidFill>
                <a:latin typeface="黑体" panose="02010609060101010101" pitchFamily="49" charset="-122"/>
                <a:ea typeface="黑体" panose="02010609060101010101" pitchFamily="49" charset="-122"/>
                <a:cs typeface="+mn-cs"/>
              </a:rPr>
              <a:t>20K/512=40</a:t>
            </a:r>
            <a:r>
              <a:rPr kumimoji="1" lang="zh-CN" altLang="en-US" b="0" kern="1200" cap="none" spc="0" normalizeH="0" baseline="0" noProof="0" dirty="0">
                <a:solidFill>
                  <a:srgbClr val="FF3300"/>
                </a:solidFill>
                <a:latin typeface="黑体" panose="02010609060101010101" pitchFamily="49" charset="-122"/>
                <a:ea typeface="黑体" panose="02010609060101010101" pitchFamily="49" charset="-122"/>
                <a:cs typeface="+mn-cs"/>
              </a:rPr>
              <a:t>个块</a:t>
            </a:r>
            <a:r>
              <a:rPr kumimoji="1" lang="zh-CN" altLang="en-US" b="0" kern="1200" cap="none" spc="0" normalizeH="0" baseline="0" noProof="0" dirty="0">
                <a:latin typeface="黑体" panose="02010609060101010101" pitchFamily="49" charset="-122"/>
                <a:ea typeface="黑体" panose="02010609060101010101" pitchFamily="49" charset="-122"/>
                <a:cs typeface="+mn-cs"/>
              </a:rPr>
              <a:t>的空闲块链表。</a:t>
            </a:r>
            <a:r>
              <a:rPr kumimoji="1" lang="zh-CN" altLang="en-US" b="0" kern="1200" cap="none" spc="0" normalizeH="0" baseline="0" noProof="0" dirty="0">
                <a:latin typeface="Comic Sans MS" panose="030F0702030302020204"/>
                <a:ea typeface="黑体" panose="02010609060101010101" pitchFamily="49" charset="-122"/>
                <a:cs typeface="+mn-cs"/>
              </a:rPr>
              <a:t> </a:t>
            </a:r>
            <a:endParaRPr kumimoji="1" lang="zh-CN" altLang="en-US" b="0"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buClrTx/>
              <a:buSzTx/>
              <a:buFont typeface="Wingdings" panose="05000000000000000000" pitchFamily="2" charset="2"/>
              <a:buNone/>
              <a:defRPr/>
            </a:pPr>
            <a:r>
              <a:rPr kumimoji="1" lang="zh-CN" altLang="en-US" b="0" kern="1200" cap="none" spc="0" normalizeH="0" baseline="0" noProof="0" dirty="0">
                <a:solidFill>
                  <a:srgbClr val="FF3300"/>
                </a:solidFill>
                <a:latin typeface="黑体" panose="02010609060101010101" pitchFamily="49" charset="-122"/>
                <a:ea typeface="黑体" panose="02010609060101010101" pitchFamily="49" charset="-122"/>
                <a:cs typeface="+mn-cs"/>
              </a:rPr>
              <a:t>说明：</a:t>
            </a:r>
            <a:r>
              <a:rPr kumimoji="1" lang="zh-CN" altLang="en-US" b="0" kern="1200" cap="none" spc="0" normalizeH="0" baseline="0" noProof="0" dirty="0">
                <a:latin typeface="黑体" panose="02010609060101010101" pitchFamily="49" charset="-122"/>
                <a:ea typeface="黑体" panose="02010609060101010101" pitchFamily="49" charset="-122"/>
                <a:cs typeface="+mn-cs"/>
              </a:rPr>
              <a:t>实际上，每个块中只包含</a:t>
            </a:r>
            <a:r>
              <a:rPr kumimoji="1" lang="en-US" altLang="zh-CN" b="0" kern="1200" cap="none" spc="0" normalizeH="0" baseline="0" noProof="0" dirty="0">
                <a:latin typeface="黑体" panose="02010609060101010101" pitchFamily="49" charset="-122"/>
                <a:ea typeface="黑体" panose="02010609060101010101" pitchFamily="49" charset="-122"/>
                <a:cs typeface="+mn-cs"/>
              </a:rPr>
              <a:t>511</a:t>
            </a:r>
            <a:r>
              <a:rPr kumimoji="1" lang="zh-CN" altLang="en-US" b="0" kern="1200" cap="none" spc="0" normalizeH="0" baseline="0" noProof="0" dirty="0">
                <a:latin typeface="黑体" panose="02010609060101010101" pitchFamily="49" charset="-122"/>
                <a:ea typeface="黑体" panose="02010609060101010101" pitchFamily="49" charset="-122"/>
                <a:cs typeface="+mn-cs"/>
              </a:rPr>
              <a:t>个空闲块号和下一空闲块结点的块号，通常情况下，我们</a:t>
            </a:r>
            <a:r>
              <a:rPr kumimoji="1" lang="zh-CN" altLang="en-US" b="0" kern="1200" cap="none" spc="0" normalizeH="0" baseline="0" noProof="0" dirty="0">
                <a:solidFill>
                  <a:srgbClr val="FF3300"/>
                </a:solidFill>
                <a:latin typeface="黑体" panose="02010609060101010101" pitchFamily="49" charset="-122"/>
                <a:ea typeface="黑体" panose="02010609060101010101" pitchFamily="49" charset="-122"/>
                <a:cs typeface="+mn-cs"/>
              </a:rPr>
              <a:t>采用空闲块存放空闲块链表</a:t>
            </a:r>
            <a:r>
              <a:rPr kumimoji="1" lang="zh-CN" altLang="en-US" b="0" kern="1200" cap="none" spc="0" normalizeH="0" baseline="0" noProof="0" dirty="0">
                <a:latin typeface="黑体" panose="02010609060101010101" pitchFamily="49" charset="-122"/>
                <a:ea typeface="黑体" panose="02010609060101010101" pitchFamily="49" charset="-122"/>
                <a:cs typeface="+mn-cs"/>
              </a:rPr>
              <a:t>。</a:t>
            </a:r>
            <a:endParaRPr kumimoji="1" lang="zh-CN" altLang="en-US" kern="1200" cap="none" spc="0" normalizeH="0" baseline="0" noProof="0" dirty="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sp>
        <p:nvSpPr>
          <p:cNvPr id="36869" name="Text Box 2"/>
          <p:cNvSpPr txBox="1"/>
          <p:nvPr/>
        </p:nvSpPr>
        <p:spPr>
          <a:xfrm>
            <a:off x="304800" y="236538"/>
            <a:ext cx="81915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8.2.1 </a:t>
            </a:r>
            <a:r>
              <a:rPr lang="zh-CN" altLang="en-US" sz="4400" dirty="0">
                <a:solidFill>
                  <a:srgbClr val="000066"/>
                </a:solidFill>
                <a:latin typeface="Tahoma" panose="020B0604030504040204" pitchFamily="34" charset="0"/>
                <a:ea typeface="黑体" panose="02010609060101010101" pitchFamily="49" charset="-122"/>
              </a:rPr>
              <a:t>空闲表法和空闲链表法 </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3"/>
          <p:cNvSpPr txBox="1"/>
          <p:nvPr/>
        </p:nvSpPr>
        <p:spPr>
          <a:xfrm>
            <a:off x="179388" y="1268413"/>
            <a:ext cx="8686800" cy="1416050"/>
          </a:xfrm>
          <a:prstGeom prst="rect">
            <a:avLst/>
          </a:prstGeom>
          <a:noFill/>
          <a:ln w="9525" cap="flat" cmpd="sng">
            <a:solidFill>
              <a:srgbClr val="0000FF"/>
            </a:solidFill>
            <a:prstDash val="solid"/>
            <a:miter/>
            <a:headEnd type="none" w="med" len="med"/>
            <a:tailEnd type="none" w="med" len="med"/>
          </a:ln>
        </p:spPr>
        <p:txBody>
          <a:bodyPr>
            <a:spAutoFit/>
          </a:bodyPr>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位示图：</a:t>
            </a:r>
            <a:r>
              <a:rPr lang="zh-CN" altLang="en-US" b="0" dirty="0">
                <a:latin typeface="黑体" panose="02010609060101010101" pitchFamily="49" charset="-122"/>
                <a:ea typeface="黑体" panose="02010609060101010101" pitchFamily="49" charset="-122"/>
              </a:rPr>
              <a:t>建立一张位示图，以反映整个存储空间的分配情况。用一个二进制位标示块，</a:t>
            </a:r>
            <a:r>
              <a:rPr lang="en-US" altLang="zh-CN" b="0" dirty="0">
                <a:latin typeface="黑体" panose="02010609060101010101" pitchFamily="49" charset="-122"/>
                <a:ea typeface="黑体" panose="02010609060101010101" pitchFamily="49" charset="-122"/>
              </a:rPr>
              <a:t>n</a:t>
            </a:r>
            <a:r>
              <a:rPr lang="zh-CN" altLang="en-US" b="0" dirty="0">
                <a:latin typeface="黑体" panose="02010609060101010101" pitchFamily="49" charset="-122"/>
                <a:ea typeface="黑体" panose="02010609060101010101" pitchFamily="49" charset="-122"/>
              </a:rPr>
              <a:t>个块的磁盘需要</a:t>
            </a:r>
            <a:r>
              <a:rPr lang="en-US" altLang="zh-CN" b="0" dirty="0">
                <a:latin typeface="黑体" panose="02010609060101010101" pitchFamily="49" charset="-122"/>
                <a:ea typeface="黑体" panose="02010609060101010101" pitchFamily="49" charset="-122"/>
              </a:rPr>
              <a:t>n</a:t>
            </a:r>
            <a:r>
              <a:rPr lang="zh-CN" altLang="en-US" b="0" dirty="0">
                <a:latin typeface="黑体" panose="02010609060101010101" pitchFamily="49" charset="-122"/>
                <a:ea typeface="黑体" panose="02010609060101010101" pitchFamily="49" charset="-122"/>
              </a:rPr>
              <a:t>位位图，在位图中，空闲块用</a:t>
            </a:r>
            <a:r>
              <a:rPr lang="en-US" altLang="zh-CN" b="0" dirty="0">
                <a:latin typeface="黑体" panose="02010609060101010101" pitchFamily="49" charset="-122"/>
                <a:ea typeface="黑体" panose="02010609060101010101" pitchFamily="49" charset="-122"/>
              </a:rPr>
              <a:t>1</a:t>
            </a:r>
            <a:r>
              <a:rPr lang="zh-CN" altLang="en-US" b="0" dirty="0">
                <a:latin typeface="黑体" panose="02010609060101010101" pitchFamily="49" charset="-122"/>
                <a:ea typeface="黑体" panose="02010609060101010101" pitchFamily="49" charset="-122"/>
              </a:rPr>
              <a:t>表示，分配块用</a:t>
            </a:r>
            <a:r>
              <a:rPr lang="en-US" altLang="zh-CN" b="0" dirty="0">
                <a:latin typeface="黑体" panose="02010609060101010101" pitchFamily="49" charset="-122"/>
                <a:ea typeface="黑体" panose="02010609060101010101" pitchFamily="49" charset="-122"/>
              </a:rPr>
              <a:t>0</a:t>
            </a:r>
            <a:r>
              <a:rPr lang="zh-CN" altLang="en-US" b="0" dirty="0">
                <a:latin typeface="黑体" panose="02010609060101010101" pitchFamily="49" charset="-122"/>
                <a:ea typeface="黑体" panose="02010609060101010101" pitchFamily="49" charset="-122"/>
              </a:rPr>
              <a:t>表示（或者反之）。</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37891" name="Text Box 4"/>
          <p:cNvSpPr txBox="1"/>
          <p:nvPr/>
        </p:nvSpPr>
        <p:spPr>
          <a:xfrm>
            <a:off x="4241800" y="6345238"/>
            <a:ext cx="1266825" cy="461962"/>
          </a:xfrm>
          <a:prstGeom prst="rect">
            <a:avLst/>
          </a:prstGeom>
          <a:noFill/>
          <a:ln w="9525">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位示图</a:t>
            </a:r>
            <a:r>
              <a:rPr lang="zh-CN" altLang="en-US" b="0" dirty="0">
                <a:latin typeface="Times New Roman" panose="02020603050405020304" pitchFamily="18" charset="0"/>
                <a:ea typeface="宋体" panose="02010600030101010101" pitchFamily="2" charset="-122"/>
              </a:rPr>
              <a:t> </a:t>
            </a:r>
            <a:endParaRPr lang="zh-CN" altLang="en-US" b="0" dirty="0">
              <a:latin typeface="Times New Roman" panose="02020603050405020304" pitchFamily="18" charset="0"/>
              <a:ea typeface="宋体" panose="02010600030101010101" pitchFamily="2" charset="-122"/>
            </a:endParaRPr>
          </a:p>
        </p:txBody>
      </p:sp>
      <p:pic>
        <p:nvPicPr>
          <p:cNvPr id="37892" name="Picture 5" descr="未标题-1 拷贝"/>
          <p:cNvPicPr>
            <a:picLocks noChangeAspect="1"/>
          </p:cNvPicPr>
          <p:nvPr/>
        </p:nvPicPr>
        <p:blipFill>
          <a:blip r:embed="rId1"/>
          <a:stretch>
            <a:fillRect/>
          </a:stretch>
        </p:blipFill>
        <p:spPr>
          <a:xfrm>
            <a:off x="1042988" y="3114675"/>
            <a:ext cx="7273925" cy="3243263"/>
          </a:xfrm>
          <a:prstGeom prst="rect">
            <a:avLst/>
          </a:prstGeom>
          <a:noFill/>
          <a:ln w="9525">
            <a:noFill/>
          </a:ln>
        </p:spPr>
      </p:pic>
      <p:sp>
        <p:nvSpPr>
          <p:cNvPr id="37893"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8.2.2 </a:t>
            </a:r>
            <a:r>
              <a:rPr lang="zh-CN" altLang="en-US" sz="4400" dirty="0">
                <a:solidFill>
                  <a:srgbClr val="000066"/>
                </a:solidFill>
                <a:latin typeface="Tahoma" panose="020B0604030504040204" pitchFamily="34" charset="0"/>
                <a:ea typeface="黑体" panose="02010609060101010101" pitchFamily="49" charset="-122"/>
              </a:rPr>
              <a:t>位示图法</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2"/>
          <p:cNvSpPr txBox="1"/>
          <p:nvPr/>
        </p:nvSpPr>
        <p:spPr>
          <a:xfrm>
            <a:off x="684213" y="1304925"/>
            <a:ext cx="7704137" cy="4524375"/>
          </a:xfrm>
          <a:prstGeom prst="rect">
            <a:avLst/>
          </a:prstGeom>
          <a:noFill/>
          <a:ln w="9525">
            <a:noFill/>
          </a:ln>
        </p:spPr>
        <p:txBody>
          <a:bodyPr>
            <a:spAutoFit/>
          </a:bodyPr>
          <a:p>
            <a:pPr algn="just" eaLnBrk="1" hangingPunct="1"/>
            <a:r>
              <a:rPr lang="zh-CN" altLang="en-US" b="0" dirty="0">
                <a:latin typeface="黑体" panose="02010609060101010101" pitchFamily="49" charset="-122"/>
                <a:ea typeface="黑体" panose="02010609060101010101" pitchFamily="49" charset="-122"/>
              </a:rPr>
              <a:t>例子：对于</a:t>
            </a:r>
            <a:r>
              <a:rPr lang="en-US" altLang="zh-CN" b="0" dirty="0">
                <a:latin typeface="黑体" panose="02010609060101010101" pitchFamily="49" charset="-122"/>
                <a:ea typeface="黑体" panose="02010609060101010101" pitchFamily="49" charset="-122"/>
              </a:rPr>
              <a:t>1KB</a:t>
            </a:r>
            <a:r>
              <a:rPr lang="zh-CN" altLang="en-US" b="0" dirty="0">
                <a:latin typeface="黑体" panose="02010609060101010101" pitchFamily="49" charset="-122"/>
                <a:ea typeface="黑体" panose="02010609060101010101" pitchFamily="49" charset="-122"/>
              </a:rPr>
              <a:t>大小的块，考察</a:t>
            </a:r>
            <a:r>
              <a:rPr lang="en-US" altLang="zh-CN" b="0" dirty="0">
                <a:latin typeface="黑体" panose="02010609060101010101" pitchFamily="49" charset="-122"/>
                <a:ea typeface="黑体" panose="02010609060101010101" pitchFamily="49" charset="-122"/>
              </a:rPr>
              <a:t>20MB</a:t>
            </a:r>
            <a:r>
              <a:rPr lang="zh-CN" altLang="en-US" b="0" dirty="0">
                <a:latin typeface="黑体" panose="02010609060101010101" pitchFamily="49" charset="-122"/>
                <a:ea typeface="黑体" panose="02010609060101010101" pitchFamily="49" charset="-122"/>
              </a:rPr>
              <a:t>的磁盘需要多少块的位图？</a:t>
            </a:r>
            <a:endParaRPr lang="zh-CN" altLang="en-US" b="0" dirty="0">
              <a:latin typeface="黑体" panose="02010609060101010101" pitchFamily="49" charset="-122"/>
              <a:ea typeface="黑体" panose="02010609060101010101" pitchFamily="49" charset="-122"/>
            </a:endParaRPr>
          </a:p>
          <a:p>
            <a:pPr algn="just" eaLnBrk="1" hangingPunct="1"/>
            <a:r>
              <a:rPr lang="zh-CN" altLang="en-US" b="0" dirty="0">
                <a:latin typeface="黑体" panose="02010609060101010101" pitchFamily="49" charset="-122"/>
                <a:ea typeface="黑体" panose="02010609060101010101" pitchFamily="49" charset="-122"/>
              </a:rPr>
              <a:t>分析：对于</a:t>
            </a:r>
            <a:r>
              <a:rPr lang="en-US" altLang="zh-CN" b="0" dirty="0">
                <a:latin typeface="黑体" panose="02010609060101010101" pitchFamily="49" charset="-122"/>
                <a:ea typeface="黑体" panose="02010609060101010101" pitchFamily="49" charset="-122"/>
              </a:rPr>
              <a:t>1KB</a:t>
            </a:r>
            <a:r>
              <a:rPr lang="zh-CN" altLang="en-US" b="0" dirty="0">
                <a:latin typeface="黑体" panose="02010609060101010101" pitchFamily="49" charset="-122"/>
                <a:ea typeface="黑体" panose="02010609060101010101" pitchFamily="49" charset="-122"/>
              </a:rPr>
              <a:t>大小的块，</a:t>
            </a:r>
            <a:r>
              <a:rPr lang="en-US" altLang="zh-CN" b="0" dirty="0">
                <a:latin typeface="黑体" panose="02010609060101010101" pitchFamily="49" charset="-122"/>
                <a:ea typeface="黑体" panose="02010609060101010101" pitchFamily="49" charset="-122"/>
              </a:rPr>
              <a:t>20MB</a:t>
            </a:r>
            <a:r>
              <a:rPr lang="zh-CN" altLang="en-US" b="0" dirty="0">
                <a:latin typeface="黑体" panose="02010609060101010101" pitchFamily="49" charset="-122"/>
                <a:ea typeface="黑体" panose="02010609060101010101" pitchFamily="49" charset="-122"/>
              </a:rPr>
              <a:t>的磁盘包含的块数：</a:t>
            </a:r>
            <a:r>
              <a:rPr lang="en-US" altLang="zh-CN" b="0" dirty="0">
                <a:latin typeface="黑体" panose="02010609060101010101" pitchFamily="49" charset="-122"/>
                <a:ea typeface="黑体" panose="02010609060101010101" pitchFamily="49" charset="-122"/>
              </a:rPr>
              <a:t>20MB/1KB=20K</a:t>
            </a:r>
            <a:r>
              <a:rPr lang="zh-CN" altLang="en-US" b="0" dirty="0">
                <a:latin typeface="黑体" panose="02010609060101010101" pitchFamily="49" charset="-122"/>
                <a:ea typeface="黑体" panose="02010609060101010101" pitchFamily="49" charset="-122"/>
              </a:rPr>
              <a:t>（个）</a:t>
            </a:r>
            <a:endParaRPr lang="zh-CN" altLang="en-US" b="0" dirty="0">
              <a:latin typeface="黑体" panose="02010609060101010101" pitchFamily="49" charset="-122"/>
              <a:ea typeface="黑体" panose="02010609060101010101" pitchFamily="49" charset="-122"/>
            </a:endParaRPr>
          </a:p>
          <a:p>
            <a:pPr algn="just" eaLnBrk="1" hangingPunct="1"/>
            <a:r>
              <a:rPr lang="zh-CN" altLang="en-US" b="0" dirty="0">
                <a:latin typeface="黑体" panose="02010609060101010101" pitchFamily="49" charset="-122"/>
                <a:ea typeface="黑体" panose="02010609060101010101" pitchFamily="49" charset="-122"/>
              </a:rPr>
              <a:t>      又每块用一位表示</a:t>
            </a:r>
            <a:endParaRPr lang="zh-CN" altLang="en-US" b="0" dirty="0">
              <a:latin typeface="黑体" panose="02010609060101010101" pitchFamily="49" charset="-122"/>
              <a:ea typeface="黑体" panose="02010609060101010101" pitchFamily="49" charset="-122"/>
            </a:endParaRPr>
          </a:p>
          <a:p>
            <a:pPr algn="just" eaLnBrk="1" hangingPunct="1"/>
            <a:r>
              <a:rPr lang="zh-CN" altLang="en-US" b="0" dirty="0">
                <a:latin typeface="黑体" panose="02010609060101010101" pitchFamily="49" charset="-122"/>
                <a:ea typeface="黑体" panose="02010609060101010101" pitchFamily="49" charset="-122"/>
              </a:rPr>
              <a:t>      故</a:t>
            </a:r>
            <a:r>
              <a:rPr lang="en-US" altLang="zh-CN" b="0" dirty="0">
                <a:latin typeface="黑体" panose="02010609060101010101" pitchFamily="49" charset="-122"/>
                <a:ea typeface="黑体" panose="02010609060101010101" pitchFamily="49" charset="-122"/>
              </a:rPr>
              <a:t>20M</a:t>
            </a:r>
            <a:r>
              <a:rPr lang="zh-CN" altLang="en-US" b="0" dirty="0">
                <a:latin typeface="黑体" panose="02010609060101010101" pitchFamily="49" charset="-122"/>
                <a:ea typeface="黑体" panose="02010609060101010101" pitchFamily="49" charset="-122"/>
              </a:rPr>
              <a:t>的磁盘需要</a:t>
            </a:r>
            <a:r>
              <a:rPr lang="en-US" altLang="zh-CN" b="0" dirty="0">
                <a:latin typeface="黑体" panose="02010609060101010101" pitchFamily="49" charset="-122"/>
                <a:ea typeface="黑体" panose="02010609060101010101" pitchFamily="49" charset="-122"/>
              </a:rPr>
              <a:t>20K</a:t>
            </a:r>
            <a:r>
              <a:rPr lang="zh-CN" altLang="en-US" b="0" dirty="0">
                <a:latin typeface="黑体" panose="02010609060101010101" pitchFamily="49" charset="-122"/>
                <a:ea typeface="黑体" panose="02010609060101010101" pitchFamily="49" charset="-122"/>
              </a:rPr>
              <a:t>位表示</a:t>
            </a:r>
            <a:endParaRPr lang="zh-CN" altLang="en-US" b="0" dirty="0">
              <a:latin typeface="黑体" panose="02010609060101010101" pitchFamily="49" charset="-122"/>
              <a:ea typeface="黑体" panose="02010609060101010101" pitchFamily="49" charset="-122"/>
            </a:endParaRPr>
          </a:p>
          <a:p>
            <a:pPr algn="just" eaLnBrk="1" hangingPunct="1"/>
            <a:r>
              <a:rPr lang="zh-CN" altLang="en-US" b="0" dirty="0">
                <a:latin typeface="黑体" panose="02010609060101010101" pitchFamily="49" charset="-122"/>
                <a:ea typeface="黑体" panose="02010609060101010101" pitchFamily="49" charset="-122"/>
              </a:rPr>
              <a:t>      又</a:t>
            </a:r>
            <a:r>
              <a:rPr lang="en-US" altLang="zh-CN" b="0" dirty="0">
                <a:latin typeface="黑体" panose="02010609060101010101" pitchFamily="49" charset="-122"/>
                <a:ea typeface="黑体" panose="02010609060101010101" pitchFamily="49" charset="-122"/>
              </a:rPr>
              <a:t>1</a:t>
            </a:r>
            <a:r>
              <a:rPr lang="zh-CN" altLang="en-US" b="0" dirty="0">
                <a:latin typeface="黑体" panose="02010609060101010101" pitchFamily="49" charset="-122"/>
                <a:ea typeface="黑体" panose="02010609060101010101" pitchFamily="49" charset="-122"/>
              </a:rPr>
              <a:t>块是</a:t>
            </a:r>
            <a:r>
              <a:rPr lang="en-US" altLang="zh-CN" b="0" dirty="0">
                <a:latin typeface="黑体" panose="02010609060101010101" pitchFamily="49" charset="-122"/>
                <a:ea typeface="黑体" panose="02010609060101010101" pitchFamily="49" charset="-122"/>
              </a:rPr>
              <a:t>1KB</a:t>
            </a:r>
            <a:r>
              <a:rPr lang="zh-CN" altLang="en-US" b="0" dirty="0">
                <a:latin typeface="黑体" panose="02010609060101010101" pitchFamily="49" charset="-122"/>
                <a:ea typeface="黑体" panose="02010609060101010101" pitchFamily="49" charset="-122"/>
              </a:rPr>
              <a:t>即</a:t>
            </a:r>
            <a:r>
              <a:rPr lang="en-US" altLang="zh-CN" b="0" dirty="0">
                <a:latin typeface="黑体" panose="02010609060101010101" pitchFamily="49" charset="-122"/>
                <a:ea typeface="黑体" panose="02010609060101010101" pitchFamily="49" charset="-122"/>
              </a:rPr>
              <a:t>8Kb</a:t>
            </a:r>
            <a:endParaRPr lang="en-US" altLang="zh-CN" b="0" dirty="0">
              <a:latin typeface="黑体" panose="02010609060101010101" pitchFamily="49" charset="-122"/>
              <a:ea typeface="黑体" panose="02010609060101010101" pitchFamily="49" charset="-122"/>
            </a:endParaRPr>
          </a:p>
          <a:p>
            <a:pPr algn="just" eaLnBrk="1" hangingPunct="1"/>
            <a:r>
              <a:rPr lang="en-US" altLang="zh-CN" b="0" dirty="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故</a:t>
            </a:r>
            <a:r>
              <a:rPr lang="en-US" altLang="zh-CN" b="0" dirty="0">
                <a:latin typeface="黑体" panose="02010609060101010101" pitchFamily="49" charset="-122"/>
                <a:ea typeface="黑体" panose="02010609060101010101" pitchFamily="49" charset="-122"/>
              </a:rPr>
              <a:t>20M</a:t>
            </a:r>
            <a:r>
              <a:rPr lang="zh-CN" altLang="en-US" b="0" dirty="0">
                <a:latin typeface="黑体" panose="02010609060101010101" pitchFamily="49" charset="-122"/>
                <a:ea typeface="黑体" panose="02010609060101010101" pitchFamily="49" charset="-122"/>
              </a:rPr>
              <a:t>的磁盘需要</a:t>
            </a:r>
            <a:r>
              <a:rPr lang="en-US" altLang="zh-CN" b="0" dirty="0">
                <a:latin typeface="黑体" panose="02010609060101010101" pitchFamily="49" charset="-122"/>
                <a:ea typeface="黑体" panose="02010609060101010101" pitchFamily="49" charset="-122"/>
              </a:rPr>
              <a:t>20Kb/8Kb=2.5,</a:t>
            </a:r>
            <a:r>
              <a:rPr lang="zh-CN" altLang="en-US" b="0" dirty="0">
                <a:latin typeface="黑体" panose="02010609060101010101" pitchFamily="49" charset="-122"/>
                <a:ea typeface="黑体" panose="02010609060101010101" pitchFamily="49" charset="-122"/>
              </a:rPr>
              <a:t>即</a:t>
            </a:r>
            <a:r>
              <a:rPr lang="en-US" altLang="zh-CN" b="0" dirty="0">
                <a:latin typeface="黑体" panose="02010609060101010101" pitchFamily="49" charset="-122"/>
                <a:ea typeface="黑体" panose="02010609060101010101" pitchFamily="49" charset="-122"/>
              </a:rPr>
              <a:t>3</a:t>
            </a:r>
            <a:r>
              <a:rPr lang="zh-CN" altLang="en-US" b="0" dirty="0">
                <a:latin typeface="黑体" panose="02010609060101010101" pitchFamily="49" charset="-122"/>
                <a:ea typeface="黑体" panose="02010609060101010101" pitchFamily="49" charset="-122"/>
              </a:rPr>
              <a:t>个块</a:t>
            </a:r>
            <a:endParaRPr lang="zh-CN" altLang="en-US" b="0" dirty="0">
              <a:latin typeface="黑体" panose="02010609060101010101" pitchFamily="49" charset="-122"/>
              <a:ea typeface="黑体" panose="02010609060101010101" pitchFamily="49" charset="-122"/>
            </a:endParaRPr>
          </a:p>
          <a:p>
            <a:pPr algn="just" eaLnBrk="1" hangingPunct="1"/>
            <a:endParaRPr lang="zh-CN" altLang="en-US" b="0" dirty="0">
              <a:latin typeface="黑体" panose="02010609060101010101" pitchFamily="49" charset="-122"/>
              <a:ea typeface="黑体" panose="02010609060101010101" pitchFamily="49" charset="-122"/>
            </a:endParaRPr>
          </a:p>
          <a:p>
            <a:pPr algn="just" eaLnBrk="1" hangingPunct="1"/>
            <a:r>
              <a:rPr lang="zh-CN" altLang="en-US" b="0" dirty="0">
                <a:solidFill>
                  <a:srgbClr val="FF3300"/>
                </a:solidFill>
                <a:latin typeface="黑体" panose="02010609060101010101" pitchFamily="49" charset="-122"/>
                <a:ea typeface="黑体" panose="02010609060101010101" pitchFamily="49" charset="-122"/>
              </a:rPr>
              <a:t>结论：</a:t>
            </a:r>
            <a:r>
              <a:rPr lang="zh-CN" altLang="en-US" b="0" dirty="0">
                <a:latin typeface="黑体" panose="02010609060101010101" pitchFamily="49" charset="-122"/>
                <a:ea typeface="黑体" panose="02010609060101010101" pitchFamily="49" charset="-122"/>
              </a:rPr>
              <a:t>① 位图所需空间比空闲链表少；</a:t>
            </a:r>
            <a:endParaRPr lang="zh-CN" altLang="en-US" b="0" dirty="0">
              <a:latin typeface="黑体" panose="02010609060101010101" pitchFamily="49" charset="-122"/>
              <a:ea typeface="黑体" panose="02010609060101010101" pitchFamily="49" charset="-122"/>
            </a:endParaRPr>
          </a:p>
          <a:p>
            <a:pPr algn="just" eaLnBrk="1" hangingPunct="1"/>
            <a:r>
              <a:rPr lang="zh-CN" altLang="en-US" b="0" dirty="0">
                <a:latin typeface="黑体" panose="02010609060101010101" pitchFamily="49" charset="-122"/>
                <a:ea typeface="黑体" panose="02010609060101010101" pitchFamily="49" charset="-122"/>
              </a:rPr>
              <a:t>      ② 一般来说位图方案较好，但当空闲块很少时， 且只有一个块内存空间可用时，则选择链表方案更好。</a:t>
            </a:r>
            <a:endParaRPr lang="zh-CN" altLang="en-US" sz="2000" b="0" dirty="0">
              <a:latin typeface="黑体" panose="02010609060101010101" pitchFamily="49" charset="-122"/>
              <a:ea typeface="黑体" panose="02010609060101010101" pitchFamily="49" charset="-122"/>
            </a:endParaRPr>
          </a:p>
        </p:txBody>
      </p:sp>
      <p:sp>
        <p:nvSpPr>
          <p:cNvPr id="38915"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8.2.2 </a:t>
            </a:r>
            <a:r>
              <a:rPr lang="zh-CN" altLang="en-US" sz="4400" dirty="0">
                <a:solidFill>
                  <a:srgbClr val="000066"/>
                </a:solidFill>
                <a:latin typeface="Tahoma" panose="020B0604030504040204" pitchFamily="34" charset="0"/>
                <a:ea typeface="黑体" panose="02010609060101010101" pitchFamily="49" charset="-122"/>
              </a:rPr>
              <a:t>位示图法</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b" anchorCtr="0"/>
          <a:p>
            <a:r>
              <a:rPr lang="en-US" altLang="zh-CN" dirty="0"/>
              <a:t>8.1.1  </a:t>
            </a:r>
            <a:r>
              <a:rPr lang="zh-CN" altLang="en-US" dirty="0">
                <a:latin typeface="黑体" panose="02010609060101010101" pitchFamily="49" charset="-122"/>
              </a:rPr>
              <a:t>连续分配</a:t>
            </a:r>
            <a:endParaRPr lang="zh-CN" altLang="en-US" dirty="0"/>
          </a:p>
        </p:txBody>
      </p:sp>
      <p:graphicFrame>
        <p:nvGraphicFramePr>
          <p:cNvPr id="7171" name="Object 2"/>
          <p:cNvGraphicFramePr/>
          <p:nvPr/>
        </p:nvGraphicFramePr>
        <p:xfrm>
          <a:off x="4117975" y="1376363"/>
          <a:ext cx="4860925" cy="4021137"/>
        </p:xfrm>
        <a:graphic>
          <a:graphicData uri="http://schemas.openxmlformats.org/presentationml/2006/ole">
            <mc:AlternateContent xmlns:mc="http://schemas.openxmlformats.org/markup-compatibility/2006">
              <mc:Choice xmlns:v="urn:schemas-microsoft-com:vml" Requires="v">
                <p:oleObj spid="_x0000_s3077" name="" r:id="rId1" imgW="3108960" imgH="2316480" progId="Visio.Drawing.4">
                  <p:embed/>
                </p:oleObj>
              </mc:Choice>
              <mc:Fallback>
                <p:oleObj name="" r:id="rId1" imgW="3108960" imgH="2316480" progId="Visio.Drawing.4">
                  <p:embed/>
                  <p:pic>
                    <p:nvPicPr>
                      <p:cNvPr id="0" name="图片 3076"/>
                      <p:cNvPicPr/>
                      <p:nvPr/>
                    </p:nvPicPr>
                    <p:blipFill>
                      <a:blip r:embed="rId2"/>
                      <a:stretch>
                        <a:fillRect/>
                      </a:stretch>
                    </p:blipFill>
                    <p:spPr>
                      <a:xfrm>
                        <a:off x="4117975" y="1376363"/>
                        <a:ext cx="4860925" cy="4021137"/>
                      </a:xfrm>
                      <a:prstGeom prst="rect">
                        <a:avLst/>
                      </a:prstGeom>
                      <a:noFill/>
                      <a:ln w="38100">
                        <a:noFill/>
                        <a:miter/>
                      </a:ln>
                    </p:spPr>
                  </p:pic>
                </p:oleObj>
              </mc:Fallback>
            </mc:AlternateContent>
          </a:graphicData>
        </a:graphic>
      </p:graphicFrame>
      <p:sp>
        <p:nvSpPr>
          <p:cNvPr id="7172" name="Text Box 14"/>
          <p:cNvSpPr txBox="1"/>
          <p:nvPr/>
        </p:nvSpPr>
        <p:spPr>
          <a:xfrm>
            <a:off x="1908175" y="5902325"/>
            <a:ext cx="5111750" cy="522288"/>
          </a:xfrm>
          <a:prstGeom prst="rect">
            <a:avLst/>
          </a:prstGeom>
          <a:solidFill>
            <a:srgbClr val="FFCC99"/>
          </a:solidFill>
          <a:ln w="9525">
            <a:noFill/>
          </a:ln>
        </p:spPr>
        <p:txBody>
          <a:bodyPr>
            <a:spAutoFit/>
          </a:bodyPr>
          <a:p>
            <a:pPr marL="342900" indent="-342900" algn="ctr" eaLnBrk="1" hangingPunct="1">
              <a:spcBef>
                <a:spcPct val="50000"/>
              </a:spcBef>
              <a:buFont typeface="Wingdings" panose="05000000000000000000" pitchFamily="2" charset="2"/>
            </a:pPr>
            <a:r>
              <a:rPr lang="zh-CN" altLang="en-US" sz="2800" dirty="0">
                <a:latin typeface="Times New Roman" panose="02020603050405020304" pitchFamily="18" charset="0"/>
                <a:ea typeface="黑体" panose="02010609060101010101" pitchFamily="49" charset="-122"/>
              </a:rPr>
              <a:t>连续结构支持直接访问</a:t>
            </a:r>
            <a:endParaRPr lang="zh-CN" altLang="en-US" sz="2800" dirty="0">
              <a:latin typeface="Times New Roman" panose="02020603050405020304" pitchFamily="18" charset="0"/>
              <a:ea typeface="黑体" panose="02010609060101010101" pitchFamily="49" charset="-122"/>
            </a:endParaRPr>
          </a:p>
        </p:txBody>
      </p:sp>
      <p:sp>
        <p:nvSpPr>
          <p:cNvPr id="7173" name="Rectangle 2"/>
          <p:cNvSpPr txBox="1"/>
          <p:nvPr/>
        </p:nvSpPr>
        <p:spPr>
          <a:xfrm>
            <a:off x="7034213" y="3829050"/>
            <a:ext cx="1944687" cy="550863"/>
          </a:xfrm>
          <a:prstGeom prst="rect">
            <a:avLst/>
          </a:prstGeom>
          <a:noFill/>
          <a:ln w="9525">
            <a:noFill/>
          </a:ln>
        </p:spPr>
        <p:txBody>
          <a:bodyPr anchor="b" anchorCtr="0"/>
          <a:p>
            <a:pPr algn="ctr"/>
            <a:r>
              <a:rPr lang="zh-CN" altLang="en-US" dirty="0">
                <a:solidFill>
                  <a:srgbClr val="000066"/>
                </a:solidFill>
                <a:latin typeface="黑体" panose="02010609060101010101" pitchFamily="49" charset="-122"/>
                <a:ea typeface="黑体" panose="02010609060101010101" pitchFamily="49" charset="-122"/>
              </a:rPr>
              <a:t>连续分配的目录结构</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45" name="矩形 44"/>
          <p:cNvSpPr/>
          <p:nvPr/>
        </p:nvSpPr>
        <p:spPr>
          <a:xfrm>
            <a:off x="315913" y="1270000"/>
            <a:ext cx="3860800" cy="4524375"/>
          </a:xfrm>
          <a:prstGeom prst="rect">
            <a:avLst/>
          </a:prstGeom>
        </p:spPr>
        <p:txBody>
          <a:bodyPr>
            <a:spAutoFit/>
          </a:bodyPr>
          <a:lstStyle/>
          <a:p>
            <a:pPr marL="285750" marR="0" lvl="0" indent="-285750" algn="l" defTabSz="914400" rtl="0" eaLnBrk="1" fontAlgn="base" latinLnBrk="0" hangingPunct="1">
              <a:lnSpc>
                <a:spcPct val="100000"/>
              </a:lnSpc>
              <a:spcBef>
                <a:spcPct val="50000"/>
              </a:spcBef>
              <a:spcAft>
                <a:spcPct val="0"/>
              </a:spcAft>
              <a:buClr>
                <a:srgbClr val="0066FF"/>
              </a:buClr>
              <a:buSzTx/>
              <a:buFont typeface="Times New Roman" panose="02020603050405020304" pitchFamily="18" charset="0"/>
              <a:buChar char="٭"/>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优点</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100000"/>
              </a:lnSpc>
              <a:spcBef>
                <a:spcPct val="50000"/>
              </a:spcBef>
              <a:spcAft>
                <a:spcPct val="0"/>
              </a:spcAft>
              <a:buClr>
                <a:srgbClr val="0066FF"/>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）顺序访问容易且速度快，因磁头移动距离小</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100000"/>
              </a:lnSpc>
              <a:spcBef>
                <a:spcPct val="50000"/>
              </a:spcBef>
              <a:spcAft>
                <a:spcPct val="0"/>
              </a:spcAft>
              <a:buClr>
                <a:srgbClr val="0066FF"/>
              </a:buClr>
              <a:buSzTx/>
              <a:buFont typeface="Times New Roman" panose="02020603050405020304" pitchFamily="18" charset="0"/>
              <a:buChar char="٭"/>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缺点</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100000"/>
              </a:lnSpc>
              <a:spcBef>
                <a:spcPct val="50000"/>
              </a:spcBef>
              <a:spcAft>
                <a:spcPct val="0"/>
              </a:spcAft>
              <a:buClr>
                <a:srgbClr val="0066FF"/>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）要求连续空间，一段时间后需整理磁盘以消除外部碎片</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100000"/>
              </a:lnSpc>
              <a:spcBef>
                <a:spcPct val="50000"/>
              </a:spcBef>
              <a:spcAft>
                <a:spcPct val="0"/>
              </a:spcAft>
              <a:buClr>
                <a:srgbClr val="0066FF"/>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）必须事先知道文件的大小，文件不易动态增长和删除</a:t>
            </a:r>
            <a:endPar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287338" y="1160463"/>
            <a:ext cx="2254250" cy="457200"/>
          </a:xfrm>
          <a:prstGeom prst="rect">
            <a:avLst/>
          </a:prstGeom>
          <a:noFill/>
          <a:ln w="9525">
            <a:noFill/>
          </a:ln>
        </p:spPr>
        <p:txBody>
          <a:bodyPr wrap="none">
            <a:spAutoFit/>
          </a:bodyPr>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盘块的分配</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39939" name="Text Box 3"/>
          <p:cNvSpPr txBox="1"/>
          <p:nvPr/>
        </p:nvSpPr>
        <p:spPr>
          <a:xfrm>
            <a:off x="323850" y="1703388"/>
            <a:ext cx="4176713" cy="4094162"/>
          </a:xfrm>
          <a:prstGeom prst="rect">
            <a:avLst/>
          </a:prstGeom>
          <a:noFill/>
          <a:ln w="9525" cap="flat" cmpd="sng">
            <a:solidFill>
              <a:srgbClr val="FFCC99"/>
            </a:solidFill>
            <a:prstDash val="solid"/>
            <a:miter/>
            <a:headEnd type="none" w="med" len="med"/>
            <a:tailEnd type="none" w="med" len="med"/>
          </a:ln>
        </p:spPr>
        <p:txBody>
          <a:bodyPr>
            <a:spAutoFit/>
          </a:bodyPr>
          <a:p>
            <a:pPr algn="just" eaLnBrk="1" hangingPunct="1"/>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顺序扫描位示图，从中找出一个或一组其值为</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的二进制位</a:t>
            </a:r>
            <a:r>
              <a:rPr lang="en-US" altLang="zh-CN" sz="2000" dirty="0">
                <a:latin typeface="黑体" panose="02010609060101010101" pitchFamily="49" charset="-122"/>
                <a:ea typeface="黑体" panose="02010609060101010101" pitchFamily="49" charset="-122"/>
              </a:rPr>
              <a:t>(</a:t>
            </a:r>
            <a:r>
              <a:rPr lang="en-US" altLang="zh-CN" sz="2000" dirty="0">
                <a:latin typeface="Courier New" panose="02070309020205020404" pitchFamily="49" charset="0"/>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0</a:t>
            </a:r>
            <a:r>
              <a:rPr lang="en-US" altLang="zh-CN" sz="2000" dirty="0">
                <a:latin typeface="Courier New" panose="02070309020205020404" pitchFamily="49"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表示空闲时</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gn="just" eaLnBrk="1" hangingPunct="1"/>
            <a:endParaRPr lang="zh-CN" altLang="en-US" sz="2000" dirty="0">
              <a:latin typeface="黑体" panose="02010609060101010101" pitchFamily="49" charset="-122"/>
              <a:ea typeface="黑体" panose="02010609060101010101" pitchFamily="49" charset="-122"/>
            </a:endParaRPr>
          </a:p>
          <a:p>
            <a:pPr algn="just" eaLnBrk="1" hangingPunct="1"/>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将所找到的一个或一组二进制位，</a:t>
            </a:r>
            <a:r>
              <a:rPr lang="zh-CN" altLang="en-US" sz="2000" dirty="0">
                <a:solidFill>
                  <a:srgbClr val="FF3300"/>
                </a:solidFill>
                <a:latin typeface="黑体" panose="02010609060101010101" pitchFamily="49" charset="-122"/>
                <a:ea typeface="黑体" panose="02010609060101010101" pitchFamily="49" charset="-122"/>
              </a:rPr>
              <a:t>转换成与之相应的盘块号</a:t>
            </a:r>
            <a:r>
              <a:rPr lang="zh-CN" altLang="en-US" sz="2000" dirty="0">
                <a:latin typeface="黑体" panose="02010609060101010101" pitchFamily="49" charset="-122"/>
                <a:ea typeface="黑体" panose="02010609060101010101" pitchFamily="49" charset="-122"/>
              </a:rPr>
              <a:t>。位于位示图的第</a:t>
            </a:r>
            <a:r>
              <a:rPr lang="en-US" altLang="zh-CN" sz="2000" dirty="0">
                <a:latin typeface="黑体" panose="02010609060101010101" pitchFamily="49" charset="-122"/>
                <a:ea typeface="黑体" panose="02010609060101010101" pitchFamily="49" charset="-122"/>
              </a:rPr>
              <a:t>i</a:t>
            </a:r>
            <a:r>
              <a:rPr lang="zh-CN" altLang="en-US" sz="2000" dirty="0">
                <a:latin typeface="黑体" panose="02010609060101010101" pitchFamily="49" charset="-122"/>
                <a:ea typeface="黑体" panose="02010609060101010101" pitchFamily="49" charset="-122"/>
              </a:rPr>
              <a:t>行、第</a:t>
            </a:r>
            <a:r>
              <a:rPr lang="en-US" altLang="zh-CN" sz="2000" dirty="0">
                <a:latin typeface="黑体" panose="02010609060101010101" pitchFamily="49" charset="-122"/>
                <a:ea typeface="黑体" panose="02010609060101010101" pitchFamily="49" charset="-122"/>
              </a:rPr>
              <a:t>j</a:t>
            </a:r>
            <a:r>
              <a:rPr lang="zh-CN" altLang="en-US" sz="2000" dirty="0">
                <a:latin typeface="黑体" panose="02010609060101010101" pitchFamily="49" charset="-122"/>
                <a:ea typeface="黑体" panose="02010609060101010101" pitchFamily="49" charset="-122"/>
              </a:rPr>
              <a:t>列，相应的盘块号应按下式计算：  </a:t>
            </a:r>
            <a:endParaRPr lang="zh-CN" altLang="en-US" sz="2000" dirty="0">
              <a:latin typeface="黑体" panose="02010609060101010101" pitchFamily="49" charset="-122"/>
              <a:ea typeface="黑体" panose="02010609060101010101" pitchFamily="49" charset="-122"/>
            </a:endParaRPr>
          </a:p>
          <a:p>
            <a:pPr algn="ctr" eaLnBrk="1" hangingPunct="1"/>
            <a:r>
              <a:rPr lang="en-US" altLang="zh-CN" sz="2000" dirty="0">
                <a:latin typeface="黑体" panose="02010609060101010101" pitchFamily="49" charset="-122"/>
                <a:ea typeface="黑体" panose="02010609060101010101" pitchFamily="49" charset="-122"/>
              </a:rPr>
              <a:t>b=n(i-1)+j</a:t>
            </a:r>
            <a:endParaRPr lang="en-US" altLang="zh-CN" sz="2000" dirty="0">
              <a:latin typeface="黑体" panose="02010609060101010101" pitchFamily="49" charset="-122"/>
              <a:ea typeface="黑体" panose="02010609060101010101" pitchFamily="49" charset="-122"/>
            </a:endParaRPr>
          </a:p>
          <a:p>
            <a:pPr algn="just" eaLnBrk="1" hangingPunct="1"/>
            <a:r>
              <a:rPr lang="zh-CN" altLang="en-US" sz="2000" dirty="0">
                <a:latin typeface="黑体" panose="02010609060101010101" pitchFamily="49" charset="-122"/>
                <a:ea typeface="黑体" panose="02010609060101010101" pitchFamily="49" charset="-122"/>
              </a:rPr>
              <a:t>式中， </a:t>
            </a:r>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代表每行的位数。</a:t>
            </a:r>
            <a:endParaRPr lang="en-US" altLang="zh-CN" sz="2000" dirty="0">
              <a:latin typeface="黑体" panose="02010609060101010101" pitchFamily="49" charset="-122"/>
              <a:ea typeface="黑体" panose="02010609060101010101" pitchFamily="49" charset="-122"/>
            </a:endParaRPr>
          </a:p>
          <a:p>
            <a:pPr algn="just" eaLnBrk="1" hangingPunct="1"/>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a:p>
            <a:pPr eaLnBrk="1" hangingPunct="1"/>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修改位示图， </a:t>
            </a:r>
            <a:endParaRPr lang="zh-CN" altLang="en-US" sz="2000" dirty="0">
              <a:latin typeface="黑体" panose="02010609060101010101" pitchFamily="49" charset="-122"/>
              <a:ea typeface="黑体" panose="02010609060101010101" pitchFamily="49" charset="-122"/>
            </a:endParaRPr>
          </a:p>
          <a:p>
            <a:pPr eaLnBrk="1" hangingPunct="1"/>
            <a:r>
              <a:rPr lang="zh-CN" altLang="en-US" sz="2000" dirty="0">
                <a:latin typeface="黑体" panose="02010609060101010101" pitchFamily="49" charset="-122"/>
                <a:ea typeface="黑体" panose="02010609060101010101" pitchFamily="49" charset="-122"/>
              </a:rPr>
              <a:t>   令</a:t>
            </a:r>
            <a:r>
              <a:rPr lang="en-US" altLang="zh-CN" sz="2000" dirty="0">
                <a:latin typeface="黑体" panose="02010609060101010101" pitchFamily="49" charset="-122"/>
                <a:ea typeface="黑体" panose="02010609060101010101" pitchFamily="49" charset="-122"/>
              </a:rPr>
              <a:t>map[i,j]=1</a:t>
            </a: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p:txBody>
      </p:sp>
      <p:sp>
        <p:nvSpPr>
          <p:cNvPr id="39940" name="Text Box 6"/>
          <p:cNvSpPr txBox="1"/>
          <p:nvPr/>
        </p:nvSpPr>
        <p:spPr>
          <a:xfrm>
            <a:off x="4859338" y="1160463"/>
            <a:ext cx="2808287" cy="457200"/>
          </a:xfrm>
          <a:prstGeom prst="rect">
            <a:avLst/>
          </a:prstGeom>
          <a:noFill/>
          <a:ln w="9525">
            <a:noFill/>
          </a:ln>
        </p:spPr>
        <p:txBody>
          <a:bodyPr>
            <a:spAutoFit/>
          </a:bodyPr>
          <a:p>
            <a:pPr eaLnBrk="1" hangingPunct="1"/>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盘块的回收</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39941" name="Text Box 7"/>
          <p:cNvSpPr txBox="1"/>
          <p:nvPr/>
        </p:nvSpPr>
        <p:spPr>
          <a:xfrm>
            <a:off x="4859338" y="1689100"/>
            <a:ext cx="3852862" cy="2800350"/>
          </a:xfrm>
          <a:prstGeom prst="rect">
            <a:avLst/>
          </a:prstGeom>
          <a:noFill/>
          <a:ln w="9525" cap="flat" cmpd="sng">
            <a:solidFill>
              <a:srgbClr val="FFCC99"/>
            </a:solidFill>
            <a:prstDash val="solid"/>
            <a:miter/>
            <a:headEnd type="none" w="med" len="med"/>
            <a:tailEnd type="none" w="med" len="med"/>
          </a:ln>
        </p:spPr>
        <p:txBody>
          <a:bodyPr>
            <a:spAutoFit/>
          </a:bodyPr>
          <a:p>
            <a:pPr algn="just" eaLnBrk="1" hangingPunct="1">
              <a:lnSpc>
                <a:spcPct val="11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将回收盘块的盘块号</a:t>
            </a:r>
            <a:r>
              <a:rPr lang="zh-CN" altLang="en-US" sz="2000" dirty="0">
                <a:solidFill>
                  <a:srgbClr val="FF3300"/>
                </a:solidFill>
                <a:latin typeface="黑体" panose="02010609060101010101" pitchFamily="49" charset="-122"/>
                <a:ea typeface="黑体" panose="02010609060101010101" pitchFamily="49" charset="-122"/>
              </a:rPr>
              <a:t>转换成位示图中的行号和列号</a:t>
            </a:r>
            <a:r>
              <a:rPr lang="zh-CN" altLang="en-US" sz="2000" dirty="0">
                <a:latin typeface="黑体" panose="02010609060101010101" pitchFamily="49" charset="-122"/>
                <a:ea typeface="黑体" panose="02010609060101010101" pitchFamily="49" charset="-122"/>
              </a:rPr>
              <a:t>。 转换公式为：</a:t>
            </a:r>
            <a:endParaRPr lang="zh-CN" altLang="en-US" sz="2000" dirty="0">
              <a:latin typeface="黑体" panose="02010609060101010101" pitchFamily="49" charset="-122"/>
              <a:ea typeface="黑体" panose="02010609060101010101" pitchFamily="49" charset="-122"/>
            </a:endParaRPr>
          </a:p>
          <a:p>
            <a:pPr lvl="2" algn="just" eaLnBrk="1" hangingPunct="1">
              <a:lnSpc>
                <a:spcPct val="110000"/>
              </a:lnSpc>
            </a:pPr>
            <a:r>
              <a:rPr lang="en-US" altLang="zh-CN" sz="2000" dirty="0">
                <a:latin typeface="黑体" panose="02010609060101010101" pitchFamily="49" charset="-122"/>
                <a:ea typeface="黑体" panose="02010609060101010101" pitchFamily="49" charset="-122"/>
              </a:rPr>
              <a:t>i=(b-1)DIV n+1</a:t>
            </a:r>
            <a:endParaRPr lang="en-US" altLang="zh-CN" sz="2000" dirty="0">
              <a:latin typeface="黑体" panose="02010609060101010101" pitchFamily="49" charset="-122"/>
              <a:ea typeface="黑体" panose="02010609060101010101" pitchFamily="49" charset="-122"/>
            </a:endParaRPr>
          </a:p>
          <a:p>
            <a:pPr lvl="2" algn="just" eaLnBrk="1" hangingPunct="1">
              <a:lnSpc>
                <a:spcPct val="110000"/>
              </a:lnSpc>
            </a:pPr>
            <a:r>
              <a:rPr lang="en-US" altLang="zh-CN" sz="2000" dirty="0">
                <a:latin typeface="黑体" panose="02010609060101010101" pitchFamily="49" charset="-122"/>
                <a:ea typeface="黑体" panose="02010609060101010101" pitchFamily="49" charset="-122"/>
              </a:rPr>
              <a:t>j=(b-1)MOD n+1</a:t>
            </a:r>
            <a:endParaRPr lang="en-US" altLang="zh-CN" sz="2000" dirty="0">
              <a:latin typeface="黑体" panose="02010609060101010101" pitchFamily="49" charset="-122"/>
              <a:ea typeface="黑体" panose="02010609060101010101" pitchFamily="49" charset="-122"/>
            </a:endParaRPr>
          </a:p>
          <a:p>
            <a:pPr lvl="2" algn="just" eaLnBrk="1" hangingPunct="1">
              <a:lnSpc>
                <a:spcPct val="110000"/>
              </a:lnSpc>
            </a:pPr>
            <a:endParaRPr lang="en-US" altLang="zh-CN" sz="2000" dirty="0">
              <a:latin typeface="黑体" panose="02010609060101010101" pitchFamily="49" charset="-122"/>
              <a:ea typeface="黑体" panose="02010609060101010101" pitchFamily="49" charset="-122"/>
            </a:endParaRPr>
          </a:p>
          <a:p>
            <a:pPr eaLnBrk="1" hangingPunct="1">
              <a:lnSpc>
                <a:spcPct val="11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修改位示图。</a:t>
            </a:r>
            <a:endParaRPr lang="zh-CN" altLang="en-US" sz="2000" dirty="0">
              <a:latin typeface="黑体" panose="02010609060101010101" pitchFamily="49" charset="-122"/>
              <a:ea typeface="黑体" panose="02010609060101010101" pitchFamily="49" charset="-122"/>
            </a:endParaRPr>
          </a:p>
          <a:p>
            <a:pPr eaLnBrk="1" hangingPunct="1">
              <a:lnSpc>
                <a:spcPct val="110000"/>
              </a:lnSpc>
            </a:pPr>
            <a:r>
              <a:rPr lang="zh-CN" altLang="en-US" sz="2000" dirty="0">
                <a:latin typeface="黑体" panose="02010609060101010101" pitchFamily="49" charset="-122"/>
                <a:ea typeface="黑体" panose="02010609060101010101" pitchFamily="49" charset="-122"/>
              </a:rPr>
              <a:t>   令</a:t>
            </a:r>
            <a:r>
              <a:rPr lang="en-US" altLang="zh-CN" sz="2000" dirty="0">
                <a:latin typeface="黑体" panose="02010609060101010101" pitchFamily="49" charset="-122"/>
                <a:ea typeface="黑体" panose="02010609060101010101" pitchFamily="49" charset="-122"/>
              </a:rPr>
              <a:t>map[i,j]=0</a:t>
            </a:r>
            <a:endParaRPr lang="en-US" altLang="zh-CN" sz="2000" dirty="0">
              <a:latin typeface="黑体" panose="02010609060101010101" pitchFamily="49" charset="-122"/>
              <a:ea typeface="黑体" panose="02010609060101010101" pitchFamily="49" charset="-122"/>
            </a:endParaRPr>
          </a:p>
        </p:txBody>
      </p:sp>
      <p:sp>
        <p:nvSpPr>
          <p:cNvPr id="39942"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8.2.2 </a:t>
            </a:r>
            <a:r>
              <a:rPr lang="zh-CN" altLang="en-US" sz="4400" dirty="0">
                <a:solidFill>
                  <a:srgbClr val="000066"/>
                </a:solidFill>
                <a:latin typeface="Tahoma" panose="020B0604030504040204" pitchFamily="34" charset="0"/>
                <a:ea typeface="黑体" panose="02010609060101010101" pitchFamily="49" charset="-122"/>
              </a:rPr>
              <a:t>位示图法</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39943" name="矩形 1"/>
          <p:cNvSpPr/>
          <p:nvPr/>
        </p:nvSpPr>
        <p:spPr>
          <a:xfrm>
            <a:off x="4787900" y="4545013"/>
            <a:ext cx="4105275" cy="120015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注意：上式字号、位号均是从</a:t>
            </a:r>
            <a:r>
              <a:rPr lang="en-US" altLang="zh-CN" dirty="0">
                <a:latin typeface="Times New Roman" panose="02020603050405020304" pitchFamily="18" charset="0"/>
              </a:rPr>
              <a:t>1</a:t>
            </a:r>
            <a:r>
              <a:rPr lang="zh-CN" altLang="en-US" dirty="0">
                <a:latin typeface="Times New Roman" panose="02020603050405020304" pitchFamily="18" charset="0"/>
              </a:rPr>
              <a:t>开始，若从</a:t>
            </a:r>
            <a:r>
              <a:rPr lang="en-US" altLang="zh-CN" dirty="0">
                <a:latin typeface="Times New Roman" panose="02020603050405020304" pitchFamily="18" charset="0"/>
              </a:rPr>
              <a:t>0</a:t>
            </a:r>
            <a:r>
              <a:rPr lang="zh-CN" altLang="en-US" dirty="0">
                <a:latin typeface="Times New Roman" panose="02020603050405020304" pitchFamily="18" charset="0"/>
              </a:rPr>
              <a:t>开 始，应如何变化？</a:t>
            </a:r>
            <a:endParaRPr lang="zh-CN" altLang="en-US" dirty="0">
              <a:latin typeface="Times New Roman" panose="02020603050405020304" pitchFamily="18" charset="0"/>
            </a:endParaRPr>
          </a:p>
        </p:txBody>
      </p:sp>
      <p:sp>
        <p:nvSpPr>
          <p:cNvPr id="39944" name="矩形 2"/>
          <p:cNvSpPr/>
          <p:nvPr/>
        </p:nvSpPr>
        <p:spPr>
          <a:xfrm>
            <a:off x="576263" y="6027738"/>
            <a:ext cx="7991475" cy="461962"/>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位示图法节省存储块号的开销，但是需要进行额外计算</a:t>
            </a:r>
            <a:endParaRPr lang="zh-CN" altLang="en-US" dirty="0">
              <a:latin typeface="Times New Roman" panose="02020603050405020304" pitchFamily="18" charset="0"/>
            </a:endParaRPr>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8.2.3 </a:t>
            </a:r>
            <a:r>
              <a:rPr lang="zh-CN" altLang="en-US" sz="4400" dirty="0">
                <a:solidFill>
                  <a:srgbClr val="000066"/>
                </a:solidFill>
                <a:latin typeface="Tahoma" panose="020B0604030504040204" pitchFamily="34" charset="0"/>
                <a:ea typeface="黑体" panose="02010609060101010101" pitchFamily="49" charset="-122"/>
              </a:rPr>
              <a:t>成组链接法 </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40963" name="Rectangle 3"/>
          <p:cNvSpPr txBox="1"/>
          <p:nvPr/>
        </p:nvSpPr>
        <p:spPr>
          <a:xfrm>
            <a:off x="395288" y="1125538"/>
            <a:ext cx="8559800" cy="3321050"/>
          </a:xfrm>
          <a:prstGeom prst="rect">
            <a:avLst/>
          </a:prstGeom>
          <a:noFill/>
          <a:ln w="9525">
            <a:noFill/>
          </a:ln>
        </p:spPr>
        <p:txBody>
          <a:bodyPr/>
          <a:p>
            <a:pPr marL="342900" indent="-342900">
              <a:spcBef>
                <a:spcPct val="5000"/>
              </a:spcBef>
              <a:buClr>
                <a:schemeClr val="folHlink"/>
              </a:buClr>
              <a:buSzPct val="60000"/>
              <a:buFont typeface="Wingdings" panose="05000000000000000000" pitchFamily="2" charset="2"/>
              <a:buChar char="n"/>
            </a:pPr>
            <a:r>
              <a:rPr lang="zh-CN" altLang="en-US" sz="3200" dirty="0">
                <a:latin typeface="宋体" panose="02010600030101010101" pitchFamily="2" charset="-122"/>
                <a:ea typeface="宋体" panose="02010600030101010101" pitchFamily="2" charset="-122"/>
              </a:rPr>
              <a:t>空闲表法和空闲链表法，都不适用于大型文件系统，因为这会使空闲表或空闲链表太长。</a:t>
            </a:r>
            <a:r>
              <a:rPr lang="en-US" altLang="zh-CN" sz="3200" dirty="0">
                <a:latin typeface="Tahoma" panose="020B0604030504040204" pitchFamily="34" charset="0"/>
                <a:ea typeface="宋体" panose="02010600030101010101" pitchFamily="2" charset="-122"/>
              </a:rPr>
              <a:t>UNIX</a:t>
            </a:r>
            <a:r>
              <a:rPr lang="zh-CN" altLang="en-US" sz="3200" dirty="0">
                <a:latin typeface="宋体" panose="02010600030101010101" pitchFamily="2" charset="-122"/>
                <a:ea typeface="宋体" panose="02010600030101010101" pitchFamily="2" charset="-122"/>
              </a:rPr>
              <a:t>系统采用成组链接法，它兼有上述两种方法的优点而克服了它们的缺点。</a:t>
            </a:r>
            <a:r>
              <a:rPr lang="zh-CN" altLang="en-US" sz="3200" dirty="0">
                <a:latin typeface="Tahoma" panose="020B0604030504040204" pitchFamily="34" charset="0"/>
                <a:ea typeface="宋体" panose="02010600030101010101" pitchFamily="2" charset="-122"/>
              </a:rPr>
              <a:t> </a:t>
            </a:r>
            <a:endParaRPr lang="zh-CN" altLang="en-US" sz="3200" dirty="0">
              <a:latin typeface="Tahoma" panose="020B0604030504040204" pitchFamily="34" charset="0"/>
              <a:ea typeface="宋体" panose="02010600030101010101" pitchFamily="2" charset="-122"/>
            </a:endParaRPr>
          </a:p>
          <a:p>
            <a:pPr marL="342900" indent="-342900">
              <a:spcBef>
                <a:spcPct val="50000"/>
              </a:spcBef>
              <a:buClr>
                <a:schemeClr val="folHlink"/>
              </a:buClr>
              <a:buSzPct val="60000"/>
              <a:buFont typeface="Wingdings" panose="05000000000000000000" pitchFamily="2" charset="2"/>
            </a:pPr>
            <a:r>
              <a:rPr lang="en-US" altLang="zh-CN" sz="3200" dirty="0">
                <a:solidFill>
                  <a:srgbClr val="0000FF"/>
                </a:solidFill>
                <a:latin typeface="黑体" panose="02010609060101010101" pitchFamily="49" charset="-122"/>
                <a:ea typeface="黑体" panose="02010609060101010101" pitchFamily="49" charset="-122"/>
              </a:rPr>
              <a:t>1.</a:t>
            </a:r>
            <a:r>
              <a:rPr lang="zh-CN" altLang="en-US" sz="3200" dirty="0">
                <a:solidFill>
                  <a:srgbClr val="0000FF"/>
                </a:solidFill>
                <a:latin typeface="黑体" panose="02010609060101010101" pitchFamily="49" charset="-122"/>
                <a:ea typeface="黑体" panose="02010609060101010101" pitchFamily="49" charset="-122"/>
              </a:rPr>
              <a:t>空闲盘块的组织</a:t>
            </a:r>
            <a:r>
              <a:rPr lang="zh-CN" altLang="en-US" sz="3200" dirty="0">
                <a:latin typeface="Tahoma" panose="020B0604030504040204" pitchFamily="34" charset="0"/>
                <a:ea typeface="宋体" panose="02010600030101010101" pitchFamily="2" charset="-122"/>
              </a:rPr>
              <a:t> </a:t>
            </a:r>
            <a:endParaRPr lang="zh-CN" altLang="en-US" sz="3200" dirty="0">
              <a:latin typeface="Tahoma" panose="020B0604030504040204" pitchFamily="34" charset="0"/>
              <a:ea typeface="宋体" panose="02010600030101010101" pitchFamily="2" charset="-122"/>
            </a:endParaRPr>
          </a:p>
        </p:txBody>
      </p:sp>
      <p:sp>
        <p:nvSpPr>
          <p:cNvPr id="11" name="AutoShape 4"/>
          <p:cNvSpPr/>
          <p:nvPr/>
        </p:nvSpPr>
        <p:spPr>
          <a:xfrm>
            <a:off x="990600" y="4616450"/>
            <a:ext cx="4633913" cy="1052513"/>
          </a:xfrm>
          <a:prstGeom prst="wedgeRectCallout">
            <a:avLst>
              <a:gd name="adj1" fmla="val -32528"/>
              <a:gd name="adj2" fmla="val 47287"/>
            </a:avLst>
          </a:prstGeom>
          <a:solidFill>
            <a:schemeClr val="accent1"/>
          </a:solidFill>
          <a:ln w="9525" cap="flat" cmpd="sng">
            <a:solidFill>
              <a:schemeClr val="tx1"/>
            </a:solidFill>
            <a:prstDash val="solid"/>
            <a:miter/>
            <a:headEnd type="none" w="med" len="med"/>
            <a:tailEnd type="none" w="med" len="med"/>
          </a:ln>
        </p:spPr>
        <p:txBody>
          <a:bodyPr/>
          <a:p>
            <a:r>
              <a:rPr lang="zh-CN" altLang="en-US" sz="2800" dirty="0">
                <a:latin typeface="楷体_GB2312" pitchFamily="49" charset="-122"/>
              </a:rPr>
              <a:t>空闲盘块号栈在超级块中，系统启动后调入内存。</a:t>
            </a:r>
            <a:endParaRPr lang="zh-CN" altLang="en-US" sz="2800" dirty="0">
              <a:latin typeface="楷体_GB2312" pitchFamily="49" charset="-122"/>
            </a:endParaRPr>
          </a:p>
        </p:txBody>
      </p:sp>
      <p:sp>
        <p:nvSpPr>
          <p:cNvPr id="12" name="Freeform 5"/>
          <p:cNvSpPr/>
          <p:nvPr/>
        </p:nvSpPr>
        <p:spPr>
          <a:xfrm>
            <a:off x="1555750" y="3886200"/>
            <a:ext cx="425450" cy="738188"/>
          </a:xfrm>
          <a:custGeom>
            <a:avLst/>
            <a:gdLst/>
            <a:ahLst/>
            <a:cxnLst>
              <a:cxn ang="0">
                <a:pos x="2147483647" y="0"/>
              </a:cxn>
              <a:cxn ang="0">
                <a:pos x="2147483647" y="2147483647"/>
              </a:cxn>
              <a:cxn ang="0">
                <a:pos x="2147483647" y="2147483647"/>
              </a:cxn>
            </a:cxnLst>
            <a:pathLst>
              <a:path w="632" h="1296">
                <a:moveTo>
                  <a:pt x="632" y="0"/>
                </a:moveTo>
                <a:cubicBezTo>
                  <a:pt x="420" y="60"/>
                  <a:pt x="208" y="120"/>
                  <a:pt x="104" y="336"/>
                </a:cubicBezTo>
                <a:cubicBezTo>
                  <a:pt x="0" y="552"/>
                  <a:pt x="24" y="1144"/>
                  <a:pt x="8" y="1296"/>
                </a:cubicBezTo>
              </a:path>
            </a:pathLst>
          </a:custGeom>
          <a:noFill/>
          <a:ln w="19050" cap="flat" cmpd="sng">
            <a:solidFill>
              <a:schemeClr val="hlink">
                <a:alpha val="100000"/>
              </a:schemeClr>
            </a:solidFill>
            <a:prstDash val="solid"/>
            <a:miter lim="800000"/>
            <a:headEnd type="none" w="med" len="med"/>
            <a:tailEnd type="triangle" w="med" len="lg"/>
          </a:ln>
        </p:spPr>
        <p:txBody>
          <a:bodyPr/>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8.2.3 </a:t>
            </a:r>
            <a:r>
              <a:rPr lang="zh-CN" altLang="en-US" sz="4400" dirty="0">
                <a:solidFill>
                  <a:srgbClr val="000066"/>
                </a:solidFill>
                <a:latin typeface="Tahoma" panose="020B0604030504040204" pitchFamily="34" charset="0"/>
                <a:ea typeface="黑体" panose="02010609060101010101" pitchFamily="49" charset="-122"/>
              </a:rPr>
              <a:t>成组链接法 </a:t>
            </a:r>
            <a:endParaRPr lang="zh-CN" altLang="en-US" sz="4400" dirty="0">
              <a:solidFill>
                <a:srgbClr val="000066"/>
              </a:solidFill>
              <a:latin typeface="Tahoma" panose="020B0604030504040204" pitchFamily="34" charset="0"/>
              <a:ea typeface="黑体" panose="02010609060101010101" pitchFamily="49" charset="-122"/>
            </a:endParaRPr>
          </a:p>
        </p:txBody>
      </p:sp>
      <p:graphicFrame>
        <p:nvGraphicFramePr>
          <p:cNvPr id="41987" name="对象 1"/>
          <p:cNvGraphicFramePr/>
          <p:nvPr/>
        </p:nvGraphicFramePr>
        <p:xfrm>
          <a:off x="4043363" y="1700213"/>
          <a:ext cx="5400675" cy="3565525"/>
        </p:xfrm>
        <a:graphic>
          <a:graphicData uri="http://schemas.openxmlformats.org/presentationml/2006/ole">
            <mc:AlternateContent xmlns:mc="http://schemas.openxmlformats.org/markup-compatibility/2006">
              <mc:Choice xmlns:v="urn:schemas-microsoft-com:vml" Requires="v">
                <p:oleObj spid="_x0000_s3078" name="" r:id="rId1" imgW="4747260" imgH="2766060" progId="Visio.Drawing.4">
                  <p:embed/>
                </p:oleObj>
              </mc:Choice>
              <mc:Fallback>
                <p:oleObj name="" r:id="rId1" imgW="4747260" imgH="2766060" progId="Visio.Drawing.4">
                  <p:embed/>
                  <p:pic>
                    <p:nvPicPr>
                      <p:cNvPr id="0" name="图片 3077"/>
                      <p:cNvPicPr/>
                      <p:nvPr/>
                    </p:nvPicPr>
                    <p:blipFill>
                      <a:blip r:embed="rId2"/>
                      <a:stretch>
                        <a:fillRect/>
                      </a:stretch>
                    </p:blipFill>
                    <p:spPr>
                      <a:xfrm>
                        <a:off x="4043363" y="1700213"/>
                        <a:ext cx="5400675" cy="3565525"/>
                      </a:xfrm>
                      <a:prstGeom prst="rect">
                        <a:avLst/>
                      </a:prstGeom>
                      <a:noFill/>
                      <a:ln w="38100">
                        <a:noFill/>
                        <a:miter/>
                      </a:ln>
                    </p:spPr>
                  </p:pic>
                </p:oleObj>
              </mc:Fallback>
            </mc:AlternateContent>
          </a:graphicData>
        </a:graphic>
      </p:graphicFrame>
      <p:sp>
        <p:nvSpPr>
          <p:cNvPr id="41988" name="矩形 2"/>
          <p:cNvSpPr/>
          <p:nvPr/>
        </p:nvSpPr>
        <p:spPr>
          <a:xfrm>
            <a:off x="5184775" y="5516563"/>
            <a:ext cx="2735263" cy="461962"/>
          </a:xfrm>
          <a:prstGeom prst="rect">
            <a:avLst/>
          </a:prstGeom>
          <a:noFill/>
          <a:ln w="9525">
            <a:noFill/>
          </a:ln>
        </p:spPr>
        <p:txBody>
          <a:bodyPr wrap="none">
            <a:spAutoFit/>
          </a:bodyPr>
          <a:p>
            <a:pPr eaLnBrk="1" hangingPunct="1">
              <a:spcBef>
                <a:spcPct val="50000"/>
              </a:spcBef>
            </a:pPr>
            <a:r>
              <a:rPr lang="zh-CN" altLang="en-US" dirty="0">
                <a:latin typeface="Times New Roman" panose="02020603050405020304" pitchFamily="18" charset="0"/>
              </a:rPr>
              <a:t>空闲块的成组链接 </a:t>
            </a:r>
            <a:endParaRPr lang="zh-CN" altLang="en-US" dirty="0">
              <a:latin typeface="Times New Roman" panose="02020603050405020304" pitchFamily="18" charset="0"/>
            </a:endParaRPr>
          </a:p>
        </p:txBody>
      </p:sp>
      <p:sp>
        <p:nvSpPr>
          <p:cNvPr id="41989" name="Rectangle 2"/>
          <p:cNvSpPr txBox="1"/>
          <p:nvPr/>
        </p:nvSpPr>
        <p:spPr>
          <a:xfrm>
            <a:off x="250825" y="1160463"/>
            <a:ext cx="3968750" cy="5148262"/>
          </a:xfrm>
          <a:prstGeom prst="rect">
            <a:avLst/>
          </a:prstGeom>
          <a:noFill/>
          <a:ln w="9525">
            <a:noFill/>
          </a:ln>
        </p:spPr>
        <p:txBody>
          <a:bodyPr/>
          <a:p>
            <a:pPr marL="342900" indent="-342900" algn="just">
              <a:spcBef>
                <a:spcPct val="5000"/>
              </a:spcBef>
              <a:spcAft>
                <a:spcPct val="5000"/>
              </a:spcAft>
              <a:buClr>
                <a:schemeClr val="folHlink"/>
              </a:buClr>
              <a:buSzPct val="6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）空闲盘块号栈：用于存放当前可用的一组空闲盘块号（最多</a:t>
            </a:r>
            <a:r>
              <a:rPr lang="en-US" altLang="zh-CN" sz="2000" dirty="0">
                <a:latin typeface="Times New Roman" panose="02020603050405020304" pitchFamily="18" charset="0"/>
                <a:ea typeface="宋体" panose="02010600030101010101" pitchFamily="2" charset="-122"/>
              </a:rPr>
              <a:t>100</a:t>
            </a:r>
            <a:r>
              <a:rPr lang="zh-CN" altLang="en-US" sz="2000" dirty="0">
                <a:latin typeface="Times New Roman" panose="02020603050405020304" pitchFamily="18" charset="0"/>
                <a:ea typeface="宋体" panose="02010600030101010101" pitchFamily="2" charset="-122"/>
              </a:rPr>
              <a:t>个号），以及栈中尚有的空闲盘块数</a:t>
            </a:r>
            <a:r>
              <a:rPr lang="en-US" altLang="zh-CN" sz="2000" dirty="0">
                <a:latin typeface="Times New Roman" panose="02020603050405020304" pitchFamily="18" charset="0"/>
                <a:ea typeface="宋体" panose="02010600030101010101" pitchFamily="2" charset="-122"/>
              </a:rPr>
              <a:t>N</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N</a:t>
            </a:r>
            <a:r>
              <a:rPr lang="zh-CN" altLang="en-US" sz="2000" dirty="0">
                <a:latin typeface="Times New Roman" panose="02020603050405020304" pitchFamily="18" charset="0"/>
                <a:ea typeface="宋体" panose="02010600030101010101" pitchFamily="2" charset="-122"/>
              </a:rPr>
              <a:t>还兼作栈顶指针用。当</a:t>
            </a:r>
            <a:r>
              <a:rPr lang="en-US" altLang="zh-CN" sz="2000" dirty="0">
                <a:latin typeface="Times New Roman" panose="02020603050405020304" pitchFamily="18" charset="0"/>
                <a:ea typeface="宋体" panose="02010600030101010101" pitchFamily="2" charset="-122"/>
              </a:rPr>
              <a:t>N=100</a:t>
            </a:r>
            <a:r>
              <a:rPr lang="zh-CN" altLang="en-US" sz="2000" dirty="0">
                <a:latin typeface="Times New Roman" panose="02020603050405020304" pitchFamily="18" charset="0"/>
                <a:ea typeface="宋体" panose="02010600030101010101" pitchFamily="2" charset="-122"/>
              </a:rPr>
              <a:t>时，它指向</a:t>
            </a:r>
            <a:r>
              <a:rPr lang="en-US" altLang="zh-CN" sz="2000" dirty="0">
                <a:latin typeface="Times New Roman" panose="02020603050405020304" pitchFamily="18" charset="0"/>
                <a:ea typeface="宋体" panose="02010600030101010101" pitchFamily="2" charset="-122"/>
              </a:rPr>
              <a:t>S.free(99)</a:t>
            </a:r>
            <a:r>
              <a:rPr lang="zh-CN" altLang="en-US" sz="2000" dirty="0">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S.free(0)</a:t>
            </a:r>
            <a:r>
              <a:rPr lang="zh-CN" altLang="en-US" sz="2000" dirty="0">
                <a:solidFill>
                  <a:srgbClr val="FF0000"/>
                </a:solidFill>
                <a:latin typeface="Times New Roman" panose="02020603050405020304" pitchFamily="18" charset="0"/>
                <a:ea typeface="宋体" panose="02010600030101010101" pitchFamily="2" charset="-122"/>
              </a:rPr>
              <a:t>是栈底，</a:t>
            </a:r>
            <a:r>
              <a:rPr lang="en-US" altLang="zh-CN" sz="2000" dirty="0">
                <a:solidFill>
                  <a:srgbClr val="FF0000"/>
                </a:solidFill>
                <a:latin typeface="Times New Roman" panose="02020603050405020304" pitchFamily="18" charset="0"/>
                <a:ea typeface="宋体" panose="02010600030101010101" pitchFamily="2" charset="-122"/>
              </a:rPr>
              <a:t>S.free(99)</a:t>
            </a:r>
            <a:r>
              <a:rPr lang="zh-CN" altLang="en-US" sz="2000" dirty="0">
                <a:solidFill>
                  <a:srgbClr val="FF0000"/>
                </a:solidFill>
                <a:latin typeface="Times New Roman" panose="02020603050405020304" pitchFamily="18" charset="0"/>
                <a:ea typeface="宋体" panose="02010600030101010101" pitchFamily="2" charset="-122"/>
              </a:rPr>
              <a:t>是栈顶</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a:p>
            <a:pPr marL="342900" indent="-342900" algn="just">
              <a:spcBef>
                <a:spcPct val="50000"/>
              </a:spcBef>
              <a:spcAft>
                <a:spcPct val="5000"/>
              </a:spcAft>
              <a:buClr>
                <a:schemeClr val="folHlink"/>
              </a:buClr>
              <a:buSzPct val="6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）文件区中所有空闲盘块，被分成若干组，每组</a:t>
            </a:r>
            <a:r>
              <a:rPr lang="en-US" altLang="zh-CN" sz="2000" dirty="0">
                <a:latin typeface="Times New Roman" panose="02020603050405020304" pitchFamily="18" charset="0"/>
                <a:ea typeface="宋体" panose="02010600030101010101" pitchFamily="2" charset="-122"/>
              </a:rPr>
              <a:t>100</a:t>
            </a:r>
            <a:r>
              <a:rPr lang="zh-CN" altLang="en-US" sz="2000" dirty="0">
                <a:latin typeface="Times New Roman" panose="02020603050405020304" pitchFamily="18" charset="0"/>
                <a:ea typeface="宋体" panose="02010600030101010101" pitchFamily="2" charset="-122"/>
              </a:rPr>
              <a:t>个盘块。图中，盘上有</a:t>
            </a:r>
            <a:r>
              <a:rPr lang="en-US" altLang="zh-CN" sz="2000" dirty="0">
                <a:latin typeface="Times New Roman" panose="02020603050405020304" pitchFamily="18" charset="0"/>
                <a:ea typeface="宋体" panose="02010600030101010101" pitchFamily="2" charset="-122"/>
              </a:rPr>
              <a:t>10000</a:t>
            </a:r>
            <a:r>
              <a:rPr lang="zh-CN" altLang="en-US" sz="2000" dirty="0">
                <a:latin typeface="Times New Roman" panose="02020603050405020304" pitchFamily="18" charset="0"/>
                <a:ea typeface="宋体" panose="02010600030101010101" pitchFamily="2" charset="-122"/>
              </a:rPr>
              <a:t>个盘块，每块大小为</a:t>
            </a:r>
            <a:r>
              <a:rPr lang="en-US" altLang="zh-CN" sz="2000" dirty="0">
                <a:latin typeface="Times New Roman" panose="02020603050405020304" pitchFamily="18" charset="0"/>
                <a:ea typeface="宋体" panose="02010600030101010101" pitchFamily="2" charset="-122"/>
              </a:rPr>
              <a:t>1KB</a:t>
            </a:r>
            <a:r>
              <a:rPr lang="zh-CN" altLang="en-US" sz="2000" dirty="0">
                <a:latin typeface="Times New Roman" panose="02020603050405020304" pitchFamily="18" charset="0"/>
                <a:ea typeface="宋体" panose="02010600030101010101" pitchFamily="2" charset="-122"/>
              </a:rPr>
              <a:t>，其中第</a:t>
            </a:r>
            <a:r>
              <a:rPr lang="en-US" altLang="zh-CN" sz="2000" dirty="0">
                <a:latin typeface="Times New Roman" panose="02020603050405020304" pitchFamily="18" charset="0"/>
                <a:ea typeface="宋体" panose="02010600030101010101" pitchFamily="2" charset="-122"/>
              </a:rPr>
              <a:t>201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7999</a:t>
            </a:r>
            <a:r>
              <a:rPr lang="zh-CN" altLang="en-US" sz="2000" dirty="0">
                <a:latin typeface="Times New Roman" panose="02020603050405020304" pitchFamily="18" charset="0"/>
                <a:ea typeface="宋体" panose="02010600030101010101" pitchFamily="2" charset="-122"/>
              </a:rPr>
              <a:t>号盘块用于存放文件（文件区）。该区的最末一组盘块号为</a:t>
            </a:r>
            <a:r>
              <a:rPr lang="en-US" altLang="zh-CN" sz="2000" dirty="0">
                <a:latin typeface="Times New Roman" panose="02020603050405020304" pitchFamily="18" charset="0"/>
                <a:ea typeface="宋体" panose="02010600030101010101" pitchFamily="2" charset="-122"/>
              </a:rPr>
              <a:t>7901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7999</a:t>
            </a:r>
            <a:r>
              <a:rPr lang="zh-CN" altLang="en-US" sz="2000" dirty="0">
                <a:latin typeface="Times New Roman" panose="02020603050405020304" pitchFamily="18" charset="0"/>
                <a:ea typeface="宋体" panose="02010600030101010101" pitchFamily="2" charset="-122"/>
              </a:rPr>
              <a:t>；次末组为</a:t>
            </a:r>
            <a:r>
              <a:rPr lang="en-US" altLang="zh-CN" sz="2000" dirty="0">
                <a:latin typeface="Times New Roman" panose="02020603050405020304" pitchFamily="18" charset="0"/>
                <a:ea typeface="宋体" panose="02010600030101010101" pitchFamily="2" charset="-122"/>
              </a:rPr>
              <a:t>7801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7900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，第二组为</a:t>
            </a:r>
            <a:r>
              <a:rPr lang="en-US" altLang="zh-CN" sz="2000" dirty="0">
                <a:latin typeface="Times New Roman" panose="02020603050405020304" pitchFamily="18" charset="0"/>
                <a:ea typeface="宋体" panose="02010600030101010101" pitchFamily="2" charset="-122"/>
              </a:rPr>
              <a:t>301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400</a:t>
            </a:r>
            <a:r>
              <a:rPr lang="zh-CN" altLang="en-US" sz="2000" dirty="0">
                <a:latin typeface="Times New Roman" panose="02020603050405020304" pitchFamily="18" charset="0"/>
                <a:ea typeface="宋体" panose="02010600030101010101" pitchFamily="2" charset="-122"/>
              </a:rPr>
              <a:t>，第一组为</a:t>
            </a:r>
            <a:r>
              <a:rPr lang="en-US" altLang="zh-CN" sz="2000" dirty="0">
                <a:latin typeface="Times New Roman" panose="02020603050405020304" pitchFamily="18" charset="0"/>
                <a:ea typeface="宋体" panose="02010600030101010101" pitchFamily="2" charset="-122"/>
              </a:rPr>
              <a:t>201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300</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304800" y="236538"/>
            <a:ext cx="6438900"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8.2.3 </a:t>
            </a:r>
            <a:r>
              <a:rPr lang="zh-CN" altLang="en-US" sz="4400" dirty="0">
                <a:solidFill>
                  <a:srgbClr val="000066"/>
                </a:solidFill>
                <a:latin typeface="Tahoma" panose="020B0604030504040204" pitchFamily="34" charset="0"/>
                <a:ea typeface="黑体" panose="02010609060101010101" pitchFamily="49" charset="-122"/>
              </a:rPr>
              <a:t>成组链接法 </a:t>
            </a:r>
            <a:endParaRPr lang="zh-CN" altLang="en-US" sz="4400" dirty="0">
              <a:solidFill>
                <a:srgbClr val="000066"/>
              </a:solidFill>
              <a:latin typeface="Tahoma" panose="020B0604030504040204" pitchFamily="34" charset="0"/>
              <a:ea typeface="黑体" panose="02010609060101010101" pitchFamily="49" charset="-122"/>
            </a:endParaRPr>
          </a:p>
        </p:txBody>
      </p:sp>
      <p:graphicFrame>
        <p:nvGraphicFramePr>
          <p:cNvPr id="43011" name="对象 1"/>
          <p:cNvGraphicFramePr/>
          <p:nvPr/>
        </p:nvGraphicFramePr>
        <p:xfrm>
          <a:off x="4043363" y="1700213"/>
          <a:ext cx="5400675" cy="3565525"/>
        </p:xfrm>
        <a:graphic>
          <a:graphicData uri="http://schemas.openxmlformats.org/presentationml/2006/ole">
            <mc:AlternateContent xmlns:mc="http://schemas.openxmlformats.org/markup-compatibility/2006">
              <mc:Choice xmlns:v="urn:schemas-microsoft-com:vml" Requires="v">
                <p:oleObj spid="_x0000_s3077" name="" r:id="rId1" imgW="4747260" imgH="2766060" progId="Visio.Drawing.4">
                  <p:embed/>
                </p:oleObj>
              </mc:Choice>
              <mc:Fallback>
                <p:oleObj name="" r:id="rId1" imgW="4747260" imgH="2766060" progId="Visio.Drawing.4">
                  <p:embed/>
                  <p:pic>
                    <p:nvPicPr>
                      <p:cNvPr id="0" name="图片 3076"/>
                      <p:cNvPicPr/>
                      <p:nvPr/>
                    </p:nvPicPr>
                    <p:blipFill>
                      <a:blip r:embed="rId2"/>
                      <a:stretch>
                        <a:fillRect/>
                      </a:stretch>
                    </p:blipFill>
                    <p:spPr>
                      <a:xfrm>
                        <a:off x="4043363" y="1700213"/>
                        <a:ext cx="5400675" cy="3565525"/>
                      </a:xfrm>
                      <a:prstGeom prst="rect">
                        <a:avLst/>
                      </a:prstGeom>
                      <a:noFill/>
                      <a:ln w="38100">
                        <a:noFill/>
                        <a:miter/>
                      </a:ln>
                    </p:spPr>
                  </p:pic>
                </p:oleObj>
              </mc:Fallback>
            </mc:AlternateContent>
          </a:graphicData>
        </a:graphic>
      </p:graphicFrame>
      <p:sp>
        <p:nvSpPr>
          <p:cNvPr id="43012" name="矩形 2"/>
          <p:cNvSpPr/>
          <p:nvPr/>
        </p:nvSpPr>
        <p:spPr>
          <a:xfrm>
            <a:off x="5184775" y="5516563"/>
            <a:ext cx="2735263" cy="461962"/>
          </a:xfrm>
          <a:prstGeom prst="rect">
            <a:avLst/>
          </a:prstGeom>
          <a:noFill/>
          <a:ln w="9525">
            <a:noFill/>
          </a:ln>
        </p:spPr>
        <p:txBody>
          <a:bodyPr wrap="none">
            <a:spAutoFit/>
          </a:bodyPr>
          <a:p>
            <a:pPr eaLnBrk="1" hangingPunct="1">
              <a:spcBef>
                <a:spcPct val="50000"/>
              </a:spcBef>
            </a:pPr>
            <a:r>
              <a:rPr lang="zh-CN" altLang="en-US" dirty="0">
                <a:latin typeface="Times New Roman" panose="02020603050405020304" pitchFamily="18" charset="0"/>
              </a:rPr>
              <a:t>空闲块的成组链接 </a:t>
            </a:r>
            <a:endParaRPr lang="zh-CN" altLang="en-US" dirty="0">
              <a:latin typeface="Times New Roman" panose="02020603050405020304" pitchFamily="18" charset="0"/>
            </a:endParaRPr>
          </a:p>
        </p:txBody>
      </p:sp>
      <p:sp>
        <p:nvSpPr>
          <p:cNvPr id="43013" name="Rectangle 2"/>
          <p:cNvSpPr txBox="1"/>
          <p:nvPr/>
        </p:nvSpPr>
        <p:spPr>
          <a:xfrm>
            <a:off x="250825" y="1160463"/>
            <a:ext cx="3968750" cy="5148262"/>
          </a:xfrm>
          <a:prstGeom prst="rect">
            <a:avLst/>
          </a:prstGeom>
          <a:noFill/>
          <a:ln w="9525">
            <a:noFill/>
          </a:ln>
        </p:spPr>
        <p:txBody>
          <a:bodyPr/>
          <a:p>
            <a:pPr marL="342900" indent="-342900" algn="just">
              <a:spcBef>
                <a:spcPct val="5000"/>
              </a:spcBef>
              <a:spcAft>
                <a:spcPct val="5000"/>
              </a:spcAft>
              <a:buClr>
                <a:schemeClr val="folHlink"/>
              </a:buClr>
              <a:buSzPct val="60000"/>
              <a:buFont typeface="Wingdings" panose="05000000000000000000" pitchFamily="2" charset="2"/>
            </a:pP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）每组含有的盘块总数</a:t>
            </a:r>
            <a:r>
              <a:rPr lang="en-US" altLang="zh-CN" sz="2000" dirty="0">
                <a:latin typeface="Times New Roman" panose="02020603050405020304" pitchFamily="18" charset="0"/>
                <a:ea typeface="宋体" panose="02010600030101010101" pitchFamily="2" charset="-122"/>
              </a:rPr>
              <a:t>N</a:t>
            </a:r>
            <a:r>
              <a:rPr lang="zh-CN" altLang="en-US" sz="2000" dirty="0">
                <a:latin typeface="Times New Roman" panose="02020603050405020304" pitchFamily="18" charset="0"/>
                <a:ea typeface="宋体" panose="02010600030101010101" pitchFamily="2" charset="-122"/>
              </a:rPr>
              <a:t>和该组所有的盘块号，记入其前一组的第一个盘块的</a:t>
            </a:r>
            <a:r>
              <a:rPr lang="en-US" altLang="zh-CN" sz="2000" dirty="0">
                <a:latin typeface="Times New Roman" panose="02020603050405020304" pitchFamily="18" charset="0"/>
                <a:ea typeface="宋体" panose="02010600030101010101" pitchFamily="2" charset="-122"/>
              </a:rPr>
              <a:t>S.free(0)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S.free(99)</a:t>
            </a:r>
            <a:r>
              <a:rPr lang="zh-CN" altLang="en-US" sz="2000" dirty="0">
                <a:latin typeface="Times New Roman" panose="02020603050405020304" pitchFamily="18" charset="0"/>
                <a:ea typeface="宋体" panose="02010600030101010101" pitchFamily="2" charset="-122"/>
              </a:rPr>
              <a:t>中，这样，由各组的第一个盘块可链成一条链 </a:t>
            </a:r>
            <a:endParaRPr lang="zh-CN" altLang="en-US" sz="2000" dirty="0">
              <a:latin typeface="Times New Roman" panose="02020603050405020304" pitchFamily="18" charset="0"/>
              <a:ea typeface="宋体" panose="02010600030101010101" pitchFamily="2" charset="-122"/>
            </a:endParaRPr>
          </a:p>
          <a:p>
            <a:pPr marL="342900" indent="-342900" algn="just">
              <a:spcBef>
                <a:spcPct val="5000"/>
              </a:spcBef>
              <a:spcAft>
                <a:spcPct val="5000"/>
              </a:spcAft>
              <a:buClr>
                <a:schemeClr val="folHlink"/>
              </a:buClr>
              <a:buSzPct val="60000"/>
              <a:buFont typeface="Wingdings" panose="05000000000000000000" pitchFamily="2" charset="2"/>
            </a:pP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）将第一组的盘块总数和所有的盘块号，记入空闲块号栈中，作为当前可供分配的空闲盘块号</a:t>
            </a:r>
            <a:endParaRPr lang="zh-CN" altLang="en-US" sz="2000" dirty="0">
              <a:latin typeface="Times New Roman" panose="02020603050405020304" pitchFamily="18" charset="0"/>
              <a:ea typeface="宋体" panose="02010600030101010101" pitchFamily="2" charset="-122"/>
            </a:endParaRPr>
          </a:p>
          <a:p>
            <a:pPr marL="342900" indent="-342900" algn="just">
              <a:spcBef>
                <a:spcPct val="5000"/>
              </a:spcBef>
              <a:spcAft>
                <a:spcPct val="5000"/>
              </a:spcAft>
              <a:buClr>
                <a:schemeClr val="folHlink"/>
              </a:buClr>
              <a:buSzPct val="60000"/>
              <a:buFont typeface="Wingdings" panose="05000000000000000000" pitchFamily="2" charset="2"/>
            </a:pP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）最末一组只有</a:t>
            </a:r>
            <a:r>
              <a:rPr lang="en-US" altLang="zh-CN" sz="2000" dirty="0">
                <a:latin typeface="Times New Roman" panose="02020603050405020304" pitchFamily="18" charset="0"/>
                <a:ea typeface="宋体" panose="02010600030101010101" pitchFamily="2" charset="-122"/>
              </a:rPr>
              <a:t>99</a:t>
            </a:r>
            <a:r>
              <a:rPr lang="zh-CN" altLang="en-US" sz="2000" dirty="0">
                <a:latin typeface="Times New Roman" panose="02020603050405020304" pitchFamily="18" charset="0"/>
                <a:ea typeface="宋体" panose="02010600030101010101" pitchFamily="2" charset="-122"/>
              </a:rPr>
              <a:t>个盘块，其盘块号记入前一组的</a:t>
            </a:r>
            <a:r>
              <a:rPr lang="en-US" altLang="zh-CN" sz="2000" dirty="0">
                <a:latin typeface="Times New Roman" panose="02020603050405020304" pitchFamily="18" charset="0"/>
                <a:ea typeface="宋体" panose="02010600030101010101" pitchFamily="2" charset="-122"/>
              </a:rPr>
              <a:t>S.free(1)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S.free(99)</a:t>
            </a:r>
            <a:r>
              <a:rPr lang="zh-CN" altLang="en-US" sz="2000" dirty="0">
                <a:latin typeface="Times New Roman" panose="02020603050405020304" pitchFamily="18" charset="0"/>
                <a:ea typeface="宋体" panose="02010600030101010101" pitchFamily="2" charset="-122"/>
              </a:rPr>
              <a:t>中，而在</a:t>
            </a:r>
            <a:r>
              <a:rPr lang="en-US" altLang="zh-CN" sz="2000" dirty="0">
                <a:latin typeface="Times New Roman" panose="02020603050405020304" pitchFamily="18" charset="0"/>
                <a:ea typeface="宋体" panose="02010600030101010101" pitchFamily="2" charset="-122"/>
              </a:rPr>
              <a:t>S.free(0)</a:t>
            </a:r>
            <a:r>
              <a:rPr lang="zh-CN" altLang="en-US" sz="2000" dirty="0">
                <a:latin typeface="Times New Roman" panose="02020603050405020304" pitchFamily="18" charset="0"/>
                <a:ea typeface="宋体" panose="02010600030101010101" pitchFamily="2" charset="-122"/>
              </a:rPr>
              <a:t>中存入“</a:t>
            </a:r>
            <a:r>
              <a:rPr lang="en-US" altLang="zh-CN" sz="2000" dirty="0">
                <a:latin typeface="Times New Roman" panose="02020603050405020304" pitchFamily="18" charset="0"/>
                <a:ea typeface="宋体" panose="02010600030101010101" pitchFamily="2" charset="-122"/>
              </a:rPr>
              <a:t>0”</a:t>
            </a:r>
            <a:r>
              <a:rPr lang="zh-CN" altLang="en-US" sz="2000" dirty="0">
                <a:latin typeface="Times New Roman" panose="02020603050405020304" pitchFamily="18" charset="0"/>
                <a:ea typeface="宋体" panose="02010600030101010101" pitchFamily="2" charset="-122"/>
              </a:rPr>
              <a:t>，作为空闲盘块成组链的结束标志。</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3"/>
          <p:cNvSpPr txBox="1"/>
          <p:nvPr/>
        </p:nvSpPr>
        <p:spPr>
          <a:xfrm>
            <a:off x="381000" y="836613"/>
            <a:ext cx="8534400" cy="5029200"/>
          </a:xfrm>
          <a:prstGeom prst="rect">
            <a:avLst/>
          </a:prstGeom>
          <a:noFill/>
          <a:ln w="9525">
            <a:noFill/>
          </a:ln>
        </p:spPr>
        <p:txBody>
          <a:bodyPr/>
          <a:p>
            <a:pPr marL="342900" indent="-342900">
              <a:buClr>
                <a:schemeClr val="folHlink"/>
              </a:buClr>
              <a:buSzPct val="60000"/>
              <a:buFont typeface="Wingdings" panose="05000000000000000000" pitchFamily="2" charset="2"/>
              <a:buChar char="n"/>
            </a:pPr>
            <a:r>
              <a:rPr lang="zh-CN" altLang="en-US" sz="3200" dirty="0">
                <a:solidFill>
                  <a:srgbClr val="0000FF"/>
                </a:solidFill>
                <a:latin typeface="Times New Roman" panose="02020603050405020304" pitchFamily="18" charset="0"/>
                <a:ea typeface="黑体" panose="02010609060101010101" pitchFamily="49" charset="-122"/>
              </a:rPr>
              <a:t>分配过程</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marL="742950" lvl="1" indent="-285750">
              <a:buClr>
                <a:schemeClr val="hlink"/>
              </a:buClr>
              <a:buSzPct val="55000"/>
              <a:buFont typeface="Wingdings" panose="05000000000000000000" pitchFamily="2" charset="2"/>
              <a:buNone/>
            </a:pPr>
            <a:r>
              <a:rPr lang="zh-CN" altLang="en-US" sz="2600" dirty="0">
                <a:latin typeface="Times New Roman" panose="02020603050405020304" pitchFamily="18" charset="0"/>
                <a:ea typeface="宋体" panose="02010600030101010101" pitchFamily="2" charset="-122"/>
              </a:rPr>
              <a:t>查空闲块号栈是否上锁，若未上锁，则进行如下操作</a:t>
            </a:r>
            <a:r>
              <a:rPr lang="en-US" altLang="zh-CN" sz="26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a:p>
            <a:pPr marL="742950" lvl="1" indent="-285750">
              <a:buClr>
                <a:schemeClr val="hlink"/>
              </a:buClr>
              <a:buSzPct val="55000"/>
              <a:buFont typeface="Wingdings" panose="05000000000000000000" pitchFamily="2" charset="2"/>
              <a:buChar char="n"/>
            </a:pPr>
            <a:r>
              <a:rPr lang="zh-CN" altLang="en-US" sz="2800" dirty="0">
                <a:solidFill>
                  <a:srgbClr val="800000"/>
                </a:solidFill>
                <a:latin typeface="Times New Roman" panose="02020603050405020304" pitchFamily="18" charset="0"/>
              </a:rPr>
              <a:t>查空闲块数</a:t>
            </a:r>
            <a:r>
              <a:rPr lang="en-US" altLang="zh-CN" sz="2800" dirty="0">
                <a:solidFill>
                  <a:srgbClr val="800000"/>
                </a:solidFill>
                <a:latin typeface="Times New Roman" panose="02020603050405020304" pitchFamily="18" charset="0"/>
              </a:rPr>
              <a:t>N</a:t>
            </a:r>
            <a:endParaRPr lang="en-US" altLang="zh-CN" sz="2800" dirty="0">
              <a:solidFill>
                <a:srgbClr val="800000"/>
              </a:solidFill>
              <a:latin typeface="Times New Roman" panose="02020603050405020304" pitchFamily="18" charset="0"/>
            </a:endParaRPr>
          </a:p>
          <a:p>
            <a:pPr marL="742950" lvl="1" indent="-285750">
              <a:buClr>
                <a:schemeClr val="hlink"/>
              </a:buClr>
              <a:buSzPct val="55000"/>
              <a:buFont typeface="Wingdings" panose="05000000000000000000" pitchFamily="2" charset="2"/>
              <a:buChar char="n"/>
            </a:pPr>
            <a:r>
              <a:rPr lang="zh-CN" altLang="en-US" sz="2800" dirty="0">
                <a:solidFill>
                  <a:srgbClr val="800000"/>
                </a:solidFill>
                <a:latin typeface="Times New Roman" panose="02020603050405020304" pitchFamily="18" charset="0"/>
              </a:rPr>
              <a:t>当</a:t>
            </a:r>
            <a:r>
              <a:rPr lang="en-US" altLang="zh-CN" sz="2800" dirty="0">
                <a:solidFill>
                  <a:srgbClr val="800000"/>
                </a:solidFill>
                <a:latin typeface="Times New Roman" panose="02020603050405020304" pitchFamily="18" charset="0"/>
              </a:rPr>
              <a:t>N &gt; 1</a:t>
            </a:r>
            <a:r>
              <a:rPr lang="zh-CN" altLang="en-US" sz="2800" dirty="0">
                <a:solidFill>
                  <a:srgbClr val="800000"/>
                </a:solidFill>
                <a:latin typeface="Times New Roman" panose="02020603050405020304" pitchFamily="18" charset="0"/>
              </a:rPr>
              <a:t>时</a:t>
            </a:r>
            <a:r>
              <a:rPr lang="zh-CN" altLang="en-US" dirty="0">
                <a:solidFill>
                  <a:srgbClr val="800000"/>
                </a:solidFill>
                <a:latin typeface="Times New Roman" panose="02020603050405020304" pitchFamily="18" charset="0"/>
              </a:rPr>
              <a:t>，</a:t>
            </a:r>
            <a:endParaRPr lang="zh-CN" altLang="en-US" dirty="0">
              <a:solidFill>
                <a:srgbClr val="800000"/>
              </a:solidFill>
              <a:latin typeface="Times New Roman" panose="02020603050405020304" pitchFamily="18" charset="0"/>
            </a:endParaRPr>
          </a:p>
          <a:p>
            <a:pPr marL="1143000" lvl="2" indent="-228600">
              <a:buClr>
                <a:schemeClr val="folHlink"/>
              </a:buClr>
              <a:buSzPct val="5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从</a:t>
            </a:r>
            <a:r>
              <a:rPr lang="en-US" altLang="zh-CN" dirty="0">
                <a:latin typeface="Times New Roman" panose="02020603050405020304" pitchFamily="18" charset="0"/>
                <a:ea typeface="宋体" panose="02010600030101010101" pitchFamily="2" charset="-122"/>
              </a:rPr>
              <a:t>S.free</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N-1</a:t>
            </a:r>
            <a:r>
              <a:rPr lang="zh-CN" altLang="en-US" dirty="0">
                <a:latin typeface="Times New Roman" panose="02020603050405020304" pitchFamily="18" charset="0"/>
                <a:ea typeface="宋体" panose="02010600030101010101" pitchFamily="2" charset="-122"/>
              </a:rPr>
              <a:t>）中取出空闲块号； </a:t>
            </a:r>
            <a:endParaRPr lang="zh-CN" altLang="en-US" dirty="0">
              <a:latin typeface="Times New Roman" panose="02020603050405020304" pitchFamily="18" charset="0"/>
              <a:ea typeface="宋体" panose="02010600030101010101" pitchFamily="2" charset="-122"/>
            </a:endParaRPr>
          </a:p>
          <a:p>
            <a:pPr marL="1143000" lvl="2" indent="-228600">
              <a:buClr>
                <a:schemeClr val="folHlink"/>
              </a:buClr>
              <a:buSzPct val="5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把该块分配给申请者；</a:t>
            </a:r>
            <a:endParaRPr lang="zh-CN" altLang="en-US" dirty="0">
              <a:latin typeface="Times New Roman" panose="02020603050405020304" pitchFamily="18" charset="0"/>
              <a:ea typeface="宋体" panose="02010600030101010101" pitchFamily="2" charset="-122"/>
            </a:endParaRPr>
          </a:p>
          <a:p>
            <a:pPr marL="1143000" lvl="2" indent="-228600">
              <a:buClr>
                <a:schemeClr val="folHlink"/>
              </a:buClr>
              <a:buSzPct val="50000"/>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rPr>
              <a:t>N = N – 1</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742950" lvl="1" indent="-285750">
              <a:buClr>
                <a:schemeClr val="hlink"/>
              </a:buClr>
              <a:buSzPct val="55000"/>
              <a:buFont typeface="Wingdings" panose="05000000000000000000" pitchFamily="2" charset="2"/>
              <a:buChar char="n"/>
            </a:pPr>
            <a:r>
              <a:rPr lang="zh-CN" altLang="en-US" sz="2800" dirty="0">
                <a:solidFill>
                  <a:srgbClr val="800000"/>
                </a:solidFill>
                <a:latin typeface="Times New Roman" panose="02020603050405020304" pitchFamily="18" charset="0"/>
              </a:rPr>
              <a:t>当</a:t>
            </a:r>
            <a:r>
              <a:rPr lang="en-US" altLang="zh-CN" sz="2800" dirty="0">
                <a:solidFill>
                  <a:srgbClr val="800000"/>
                </a:solidFill>
                <a:latin typeface="Times New Roman" panose="02020603050405020304" pitchFamily="18" charset="0"/>
              </a:rPr>
              <a:t>N = 1</a:t>
            </a:r>
            <a:r>
              <a:rPr lang="zh-CN" altLang="en-US" sz="2800" dirty="0">
                <a:solidFill>
                  <a:srgbClr val="800000"/>
                </a:solidFill>
                <a:latin typeface="Times New Roman" panose="02020603050405020304" pitchFamily="18" charset="0"/>
              </a:rPr>
              <a:t>时</a:t>
            </a:r>
            <a:r>
              <a:rPr lang="zh-CN" altLang="en-US" dirty="0">
                <a:solidFill>
                  <a:srgbClr val="800000"/>
                </a:solidFill>
                <a:latin typeface="Times New Roman" panose="02020603050405020304" pitchFamily="18" charset="0"/>
              </a:rPr>
              <a:t>，</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1143000" lvl="2" indent="-228600">
              <a:buClr>
                <a:schemeClr val="folHlink"/>
              </a:buClr>
              <a:buSzPct val="5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从</a:t>
            </a:r>
            <a:r>
              <a:rPr lang="en-US" altLang="zh-CN" dirty="0">
                <a:latin typeface="Times New Roman" panose="02020603050405020304" pitchFamily="18" charset="0"/>
                <a:ea typeface="宋体" panose="02010600030101010101" pitchFamily="2" charset="-122"/>
              </a:rPr>
              <a:t>S.free</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）中取出空闲块号； </a:t>
            </a:r>
            <a:endParaRPr lang="zh-CN" altLang="en-US" dirty="0">
              <a:latin typeface="Times New Roman" panose="02020603050405020304" pitchFamily="18" charset="0"/>
              <a:ea typeface="宋体" panose="02010600030101010101" pitchFamily="2" charset="-122"/>
            </a:endParaRPr>
          </a:p>
          <a:p>
            <a:pPr marL="1143000" lvl="2" indent="-228600">
              <a:buClr>
                <a:schemeClr val="folHlink"/>
              </a:buClr>
              <a:buSzPct val="5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其值</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，无空闲块，申请者等待； </a:t>
            </a:r>
            <a:endParaRPr lang="zh-CN" altLang="en-US" dirty="0">
              <a:latin typeface="Times New Roman" panose="02020603050405020304" pitchFamily="18" charset="0"/>
              <a:ea typeface="宋体" panose="02010600030101010101" pitchFamily="2" charset="-122"/>
            </a:endParaRPr>
          </a:p>
          <a:p>
            <a:pPr marL="1143000" lvl="2" indent="-228600">
              <a:buClr>
                <a:schemeClr val="folHlink"/>
              </a:buClr>
              <a:buSzPct val="5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其值≠</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，把该块内容复制到空闲块号栈中，该块分配给申请者</a:t>
            </a:r>
            <a:r>
              <a:rPr lang="zh-CN" altLang="en-US" sz="2000" dirty="0">
                <a:latin typeface="Times New Roman" panose="02020603050405020304" pitchFamily="18" charset="0"/>
                <a:ea typeface="宋体" panose="02010600030101010101" pitchFamily="2" charset="-122"/>
              </a:rPr>
              <a:t>。     </a:t>
            </a:r>
            <a:endParaRPr lang="zh-CN" altLang="en-US" sz="2000" dirty="0">
              <a:latin typeface="Times New Roman" panose="02020603050405020304" pitchFamily="18" charset="0"/>
              <a:ea typeface="宋体" panose="02010600030101010101" pitchFamily="2" charset="-122"/>
            </a:endParaRPr>
          </a:p>
        </p:txBody>
      </p:sp>
      <p:sp>
        <p:nvSpPr>
          <p:cNvPr id="44035" name="矩形 2"/>
          <p:cNvSpPr/>
          <p:nvPr/>
        </p:nvSpPr>
        <p:spPr>
          <a:xfrm>
            <a:off x="7191375" y="3913188"/>
            <a:ext cx="1652588" cy="830262"/>
          </a:xfrm>
          <a:prstGeom prst="rect">
            <a:avLst/>
          </a:prstGeom>
          <a:noFill/>
          <a:ln w="9525">
            <a:noFill/>
          </a:ln>
        </p:spPr>
        <p:txBody>
          <a:bodyPr>
            <a:spAutoFit/>
          </a:bodyPr>
          <a:p>
            <a:r>
              <a:rPr lang="zh-CN" altLang="en-US" b="0" dirty="0">
                <a:solidFill>
                  <a:srgbClr val="FF0000"/>
                </a:solidFill>
                <a:latin typeface="黑体" panose="02010609060101010101" pitchFamily="49" charset="-122"/>
                <a:ea typeface="黑体" panose="02010609060101010101" pitchFamily="49" charset="-122"/>
              </a:rPr>
              <a:t>该盘块号已是栈底</a:t>
            </a:r>
            <a:endParaRPr lang="zh-CN" altLang="en-US" dirty="0">
              <a:solidFill>
                <a:srgbClr val="FF0000"/>
              </a:solidFill>
              <a:latin typeface="Times New Roman" panose="02020603050405020304" pitchFamily="18" charset="0"/>
            </a:endParaRPr>
          </a:p>
        </p:txBody>
      </p:sp>
      <p:sp>
        <p:nvSpPr>
          <p:cNvPr id="44036" name="右箭头 3"/>
          <p:cNvSpPr/>
          <p:nvPr/>
        </p:nvSpPr>
        <p:spPr>
          <a:xfrm>
            <a:off x="6011863" y="4090988"/>
            <a:ext cx="979487" cy="484187"/>
          </a:xfrm>
          <a:prstGeom prst="rightArrow">
            <a:avLst>
              <a:gd name="adj1" fmla="val 50000"/>
              <a:gd name="adj2" fmla="val 50105"/>
            </a:avLst>
          </a:prstGeom>
          <a:solidFill>
            <a:schemeClr val="accent1"/>
          </a:solidFill>
          <a:ln w="9525">
            <a:noFill/>
          </a:ln>
        </p:spPr>
        <p:txBody>
          <a:bodyPr>
            <a:spAutoFit/>
          </a:bodyPr>
          <a:p>
            <a:pPr eaLnBrk="1" hangingPunct="1">
              <a:spcBef>
                <a:spcPct val="50000"/>
              </a:spcBef>
            </a:pPr>
            <a:endParaRPr lang="zh-CN" altLang="en-US" dirty="0">
              <a:latin typeface="Times New Roman" panose="02020603050405020304" pitchFamily="18" charset="0"/>
            </a:endParaRPr>
          </a:p>
        </p:txBody>
      </p:sp>
      <p:sp>
        <p:nvSpPr>
          <p:cNvPr id="44037" name="矩形 4"/>
          <p:cNvSpPr/>
          <p:nvPr/>
        </p:nvSpPr>
        <p:spPr>
          <a:xfrm>
            <a:off x="4859338" y="3351213"/>
            <a:ext cx="2955925" cy="461962"/>
          </a:xfrm>
          <a:prstGeom prst="rect">
            <a:avLst/>
          </a:prstGeom>
          <a:noFill/>
          <a:ln w="9525">
            <a:noFill/>
          </a:ln>
        </p:spPr>
        <p:txBody>
          <a:bodyPr wrap="none">
            <a:spAutoFit/>
          </a:bodyPr>
          <a:p>
            <a:r>
              <a:rPr lang="zh-CN" altLang="en-US" b="0" dirty="0">
                <a:solidFill>
                  <a:srgbClr val="FF0000"/>
                </a:solidFill>
                <a:latin typeface="黑体" panose="02010609060101010101" pitchFamily="49" charset="-122"/>
                <a:ea typeface="黑体" panose="02010609060101010101" pitchFamily="49" charset="-122"/>
              </a:rPr>
              <a:t>将栈顶指针下移一格</a:t>
            </a:r>
            <a:endParaRPr lang="zh-CN" altLang="en-US" dirty="0">
              <a:solidFill>
                <a:srgbClr val="FF0000"/>
              </a:solidFill>
              <a:latin typeface="Times New Roman" panose="02020603050405020304" pitchFamily="18" charset="0"/>
            </a:endParaRPr>
          </a:p>
        </p:txBody>
      </p:sp>
      <p:sp>
        <p:nvSpPr>
          <p:cNvPr id="44038" name="右箭头 5"/>
          <p:cNvSpPr/>
          <p:nvPr/>
        </p:nvSpPr>
        <p:spPr>
          <a:xfrm>
            <a:off x="3527425" y="3390900"/>
            <a:ext cx="979488" cy="484188"/>
          </a:xfrm>
          <a:prstGeom prst="rightArrow">
            <a:avLst>
              <a:gd name="adj1" fmla="val 50000"/>
              <a:gd name="adj2" fmla="val 50105"/>
            </a:avLst>
          </a:prstGeom>
          <a:solidFill>
            <a:schemeClr val="accent1"/>
          </a:solidFill>
          <a:ln w="9525">
            <a:noFill/>
          </a:ln>
        </p:spPr>
        <p:txBody>
          <a:bodyPr>
            <a:spAutoFit/>
          </a:bodyPr>
          <a:p>
            <a:pPr eaLnBrk="1" hangingPunct="1">
              <a:spcBef>
                <a:spcPct val="50000"/>
              </a:spcBef>
            </a:pPr>
            <a:endParaRPr lang="zh-CN" altLang="en-US" dirty="0">
              <a:latin typeface="Times New Roman" panose="02020603050405020304" pitchFamily="18" charset="0"/>
            </a:endParaRPr>
          </a:p>
        </p:txBody>
      </p:sp>
      <p:sp>
        <p:nvSpPr>
          <p:cNvPr id="44039" name="矩形 6"/>
          <p:cNvSpPr/>
          <p:nvPr/>
        </p:nvSpPr>
        <p:spPr>
          <a:xfrm>
            <a:off x="4343400" y="5403850"/>
            <a:ext cx="2647950" cy="461963"/>
          </a:xfrm>
          <a:prstGeom prst="rect">
            <a:avLst/>
          </a:prstGeom>
          <a:noFill/>
          <a:ln w="9525">
            <a:noFill/>
          </a:ln>
        </p:spPr>
        <p:txBody>
          <a:bodyPr wrap="none">
            <a:spAutoFit/>
          </a:bodyPr>
          <a:p>
            <a:r>
              <a:rPr lang="zh-CN" altLang="en-US" b="0" dirty="0">
                <a:solidFill>
                  <a:srgbClr val="FF0000"/>
                </a:solidFill>
                <a:latin typeface="黑体" panose="02010609060101010101" pitchFamily="49" charset="-122"/>
                <a:ea typeface="黑体" panose="02010609060101010101" pitchFamily="49" charset="-122"/>
              </a:rPr>
              <a:t>须调用磁盘读过程</a:t>
            </a:r>
            <a:endParaRPr lang="zh-CN" altLang="en-US" dirty="0">
              <a:solidFill>
                <a:srgbClr val="FF0000"/>
              </a:solidFill>
              <a:latin typeface="Times New Roman" panose="02020603050405020304" pitchFamily="18" charset="0"/>
            </a:endParaRPr>
          </a:p>
        </p:txBody>
      </p:sp>
      <p:sp>
        <p:nvSpPr>
          <p:cNvPr id="46083" name="Text Box 5"/>
          <p:cNvSpPr txBox="1"/>
          <p:nvPr>
            <p:custDataLst>
              <p:tags r:id="rId1"/>
            </p:custDataLst>
          </p:nvPr>
        </p:nvSpPr>
        <p:spPr>
          <a:xfrm>
            <a:off x="395605" y="188595"/>
            <a:ext cx="5329238" cy="584200"/>
          </a:xfrm>
          <a:prstGeom prst="rect">
            <a:avLst/>
          </a:prstGeom>
          <a:noFill/>
          <a:ln w="9525">
            <a:noFill/>
          </a:ln>
        </p:spPr>
        <p:txBody>
          <a:bodyPr>
            <a:spAutoFit/>
          </a:bodyPr>
          <a:p>
            <a:pPr marL="342900" indent="-342900">
              <a:spcBef>
                <a:spcPct val="50000"/>
              </a:spcBef>
              <a:buClr>
                <a:schemeClr val="folHlink"/>
              </a:buClr>
              <a:buSzPct val="60000"/>
              <a:buFont typeface="Wingdings" panose="05000000000000000000" pitchFamily="2" charset="2"/>
            </a:pPr>
            <a:r>
              <a:rPr lang="en-US" altLang="zh-CN" sz="3200" dirty="0">
                <a:solidFill>
                  <a:srgbClr val="0000FF"/>
                </a:solidFill>
                <a:latin typeface="黑体" panose="02010609060101010101" pitchFamily="49" charset="-122"/>
                <a:ea typeface="黑体" panose="02010609060101010101" pitchFamily="49" charset="-122"/>
              </a:rPr>
              <a:t>2. </a:t>
            </a:r>
            <a:r>
              <a:rPr lang="zh-CN" altLang="en-US" sz="3200" dirty="0">
                <a:solidFill>
                  <a:srgbClr val="0000FF"/>
                </a:solidFill>
                <a:latin typeface="黑体" panose="02010609060101010101" pitchFamily="49" charset="-122"/>
                <a:ea typeface="黑体" panose="02010609060101010101" pitchFamily="49" charset="-122"/>
              </a:rPr>
              <a:t>空闲盘块的分配与回收</a:t>
            </a:r>
            <a:endParaRPr lang="zh-CN" altLang="en-US" sz="3200"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txBox="1"/>
          <p:nvPr/>
        </p:nvSpPr>
        <p:spPr>
          <a:xfrm>
            <a:off x="466725" y="484188"/>
            <a:ext cx="8251825" cy="5684837"/>
          </a:xfrm>
          <a:prstGeom prst="rect">
            <a:avLst/>
          </a:prstGeom>
          <a:noFill/>
          <a:ln w="9525">
            <a:noFill/>
          </a:ln>
        </p:spPr>
        <p:txBody>
          <a:bodyPr/>
          <a:p>
            <a:pPr marL="342900" indent="-342900">
              <a:buClr>
                <a:schemeClr val="folHlink"/>
              </a:buClr>
              <a:buSzPct val="60000"/>
              <a:buFont typeface="Wingdings" panose="05000000000000000000" pitchFamily="2" charset="2"/>
              <a:buChar char="n"/>
            </a:pPr>
            <a:r>
              <a:rPr lang="zh-CN" altLang="en-US" sz="3600" dirty="0">
                <a:solidFill>
                  <a:srgbClr val="0000FF"/>
                </a:solidFill>
                <a:latin typeface="Times New Roman" panose="02020603050405020304" pitchFamily="18" charset="0"/>
                <a:ea typeface="黑体" panose="02010609060101010101" pitchFamily="49" charset="-122"/>
              </a:rPr>
              <a:t>成组链接回收一块空闲盘块的过程：</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a:p>
            <a:pPr marL="742950" lvl="1" indent="-285750">
              <a:spcBef>
                <a:spcPct val="10000"/>
              </a:spcBef>
              <a:spcAft>
                <a:spcPct val="10000"/>
              </a:spcAft>
              <a:buClr>
                <a:schemeClr val="hlink"/>
              </a:buClr>
              <a:buSzPct val="55000"/>
              <a:buFont typeface="Wingdings" panose="05000000000000000000" pitchFamily="2" charset="2"/>
              <a:buChar char="n"/>
            </a:pPr>
            <a:r>
              <a:rPr lang="zh-CN" altLang="en-US" sz="3200" dirty="0">
                <a:solidFill>
                  <a:srgbClr val="800000"/>
                </a:solidFill>
                <a:latin typeface="Times New Roman" panose="02020603050405020304" pitchFamily="18" charset="0"/>
              </a:rPr>
              <a:t>查空闲块数</a:t>
            </a:r>
            <a:r>
              <a:rPr lang="en-US" altLang="zh-CN" sz="3200" dirty="0">
                <a:solidFill>
                  <a:srgbClr val="800000"/>
                </a:solidFill>
                <a:latin typeface="Times New Roman" panose="02020603050405020304" pitchFamily="18" charset="0"/>
              </a:rPr>
              <a:t>N </a:t>
            </a:r>
            <a:endParaRPr lang="en-US" altLang="zh-CN" sz="3200" dirty="0">
              <a:solidFill>
                <a:srgbClr val="800000"/>
              </a:solidFill>
              <a:latin typeface="Times New Roman" panose="02020603050405020304" pitchFamily="18" charset="0"/>
            </a:endParaRPr>
          </a:p>
          <a:p>
            <a:pPr marL="742950" lvl="1" indent="-285750">
              <a:spcBef>
                <a:spcPct val="10000"/>
              </a:spcBef>
              <a:spcAft>
                <a:spcPct val="10000"/>
              </a:spcAft>
              <a:buClr>
                <a:schemeClr val="hlink"/>
              </a:buClr>
              <a:buSzPct val="55000"/>
              <a:buFont typeface="Wingdings" panose="05000000000000000000" pitchFamily="2" charset="2"/>
              <a:buChar char="n"/>
            </a:pPr>
            <a:r>
              <a:rPr lang="zh-CN" altLang="en-US" sz="3200" dirty="0">
                <a:solidFill>
                  <a:srgbClr val="800000"/>
                </a:solidFill>
                <a:latin typeface="Times New Roman" panose="02020603050405020304" pitchFamily="18" charset="0"/>
              </a:rPr>
              <a:t>当</a:t>
            </a:r>
            <a:r>
              <a:rPr lang="en-US" altLang="zh-CN" sz="3200" dirty="0">
                <a:solidFill>
                  <a:srgbClr val="800000"/>
                </a:solidFill>
                <a:latin typeface="Times New Roman" panose="02020603050405020304" pitchFamily="18" charset="0"/>
              </a:rPr>
              <a:t>N &lt; 100</a:t>
            </a:r>
            <a:r>
              <a:rPr lang="zh-CN" altLang="en-US" sz="3200" dirty="0">
                <a:solidFill>
                  <a:srgbClr val="800000"/>
                </a:solidFill>
                <a:latin typeface="Times New Roman" panose="02020603050405020304" pitchFamily="18" charset="0"/>
              </a:rPr>
              <a:t>时，</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a:p>
            <a:pPr marL="1143000" lvl="2" indent="-228600">
              <a:spcBef>
                <a:spcPct val="10000"/>
              </a:spcBef>
              <a:spcAft>
                <a:spcPct val="10000"/>
              </a:spcAft>
              <a:buClr>
                <a:schemeClr val="folHlink"/>
              </a:buClr>
              <a:buSzPct val="50000"/>
              <a:buFont typeface="Wingdings" panose="05000000000000000000" pitchFamily="2" charset="2"/>
              <a:buChar char="n"/>
            </a:pPr>
            <a:r>
              <a:rPr lang="en-US" altLang="zh-CN" sz="3200" dirty="0">
                <a:latin typeface="Times New Roman" panose="02020603050405020304" pitchFamily="18" charset="0"/>
                <a:ea typeface="宋体" panose="02010600030101010101" pitchFamily="2" charset="-122"/>
              </a:rPr>
              <a:t>N = N + 1</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a:p>
            <a:pPr marL="1143000" lvl="2" indent="-228600">
              <a:spcBef>
                <a:spcPct val="10000"/>
              </a:spcBef>
              <a:spcAft>
                <a:spcPct val="10000"/>
              </a:spcAft>
              <a:buClr>
                <a:schemeClr val="folHlink"/>
              </a:buClr>
              <a:buSzPct val="50000"/>
              <a:buFont typeface="Wingdings" panose="05000000000000000000" pitchFamily="2" charset="2"/>
              <a:buChar char="n"/>
            </a:pPr>
            <a:r>
              <a:rPr lang="zh-CN" altLang="en-US" sz="3200" dirty="0">
                <a:latin typeface="Times New Roman" panose="02020603050405020304" pitchFamily="18" charset="0"/>
                <a:ea typeface="宋体" panose="02010600030101010101" pitchFamily="2" charset="-122"/>
              </a:rPr>
              <a:t>回收的盘块号填入</a:t>
            </a:r>
            <a:r>
              <a:rPr lang="en-US" altLang="zh-CN" sz="3200" dirty="0">
                <a:latin typeface="Times New Roman" panose="02020603050405020304" pitchFamily="18" charset="0"/>
                <a:ea typeface="宋体" panose="02010600030101010101" pitchFamily="2" charset="-122"/>
              </a:rPr>
              <a:t>S.free(N-1)</a:t>
            </a:r>
            <a:r>
              <a:rPr lang="zh-CN" altLang="en-US" sz="3200" dirty="0">
                <a:latin typeface="Times New Roman" panose="02020603050405020304" pitchFamily="18" charset="0"/>
                <a:ea typeface="宋体" panose="02010600030101010101" pitchFamily="2" charset="-122"/>
              </a:rPr>
              <a:t>中。</a:t>
            </a:r>
            <a:endParaRPr lang="zh-CN" altLang="en-US" sz="3200" dirty="0">
              <a:latin typeface="Times New Roman" panose="02020603050405020304" pitchFamily="18" charset="0"/>
              <a:ea typeface="宋体" panose="02010600030101010101" pitchFamily="2" charset="-122"/>
            </a:endParaRPr>
          </a:p>
          <a:p>
            <a:pPr marL="742950" lvl="1" indent="-285750">
              <a:spcBef>
                <a:spcPct val="10000"/>
              </a:spcBef>
              <a:spcAft>
                <a:spcPct val="10000"/>
              </a:spcAft>
              <a:buClr>
                <a:schemeClr val="hlink"/>
              </a:buClr>
              <a:buSzPct val="55000"/>
              <a:buFont typeface="Wingdings" panose="05000000000000000000" pitchFamily="2" charset="2"/>
              <a:buChar char="n"/>
            </a:pPr>
            <a:r>
              <a:rPr lang="zh-CN" altLang="en-US" sz="3200" dirty="0">
                <a:solidFill>
                  <a:srgbClr val="800000"/>
                </a:solidFill>
                <a:latin typeface="Times New Roman" panose="02020603050405020304" pitchFamily="18" charset="0"/>
              </a:rPr>
              <a:t>当</a:t>
            </a:r>
            <a:r>
              <a:rPr lang="en-US" altLang="zh-CN" sz="3200" dirty="0">
                <a:solidFill>
                  <a:srgbClr val="800000"/>
                </a:solidFill>
                <a:latin typeface="Times New Roman" panose="02020603050405020304" pitchFamily="18" charset="0"/>
              </a:rPr>
              <a:t>N = 100</a:t>
            </a:r>
            <a:r>
              <a:rPr lang="zh-CN" altLang="en-US" sz="3200" dirty="0">
                <a:solidFill>
                  <a:srgbClr val="800000"/>
                </a:solidFill>
                <a:latin typeface="Times New Roman" panose="02020603050405020304" pitchFamily="18" charset="0"/>
              </a:rPr>
              <a:t>时，</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a:p>
            <a:pPr marL="1143000" lvl="2" indent="-228600">
              <a:spcBef>
                <a:spcPct val="10000"/>
              </a:spcBef>
              <a:spcAft>
                <a:spcPct val="10000"/>
              </a:spcAft>
              <a:buClr>
                <a:schemeClr val="folHlink"/>
              </a:buClr>
              <a:buSzPct val="50000"/>
              <a:buFont typeface="Wingdings" panose="05000000000000000000" pitchFamily="2" charset="2"/>
              <a:buChar char="n"/>
            </a:pPr>
            <a:r>
              <a:rPr lang="zh-CN" altLang="en-US" sz="3200" dirty="0">
                <a:latin typeface="Times New Roman" panose="02020603050405020304" pitchFamily="18" charset="0"/>
                <a:ea typeface="宋体" panose="02010600030101010101" pitchFamily="2" charset="-122"/>
              </a:rPr>
              <a:t>把空闲块号栈内容写入回收块中； </a:t>
            </a:r>
            <a:endParaRPr lang="zh-CN" altLang="en-US" sz="3200" dirty="0">
              <a:latin typeface="Times New Roman" panose="02020603050405020304" pitchFamily="18" charset="0"/>
              <a:ea typeface="宋体" panose="02010600030101010101" pitchFamily="2" charset="-122"/>
            </a:endParaRPr>
          </a:p>
          <a:p>
            <a:pPr marL="1143000" lvl="2" indent="-228600">
              <a:spcBef>
                <a:spcPct val="10000"/>
              </a:spcBef>
              <a:spcAft>
                <a:spcPct val="10000"/>
              </a:spcAft>
              <a:buClr>
                <a:schemeClr val="folHlink"/>
              </a:buClr>
              <a:buSzPct val="50000"/>
              <a:buFont typeface="Wingdings" panose="05000000000000000000" pitchFamily="2" charset="2"/>
              <a:buChar char="n"/>
            </a:pPr>
            <a:r>
              <a:rPr lang="zh-CN" altLang="en-US" sz="3200" dirty="0">
                <a:latin typeface="Times New Roman" panose="02020603050405020304" pitchFamily="18" charset="0"/>
                <a:ea typeface="宋体" panose="02010600030101010101" pitchFamily="2" charset="-122"/>
              </a:rPr>
              <a:t>把回收盘块号写入</a:t>
            </a:r>
            <a:r>
              <a:rPr lang="en-US" altLang="zh-CN" sz="3200" dirty="0">
                <a:latin typeface="Times New Roman" panose="02020603050405020304" pitchFamily="18" charset="0"/>
                <a:ea typeface="宋体" panose="02010600030101010101" pitchFamily="2" charset="-122"/>
              </a:rPr>
              <a:t>S.free(0)</a:t>
            </a:r>
            <a:r>
              <a:rPr lang="zh-CN" altLang="en-US" sz="3200" dirty="0">
                <a:latin typeface="Times New Roman" panose="02020603050405020304" pitchFamily="18" charset="0"/>
                <a:ea typeface="宋体" panose="02010600030101010101" pitchFamily="2" charset="-122"/>
              </a:rPr>
              <a:t>中； </a:t>
            </a:r>
            <a:endParaRPr lang="zh-CN" altLang="en-US" sz="3200" dirty="0">
              <a:latin typeface="Times New Roman" panose="02020603050405020304" pitchFamily="18" charset="0"/>
              <a:ea typeface="宋体" panose="02010600030101010101" pitchFamily="2" charset="-122"/>
            </a:endParaRPr>
          </a:p>
          <a:p>
            <a:pPr marL="1143000" lvl="2" indent="-228600">
              <a:spcBef>
                <a:spcPct val="10000"/>
              </a:spcBef>
              <a:spcAft>
                <a:spcPct val="10000"/>
              </a:spcAft>
              <a:buClr>
                <a:schemeClr val="folHlink"/>
              </a:buClr>
              <a:buSzPct val="50000"/>
              <a:buFont typeface="Wingdings" panose="05000000000000000000" pitchFamily="2" charset="2"/>
              <a:buChar char="n"/>
            </a:pPr>
            <a:r>
              <a:rPr lang="zh-CN" altLang="en-US" sz="3200" dirty="0">
                <a:latin typeface="Times New Roman" panose="02020603050405020304" pitchFamily="18" charset="0"/>
                <a:ea typeface="宋体" panose="02010600030101010101" pitchFamily="2" charset="-122"/>
              </a:rPr>
              <a:t>空闲块号栈的</a:t>
            </a:r>
            <a:r>
              <a:rPr lang="en-US" altLang="zh-CN" sz="3200" dirty="0">
                <a:latin typeface="Times New Roman" panose="02020603050405020304" pitchFamily="18" charset="0"/>
                <a:ea typeface="宋体" panose="02010600030101010101" pitchFamily="2" charset="-122"/>
              </a:rPr>
              <a:t>N</a:t>
            </a:r>
            <a:r>
              <a:rPr lang="zh-CN" altLang="en-US" sz="3200" dirty="0">
                <a:latin typeface="Times New Roman" panose="02020603050405020304" pitchFamily="18" charset="0"/>
                <a:ea typeface="宋体" panose="02010600030101010101" pitchFamily="2" charset="-122"/>
              </a:rPr>
              <a:t>单元中写入</a:t>
            </a: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p:txBody>
      </p:sp>
      <p:sp>
        <p:nvSpPr>
          <p:cNvPr id="45059" name="矩形 3"/>
          <p:cNvSpPr/>
          <p:nvPr/>
        </p:nvSpPr>
        <p:spPr>
          <a:xfrm>
            <a:off x="4967288" y="3478213"/>
            <a:ext cx="1108075" cy="460375"/>
          </a:xfrm>
          <a:prstGeom prst="rect">
            <a:avLst/>
          </a:prstGeom>
          <a:noFill/>
          <a:ln w="9525">
            <a:noFill/>
          </a:ln>
        </p:spPr>
        <p:txBody>
          <a:bodyPr wrap="none">
            <a:spAutoFit/>
          </a:bodyPr>
          <a:p>
            <a:r>
              <a:rPr lang="zh-CN" altLang="en-US" b="0" dirty="0">
                <a:solidFill>
                  <a:srgbClr val="FF3300"/>
                </a:solidFill>
                <a:latin typeface="黑体" panose="02010609060101010101" pitchFamily="49" charset="-122"/>
                <a:ea typeface="黑体" panose="02010609060101010101" pitchFamily="49" charset="-122"/>
              </a:rPr>
              <a:t>栈已满</a:t>
            </a:r>
            <a:endParaRPr lang="zh-CN" altLang="en-US" dirty="0">
              <a:latin typeface="Times New Roman" panose="02020603050405020304" pitchFamily="18" charset="0"/>
            </a:endParaRPr>
          </a:p>
        </p:txBody>
      </p:sp>
      <p:sp>
        <p:nvSpPr>
          <p:cNvPr id="45060" name="右箭头 4"/>
          <p:cNvSpPr/>
          <p:nvPr/>
        </p:nvSpPr>
        <p:spPr>
          <a:xfrm>
            <a:off x="4016375" y="3465513"/>
            <a:ext cx="979488" cy="485775"/>
          </a:xfrm>
          <a:prstGeom prst="rightArrow">
            <a:avLst>
              <a:gd name="adj1" fmla="val 50000"/>
              <a:gd name="adj2" fmla="val 49941"/>
            </a:avLst>
          </a:prstGeom>
          <a:solidFill>
            <a:schemeClr val="accent1"/>
          </a:solidFill>
          <a:ln w="9525">
            <a:noFill/>
          </a:ln>
        </p:spPr>
        <p:txBody>
          <a:bodyPr>
            <a:spAutoFit/>
          </a:bodyPr>
          <a:p>
            <a:pPr eaLnBrk="1" hangingPunct="1">
              <a:spcBef>
                <a:spcPct val="50000"/>
              </a:spcBef>
            </a:pPr>
            <a:endParaRPr lang="zh-CN" altLang="en-US" dirty="0">
              <a:latin typeface="Times New Roman" panose="02020603050405020304" pitchFamily="18" charset="0"/>
            </a:endParaRPr>
          </a:p>
        </p:txBody>
      </p:sp>
      <p:sp>
        <p:nvSpPr>
          <p:cNvPr id="45061" name="矩形 5"/>
          <p:cNvSpPr/>
          <p:nvPr/>
        </p:nvSpPr>
        <p:spPr>
          <a:xfrm>
            <a:off x="7840663" y="1987550"/>
            <a:ext cx="1311275" cy="2678113"/>
          </a:xfrm>
          <a:prstGeom prst="rect">
            <a:avLst/>
          </a:prstGeom>
          <a:noFill/>
          <a:ln w="9525">
            <a:noFill/>
          </a:ln>
        </p:spPr>
        <p:txBody>
          <a:bodyPr>
            <a:spAutoFit/>
          </a:bodyPr>
          <a:p>
            <a:r>
              <a:rPr lang="zh-CN" altLang="en-US" b="0" dirty="0">
                <a:solidFill>
                  <a:srgbClr val="FF0000"/>
                </a:solidFill>
                <a:latin typeface="黑体" panose="02010609060101010101" pitchFamily="49" charset="-122"/>
                <a:ea typeface="黑体" panose="02010609060101010101" pitchFamily="49" charset="-122"/>
              </a:rPr>
              <a:t>将回收盘块的盘块号记入空闲盘块号栈的顶部</a:t>
            </a:r>
            <a:endParaRPr lang="zh-CN" altLang="en-US" dirty="0">
              <a:solidFill>
                <a:srgbClr val="FF0000"/>
              </a:solidFill>
              <a:latin typeface="Times New Roman" panose="02020603050405020304" pitchFamily="18" charset="0"/>
            </a:endParaRPr>
          </a:p>
        </p:txBody>
      </p:sp>
      <p:sp>
        <p:nvSpPr>
          <p:cNvPr id="45062" name="右箭头 6"/>
          <p:cNvSpPr/>
          <p:nvPr/>
        </p:nvSpPr>
        <p:spPr>
          <a:xfrm>
            <a:off x="7343775" y="2944813"/>
            <a:ext cx="488950" cy="484187"/>
          </a:xfrm>
          <a:prstGeom prst="rightArrow">
            <a:avLst>
              <a:gd name="adj1" fmla="val 50000"/>
              <a:gd name="adj2" fmla="val 50019"/>
            </a:avLst>
          </a:prstGeom>
          <a:solidFill>
            <a:schemeClr val="accent1"/>
          </a:solidFill>
          <a:ln w="9525">
            <a:noFill/>
          </a:ln>
        </p:spPr>
        <p:txBody>
          <a:bodyPr>
            <a:spAutoFit/>
          </a:bodyPr>
          <a:p>
            <a:pPr eaLnBrk="1" hangingPunct="1">
              <a:spcBef>
                <a:spcPct val="50000"/>
              </a:spcBef>
            </a:pPr>
            <a:endParaRPr lang="zh-CN" altLang="en-US" dirty="0">
              <a:latin typeface="Times New Roman" panose="02020603050405020304" pitchFamily="18" charset="0"/>
            </a:endParaRPr>
          </a:p>
        </p:txBody>
      </p:sp>
      <p:sp>
        <p:nvSpPr>
          <p:cNvPr id="45063" name="矩形 7"/>
          <p:cNvSpPr/>
          <p:nvPr/>
        </p:nvSpPr>
        <p:spPr>
          <a:xfrm>
            <a:off x="1368425" y="5876925"/>
            <a:ext cx="7127875" cy="831850"/>
          </a:xfrm>
          <a:prstGeom prst="rect">
            <a:avLst/>
          </a:prstGeom>
          <a:noFill/>
          <a:ln w="9525">
            <a:noFill/>
          </a:ln>
        </p:spPr>
        <p:txBody>
          <a:bodyPr>
            <a:spAutoFit/>
          </a:bodyPr>
          <a:p>
            <a:r>
              <a:rPr lang="zh-CN" altLang="en-US" b="0" dirty="0">
                <a:solidFill>
                  <a:srgbClr val="FF0000"/>
                </a:solidFill>
                <a:latin typeface="黑体" panose="02010609060101010101" pitchFamily="49" charset="-122"/>
                <a:ea typeface="黑体" panose="02010609060101010101" pitchFamily="49" charset="-122"/>
              </a:rPr>
              <a:t>将现有栈中的</a:t>
            </a:r>
            <a:r>
              <a:rPr lang="en-US" altLang="zh-CN" b="0" dirty="0">
                <a:solidFill>
                  <a:srgbClr val="FF0000"/>
                </a:solidFill>
                <a:latin typeface="黑体" panose="02010609060101010101" pitchFamily="49" charset="-122"/>
                <a:ea typeface="黑体" panose="02010609060101010101" pitchFamily="49" charset="-122"/>
              </a:rPr>
              <a:t>100</a:t>
            </a:r>
            <a:r>
              <a:rPr lang="zh-CN" altLang="en-US" b="0" dirty="0">
                <a:solidFill>
                  <a:srgbClr val="FF0000"/>
                </a:solidFill>
                <a:latin typeface="黑体" panose="02010609060101010101" pitchFamily="49" charset="-122"/>
                <a:ea typeface="黑体" panose="02010609060101010101" pitchFamily="49" charset="-122"/>
              </a:rPr>
              <a:t>个盘块号，记入新回收的盘块中，再将其盘块号作为新栈底</a:t>
            </a:r>
            <a:endParaRPr lang="zh-CN" altLang="en-US" dirty="0">
              <a:solidFill>
                <a:srgbClr val="FF0000"/>
              </a:solidFill>
              <a:latin typeface="Times New Roman" panose="02020603050405020304" pitchFamily="18" charset="0"/>
            </a:endParaRPr>
          </a:p>
        </p:txBody>
      </p:sp>
      <p:sp>
        <p:nvSpPr>
          <p:cNvPr id="45064" name="右箭头 8"/>
          <p:cNvSpPr/>
          <p:nvPr/>
        </p:nvSpPr>
        <p:spPr>
          <a:xfrm>
            <a:off x="3887788" y="2276475"/>
            <a:ext cx="488950" cy="485775"/>
          </a:xfrm>
          <a:prstGeom prst="rightArrow">
            <a:avLst>
              <a:gd name="adj1" fmla="val 50000"/>
              <a:gd name="adj2" fmla="val 49856"/>
            </a:avLst>
          </a:prstGeom>
          <a:solidFill>
            <a:schemeClr val="accent1"/>
          </a:solidFill>
          <a:ln w="9525">
            <a:noFill/>
          </a:ln>
        </p:spPr>
        <p:txBody>
          <a:bodyPr>
            <a:spAutoFit/>
          </a:bodyPr>
          <a:p>
            <a:pPr eaLnBrk="1" hangingPunct="1">
              <a:spcBef>
                <a:spcPct val="50000"/>
              </a:spcBef>
            </a:pPr>
            <a:endParaRPr lang="zh-CN" altLang="en-US" dirty="0">
              <a:latin typeface="Times New Roman" panose="02020603050405020304" pitchFamily="18" charset="0"/>
            </a:endParaRPr>
          </a:p>
        </p:txBody>
      </p:sp>
      <p:sp>
        <p:nvSpPr>
          <p:cNvPr id="45065" name="矩形 9"/>
          <p:cNvSpPr/>
          <p:nvPr/>
        </p:nvSpPr>
        <p:spPr>
          <a:xfrm>
            <a:off x="4646613" y="2311400"/>
            <a:ext cx="2185987" cy="461963"/>
          </a:xfrm>
          <a:prstGeom prst="rect">
            <a:avLst/>
          </a:prstGeom>
          <a:noFill/>
          <a:ln w="9525">
            <a:noFill/>
          </a:ln>
        </p:spPr>
        <p:txBody>
          <a:bodyPr wrap="none">
            <a:spAutoFit/>
          </a:bodyPr>
          <a:p>
            <a:r>
              <a:rPr lang="zh-CN" altLang="en-US" b="0" dirty="0">
                <a:solidFill>
                  <a:srgbClr val="FF0000"/>
                </a:solidFill>
                <a:latin typeface="黑体" panose="02010609060101010101" pitchFamily="49" charset="-122"/>
                <a:ea typeface="黑体" panose="02010609060101010101" pitchFamily="49" charset="-122"/>
              </a:rPr>
              <a:t>空闲盘块数加</a:t>
            </a:r>
            <a:r>
              <a:rPr lang="en-US" altLang="zh-CN" b="0" dirty="0">
                <a:solidFill>
                  <a:srgbClr val="FF0000"/>
                </a:solidFill>
                <a:latin typeface="黑体" panose="02010609060101010101" pitchFamily="49" charset="-122"/>
                <a:ea typeface="黑体" panose="02010609060101010101" pitchFamily="49" charset="-122"/>
              </a:rPr>
              <a:t>1</a:t>
            </a:r>
            <a:endParaRPr lang="zh-CN" altLang="en-US" dirty="0">
              <a:solidFill>
                <a:srgbClr val="FF0000"/>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6"/>
          <p:cNvSpPr txBox="1"/>
          <p:nvPr/>
        </p:nvSpPr>
        <p:spPr>
          <a:xfrm>
            <a:off x="429895" y="3896995"/>
            <a:ext cx="8134350" cy="2592705"/>
          </a:xfrm>
          <a:prstGeom prst="rect">
            <a:avLst/>
          </a:prstGeom>
          <a:noFill/>
          <a:ln w="9525" cap="flat" cmpd="sng">
            <a:solidFill>
              <a:srgbClr val="FFCC99"/>
            </a:solidFill>
            <a:prstDash val="solid"/>
            <a:miter/>
            <a:headEnd type="none" w="med" len="med"/>
            <a:tailEnd type="none" w="med" len="med"/>
          </a:ln>
        </p:spPr>
        <p:txBody>
          <a:bodyPr>
            <a:noAutofit/>
          </a:bodyPr>
          <a:p>
            <a:pPr algn="just" eaLnBrk="1" hangingPunct="1"/>
            <a:r>
              <a:rPr lang="zh-CN" altLang="en-US" sz="2000" dirty="0">
                <a:solidFill>
                  <a:srgbClr val="FF3300"/>
                </a:solidFill>
                <a:latin typeface="Times New Roman" panose="02020603050405020304" pitchFamily="18" charset="0"/>
                <a:ea typeface="黑体" panose="02010609060101010101" pitchFamily="49" charset="-122"/>
              </a:rPr>
              <a:t>回收：</a:t>
            </a:r>
            <a:endParaRPr lang="zh-CN" altLang="en-US" sz="2000" dirty="0">
              <a:solidFill>
                <a:srgbClr val="FF3300"/>
              </a:solidFill>
              <a:latin typeface="Times New Roman" panose="02020603050405020304" pitchFamily="18" charset="0"/>
              <a:ea typeface="黑体" panose="02010609060101010101" pitchFamily="49" charset="-122"/>
            </a:endParaRPr>
          </a:p>
          <a:p>
            <a:pPr algn="just" eaLnBrk="1" hangingPunct="1">
              <a:buClr>
                <a:schemeClr val="accent2"/>
              </a:buClr>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将回收盘块的盘块号记入空闲盘块号栈的顶部，并执行空闲盘块数加</a:t>
            </a:r>
            <a:r>
              <a:rPr lang="en-US" altLang="zh-CN" sz="2000" b="0" dirty="0">
                <a:latin typeface="黑体" panose="02010609060101010101" pitchFamily="49" charset="-122"/>
                <a:ea typeface="黑体" panose="02010609060101010101" pitchFamily="49" charset="-122"/>
              </a:rPr>
              <a:t>1</a:t>
            </a:r>
            <a:r>
              <a:rPr lang="zh-CN" altLang="en-US" sz="2000" b="0" dirty="0">
                <a:latin typeface="黑体" panose="02010609060101010101" pitchFamily="49" charset="-122"/>
                <a:ea typeface="黑体" panose="02010609060101010101" pitchFamily="49" charset="-122"/>
              </a:rPr>
              <a:t>操作。</a:t>
            </a:r>
            <a:endParaRPr lang="zh-CN" altLang="en-US" sz="2000" b="0" dirty="0">
              <a:latin typeface="黑体" panose="02010609060101010101" pitchFamily="49" charset="-122"/>
              <a:ea typeface="黑体" panose="02010609060101010101" pitchFamily="49" charset="-122"/>
            </a:endParaRPr>
          </a:p>
          <a:p>
            <a:pPr algn="just" eaLnBrk="1" hangingPunct="1">
              <a:buClr>
                <a:schemeClr val="accent2"/>
              </a:buClr>
              <a:buFont typeface="Wingdings" panose="05000000000000000000" pitchFamily="2" charset="2"/>
            </a:pPr>
            <a:endParaRPr lang="zh-CN" altLang="en-US" sz="2000" b="0" dirty="0">
              <a:latin typeface="黑体" panose="02010609060101010101" pitchFamily="49" charset="-122"/>
              <a:ea typeface="黑体" panose="02010609060101010101" pitchFamily="49" charset="-122"/>
            </a:endParaRPr>
          </a:p>
          <a:p>
            <a:pPr algn="just" eaLnBrk="1" hangingPunct="1">
              <a:buClr>
                <a:schemeClr val="accent2"/>
              </a:buClr>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当栈中空闲盘块号数目已达</a:t>
            </a:r>
            <a:r>
              <a:rPr lang="en-US" altLang="zh-CN" sz="2000" b="0" dirty="0">
                <a:latin typeface="黑体" panose="02010609060101010101" pitchFamily="49" charset="-122"/>
                <a:ea typeface="黑体" panose="02010609060101010101" pitchFamily="49" charset="-122"/>
              </a:rPr>
              <a:t>100</a:t>
            </a:r>
            <a:r>
              <a:rPr lang="zh-CN" altLang="en-US" sz="2000" b="0" dirty="0">
                <a:latin typeface="黑体" panose="02010609060101010101" pitchFamily="49" charset="-122"/>
                <a:ea typeface="黑体" panose="02010609060101010101" pitchFamily="49" charset="-122"/>
              </a:rPr>
              <a:t>时，表示</a:t>
            </a:r>
            <a:r>
              <a:rPr lang="zh-CN" altLang="en-US" sz="2000" b="0" dirty="0">
                <a:solidFill>
                  <a:srgbClr val="FF3300"/>
                </a:solidFill>
                <a:latin typeface="黑体" panose="02010609060101010101" pitchFamily="49" charset="-122"/>
                <a:ea typeface="黑体" panose="02010609060101010101" pitchFamily="49" charset="-122"/>
              </a:rPr>
              <a:t>栈已满</a:t>
            </a:r>
            <a:r>
              <a:rPr lang="zh-CN" altLang="en-US" sz="2000" b="0" dirty="0">
                <a:latin typeface="黑体" panose="02010609060101010101" pitchFamily="49" charset="-122"/>
                <a:ea typeface="黑体" panose="02010609060101010101" pitchFamily="49" charset="-122"/>
              </a:rPr>
              <a:t>，便将现有栈中的</a:t>
            </a:r>
            <a:r>
              <a:rPr lang="en-US" altLang="zh-CN" sz="2000" b="0" dirty="0">
                <a:latin typeface="黑体" panose="02010609060101010101" pitchFamily="49" charset="-122"/>
                <a:ea typeface="黑体" panose="02010609060101010101" pitchFamily="49" charset="-122"/>
              </a:rPr>
              <a:t>100</a:t>
            </a:r>
            <a:r>
              <a:rPr lang="zh-CN" altLang="en-US" sz="2000" b="0" dirty="0">
                <a:latin typeface="黑体" panose="02010609060101010101" pitchFamily="49" charset="-122"/>
                <a:ea typeface="黑体" panose="02010609060101010101" pitchFamily="49" charset="-122"/>
              </a:rPr>
              <a:t>个盘块号，记入新回收的盘块中，再将其盘块号作为新栈底。</a:t>
            </a:r>
            <a:r>
              <a:rPr lang="zh-CN" altLang="en-US" sz="2000" b="0" dirty="0">
                <a:latin typeface="Times New Roman" panose="02020603050405020304" pitchFamily="18" charset="0"/>
                <a:ea typeface="宋体" panose="02010600030101010101" pitchFamily="2" charset="-122"/>
              </a:rPr>
              <a:t> </a:t>
            </a:r>
            <a:endParaRPr lang="zh-CN" altLang="en-US" sz="2000" b="0" dirty="0">
              <a:latin typeface="Times New Roman" panose="02020603050405020304" pitchFamily="18" charset="0"/>
              <a:ea typeface="宋体" panose="02010600030101010101" pitchFamily="2" charset="-122"/>
            </a:endParaRPr>
          </a:p>
        </p:txBody>
      </p:sp>
      <p:sp>
        <p:nvSpPr>
          <p:cNvPr id="33794" name="Text Box 2"/>
          <p:cNvSpPr txBox="1"/>
          <p:nvPr>
            <p:custDataLst>
              <p:tags r:id="rId1"/>
            </p:custDataLst>
          </p:nvPr>
        </p:nvSpPr>
        <p:spPr>
          <a:xfrm>
            <a:off x="429895" y="474980"/>
            <a:ext cx="8153400" cy="3024505"/>
          </a:xfrm>
          <a:prstGeom prst="rect">
            <a:avLst/>
          </a:prstGeom>
          <a:noFill/>
          <a:ln w="9525" cap="flat" cmpd="sng">
            <a:solidFill>
              <a:srgbClr val="FFCC99"/>
            </a:solidFill>
            <a:prstDash val="solid"/>
            <a:miter/>
            <a:headEnd type="none" w="med" len="med"/>
            <a:tailEnd type="none" w="med" len="med"/>
          </a:ln>
        </p:spPr>
        <p:txBody>
          <a:bodyPr>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lgn="just" eaLnBrk="1" hangingPunct="1">
              <a:spcBef>
                <a:spcPct val="0"/>
              </a:spcBef>
              <a:buClrTx/>
              <a:buSzTx/>
              <a:buFontTx/>
              <a:buNone/>
            </a:pPr>
            <a:r>
              <a:rPr lang="zh-CN" altLang="en-US" sz="2000" dirty="0">
                <a:solidFill>
                  <a:srgbClr val="FF3300"/>
                </a:solidFill>
                <a:latin typeface="Times New Roman" panose="02020603050405020304" pitchFamily="18" charset="0"/>
                <a:ea typeface="黑体" panose="02010609060101010101" pitchFamily="49" charset="-122"/>
              </a:rPr>
              <a:t>分配：</a:t>
            </a:r>
            <a:endParaRPr lang="zh-CN" altLang="en-US" sz="2000" dirty="0">
              <a:solidFill>
                <a:srgbClr val="FF3300"/>
              </a:solidFill>
              <a:latin typeface="Times New Roman" panose="02020603050405020304" pitchFamily="18" charset="0"/>
              <a:ea typeface="黑体" panose="02010609060101010101" pitchFamily="49" charset="-122"/>
            </a:endParaRPr>
          </a:p>
          <a:p>
            <a:pPr marL="0" lvl="0" indent="0" algn="just" eaLnBrk="1" hangingPunct="1">
              <a:spcBef>
                <a:spcPct val="0"/>
              </a:spcBef>
              <a:buClr>
                <a:schemeClr val="accent2"/>
              </a:buClr>
              <a:buSzTx/>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首先检查空闲盘块号栈是否上锁，如未上锁，便从栈顶取出一空闲盘块号，将与之对应的盘块分配给用户，然后将栈顶指针下移一格。</a:t>
            </a:r>
            <a:endParaRPr lang="zh-CN" altLang="en-US" sz="2000" b="0" dirty="0">
              <a:latin typeface="黑体" panose="02010609060101010101" pitchFamily="49" charset="-122"/>
              <a:ea typeface="黑体" panose="02010609060101010101" pitchFamily="49" charset="-122"/>
            </a:endParaRPr>
          </a:p>
          <a:p>
            <a:pPr marL="0" lvl="0" indent="0" algn="just" eaLnBrk="1" hangingPunct="1">
              <a:spcBef>
                <a:spcPct val="0"/>
              </a:spcBef>
              <a:buClr>
                <a:schemeClr val="accent2"/>
              </a:buClr>
              <a:buSzTx/>
              <a:buNone/>
            </a:pPr>
            <a:endParaRPr lang="zh-CN" altLang="en-US" sz="2000" b="0" dirty="0">
              <a:latin typeface="黑体" panose="02010609060101010101" pitchFamily="49" charset="-122"/>
              <a:ea typeface="黑体" panose="02010609060101010101" pitchFamily="49" charset="-122"/>
            </a:endParaRPr>
          </a:p>
          <a:p>
            <a:pPr marL="0" lvl="0" indent="0" algn="just" eaLnBrk="1" hangingPunct="1">
              <a:spcBef>
                <a:spcPct val="0"/>
              </a:spcBef>
              <a:buClr>
                <a:schemeClr val="accent2"/>
              </a:buClr>
              <a:buSzTx/>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若该盘块号已是</a:t>
            </a:r>
            <a:r>
              <a:rPr lang="zh-CN" altLang="en-US" sz="2000" b="0" dirty="0">
                <a:solidFill>
                  <a:srgbClr val="FF3300"/>
                </a:solidFill>
                <a:latin typeface="黑体" panose="02010609060101010101" pitchFamily="49" charset="-122"/>
                <a:ea typeface="黑体" panose="02010609060101010101" pitchFamily="49" charset="-122"/>
              </a:rPr>
              <a:t>栈底，</a:t>
            </a:r>
            <a:r>
              <a:rPr lang="zh-CN" altLang="en-US" sz="2000" b="0" dirty="0">
                <a:latin typeface="黑体" panose="02010609060101010101" pitchFamily="49" charset="-122"/>
                <a:ea typeface="黑体" panose="02010609060101010101" pitchFamily="49" charset="-122"/>
              </a:rPr>
              <a:t> 即</a:t>
            </a:r>
            <a:r>
              <a:rPr lang="en-US" altLang="zh-CN" sz="2000" b="0" dirty="0">
                <a:latin typeface="黑体" panose="02010609060101010101" pitchFamily="49" charset="-122"/>
                <a:ea typeface="黑体" panose="02010609060101010101" pitchFamily="49" charset="-122"/>
              </a:rPr>
              <a:t>S.free(0)</a:t>
            </a:r>
            <a:r>
              <a:rPr lang="zh-CN" altLang="en-US" sz="2000" b="0" dirty="0">
                <a:latin typeface="黑体" panose="02010609060101010101" pitchFamily="49" charset="-122"/>
                <a:ea typeface="黑体" panose="02010609060101010101" pitchFamily="49" charset="-122"/>
              </a:rPr>
              <a:t>， 即最后一个可分配的盘块号。须调用磁盘读过程，将栈底盘块号所对应盘块的内容读入栈中，作为新的盘块号栈的内容，然后，把原栈底对应的盘块分配出去</a:t>
            </a:r>
            <a:r>
              <a:rPr lang="en-US" altLang="zh-CN" sz="2000"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其中的有用数据已读入栈中</a:t>
            </a:r>
            <a:r>
              <a:rPr lang="en-US" altLang="zh-CN" sz="2000"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a:t>
            </a:r>
            <a:endParaRPr lang="zh-CN" altLang="en-US" sz="2000" b="0" dirty="0">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latin typeface="黑体" panose="02010609060101010101" pitchFamily="49" charset="-122"/>
                <a:ea typeface="黑体" panose="02010609060101010101" pitchFamily="49" charset="-122"/>
              </a:rPr>
            </a:fld>
            <a:endParaRPr lang="en-US" altLang="zh-CN" sz="1400" dirty="0">
              <a:latin typeface="黑体" panose="02010609060101010101" pitchFamily="49" charset="-122"/>
              <a:ea typeface="黑体" panose="02010609060101010101" pitchFamily="49" charset="-122"/>
            </a:endParaRPr>
          </a:p>
        </p:txBody>
      </p:sp>
      <p:sp>
        <p:nvSpPr>
          <p:cNvPr id="47107" name="矩形 2"/>
          <p:cNvSpPr/>
          <p:nvPr/>
        </p:nvSpPr>
        <p:spPr>
          <a:xfrm>
            <a:off x="323850" y="368300"/>
            <a:ext cx="1266825" cy="523875"/>
          </a:xfrm>
          <a:prstGeom prst="rect">
            <a:avLst/>
          </a:prstGeom>
          <a:noFill/>
          <a:ln w="9525">
            <a:noFill/>
          </a:ln>
        </p:spPr>
        <p:txBody>
          <a:bodyPr wrap="none">
            <a:spAutoFit/>
          </a:bodyPr>
          <a:p>
            <a:pPr eaLnBrk="1" hangingPunct="1">
              <a:spcBef>
                <a:spcPct val="50000"/>
              </a:spcBef>
            </a:pPr>
            <a:r>
              <a:rPr lang="zh-CN" altLang="en-US" sz="2800" dirty="0">
                <a:latin typeface="黑体" panose="02010609060101010101" pitchFamily="49" charset="-122"/>
                <a:ea typeface="黑体" panose="02010609060101010101" pitchFamily="49" charset="-122"/>
              </a:rPr>
              <a:t>思考题</a:t>
            </a:r>
            <a:endParaRPr lang="zh-CN" altLang="en-US" sz="2800" dirty="0">
              <a:latin typeface="黑体" panose="02010609060101010101" pitchFamily="49" charset="-122"/>
              <a:ea typeface="黑体" panose="02010609060101010101" pitchFamily="49" charset="-122"/>
            </a:endParaRPr>
          </a:p>
        </p:txBody>
      </p:sp>
      <p:sp>
        <p:nvSpPr>
          <p:cNvPr id="47108" name="矩形 3"/>
          <p:cNvSpPr/>
          <p:nvPr/>
        </p:nvSpPr>
        <p:spPr>
          <a:xfrm>
            <a:off x="323850" y="1052513"/>
            <a:ext cx="4572000" cy="2678112"/>
          </a:xfrm>
          <a:prstGeom prst="rect">
            <a:avLst/>
          </a:prstGeom>
          <a:noFill/>
          <a:ln w="9525">
            <a:noFill/>
          </a:ln>
        </p:spPr>
        <p:txBody>
          <a:bodyPr>
            <a:spAutoFit/>
          </a:bodyPr>
          <a:p>
            <a:pPr eaLnBrk="1" hangingPunct="1">
              <a:spcBef>
                <a:spcPct val="50000"/>
              </a:spcBef>
            </a:pP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某个系统采用成组链接法来管理磁盘的空闲空间，目前磁盘的状态图如下：</a:t>
            </a:r>
            <a:endParaRPr lang="en-US" altLang="zh-CN" dirty="0">
              <a:latin typeface="黑体" panose="02010609060101010101" pitchFamily="49" charset="-122"/>
              <a:ea typeface="黑体" panose="02010609060101010101" pitchFamily="49" charset="-122"/>
            </a:endParaRPr>
          </a:p>
          <a:p>
            <a:pPr eaLnBrk="1" hangingPunct="1">
              <a:spcBef>
                <a:spcPct val="50000"/>
              </a:spcBef>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）该磁盘中目前还有多少个空闲盘块？ </a:t>
            </a:r>
            <a:endParaRPr lang="en-US" altLang="zh-CN" dirty="0">
              <a:latin typeface="黑体" panose="02010609060101010101" pitchFamily="49" charset="-122"/>
              <a:ea typeface="黑体" panose="02010609060101010101" pitchFamily="49" charset="-122"/>
            </a:endParaRPr>
          </a:p>
          <a:p>
            <a:pPr eaLnBrk="1" hangingPunct="1">
              <a:spcBef>
                <a:spcPct val="50000"/>
              </a:spcBef>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）请简述磁盘块的分配过程。</a:t>
            </a:r>
            <a:endParaRPr lang="en-US" altLang="zh-CN" dirty="0">
              <a:latin typeface="黑体" panose="02010609060101010101" pitchFamily="49" charset="-122"/>
              <a:ea typeface="黑体" panose="02010609060101010101" pitchFamily="49" charset="-122"/>
            </a:endParaRPr>
          </a:p>
        </p:txBody>
      </p:sp>
      <p:pic>
        <p:nvPicPr>
          <p:cNvPr id="47109" name="Picture 2"/>
          <p:cNvPicPr>
            <a:picLocks noChangeAspect="1"/>
          </p:cNvPicPr>
          <p:nvPr/>
        </p:nvPicPr>
        <p:blipFill>
          <a:blip r:embed="rId1"/>
          <a:stretch>
            <a:fillRect/>
          </a:stretch>
        </p:blipFill>
        <p:spPr>
          <a:xfrm>
            <a:off x="4875213" y="995363"/>
            <a:ext cx="4252912" cy="3322637"/>
          </a:xfrm>
          <a:prstGeom prst="rect">
            <a:avLst/>
          </a:prstGeom>
          <a:noFill/>
          <a:ln w="19050">
            <a:noFill/>
          </a:ln>
        </p:spPr>
      </p:pic>
      <p:sp>
        <p:nvSpPr>
          <p:cNvPr id="47110" name="矩形 4"/>
          <p:cNvSpPr/>
          <p:nvPr/>
        </p:nvSpPr>
        <p:spPr>
          <a:xfrm>
            <a:off x="323850" y="4184650"/>
            <a:ext cx="8574088" cy="1200150"/>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）在为某文件分配</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个盘块后，系统要删除另一文件，并回收他所占的</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个盘块，它们的盘块号依次是</a:t>
            </a:r>
            <a:r>
              <a:rPr lang="en-US" altLang="zh-CN" dirty="0">
                <a:latin typeface="黑体" panose="02010609060101010101" pitchFamily="49" charset="-122"/>
                <a:ea typeface="黑体" panose="02010609060101010101" pitchFamily="49" charset="-122"/>
              </a:rPr>
              <a:t>700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711</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703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788</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701</a:t>
            </a:r>
            <a:r>
              <a:rPr lang="zh-CN" altLang="en-US" dirty="0">
                <a:latin typeface="黑体" panose="02010609060101010101" pitchFamily="49" charset="-122"/>
                <a:ea typeface="黑体" panose="02010609060101010101" pitchFamily="49" charset="-122"/>
              </a:rPr>
              <a:t>，请画出回收后的盘块链接情况</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框 4"/>
          <p:cNvSpPr txBox="1"/>
          <p:nvPr/>
        </p:nvSpPr>
        <p:spPr>
          <a:xfrm>
            <a:off x="600075" y="533400"/>
            <a:ext cx="7958138" cy="708025"/>
          </a:xfrm>
          <a:prstGeom prst="rect">
            <a:avLst/>
          </a:prstGeom>
          <a:noFill/>
          <a:ln w="9525">
            <a:noFill/>
          </a:ln>
        </p:spPr>
        <p:txBody>
          <a:bodyPr>
            <a:spAutoFit/>
          </a:bodyPr>
          <a:p>
            <a:pPr algn="just"/>
            <a:r>
              <a:rPr lang="zh-CN" altLang="en-US" sz="2000" b="0" dirty="0">
                <a:latin typeface="黑体" panose="02010609060101010101" pitchFamily="49" charset="-122"/>
                <a:ea typeface="黑体" panose="02010609060101010101" pitchFamily="49" charset="-122"/>
              </a:rPr>
              <a:t>（</a:t>
            </a:r>
            <a:r>
              <a:rPr lang="en-US" altLang="zh-CN" sz="2000" b="0" dirty="0">
                <a:latin typeface="黑体" panose="02010609060101010101" pitchFamily="49" charset="-122"/>
                <a:ea typeface="黑体" panose="02010609060101010101" pitchFamily="49" charset="-122"/>
              </a:rPr>
              <a:t>1</a:t>
            </a:r>
            <a:r>
              <a:rPr lang="zh-CN" altLang="en-US" sz="2000" b="0" dirty="0">
                <a:latin typeface="黑体" panose="02010609060101010101" pitchFamily="49" charset="-122"/>
                <a:ea typeface="黑体" panose="02010609060101010101" pitchFamily="49" charset="-122"/>
              </a:rPr>
              <a:t>）从图中可以看出，目前系统共有四组空闲盘块，第一组为</a:t>
            </a:r>
            <a:r>
              <a:rPr lang="en-US" altLang="zh-CN" sz="2000" b="0" dirty="0">
                <a:latin typeface="黑体" panose="02010609060101010101" pitchFamily="49" charset="-122"/>
                <a:ea typeface="黑体" panose="02010609060101010101" pitchFamily="49" charset="-122"/>
              </a:rPr>
              <a:t>2</a:t>
            </a:r>
            <a:r>
              <a:rPr lang="zh-CN" altLang="en-US" sz="2000" b="0" dirty="0">
                <a:latin typeface="黑体" panose="02010609060101010101" pitchFamily="49" charset="-122"/>
                <a:ea typeface="黑体" panose="02010609060101010101" pitchFamily="49" charset="-122"/>
              </a:rPr>
              <a:t>块，第二，三组分别为</a:t>
            </a:r>
            <a:r>
              <a:rPr lang="en-US" altLang="zh-CN" sz="2000" b="0" dirty="0">
                <a:latin typeface="黑体" panose="02010609060101010101" pitchFamily="49" charset="-122"/>
                <a:ea typeface="黑体" panose="02010609060101010101" pitchFamily="49" charset="-122"/>
              </a:rPr>
              <a:t>100</a:t>
            </a:r>
            <a:r>
              <a:rPr lang="zh-CN" altLang="en-US" sz="2000" b="0" dirty="0">
                <a:latin typeface="黑体" panose="02010609060101010101" pitchFamily="49" charset="-122"/>
                <a:ea typeface="黑体" panose="02010609060101010101" pitchFamily="49" charset="-122"/>
              </a:rPr>
              <a:t>块，第四组为</a:t>
            </a:r>
            <a:r>
              <a:rPr lang="en-US" altLang="zh-CN" sz="2000" b="0" dirty="0">
                <a:latin typeface="黑体" panose="02010609060101010101" pitchFamily="49" charset="-122"/>
                <a:ea typeface="黑体" panose="02010609060101010101" pitchFamily="49" charset="-122"/>
              </a:rPr>
              <a:t>99</a:t>
            </a:r>
            <a:r>
              <a:rPr lang="zh-CN" altLang="en-US" sz="2000" b="0" dirty="0">
                <a:latin typeface="黑体" panose="02010609060101010101" pitchFamily="49" charset="-122"/>
                <a:ea typeface="黑体" panose="02010609060101010101" pitchFamily="49" charset="-122"/>
              </a:rPr>
              <a:t>快，故空闲盘块总数为</a:t>
            </a:r>
            <a:r>
              <a:rPr lang="en-US" altLang="zh-CN" sz="2000" b="0" dirty="0">
                <a:latin typeface="黑体" panose="02010609060101010101" pitchFamily="49" charset="-122"/>
                <a:ea typeface="黑体" panose="02010609060101010101" pitchFamily="49" charset="-122"/>
              </a:rPr>
              <a:t>301</a:t>
            </a:r>
            <a:r>
              <a:rPr lang="zh-CN" altLang="en-US" sz="2000" b="0" dirty="0">
                <a:latin typeface="黑体" panose="02010609060101010101" pitchFamily="49" charset="-122"/>
                <a:ea typeface="黑体" panose="02010609060101010101" pitchFamily="49" charset="-122"/>
              </a:rPr>
              <a:t>块。 </a:t>
            </a:r>
            <a:endParaRPr lang="zh-CN" altLang="en-US" sz="2000" dirty="0">
              <a:latin typeface="黑体" panose="02010609060101010101" pitchFamily="49" charset="-122"/>
              <a:ea typeface="黑体" panose="02010609060101010101" pitchFamily="49" charset="-122"/>
            </a:endParaRPr>
          </a:p>
        </p:txBody>
      </p:sp>
      <p:sp>
        <p:nvSpPr>
          <p:cNvPr id="48131" name="文本框 6"/>
          <p:cNvSpPr txBox="1"/>
          <p:nvPr/>
        </p:nvSpPr>
        <p:spPr>
          <a:xfrm>
            <a:off x="600075" y="1376363"/>
            <a:ext cx="7850188" cy="3170237"/>
          </a:xfrm>
          <a:prstGeom prst="rect">
            <a:avLst/>
          </a:prstGeom>
          <a:noFill/>
          <a:ln w="9525">
            <a:noFill/>
          </a:ln>
        </p:spPr>
        <p:txBody>
          <a:bodyPr>
            <a:spAutoFit/>
          </a:bodyPr>
          <a:p>
            <a:pPr algn="just"/>
            <a:r>
              <a:rPr lang="zh-CN" altLang="en-US" sz="200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2）磁盘块的分配过程如下：首先检查超级块空闲盘块号栈是否已上锁，若已上锁则进程睡眠等待；否则将s_nfree减1，若s_nfree仍大于0，即第一组中不止一个空闲盘块，则将s_free[s_nfree]中登记的（即空闲盘块号栈顶的）空闲盘块分配出去。若s_nfree为0，即当前空闲盘块号栈中只剩下最后一个空闲盘块，由于该盘块中登记有下一组空闲盘块的盘块号和盘块数，因此核心在给超级块的空闲盘块号栈上锁后，先将该盘块的内容读入超级块的空闲盘块号栈，再将该盘块分配出去。另外，还需将空闲盘块号栈解锁，并唤醒所有等待其解锁的进程。若s_nfree为0，而且栈底登记的盘块号为0，则表示系统已无空闲盘块可分配，此时也让进程睡眠等待其他进程释放盘块。</a:t>
            </a:r>
            <a:endParaRPr lang="zh-CN" altLang="en-US" sz="2000" b="0" dirty="0">
              <a:latin typeface="黑体" panose="02010609060101010101" pitchFamily="49" charset="-122"/>
              <a:ea typeface="黑体" panose="02010609060101010101" pitchFamily="49" charset="-122"/>
            </a:endParaRPr>
          </a:p>
        </p:txBody>
      </p:sp>
      <p:sp>
        <p:nvSpPr>
          <p:cNvPr id="48132" name="文本框 8"/>
          <p:cNvSpPr txBox="1"/>
          <p:nvPr/>
        </p:nvSpPr>
        <p:spPr>
          <a:xfrm>
            <a:off x="620713" y="4760913"/>
            <a:ext cx="7937500" cy="1016000"/>
          </a:xfrm>
          <a:prstGeom prst="rect">
            <a:avLst/>
          </a:prstGeom>
          <a:noFill/>
          <a:ln w="9525">
            <a:noFill/>
          </a:ln>
        </p:spPr>
        <p:txBody>
          <a:bodyPr>
            <a:spAutoFit/>
          </a:bodyPr>
          <a:p>
            <a:pPr algn="just"/>
            <a:r>
              <a:rPr lang="zh-CN" altLang="en-US" sz="2000" b="0" dirty="0">
                <a:latin typeface="黑体" panose="02010609060101010101" pitchFamily="49" charset="-122"/>
                <a:ea typeface="黑体" panose="02010609060101010101" pitchFamily="49" charset="-122"/>
              </a:rPr>
              <a:t>（</a:t>
            </a:r>
            <a:r>
              <a:rPr lang="en-US" altLang="zh-CN" sz="2000" b="0" dirty="0">
                <a:latin typeface="黑体" panose="02010609060101010101" pitchFamily="49" charset="-122"/>
                <a:ea typeface="黑体" panose="02010609060101010101" pitchFamily="49" charset="-122"/>
              </a:rPr>
              <a:t>3</a:t>
            </a:r>
            <a:r>
              <a:rPr lang="zh-CN" altLang="en-US" sz="2000" b="0" dirty="0">
                <a:latin typeface="黑体" panose="02010609060101010101" pitchFamily="49" charset="-122"/>
                <a:ea typeface="黑体" panose="02010609060101010101" pitchFamily="49" charset="-122"/>
              </a:rPr>
              <a:t>）根据题意，分配给某文件的</a:t>
            </a:r>
            <a:r>
              <a:rPr lang="en-US" altLang="zh-CN" sz="2000" b="0" dirty="0">
                <a:latin typeface="黑体" panose="02010609060101010101" pitchFamily="49" charset="-122"/>
                <a:ea typeface="黑体" panose="02010609060101010101" pitchFamily="49" charset="-122"/>
              </a:rPr>
              <a:t>3</a:t>
            </a:r>
            <a:r>
              <a:rPr lang="zh-CN" altLang="en-US" sz="2000" b="0" dirty="0">
                <a:latin typeface="黑体" panose="02010609060101010101" pitchFamily="49" charset="-122"/>
                <a:ea typeface="黑体" panose="02010609060101010101" pitchFamily="49" charset="-122"/>
              </a:rPr>
              <a:t>个盘块依次为</a:t>
            </a:r>
            <a:r>
              <a:rPr lang="en-US" altLang="zh-CN" sz="2000" b="0" dirty="0">
                <a:latin typeface="黑体" panose="02010609060101010101" pitchFamily="49" charset="-122"/>
                <a:ea typeface="黑体" panose="02010609060101010101" pitchFamily="49" charset="-122"/>
              </a:rPr>
              <a:t>299</a:t>
            </a:r>
            <a:r>
              <a:rPr lang="zh-CN" altLang="en-US" sz="2000" b="0" dirty="0">
                <a:latin typeface="黑体" panose="02010609060101010101" pitchFamily="49" charset="-122"/>
                <a:ea typeface="黑体" panose="02010609060101010101" pitchFamily="49" charset="-122"/>
              </a:rPr>
              <a:t>号，</a:t>
            </a:r>
            <a:r>
              <a:rPr lang="en-US" altLang="zh-CN" sz="2000" b="0" dirty="0">
                <a:latin typeface="黑体" panose="02010609060101010101" pitchFamily="49" charset="-122"/>
                <a:ea typeface="黑体" panose="02010609060101010101" pitchFamily="49" charset="-122"/>
              </a:rPr>
              <a:t>300</a:t>
            </a:r>
            <a:r>
              <a:rPr lang="zh-CN" altLang="en-US" sz="2000" b="0" dirty="0">
                <a:latin typeface="黑体" panose="02010609060101010101" pitchFamily="49" charset="-122"/>
                <a:ea typeface="黑体" panose="02010609060101010101" pitchFamily="49" charset="-122"/>
              </a:rPr>
              <a:t>号，</a:t>
            </a:r>
            <a:r>
              <a:rPr lang="en-US" altLang="zh-CN" sz="2000" b="0" dirty="0">
                <a:latin typeface="黑体" panose="02010609060101010101" pitchFamily="49" charset="-122"/>
                <a:ea typeface="黑体" panose="02010609060101010101" pitchFamily="49" charset="-122"/>
              </a:rPr>
              <a:t>301</a:t>
            </a:r>
            <a:r>
              <a:rPr lang="zh-CN" altLang="en-US" sz="2000" b="0" dirty="0">
                <a:latin typeface="黑体" panose="02010609060101010101" pitchFamily="49" charset="-122"/>
                <a:ea typeface="黑体" panose="02010609060101010101" pitchFamily="49" charset="-122"/>
              </a:rPr>
              <a:t>号这三个盘块。在此基础上依次回收另一个文件的</a:t>
            </a:r>
            <a:r>
              <a:rPr lang="en-US" altLang="zh-CN" sz="2000" b="0" dirty="0">
                <a:latin typeface="黑体" panose="02010609060101010101" pitchFamily="49" charset="-122"/>
                <a:ea typeface="黑体" panose="02010609060101010101" pitchFamily="49" charset="-122"/>
              </a:rPr>
              <a:t>5</a:t>
            </a:r>
            <a:r>
              <a:rPr lang="zh-CN" altLang="en-US" sz="2000" b="0" dirty="0">
                <a:latin typeface="黑体" panose="02010609060101010101" pitchFamily="49" charset="-122"/>
                <a:ea typeface="黑体" panose="02010609060101010101" pitchFamily="49" charset="-122"/>
              </a:rPr>
              <a:t>个盘块：</a:t>
            </a:r>
            <a:r>
              <a:rPr lang="en-US" altLang="zh-CN" sz="2000" b="0" dirty="0">
                <a:latin typeface="黑体" panose="02010609060101010101" pitchFamily="49" charset="-122"/>
                <a:ea typeface="黑体" panose="02010609060101010101" pitchFamily="49" charset="-122"/>
              </a:rPr>
              <a:t>700</a:t>
            </a:r>
            <a:r>
              <a:rPr lang="zh-CN" altLang="en-US" sz="2000" b="0" dirty="0">
                <a:latin typeface="黑体" panose="02010609060101010101" pitchFamily="49" charset="-122"/>
                <a:ea typeface="黑体" panose="02010609060101010101" pitchFamily="49" charset="-122"/>
              </a:rPr>
              <a:t>、</a:t>
            </a:r>
            <a:r>
              <a:rPr lang="en-US" altLang="zh-CN" sz="2000" b="0" dirty="0">
                <a:latin typeface="黑体" panose="02010609060101010101" pitchFamily="49" charset="-122"/>
                <a:ea typeface="黑体" panose="02010609060101010101" pitchFamily="49" charset="-122"/>
              </a:rPr>
              <a:t>711</a:t>
            </a:r>
            <a:r>
              <a:rPr lang="zh-CN" altLang="en-US" sz="2000" b="0" dirty="0">
                <a:latin typeface="黑体" panose="02010609060101010101" pitchFamily="49" charset="-122"/>
                <a:ea typeface="黑体" panose="02010609060101010101" pitchFamily="49" charset="-122"/>
              </a:rPr>
              <a:t>、</a:t>
            </a:r>
            <a:r>
              <a:rPr lang="en-US" altLang="zh-CN" sz="2000" b="0" dirty="0">
                <a:latin typeface="黑体" panose="02010609060101010101" pitchFamily="49" charset="-122"/>
                <a:ea typeface="黑体" panose="02010609060101010101" pitchFamily="49" charset="-122"/>
              </a:rPr>
              <a:t>703</a:t>
            </a:r>
            <a:r>
              <a:rPr lang="zh-CN" altLang="en-US" sz="2000" b="0" dirty="0">
                <a:latin typeface="黑体" panose="02010609060101010101" pitchFamily="49" charset="-122"/>
                <a:ea typeface="黑体" panose="02010609060101010101" pitchFamily="49" charset="-122"/>
              </a:rPr>
              <a:t>、</a:t>
            </a:r>
            <a:r>
              <a:rPr lang="en-US" altLang="zh-CN" sz="2000" b="0" dirty="0">
                <a:latin typeface="黑体" panose="02010609060101010101" pitchFamily="49" charset="-122"/>
                <a:ea typeface="黑体" panose="02010609060101010101" pitchFamily="49" charset="-122"/>
              </a:rPr>
              <a:t>788</a:t>
            </a:r>
            <a:r>
              <a:rPr lang="zh-CN" altLang="en-US" sz="2000" b="0" dirty="0">
                <a:latin typeface="黑体" panose="02010609060101010101" pitchFamily="49" charset="-122"/>
                <a:ea typeface="黑体" panose="02010609060101010101" pitchFamily="49" charset="-122"/>
              </a:rPr>
              <a:t>、</a:t>
            </a:r>
            <a:r>
              <a:rPr lang="en-US" altLang="zh-CN" sz="2000" b="0" dirty="0">
                <a:latin typeface="黑体" panose="02010609060101010101" pitchFamily="49" charset="-122"/>
                <a:ea typeface="黑体" panose="02010609060101010101" pitchFamily="49" charset="-122"/>
              </a:rPr>
              <a:t>701</a:t>
            </a:r>
            <a:endParaRPr lang="zh-CN" altLang="en-US" sz="2000" b="0" dirty="0">
              <a:latin typeface="黑体" panose="02010609060101010101" pitchFamily="49" charset="-122"/>
              <a:ea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AutoShape 2"/>
          <p:cNvSpPr>
            <a:spLocks noChangeAspect="1"/>
          </p:cNvSpPr>
          <p:nvPr/>
        </p:nvSpPr>
        <p:spPr>
          <a:xfrm>
            <a:off x="4419600" y="3276600"/>
            <a:ext cx="304800" cy="304800"/>
          </a:xfrm>
          <a:prstGeom prst="rect">
            <a:avLst/>
          </a:prstGeom>
          <a:noFill/>
          <a:ln w="9525">
            <a:noFill/>
          </a:ln>
        </p:spPr>
        <p:txBody>
          <a:bodyPr/>
          <a:p>
            <a:endParaRPr lang="zh-CN" altLang="en-US" dirty="0">
              <a:latin typeface="Times New Roman" panose="02020603050405020304" pitchFamily="18" charset="0"/>
            </a:endParaRPr>
          </a:p>
        </p:txBody>
      </p:sp>
      <p:sp>
        <p:nvSpPr>
          <p:cNvPr id="49155" name="文本框 15"/>
          <p:cNvSpPr txBox="1"/>
          <p:nvPr/>
        </p:nvSpPr>
        <p:spPr>
          <a:xfrm>
            <a:off x="419100" y="342900"/>
            <a:ext cx="8305800" cy="1200150"/>
          </a:xfrm>
          <a:prstGeom prst="rect">
            <a:avLst/>
          </a:prstGeom>
          <a:noFill/>
          <a:ln w="9525">
            <a:noFill/>
          </a:ln>
        </p:spPr>
        <p:txBody>
          <a:bodyPr>
            <a:spAutoFit/>
          </a:bodyPr>
          <a:p>
            <a:r>
              <a:rPr lang="zh-CN" altLang="en-US" b="0" dirty="0">
                <a:latin typeface="微软雅黑" panose="020B0503020204020204" charset="-122"/>
                <a:ea typeface="微软雅黑" panose="020B0503020204020204" charset="-122"/>
              </a:rPr>
              <a:t>分配的过程是这样的，首先看空闲盘块号栈，发现</a:t>
            </a:r>
            <a:r>
              <a:rPr lang="en-US" altLang="zh-CN" b="0" dirty="0">
                <a:latin typeface="微软雅黑" panose="020B0503020204020204" charset="-122"/>
                <a:ea typeface="微软雅黑" panose="020B0503020204020204" charset="-122"/>
              </a:rPr>
              <a:t>N=2</a:t>
            </a:r>
            <a:r>
              <a:rPr lang="zh-CN" altLang="en-US" b="0" dirty="0">
                <a:latin typeface="微软雅黑" panose="020B0503020204020204" charset="-122"/>
                <a:ea typeface="微软雅黑" panose="020B0503020204020204" charset="-122"/>
              </a:rPr>
              <a:t>，那么到达栈顶即</a:t>
            </a:r>
            <a:r>
              <a:rPr lang="en-US" altLang="zh-CN" b="0" dirty="0">
                <a:latin typeface="微软雅黑" panose="020B0503020204020204" charset="-122"/>
                <a:ea typeface="微软雅黑" panose="020B0503020204020204" charset="-122"/>
              </a:rPr>
              <a:t>S.free[2-1]=299</a:t>
            </a:r>
            <a:r>
              <a:rPr lang="zh-CN" altLang="en-US" b="0" dirty="0">
                <a:latin typeface="微软雅黑" panose="020B0503020204020204" charset="-122"/>
                <a:ea typeface="微软雅黑" panose="020B0503020204020204" charset="-122"/>
              </a:rPr>
              <a:t>，即把</a:t>
            </a:r>
            <a:r>
              <a:rPr lang="en-US" altLang="zh-CN" b="0" dirty="0">
                <a:latin typeface="微软雅黑" panose="020B0503020204020204" charset="-122"/>
                <a:ea typeface="微软雅黑" panose="020B0503020204020204" charset="-122"/>
              </a:rPr>
              <a:t>299</a:t>
            </a:r>
            <a:r>
              <a:rPr lang="zh-CN" altLang="en-US" b="0" dirty="0">
                <a:latin typeface="微软雅黑" panose="020B0503020204020204" charset="-122"/>
                <a:ea typeface="微软雅黑" panose="020B0503020204020204" charset="-122"/>
              </a:rPr>
              <a:t>号盘块分配出去了，这时磁盘状态如下</a:t>
            </a:r>
            <a:endParaRPr lang="zh-CN" altLang="en-US" dirty="0">
              <a:latin typeface="Times New Roman" panose="02020603050405020304" pitchFamily="18" charset="0"/>
            </a:endParaRPr>
          </a:p>
        </p:txBody>
      </p:sp>
      <p:pic>
        <p:nvPicPr>
          <p:cNvPr id="49156" name="图片 17"/>
          <p:cNvPicPr>
            <a:picLocks noChangeAspect="1"/>
          </p:cNvPicPr>
          <p:nvPr/>
        </p:nvPicPr>
        <p:blipFill>
          <a:blip r:embed="rId1"/>
          <a:stretch>
            <a:fillRect/>
          </a:stretch>
        </p:blipFill>
        <p:spPr>
          <a:xfrm>
            <a:off x="1062038" y="1736725"/>
            <a:ext cx="7000875" cy="46005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sz="half" idx="1"/>
          </p:nvPr>
        </p:nvSpPr>
        <p:spPr>
          <a:xfrm>
            <a:off x="431800" y="1125538"/>
            <a:ext cx="7742238" cy="1331912"/>
          </a:xfrm>
        </p:spPr>
        <p:txBody>
          <a:bodyPr vert="horz" wrap="square" lIns="91440" tIns="45720" rIns="91440" bIns="45720" anchor="t" anchorCtr="0"/>
          <a:p>
            <a:pPr eaLnBrk="1" hangingPunct="1">
              <a:lnSpc>
                <a:spcPct val="120000"/>
              </a:lnSpc>
              <a:buClr>
                <a:schemeClr val="folHlink"/>
              </a:buClr>
              <a:buSzPct val="60000"/>
              <a:buFont typeface="Wingdings" panose="05000000000000000000" pitchFamily="2" charset="2"/>
            </a:pPr>
            <a:r>
              <a:rPr lang="zh-CN" altLang="en-US" sz="2800" dirty="0">
                <a:latin typeface="黑体" panose="02010609060101010101" pitchFamily="49" charset="-122"/>
                <a:ea typeface="黑体" panose="02010609060101010101" pitchFamily="49" charset="-122"/>
              </a:rPr>
              <a:t>在采用链接分配时，可通过在每个盘块上的链接指针，将同属于一个文件的多个离散的盘块链接成一个链表，把这样形成的文件称为</a:t>
            </a:r>
            <a:r>
              <a:rPr lang="zh-CN" altLang="en-US" sz="2800" dirty="0">
                <a:solidFill>
                  <a:srgbClr val="FF0000"/>
                </a:solidFill>
                <a:latin typeface="黑体" panose="02010609060101010101" pitchFamily="49" charset="-122"/>
                <a:ea typeface="黑体" panose="02010609060101010101" pitchFamily="49" charset="-122"/>
              </a:rPr>
              <a:t>链接文件</a:t>
            </a:r>
            <a:endParaRPr lang="en-US" altLang="zh-CN" sz="2800" dirty="0">
              <a:solidFill>
                <a:srgbClr val="FF0000"/>
              </a:solidFill>
              <a:latin typeface="黑体" panose="02010609060101010101" pitchFamily="49" charset="-122"/>
              <a:ea typeface="黑体" panose="02010609060101010101" pitchFamily="49" charset="-122"/>
            </a:endParaRPr>
          </a:p>
        </p:txBody>
      </p:sp>
      <p:sp>
        <p:nvSpPr>
          <p:cNvPr id="8195" name="Rectangle 2"/>
          <p:cNvSpPr>
            <a:spLocks noGrp="1"/>
          </p:cNvSpPr>
          <p:nvPr>
            <p:ph type="title"/>
          </p:nvPr>
        </p:nvSpPr>
        <p:spPr/>
        <p:txBody>
          <a:bodyPr vert="horz" wrap="square" lIns="91440" tIns="45720" rIns="91440" bIns="45720" anchor="b" anchorCtr="0"/>
          <a:p>
            <a:pPr eaLnBrk="1" hangingPunct="1"/>
            <a:r>
              <a:rPr lang="en-US" altLang="zh-CN" sz="4000" dirty="0"/>
              <a:t>8.1.2  </a:t>
            </a:r>
            <a:r>
              <a:rPr lang="zh-CN" altLang="en-US" sz="4000" dirty="0">
                <a:latin typeface="黑体" panose="02010609060101010101" pitchFamily="49" charset="-122"/>
              </a:rPr>
              <a:t>链接分配</a:t>
            </a:r>
            <a:endParaRPr lang="zh-CN" altLang="en-US" sz="4000" dirty="0">
              <a:latin typeface="黑体" panose="02010609060101010101" pitchFamily="49" charset="-122"/>
            </a:endParaRPr>
          </a:p>
        </p:txBody>
      </p:sp>
      <p:sp>
        <p:nvSpPr>
          <p:cNvPr id="8196" name="矩形 1"/>
          <p:cNvSpPr/>
          <p:nvPr/>
        </p:nvSpPr>
        <p:spPr>
          <a:xfrm>
            <a:off x="900113" y="3825875"/>
            <a:ext cx="7308850" cy="2160588"/>
          </a:xfrm>
          <a:prstGeom prst="rect">
            <a:avLst/>
          </a:prstGeom>
          <a:noFill/>
          <a:ln w="9525">
            <a:noFill/>
          </a:ln>
        </p:spPr>
        <p:txBody>
          <a:bodyPr>
            <a:spAutoFit/>
          </a:bodyPr>
          <a:p>
            <a:pPr marL="457200" indent="-457200" eaLnBrk="1" hangingPunct="1">
              <a:lnSpc>
                <a:spcPct val="120000"/>
              </a:lnSpc>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消除了外部碎片</a:t>
            </a:r>
            <a:endParaRPr lang="en-US" altLang="zh-CN" sz="2800" dirty="0">
              <a:latin typeface="黑体" panose="02010609060101010101" pitchFamily="49" charset="-122"/>
              <a:ea typeface="黑体" panose="02010609060101010101" pitchFamily="49" charset="-122"/>
            </a:endParaRPr>
          </a:p>
          <a:p>
            <a:pPr marL="457200" indent="-457200" eaLnBrk="1" hangingPunct="1">
              <a:lnSpc>
                <a:spcPct val="120000"/>
              </a:lnSpc>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提高了外存利用率</a:t>
            </a:r>
            <a:endParaRPr lang="zh-CN" altLang="en-US" sz="2800" dirty="0">
              <a:latin typeface="黑体" panose="02010609060101010101" pitchFamily="49" charset="-122"/>
              <a:ea typeface="黑体" panose="02010609060101010101" pitchFamily="49" charset="-122"/>
            </a:endParaRPr>
          </a:p>
          <a:p>
            <a:pPr marL="457200" indent="-457200" eaLnBrk="1" hangingPunct="1">
              <a:lnSpc>
                <a:spcPct val="120000"/>
              </a:lnSpc>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便于文件动态增长，文件的增、删、改也十分方便</a:t>
            </a:r>
            <a:endParaRPr lang="zh-CN" altLang="en-US" sz="2800" dirty="0">
              <a:latin typeface="黑体" panose="02010609060101010101" pitchFamily="49" charset="-122"/>
              <a:ea typeface="黑体" panose="02010609060101010101" pitchFamily="49" charset="-122"/>
            </a:endParaRPr>
          </a:p>
        </p:txBody>
      </p:sp>
      <p:sp>
        <p:nvSpPr>
          <p:cNvPr id="8197" name="矩形 2"/>
          <p:cNvSpPr/>
          <p:nvPr/>
        </p:nvSpPr>
        <p:spPr>
          <a:xfrm>
            <a:off x="900113" y="3321050"/>
            <a:ext cx="1266825" cy="523875"/>
          </a:xfrm>
          <a:prstGeom prst="rect">
            <a:avLst/>
          </a:prstGeom>
          <a:noFill/>
          <a:ln w="9525">
            <a:noFill/>
          </a:ln>
        </p:spPr>
        <p:txBody>
          <a:bodyPr wrap="none">
            <a:spAutoFit/>
          </a:bodyPr>
          <a:p>
            <a:r>
              <a:rPr lang="zh-CN" altLang="en-US" sz="2800" dirty="0">
                <a:latin typeface="黑体" panose="02010609060101010101" pitchFamily="49" charset="-122"/>
                <a:ea typeface="黑体" panose="02010609060101010101" pitchFamily="49" charset="-122"/>
              </a:rPr>
              <a:t>优点：</a:t>
            </a:r>
            <a:endParaRPr lang="zh-CN" altLang="en-US" sz="2800" dirty="0">
              <a:latin typeface="黑体" panose="02010609060101010101" pitchFamily="49" charset="-122"/>
              <a:ea typeface="黑体" panose="02010609060101010101" pitchFamily="49" charset="-122"/>
            </a:endParaRPr>
          </a:p>
        </p:txBody>
      </p:sp>
      <p:sp>
        <p:nvSpPr>
          <p:cNvPr id="8198" name="Text Box 6"/>
          <p:cNvSpPr txBox="1"/>
          <p:nvPr/>
        </p:nvSpPr>
        <p:spPr>
          <a:xfrm>
            <a:off x="792163" y="5956300"/>
            <a:ext cx="8212137" cy="519113"/>
          </a:xfrm>
          <a:prstGeom prst="rect">
            <a:avLst/>
          </a:prstGeom>
          <a:noFill/>
          <a:ln w="9525">
            <a:noFill/>
          </a:ln>
        </p:spPr>
        <p:txBody>
          <a:bodyPr>
            <a:spAutoFit/>
          </a:bodyPr>
          <a:p>
            <a:r>
              <a:rPr lang="zh-CN" altLang="en-US" sz="2800" dirty="0">
                <a:solidFill>
                  <a:srgbClr val="0000FF"/>
                </a:solidFill>
                <a:latin typeface="黑体" panose="02010609060101010101" pitchFamily="49" charset="-122"/>
                <a:ea typeface="黑体" panose="02010609060101010101" pitchFamily="49" charset="-122"/>
              </a:rPr>
              <a:t>链接方式又可以分为隐式链接和显式链接两种。 </a:t>
            </a:r>
            <a:endParaRPr lang="zh-CN" altLang="en-US" sz="2800"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4"/>
          <p:cNvSpPr txBox="1"/>
          <p:nvPr/>
        </p:nvSpPr>
        <p:spPr>
          <a:xfrm>
            <a:off x="479425" y="339725"/>
            <a:ext cx="8389938" cy="1570038"/>
          </a:xfrm>
          <a:prstGeom prst="rect">
            <a:avLst/>
          </a:prstGeom>
          <a:noFill/>
          <a:ln w="9525">
            <a:noFill/>
          </a:ln>
        </p:spPr>
        <p:txBody>
          <a:bodyPr>
            <a:spAutoFit/>
          </a:bodyPr>
          <a:p>
            <a:r>
              <a:rPr lang="zh-CN" altLang="en-US" b="0" dirty="0">
                <a:latin typeface="微软雅黑" panose="020B0503020204020204" charset="-122"/>
                <a:ea typeface="微软雅黑" panose="020B0503020204020204" charset="-122"/>
              </a:rPr>
              <a:t>然后分配第二个盘块，这时</a:t>
            </a:r>
            <a:r>
              <a:rPr lang="en-US" altLang="zh-CN" b="0" dirty="0">
                <a:latin typeface="微软雅黑" panose="020B0503020204020204" charset="-122"/>
                <a:ea typeface="微软雅黑" panose="020B0503020204020204" charset="-122"/>
              </a:rPr>
              <a:t>N=1</a:t>
            </a:r>
            <a:r>
              <a:rPr lang="zh-CN" altLang="en-US" b="0" dirty="0">
                <a:latin typeface="微软雅黑" panose="020B0503020204020204" charset="-122"/>
                <a:ea typeface="微软雅黑" panose="020B0503020204020204" charset="-122"/>
              </a:rPr>
              <a:t>，如果再分配就会变成空栈了，因为</a:t>
            </a:r>
            <a:r>
              <a:rPr lang="en-US" altLang="zh-CN" b="0" dirty="0">
                <a:latin typeface="微软雅黑" panose="020B0503020204020204" charset="-122"/>
                <a:ea typeface="微软雅黑" panose="020B0503020204020204" charset="-122"/>
              </a:rPr>
              <a:t>S.free[N-1]=S.free[0]!=0,</a:t>
            </a:r>
            <a:r>
              <a:rPr lang="zh-CN" altLang="en-US" b="0" dirty="0">
                <a:latin typeface="微软雅黑" panose="020B0503020204020204" charset="-122"/>
                <a:ea typeface="微软雅黑" panose="020B0503020204020204" charset="-122"/>
              </a:rPr>
              <a:t>所以需要将</a:t>
            </a:r>
            <a:r>
              <a:rPr lang="en-US" altLang="zh-CN" b="0" dirty="0">
                <a:latin typeface="微软雅黑" panose="020B0503020204020204" charset="-122"/>
                <a:ea typeface="微软雅黑" panose="020B0503020204020204" charset="-122"/>
              </a:rPr>
              <a:t>300</a:t>
            </a:r>
            <a:r>
              <a:rPr lang="zh-CN" altLang="en-US" b="0" dirty="0">
                <a:latin typeface="微软雅黑" panose="020B0503020204020204" charset="-122"/>
                <a:ea typeface="微软雅黑" panose="020B0503020204020204" charset="-122"/>
              </a:rPr>
              <a:t>号盘块的内容拷贝到空闲盘块号栈，并分配</a:t>
            </a:r>
            <a:r>
              <a:rPr lang="en-US" altLang="zh-CN" b="0" dirty="0">
                <a:latin typeface="微软雅黑" panose="020B0503020204020204" charset="-122"/>
                <a:ea typeface="微软雅黑" panose="020B0503020204020204" charset="-122"/>
              </a:rPr>
              <a:t>300</a:t>
            </a:r>
            <a:r>
              <a:rPr lang="zh-CN" altLang="en-US" b="0" dirty="0">
                <a:latin typeface="微软雅黑" panose="020B0503020204020204" charset="-122"/>
                <a:ea typeface="微软雅黑" panose="020B0503020204020204" charset="-122"/>
              </a:rPr>
              <a:t>号盘块（如果</a:t>
            </a:r>
            <a:r>
              <a:rPr lang="en-US" altLang="zh-CN" b="0" dirty="0">
                <a:latin typeface="微软雅黑" panose="020B0503020204020204" charset="-122"/>
                <a:ea typeface="微软雅黑" panose="020B0503020204020204" charset="-122"/>
              </a:rPr>
              <a:t>S.free[0]=0</a:t>
            </a:r>
            <a:r>
              <a:rPr lang="zh-CN" altLang="en-US" b="0" dirty="0">
                <a:latin typeface="微软雅黑" panose="020B0503020204020204" charset="-122"/>
                <a:ea typeface="微软雅黑" panose="020B0503020204020204" charset="-122"/>
              </a:rPr>
              <a:t>，则表示没有空闲盘块，将会阻塞进程）：</a:t>
            </a:r>
            <a:endParaRPr lang="zh-CN" altLang="en-US" dirty="0">
              <a:latin typeface="Times New Roman" panose="02020603050405020304" pitchFamily="18" charset="0"/>
            </a:endParaRPr>
          </a:p>
        </p:txBody>
      </p:sp>
      <p:pic>
        <p:nvPicPr>
          <p:cNvPr id="50179" name="图片 6"/>
          <p:cNvPicPr>
            <a:picLocks noChangeAspect="1"/>
          </p:cNvPicPr>
          <p:nvPr/>
        </p:nvPicPr>
        <p:blipFill>
          <a:blip r:embed="rId1"/>
          <a:stretch>
            <a:fillRect/>
          </a:stretch>
        </p:blipFill>
        <p:spPr>
          <a:xfrm>
            <a:off x="900113" y="1920875"/>
            <a:ext cx="6867525" cy="464820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4"/>
          <p:cNvSpPr txBox="1"/>
          <p:nvPr/>
        </p:nvSpPr>
        <p:spPr>
          <a:xfrm>
            <a:off x="368300" y="404813"/>
            <a:ext cx="4572000" cy="461962"/>
          </a:xfrm>
          <a:prstGeom prst="rect">
            <a:avLst/>
          </a:prstGeom>
          <a:noFill/>
          <a:ln w="9525">
            <a:noFill/>
          </a:ln>
        </p:spPr>
        <p:txBody>
          <a:bodyPr>
            <a:spAutoFit/>
          </a:bodyPr>
          <a:p>
            <a:r>
              <a:rPr lang="zh-CN" altLang="en-US" b="0" dirty="0">
                <a:latin typeface="微软雅黑" panose="020B0503020204020204" charset="-122"/>
                <a:ea typeface="微软雅黑" panose="020B0503020204020204" charset="-122"/>
              </a:rPr>
              <a:t>接下来分配</a:t>
            </a:r>
            <a:r>
              <a:rPr lang="en-US" altLang="zh-CN" b="0" dirty="0">
                <a:latin typeface="微软雅黑" panose="020B0503020204020204" charset="-122"/>
                <a:ea typeface="微软雅黑" panose="020B0503020204020204" charset="-122"/>
              </a:rPr>
              <a:t>301</a:t>
            </a:r>
            <a:r>
              <a:rPr lang="zh-CN" altLang="en-US" b="0" dirty="0">
                <a:latin typeface="微软雅黑" panose="020B0503020204020204" charset="-122"/>
                <a:ea typeface="微软雅黑" panose="020B0503020204020204" charset="-122"/>
              </a:rPr>
              <a:t>号盘块</a:t>
            </a:r>
            <a:endParaRPr lang="zh-CN" altLang="en-US" dirty="0">
              <a:latin typeface="Times New Roman" panose="02020603050405020304" pitchFamily="18" charset="0"/>
            </a:endParaRPr>
          </a:p>
        </p:txBody>
      </p:sp>
      <p:pic>
        <p:nvPicPr>
          <p:cNvPr id="51203" name="图片 6"/>
          <p:cNvPicPr>
            <a:picLocks noChangeAspect="1"/>
          </p:cNvPicPr>
          <p:nvPr/>
        </p:nvPicPr>
        <p:blipFill>
          <a:blip r:embed="rId1"/>
          <a:stretch>
            <a:fillRect/>
          </a:stretch>
        </p:blipFill>
        <p:spPr>
          <a:xfrm>
            <a:off x="1119188" y="1123950"/>
            <a:ext cx="6905625" cy="461010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4"/>
          <p:cNvSpPr txBox="1"/>
          <p:nvPr/>
        </p:nvSpPr>
        <p:spPr>
          <a:xfrm>
            <a:off x="401638" y="500063"/>
            <a:ext cx="7926387" cy="1816100"/>
          </a:xfrm>
          <a:prstGeom prst="rect">
            <a:avLst/>
          </a:prstGeom>
          <a:noFill/>
          <a:ln w="9525">
            <a:noFill/>
          </a:ln>
        </p:spPr>
        <p:txBody>
          <a:bodyPr>
            <a:spAutoFit/>
          </a:bodyPr>
          <a:p>
            <a:r>
              <a:rPr lang="zh-CN" altLang="en-US" b="0" dirty="0">
                <a:latin typeface="微软雅黑" panose="020B0503020204020204" charset="-122"/>
                <a:ea typeface="微软雅黑" panose="020B0503020204020204" charset="-122"/>
              </a:rPr>
              <a:t>回收的过程也是从栈顶开始的，首先看</a:t>
            </a:r>
            <a:r>
              <a:rPr lang="en-US" altLang="zh-CN" b="0" dirty="0">
                <a:latin typeface="微软雅黑" panose="020B0503020204020204" charset="-122"/>
                <a:ea typeface="微软雅黑" panose="020B0503020204020204" charset="-122"/>
              </a:rPr>
              <a:t>N=99</a:t>
            </a:r>
            <a:r>
              <a:rPr lang="zh-CN" altLang="en-US" b="0" dirty="0">
                <a:latin typeface="微软雅黑" panose="020B0503020204020204" charset="-122"/>
                <a:ea typeface="微软雅黑" panose="020B0503020204020204" charset="-122"/>
              </a:rPr>
              <a:t>，然后回收</a:t>
            </a:r>
            <a:r>
              <a:rPr lang="en-US" altLang="zh-CN" b="0" dirty="0">
                <a:latin typeface="微软雅黑" panose="020B0503020204020204" charset="-122"/>
                <a:ea typeface="微软雅黑" panose="020B0503020204020204" charset="-122"/>
              </a:rPr>
              <a:t>700</a:t>
            </a:r>
            <a:r>
              <a:rPr lang="zh-CN" altLang="en-US" b="0" dirty="0">
                <a:latin typeface="微软雅黑" panose="020B0503020204020204" charset="-122"/>
                <a:ea typeface="微软雅黑" panose="020B0503020204020204" charset="-122"/>
              </a:rPr>
              <a:t>，会将</a:t>
            </a:r>
            <a:r>
              <a:rPr lang="en-US" altLang="zh-CN" b="0" dirty="0">
                <a:latin typeface="微软雅黑" panose="020B0503020204020204" charset="-122"/>
                <a:ea typeface="微软雅黑" panose="020B0503020204020204" charset="-122"/>
              </a:rPr>
              <a:t>700</a:t>
            </a:r>
            <a:r>
              <a:rPr lang="zh-CN" altLang="en-US" b="0" dirty="0">
                <a:latin typeface="微软雅黑" panose="020B0503020204020204" charset="-122"/>
                <a:ea typeface="微软雅黑" panose="020B0503020204020204" charset="-122"/>
              </a:rPr>
              <a:t>放在</a:t>
            </a:r>
            <a:r>
              <a:rPr lang="en-US" altLang="zh-CN" b="0" dirty="0">
                <a:latin typeface="微软雅黑" panose="020B0503020204020204" charset="-122"/>
                <a:ea typeface="微软雅黑" panose="020B0503020204020204" charset="-122"/>
              </a:rPr>
              <a:t>S.free[N]</a:t>
            </a:r>
            <a:r>
              <a:rPr lang="zh-CN" altLang="en-US" b="0" dirty="0">
                <a:latin typeface="微软雅黑" panose="020B0503020204020204" charset="-122"/>
                <a:ea typeface="微软雅黑" panose="020B0503020204020204" charset="-122"/>
              </a:rPr>
              <a:t>的位置，然后将</a:t>
            </a:r>
            <a:r>
              <a:rPr lang="en-US" altLang="zh-CN" b="0" dirty="0">
                <a:latin typeface="微软雅黑" panose="020B0503020204020204" charset="-122"/>
                <a:ea typeface="微软雅黑" panose="020B0503020204020204" charset="-122"/>
              </a:rPr>
              <a:t>N</a:t>
            </a:r>
            <a:r>
              <a:rPr lang="zh-CN" altLang="en-US" b="0" dirty="0">
                <a:latin typeface="微软雅黑" panose="020B0503020204020204" charset="-122"/>
                <a:ea typeface="微软雅黑" panose="020B0503020204020204" charset="-122"/>
              </a:rPr>
              <a:t>加</a:t>
            </a:r>
            <a:r>
              <a:rPr lang="en-US" altLang="zh-CN" b="0" dirty="0">
                <a:latin typeface="微软雅黑" panose="020B0503020204020204" charset="-122"/>
                <a:ea typeface="微软雅黑" panose="020B0503020204020204" charset="-122"/>
              </a:rPr>
              <a:t>1</a:t>
            </a:r>
            <a:r>
              <a:rPr lang="zh-CN" altLang="en-US" b="0" dirty="0">
                <a:latin typeface="微软雅黑" panose="020B0503020204020204" charset="-122"/>
                <a:ea typeface="微软雅黑" panose="020B0503020204020204" charset="-122"/>
              </a:rPr>
              <a:t>变成</a:t>
            </a:r>
            <a:r>
              <a:rPr lang="en-US" altLang="zh-CN" b="0" dirty="0">
                <a:latin typeface="微软雅黑" panose="020B0503020204020204" charset="-122"/>
                <a:ea typeface="微软雅黑" panose="020B0503020204020204" charset="-122"/>
              </a:rPr>
              <a:t>100</a:t>
            </a:r>
            <a:r>
              <a:rPr lang="zh-CN" altLang="en-US" b="0" dirty="0">
                <a:latin typeface="微软雅黑" panose="020B0503020204020204" charset="-122"/>
                <a:ea typeface="微软雅黑" panose="020B0503020204020204" charset="-122"/>
              </a:rPr>
              <a:t>：</a:t>
            </a:r>
            <a:endParaRPr lang="zh-CN" altLang="en-US" b="0" dirty="0">
              <a:latin typeface="微软雅黑" panose="020B0503020204020204" charset="-122"/>
              <a:ea typeface="微软雅黑" panose="020B0503020204020204" charset="-122"/>
            </a:endParaRPr>
          </a:p>
          <a:p>
            <a:br>
              <a:rPr lang="zh-CN" altLang="en-US" sz="2000" dirty="0">
                <a:latin typeface="Times New Roman" panose="02020603050405020304" pitchFamily="18" charset="0"/>
              </a:rPr>
            </a:br>
            <a:endParaRPr lang="zh-CN" altLang="en-US" sz="2000" dirty="0">
              <a:latin typeface="Times New Roman" panose="02020603050405020304" pitchFamily="18" charset="0"/>
            </a:endParaRPr>
          </a:p>
        </p:txBody>
      </p:sp>
      <p:pic>
        <p:nvPicPr>
          <p:cNvPr id="52227" name="图片 8"/>
          <p:cNvPicPr>
            <a:picLocks noChangeAspect="1"/>
          </p:cNvPicPr>
          <p:nvPr/>
        </p:nvPicPr>
        <p:blipFill>
          <a:blip r:embed="rId1"/>
          <a:srcRect t="882"/>
          <a:stretch>
            <a:fillRect/>
          </a:stretch>
        </p:blipFill>
        <p:spPr>
          <a:xfrm>
            <a:off x="1166813" y="1773238"/>
            <a:ext cx="6810375" cy="4229100"/>
          </a:xfrm>
          <a:prstGeom prst="rect">
            <a:avLst/>
          </a:prstGeom>
          <a:noFill/>
          <a:ln w="9525">
            <a:noFill/>
          </a:ln>
        </p:spPr>
      </p:pic>
      <p:sp>
        <p:nvSpPr>
          <p:cNvPr id="2" name="矩形 1"/>
          <p:cNvSpPr/>
          <p:nvPr/>
        </p:nvSpPr>
        <p:spPr>
          <a:xfrm>
            <a:off x="1403985" y="5553710"/>
            <a:ext cx="1080135" cy="396240"/>
          </a:xfrm>
          <a:prstGeom prst="rect">
            <a:avLst/>
          </a:prstGeom>
          <a:solidFill>
            <a:schemeClr val="bg1"/>
          </a:solidFill>
          <a:ln>
            <a:noFill/>
          </a:ln>
        </p:spPr>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4"/>
          <p:cNvSpPr txBox="1"/>
          <p:nvPr/>
        </p:nvSpPr>
        <p:spPr>
          <a:xfrm>
            <a:off x="547688" y="366713"/>
            <a:ext cx="8048625" cy="2185987"/>
          </a:xfrm>
          <a:prstGeom prst="rect">
            <a:avLst/>
          </a:prstGeom>
          <a:noFill/>
          <a:ln w="9525">
            <a:noFill/>
          </a:ln>
        </p:spPr>
        <p:txBody>
          <a:bodyPr>
            <a:spAutoFit/>
          </a:bodyPr>
          <a:p>
            <a:r>
              <a:rPr lang="zh-CN" altLang="en-US" b="0" dirty="0">
                <a:latin typeface="微软雅黑" panose="020B0503020204020204" charset="-122"/>
                <a:ea typeface="微软雅黑" panose="020B0503020204020204" charset="-122"/>
              </a:rPr>
              <a:t>然后回收</a:t>
            </a:r>
            <a:r>
              <a:rPr lang="en-US" altLang="zh-CN" b="0" dirty="0">
                <a:latin typeface="微软雅黑" panose="020B0503020204020204" charset="-122"/>
                <a:ea typeface="微软雅黑" panose="020B0503020204020204" charset="-122"/>
              </a:rPr>
              <a:t>711</a:t>
            </a:r>
            <a:r>
              <a:rPr lang="zh-CN" altLang="en-US" b="0" dirty="0">
                <a:latin typeface="微软雅黑" panose="020B0503020204020204" charset="-122"/>
                <a:ea typeface="微软雅黑" panose="020B0503020204020204" charset="-122"/>
              </a:rPr>
              <a:t>号盘块，因为此时空闲栈的</a:t>
            </a:r>
            <a:r>
              <a:rPr lang="en-US" altLang="zh-CN" b="0" dirty="0">
                <a:latin typeface="微软雅黑" panose="020B0503020204020204" charset="-122"/>
                <a:ea typeface="微软雅黑" panose="020B0503020204020204" charset="-122"/>
              </a:rPr>
              <a:t>N=100</a:t>
            </a:r>
            <a:r>
              <a:rPr lang="zh-CN" altLang="en-US" b="0" dirty="0">
                <a:latin typeface="微软雅黑" panose="020B0503020204020204" charset="-122"/>
                <a:ea typeface="微软雅黑" panose="020B0503020204020204" charset="-122"/>
              </a:rPr>
              <a:t>，已经满了，如果再回收，需要将空闲盘块栈的内容移动到</a:t>
            </a:r>
            <a:r>
              <a:rPr lang="en-US" altLang="zh-CN" b="0" dirty="0">
                <a:latin typeface="微软雅黑" panose="020B0503020204020204" charset="-122"/>
                <a:ea typeface="微软雅黑" panose="020B0503020204020204" charset="-122"/>
              </a:rPr>
              <a:t>711</a:t>
            </a:r>
            <a:r>
              <a:rPr lang="zh-CN" altLang="en-US" b="0" dirty="0">
                <a:latin typeface="微软雅黑" panose="020B0503020204020204" charset="-122"/>
                <a:ea typeface="微软雅黑" panose="020B0503020204020204" charset="-122"/>
              </a:rPr>
              <a:t>号盘块上，然后将空闲盘块栈的</a:t>
            </a:r>
            <a:r>
              <a:rPr lang="en-US" altLang="zh-CN" b="0" dirty="0">
                <a:latin typeface="微软雅黑" panose="020B0503020204020204" charset="-122"/>
                <a:ea typeface="微软雅黑" panose="020B0503020204020204" charset="-122"/>
              </a:rPr>
              <a:t>S.free[0]</a:t>
            </a:r>
            <a:r>
              <a:rPr lang="zh-CN" altLang="en-US" b="0" dirty="0">
                <a:latin typeface="微软雅黑" panose="020B0503020204020204" charset="-122"/>
                <a:ea typeface="微软雅黑" panose="020B0503020204020204" charset="-122"/>
              </a:rPr>
              <a:t>设置为</a:t>
            </a:r>
            <a:r>
              <a:rPr lang="en-US" altLang="zh-CN" b="0" dirty="0">
                <a:latin typeface="微软雅黑" panose="020B0503020204020204" charset="-122"/>
                <a:ea typeface="微软雅黑" panose="020B0503020204020204" charset="-122"/>
              </a:rPr>
              <a:t>711</a:t>
            </a:r>
            <a:r>
              <a:rPr lang="zh-CN" altLang="en-US" b="0" dirty="0">
                <a:latin typeface="微软雅黑" panose="020B0503020204020204" charset="-122"/>
                <a:ea typeface="微软雅黑" panose="020B0503020204020204" charset="-122"/>
              </a:rPr>
              <a:t>，</a:t>
            </a:r>
            <a:r>
              <a:rPr lang="en-US" altLang="zh-CN" b="0" dirty="0">
                <a:latin typeface="微软雅黑" panose="020B0503020204020204" charset="-122"/>
                <a:ea typeface="微软雅黑" panose="020B0503020204020204" charset="-122"/>
              </a:rPr>
              <a:t>N</a:t>
            </a:r>
            <a:r>
              <a:rPr lang="zh-CN" altLang="en-US" b="0" dirty="0">
                <a:latin typeface="微软雅黑" panose="020B0503020204020204" charset="-122"/>
                <a:ea typeface="微软雅黑" panose="020B0503020204020204" charset="-122"/>
              </a:rPr>
              <a:t>设置为</a:t>
            </a:r>
            <a:r>
              <a:rPr lang="en-US" altLang="zh-CN" b="0" dirty="0">
                <a:latin typeface="微软雅黑" panose="020B0503020204020204" charset="-122"/>
                <a:ea typeface="微软雅黑" panose="020B0503020204020204" charset="-122"/>
              </a:rPr>
              <a:t>1</a:t>
            </a:r>
            <a:r>
              <a:rPr lang="zh-CN" altLang="en-US" b="0" dirty="0">
                <a:latin typeface="微软雅黑" panose="020B0503020204020204" charset="-122"/>
                <a:ea typeface="微软雅黑" panose="020B0503020204020204" charset="-122"/>
              </a:rPr>
              <a:t>：</a:t>
            </a:r>
            <a:endParaRPr lang="zh-CN" altLang="en-US" b="0" dirty="0">
              <a:latin typeface="微软雅黑" panose="020B0503020204020204" charset="-122"/>
              <a:ea typeface="微软雅黑" panose="020B0503020204020204" charset="-122"/>
            </a:endParaRPr>
          </a:p>
          <a:p>
            <a:br>
              <a:rPr lang="zh-CN" altLang="en-US" sz="2000" dirty="0">
                <a:latin typeface="Times New Roman" panose="02020603050405020304" pitchFamily="18" charset="0"/>
              </a:rPr>
            </a:br>
            <a:endParaRPr lang="zh-CN" altLang="en-US" sz="2000" dirty="0">
              <a:latin typeface="Times New Roman" panose="02020603050405020304" pitchFamily="18" charset="0"/>
            </a:endParaRPr>
          </a:p>
        </p:txBody>
      </p:sp>
      <p:pic>
        <p:nvPicPr>
          <p:cNvPr id="53251" name="图片 6"/>
          <p:cNvPicPr>
            <a:picLocks noChangeAspect="1"/>
          </p:cNvPicPr>
          <p:nvPr/>
        </p:nvPicPr>
        <p:blipFill>
          <a:blip r:embed="rId1"/>
          <a:stretch>
            <a:fillRect/>
          </a:stretch>
        </p:blipFill>
        <p:spPr>
          <a:xfrm>
            <a:off x="1695450" y="2133600"/>
            <a:ext cx="5753100" cy="3876675"/>
          </a:xfrm>
          <a:prstGeom prst="rect">
            <a:avLst/>
          </a:prstGeom>
          <a:noFill/>
          <a:ln w="9525">
            <a:noFill/>
          </a:ln>
        </p:spPr>
      </p:pic>
      <p:sp>
        <p:nvSpPr>
          <p:cNvPr id="2" name="矩形 1"/>
          <p:cNvSpPr/>
          <p:nvPr/>
        </p:nvSpPr>
        <p:spPr>
          <a:xfrm>
            <a:off x="2051685" y="5265420"/>
            <a:ext cx="1080135" cy="396240"/>
          </a:xfrm>
          <a:prstGeom prst="rect">
            <a:avLst/>
          </a:prstGeom>
          <a:solidFill>
            <a:schemeClr val="bg1"/>
          </a:solidFill>
          <a:ln>
            <a:noFill/>
          </a:ln>
        </p:spPr>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4"/>
          <p:cNvSpPr txBox="1"/>
          <p:nvPr/>
        </p:nvSpPr>
        <p:spPr>
          <a:xfrm>
            <a:off x="512763" y="501650"/>
            <a:ext cx="5354637" cy="1077913"/>
          </a:xfrm>
          <a:prstGeom prst="rect">
            <a:avLst/>
          </a:prstGeom>
          <a:noFill/>
          <a:ln w="9525">
            <a:noFill/>
          </a:ln>
        </p:spPr>
        <p:txBody>
          <a:bodyPr>
            <a:spAutoFit/>
          </a:bodyPr>
          <a:p>
            <a:r>
              <a:rPr lang="zh-CN" altLang="en-US" b="0" dirty="0">
                <a:latin typeface="微软雅黑" panose="020B0503020204020204" charset="-122"/>
                <a:ea typeface="微软雅黑" panose="020B0503020204020204" charset="-122"/>
              </a:rPr>
              <a:t>最后回收</a:t>
            </a:r>
            <a:r>
              <a:rPr lang="en-US" altLang="zh-CN" b="0" dirty="0">
                <a:latin typeface="微软雅黑" panose="020B0503020204020204" charset="-122"/>
                <a:ea typeface="微软雅黑" panose="020B0503020204020204" charset="-122"/>
              </a:rPr>
              <a:t>703/788/701</a:t>
            </a:r>
            <a:r>
              <a:rPr lang="zh-CN" altLang="en-US" b="0" dirty="0">
                <a:latin typeface="微软雅黑" panose="020B0503020204020204" charset="-122"/>
                <a:ea typeface="微软雅黑" panose="020B0503020204020204" charset="-122"/>
              </a:rPr>
              <a:t>也是同理：</a:t>
            </a:r>
            <a:endParaRPr lang="zh-CN" altLang="en-US" b="0" dirty="0">
              <a:latin typeface="微软雅黑" panose="020B0503020204020204" charset="-122"/>
              <a:ea typeface="微软雅黑" panose="020B0503020204020204" charset="-122"/>
            </a:endParaRPr>
          </a:p>
          <a:p>
            <a:br>
              <a:rPr lang="zh-CN" altLang="en-US" sz="2000" dirty="0">
                <a:latin typeface="Times New Roman" panose="02020603050405020304" pitchFamily="18" charset="0"/>
              </a:rPr>
            </a:br>
            <a:endParaRPr lang="zh-CN" altLang="en-US" sz="2000" dirty="0">
              <a:latin typeface="Times New Roman" panose="02020603050405020304" pitchFamily="18" charset="0"/>
            </a:endParaRPr>
          </a:p>
        </p:txBody>
      </p:sp>
      <p:pic>
        <p:nvPicPr>
          <p:cNvPr id="54275" name="图片 6"/>
          <p:cNvPicPr>
            <a:picLocks noChangeAspect="1"/>
          </p:cNvPicPr>
          <p:nvPr/>
        </p:nvPicPr>
        <p:blipFill>
          <a:blip r:embed="rId1"/>
          <a:srcRect t="1373"/>
          <a:stretch>
            <a:fillRect/>
          </a:stretch>
        </p:blipFill>
        <p:spPr>
          <a:xfrm>
            <a:off x="1133475" y="1244600"/>
            <a:ext cx="6877050" cy="4810125"/>
          </a:xfrm>
          <a:prstGeom prst="rect">
            <a:avLst/>
          </a:prstGeom>
          <a:noFill/>
          <a:ln w="9525">
            <a:noFill/>
          </a:ln>
        </p:spPr>
      </p:pic>
      <p:sp>
        <p:nvSpPr>
          <p:cNvPr id="2" name="矩形 1"/>
          <p:cNvSpPr/>
          <p:nvPr/>
        </p:nvSpPr>
        <p:spPr>
          <a:xfrm>
            <a:off x="1475740" y="5049520"/>
            <a:ext cx="1080135" cy="396240"/>
          </a:xfrm>
          <a:prstGeom prst="rect">
            <a:avLst/>
          </a:prstGeom>
          <a:solidFill>
            <a:schemeClr val="bg1"/>
          </a:solidFill>
          <a:ln>
            <a:noFill/>
          </a:ln>
        </p:spPr>
        <p:txBody>
          <a:bodyPr vert="horz" wrap="square" lIns="91440" tIns="45720" rIns="91440" bIns="45720" numCol="1" anchor="t" anchorCtr="0" compatLnSpc="1">
            <a:spAutoFit/>
          </a:bodyPr>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latin typeface="黑体" panose="02010609060101010101" pitchFamily="49" charset="-122"/>
                <a:ea typeface="黑体" panose="02010609060101010101" pitchFamily="49" charset="-122"/>
              </a:rPr>
            </a:fld>
            <a:endParaRPr lang="en-US" altLang="zh-CN" sz="1400" dirty="0">
              <a:latin typeface="黑体" panose="02010609060101010101" pitchFamily="49" charset="-122"/>
              <a:ea typeface="黑体" panose="02010609060101010101" pitchFamily="49" charset="-122"/>
            </a:endParaRPr>
          </a:p>
        </p:txBody>
      </p:sp>
      <p:sp>
        <p:nvSpPr>
          <p:cNvPr id="55299" name="矩形 2"/>
          <p:cNvSpPr/>
          <p:nvPr/>
        </p:nvSpPr>
        <p:spPr>
          <a:xfrm>
            <a:off x="323850" y="368300"/>
            <a:ext cx="1266825" cy="523875"/>
          </a:xfrm>
          <a:prstGeom prst="rect">
            <a:avLst/>
          </a:prstGeom>
          <a:noFill/>
          <a:ln w="9525">
            <a:noFill/>
          </a:ln>
        </p:spPr>
        <p:txBody>
          <a:bodyPr wrap="none">
            <a:spAutoFit/>
          </a:bodyPr>
          <a:p>
            <a:pPr eaLnBrk="1" hangingPunct="1">
              <a:spcBef>
                <a:spcPct val="50000"/>
              </a:spcBef>
            </a:pPr>
            <a:r>
              <a:rPr lang="zh-CN" altLang="en-US" sz="2800" dirty="0">
                <a:latin typeface="黑体" panose="02010609060101010101" pitchFamily="49" charset="-122"/>
                <a:ea typeface="黑体" panose="02010609060101010101" pitchFamily="49" charset="-122"/>
              </a:rPr>
              <a:t>思考题</a:t>
            </a:r>
            <a:endParaRPr lang="zh-CN" altLang="en-US" sz="2800" dirty="0">
              <a:latin typeface="黑体" panose="02010609060101010101" pitchFamily="49" charset="-122"/>
              <a:ea typeface="黑体" panose="02010609060101010101" pitchFamily="49" charset="-122"/>
            </a:endParaRPr>
          </a:p>
        </p:txBody>
      </p:sp>
      <p:sp>
        <p:nvSpPr>
          <p:cNvPr id="55300" name="矩形 3"/>
          <p:cNvSpPr/>
          <p:nvPr/>
        </p:nvSpPr>
        <p:spPr>
          <a:xfrm>
            <a:off x="323850" y="1125538"/>
            <a:ext cx="8351838" cy="1568450"/>
          </a:xfrm>
          <a:prstGeom prst="rect">
            <a:avLst/>
          </a:prstGeom>
          <a:noFill/>
          <a:ln w="9525">
            <a:noFill/>
          </a:ln>
        </p:spPr>
        <p:txBody>
          <a:bodyPr>
            <a:spAutoFit/>
          </a:bodyPr>
          <a:p>
            <a:pPr eaLnBrk="1" hangingPunct="1">
              <a:spcBef>
                <a:spcPct val="50000"/>
              </a:spcBef>
            </a:pPr>
            <a:r>
              <a:rPr lang="zh-CN" altLang="en-US" dirty="0">
                <a:latin typeface="黑体" panose="02010609060101010101" pitchFamily="49" charset="-122"/>
                <a:ea typeface="黑体" panose="02010609060101010101" pitchFamily="49" charset="-122"/>
              </a:rPr>
              <a:t>假设有一磁盘含有</a:t>
            </a:r>
            <a:r>
              <a:rPr lang="en-US" altLang="zh-CN" dirty="0">
                <a:latin typeface="黑体" panose="02010609060101010101" pitchFamily="49" charset="-122"/>
                <a:ea typeface="黑体" panose="02010609060101010101" pitchFamily="49" charset="-122"/>
              </a:rPr>
              <a:t>64000</a:t>
            </a:r>
            <a:r>
              <a:rPr lang="zh-CN" altLang="en-US" dirty="0">
                <a:latin typeface="黑体" panose="02010609060101010101" pitchFamily="49" charset="-122"/>
                <a:ea typeface="黑体" panose="02010609060101010101" pitchFamily="49" charset="-122"/>
              </a:rPr>
              <a:t>块，块号记为</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64000</a:t>
            </a:r>
            <a:r>
              <a:rPr lang="zh-CN" altLang="en-US" dirty="0">
                <a:latin typeface="黑体" panose="02010609060101010101" pitchFamily="49" charset="-122"/>
                <a:ea typeface="黑体" panose="02010609060101010101" pitchFamily="49" charset="-122"/>
              </a:rPr>
              <a:t>，现用</a:t>
            </a:r>
            <a:r>
              <a:rPr lang="en-US" altLang="zh-CN" dirty="0">
                <a:latin typeface="黑体" panose="02010609060101010101" pitchFamily="49" charset="-122"/>
                <a:ea typeface="黑体" panose="02010609060101010101" pitchFamily="49" charset="-122"/>
              </a:rPr>
              <a:t>2000</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位</a:t>
            </a:r>
            <a:r>
              <a:rPr lang="en-US" altLang="zh-CN" dirty="0">
                <a:latin typeface="黑体" panose="02010609060101010101" pitchFamily="49" charset="-122"/>
                <a:ea typeface="黑体" panose="02010609060101010101" pitchFamily="49" charset="-122"/>
              </a:rPr>
              <a:t>(Bit)</a:t>
            </a:r>
            <a:r>
              <a:rPr lang="zh-CN" altLang="en-US" dirty="0">
                <a:latin typeface="黑体" panose="02010609060101010101" pitchFamily="49" charset="-122"/>
                <a:ea typeface="黑体" panose="02010609060101010101" pitchFamily="49" charset="-122"/>
              </a:rPr>
              <a:t>的字作该盘 的位示图，试问第</a:t>
            </a:r>
            <a:r>
              <a:rPr lang="en-US" altLang="zh-CN" dirty="0">
                <a:latin typeface="黑体" panose="02010609060101010101" pitchFamily="49" charset="-122"/>
                <a:ea typeface="黑体" panose="02010609060101010101" pitchFamily="49" charset="-122"/>
              </a:rPr>
              <a:t>59999</a:t>
            </a:r>
            <a:r>
              <a:rPr lang="zh-CN" altLang="en-US" dirty="0">
                <a:latin typeface="黑体" panose="02010609060101010101" pitchFamily="49" charset="-122"/>
                <a:ea typeface="黑体" panose="02010609060101010101" pitchFamily="49" charset="-122"/>
              </a:rPr>
              <a:t>块对应于位示图中第几字的第几位</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字、位均从</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开始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；而 第</a:t>
            </a:r>
            <a:r>
              <a:rPr lang="en-US" altLang="zh-CN" dirty="0">
                <a:latin typeface="黑体" panose="02010609060101010101" pitchFamily="49" charset="-122"/>
                <a:ea typeface="黑体" panose="02010609060101010101" pitchFamily="49" charset="-122"/>
              </a:rPr>
              <a:t>1599</a:t>
            </a:r>
            <a:r>
              <a:rPr lang="zh-CN" altLang="en-US" dirty="0">
                <a:latin typeface="黑体" panose="02010609060101010101" pitchFamily="49" charset="-122"/>
                <a:ea typeface="黑体" panose="02010609060101010101" pitchFamily="49" charset="-122"/>
              </a:rPr>
              <a:t>字的第</a:t>
            </a:r>
            <a:r>
              <a:rPr lang="en-US" altLang="zh-CN" dirty="0">
                <a:latin typeface="黑体" panose="02010609060101010101" pitchFamily="49" charset="-122"/>
                <a:ea typeface="黑体" panose="02010609060101010101" pitchFamily="49" charset="-122"/>
              </a:rPr>
              <a:t>17</a:t>
            </a:r>
            <a:r>
              <a:rPr lang="zh-CN" altLang="en-US" dirty="0">
                <a:latin typeface="黑体" panose="02010609060101010101" pitchFamily="49" charset="-122"/>
                <a:ea typeface="黑体" panose="02010609060101010101" pitchFamily="49" charset="-122"/>
              </a:rPr>
              <a:t>位对应于磁盘的第几块</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55301" name="矩形 4"/>
          <p:cNvSpPr/>
          <p:nvPr/>
        </p:nvSpPr>
        <p:spPr>
          <a:xfrm>
            <a:off x="358775" y="2816225"/>
            <a:ext cx="8713788" cy="3678238"/>
          </a:xfrm>
          <a:prstGeom prst="rect">
            <a:avLst/>
          </a:prstGeom>
          <a:noFill/>
          <a:ln w="9525">
            <a:noFill/>
          </a:ln>
        </p:spPr>
        <p:txBody>
          <a:bodyPr>
            <a:spAutoFit/>
          </a:bodyPr>
          <a:p>
            <a:pPr eaLnBrk="1" hangingPunct="1">
              <a:lnSpc>
                <a:spcPts val="1500"/>
              </a:lnSpc>
              <a:spcBef>
                <a:spcPct val="50000"/>
              </a:spcBef>
            </a:pPr>
            <a:r>
              <a:rPr lang="zh-CN" altLang="en-US" dirty="0">
                <a:latin typeface="黑体" panose="02010609060101010101" pitchFamily="49" charset="-122"/>
                <a:ea typeface="黑体" panose="02010609060101010101" pitchFamily="49" charset="-122"/>
              </a:rPr>
              <a:t>解：</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由块号</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，求字号</a:t>
            </a:r>
            <a:r>
              <a:rPr lang="en-US" altLang="zh-CN" dirty="0">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和位号</a:t>
            </a:r>
            <a:r>
              <a:rPr lang="en-US" altLang="zh-CN" dirty="0">
                <a:latin typeface="黑体" panose="02010609060101010101" pitchFamily="49" charset="-122"/>
                <a:ea typeface="黑体" panose="02010609060101010101" pitchFamily="49" charset="-122"/>
              </a:rPr>
              <a:t>j</a:t>
            </a:r>
            <a:r>
              <a:rPr lang="zh-CN" altLang="en-US" dirty="0">
                <a:latin typeface="黑体" panose="02010609060101010101" pitchFamily="49" charset="-122"/>
                <a:ea typeface="黑体" panose="02010609060101010101" pitchFamily="49" charset="-122"/>
              </a:rPr>
              <a:t>的公式为：</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i=(b-1) div 32 (div</a:t>
            </a:r>
            <a:r>
              <a:rPr lang="zh-CN" altLang="en-US" dirty="0">
                <a:latin typeface="黑体" panose="02010609060101010101" pitchFamily="49" charset="-122"/>
                <a:ea typeface="黑体" panose="02010609060101010101" pitchFamily="49" charset="-122"/>
              </a:rPr>
              <a:t>表示整数除法，</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是字长</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latin typeface="黑体" panose="02010609060101010101" pitchFamily="49" charset="-122"/>
                <a:ea typeface="黑体" panose="02010609060101010101" pitchFamily="49" charset="-122"/>
              </a:rPr>
              <a:t>	j=(b-1) mod 32 (mod</a:t>
            </a:r>
            <a:r>
              <a:rPr lang="zh-CN" altLang="en-US" dirty="0">
                <a:latin typeface="黑体" panose="02010609060101010101" pitchFamily="49" charset="-122"/>
                <a:ea typeface="黑体" panose="02010609060101010101" pitchFamily="49" charset="-122"/>
              </a:rPr>
              <a:t>表示整数相除取余数</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latin typeface="黑体" panose="02010609060101010101" pitchFamily="49" charset="-122"/>
                <a:ea typeface="黑体" panose="02010609060101010101" pitchFamily="49" charset="-122"/>
              </a:rPr>
              <a:t>	(59999-1) div 32=1874 (59999-1) mod 32=30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solidFill>
                  <a:srgbClr val="FF0000"/>
                </a:solidFill>
                <a:latin typeface="黑体" panose="02010609060101010101" pitchFamily="49" charset="-122"/>
                <a:ea typeface="黑体" panose="02010609060101010101" pitchFamily="49" charset="-122"/>
              </a:rPr>
              <a:t>	</a:t>
            </a:r>
            <a:r>
              <a:rPr lang="zh-CN" altLang="en-US" dirty="0">
                <a:solidFill>
                  <a:srgbClr val="FF0000"/>
                </a:solidFill>
                <a:latin typeface="黑体" panose="02010609060101010101" pitchFamily="49" charset="-122"/>
                <a:ea typeface="黑体" panose="02010609060101010101" pitchFamily="49" charset="-122"/>
              </a:rPr>
              <a:t>故</a:t>
            </a:r>
            <a:r>
              <a:rPr lang="en-US" altLang="zh-CN" dirty="0">
                <a:solidFill>
                  <a:srgbClr val="FF0000"/>
                </a:solidFill>
                <a:latin typeface="黑体" panose="02010609060101010101" pitchFamily="49" charset="-122"/>
                <a:ea typeface="黑体" panose="02010609060101010101" pitchFamily="49" charset="-122"/>
              </a:rPr>
              <a:t>59999</a:t>
            </a:r>
            <a:r>
              <a:rPr lang="zh-CN" altLang="en-US" dirty="0">
                <a:solidFill>
                  <a:srgbClr val="FF0000"/>
                </a:solidFill>
                <a:latin typeface="黑体" panose="02010609060101010101" pitchFamily="49" charset="-122"/>
                <a:ea typeface="黑体" panose="02010609060101010101" pitchFamily="49" charset="-122"/>
              </a:rPr>
              <a:t>块对应于位示图中第</a:t>
            </a:r>
            <a:r>
              <a:rPr lang="en-US" altLang="zh-CN" dirty="0">
                <a:solidFill>
                  <a:srgbClr val="FF0000"/>
                </a:solidFill>
                <a:latin typeface="黑体" panose="02010609060101010101" pitchFamily="49" charset="-122"/>
                <a:ea typeface="黑体" panose="02010609060101010101" pitchFamily="49" charset="-122"/>
              </a:rPr>
              <a:t>1874</a:t>
            </a:r>
            <a:r>
              <a:rPr lang="zh-CN" altLang="en-US" dirty="0">
                <a:solidFill>
                  <a:srgbClr val="FF0000"/>
                </a:solidFill>
                <a:latin typeface="黑体" panose="02010609060101010101" pitchFamily="49" charset="-122"/>
                <a:ea typeface="黑体" panose="02010609060101010101" pitchFamily="49" charset="-122"/>
              </a:rPr>
              <a:t>字的第</a:t>
            </a:r>
            <a:r>
              <a:rPr lang="en-US" altLang="zh-CN" dirty="0">
                <a:solidFill>
                  <a:srgbClr val="FF0000"/>
                </a:solidFill>
                <a:latin typeface="黑体" panose="02010609060101010101" pitchFamily="49" charset="-122"/>
                <a:ea typeface="黑体" panose="02010609060101010101" pitchFamily="49" charset="-122"/>
              </a:rPr>
              <a:t>30</a:t>
            </a:r>
            <a:r>
              <a:rPr lang="zh-CN" altLang="en-US" dirty="0">
                <a:solidFill>
                  <a:srgbClr val="FF0000"/>
                </a:solidFill>
                <a:latin typeface="黑体" panose="02010609060101010101" pitchFamily="49" charset="-122"/>
                <a:ea typeface="黑体" panose="02010609060101010101" pitchFamily="49" charset="-122"/>
              </a:rPr>
              <a:t>位。</a:t>
            </a:r>
            <a:endParaRPr lang="en-US" altLang="zh-CN" dirty="0">
              <a:solidFill>
                <a:srgbClr val="FF0000"/>
              </a:solidFill>
              <a:latin typeface="黑体" panose="02010609060101010101" pitchFamily="49" charset="-122"/>
              <a:ea typeface="黑体" panose="02010609060101010101" pitchFamily="49" charset="-122"/>
            </a:endParaRPr>
          </a:p>
          <a:p>
            <a:pPr eaLnBrk="1" hangingPunct="1">
              <a:lnSpc>
                <a:spcPts val="1500"/>
              </a:lnSpc>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由位示图的字号</a:t>
            </a:r>
            <a:r>
              <a:rPr lang="en-US" altLang="zh-CN" dirty="0">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和位号</a:t>
            </a:r>
            <a:r>
              <a:rPr lang="en-US" altLang="zh-CN" dirty="0">
                <a:latin typeface="黑体" panose="02010609060101010101" pitchFamily="49" charset="-122"/>
                <a:ea typeface="黑体" panose="02010609060101010101" pitchFamily="49" charset="-122"/>
              </a:rPr>
              <a:t>j</a:t>
            </a:r>
            <a:r>
              <a:rPr lang="zh-CN" altLang="en-US" dirty="0">
                <a:latin typeface="黑体" panose="02010609060101010101" pitchFamily="49" charset="-122"/>
                <a:ea typeface="黑体" panose="02010609060101010101" pitchFamily="49" charset="-122"/>
              </a:rPr>
              <a:t>，求对应的磁盘块号</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的公式为：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latin typeface="黑体" panose="02010609060101010101" pitchFamily="49" charset="-122"/>
                <a:ea typeface="黑体" panose="02010609060101010101" pitchFamily="49" charset="-122"/>
              </a:rPr>
              <a:t>	b=i*32+j+1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latin typeface="黑体" panose="02010609060101010101" pitchFamily="49" charset="-122"/>
                <a:ea typeface="黑体" panose="02010609060101010101" pitchFamily="49" charset="-122"/>
              </a:rPr>
              <a:t>	1599*32+17+1=51186 </a:t>
            </a:r>
            <a:endParaRPr lang="en-US" altLang="zh-CN" dirty="0">
              <a:latin typeface="黑体" panose="02010609060101010101" pitchFamily="49" charset="-122"/>
              <a:ea typeface="黑体" panose="02010609060101010101" pitchFamily="49" charset="-122"/>
            </a:endParaRPr>
          </a:p>
          <a:p>
            <a:pPr eaLnBrk="1" hangingPunct="1">
              <a:lnSpc>
                <a:spcPts val="1500"/>
              </a:lnSpc>
              <a:spcBef>
                <a:spcPct val="50000"/>
              </a:spcBef>
            </a:pPr>
            <a:r>
              <a:rPr lang="en-US" altLang="zh-CN" dirty="0">
                <a:solidFill>
                  <a:srgbClr val="FF0000"/>
                </a:solidFill>
                <a:latin typeface="黑体" panose="02010609060101010101" pitchFamily="49" charset="-122"/>
                <a:ea typeface="黑体" panose="02010609060101010101" pitchFamily="49" charset="-122"/>
              </a:rPr>
              <a:t>	</a:t>
            </a:r>
            <a:r>
              <a:rPr lang="zh-CN" altLang="en-US" dirty="0">
                <a:solidFill>
                  <a:srgbClr val="FF0000"/>
                </a:solidFill>
                <a:latin typeface="黑体" panose="02010609060101010101" pitchFamily="49" charset="-122"/>
                <a:ea typeface="黑体" panose="02010609060101010101" pitchFamily="49" charset="-122"/>
              </a:rPr>
              <a:t>即第</a:t>
            </a:r>
            <a:r>
              <a:rPr lang="en-US" altLang="zh-CN" dirty="0">
                <a:solidFill>
                  <a:srgbClr val="FF0000"/>
                </a:solidFill>
                <a:latin typeface="黑体" panose="02010609060101010101" pitchFamily="49" charset="-122"/>
                <a:ea typeface="黑体" panose="02010609060101010101" pitchFamily="49" charset="-122"/>
              </a:rPr>
              <a:t>1599</a:t>
            </a:r>
            <a:r>
              <a:rPr lang="zh-CN" altLang="en-US" dirty="0">
                <a:solidFill>
                  <a:srgbClr val="FF0000"/>
                </a:solidFill>
                <a:latin typeface="黑体" panose="02010609060101010101" pitchFamily="49" charset="-122"/>
                <a:ea typeface="黑体" panose="02010609060101010101" pitchFamily="49" charset="-122"/>
              </a:rPr>
              <a:t>字的第</a:t>
            </a:r>
            <a:r>
              <a:rPr lang="en-US" altLang="zh-CN" dirty="0">
                <a:solidFill>
                  <a:srgbClr val="FF0000"/>
                </a:solidFill>
                <a:latin typeface="黑体" panose="02010609060101010101" pitchFamily="49" charset="-122"/>
                <a:ea typeface="黑体" panose="02010609060101010101" pitchFamily="49" charset="-122"/>
              </a:rPr>
              <a:t>17</a:t>
            </a:r>
            <a:r>
              <a:rPr lang="zh-CN" altLang="en-US" dirty="0">
                <a:solidFill>
                  <a:srgbClr val="FF0000"/>
                </a:solidFill>
                <a:latin typeface="黑体" panose="02010609060101010101" pitchFamily="49" charset="-122"/>
                <a:ea typeface="黑体" panose="02010609060101010101" pitchFamily="49" charset="-122"/>
              </a:rPr>
              <a:t>位对应于磁盘的第</a:t>
            </a:r>
            <a:r>
              <a:rPr lang="en-US" altLang="zh-CN" dirty="0">
                <a:solidFill>
                  <a:srgbClr val="FF0000"/>
                </a:solidFill>
                <a:latin typeface="黑体" panose="02010609060101010101" pitchFamily="49" charset="-122"/>
                <a:ea typeface="黑体" panose="02010609060101010101" pitchFamily="49" charset="-122"/>
              </a:rPr>
              <a:t>51186</a:t>
            </a:r>
            <a:r>
              <a:rPr lang="zh-CN" altLang="en-US" dirty="0">
                <a:solidFill>
                  <a:srgbClr val="FF0000"/>
                </a:solidFill>
                <a:latin typeface="黑体" panose="02010609060101010101" pitchFamily="49" charset="-122"/>
                <a:ea typeface="黑体" panose="02010609060101010101" pitchFamily="49" charset="-122"/>
              </a:rPr>
              <a:t>块。</a:t>
            </a:r>
            <a:endParaRPr lang="zh-CN" altLang="en-US"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6323" name="Text Box 2"/>
          <p:cNvSpPr txBox="1"/>
          <p:nvPr/>
        </p:nvSpPr>
        <p:spPr>
          <a:xfrm>
            <a:off x="304800" y="236538"/>
            <a:ext cx="8443913"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8.3  </a:t>
            </a:r>
            <a:r>
              <a:rPr lang="zh-CN" altLang="en-US" sz="4400" dirty="0">
                <a:solidFill>
                  <a:srgbClr val="000066"/>
                </a:solidFill>
                <a:latin typeface="Tahoma" panose="020B0604030504040204" pitchFamily="34" charset="0"/>
                <a:ea typeface="黑体" panose="02010609060101010101" pitchFamily="49" charset="-122"/>
              </a:rPr>
              <a:t>提高磁盘</a:t>
            </a:r>
            <a:r>
              <a:rPr lang="en-US" altLang="zh-CN" sz="4400" dirty="0">
                <a:solidFill>
                  <a:srgbClr val="000066"/>
                </a:solidFill>
                <a:latin typeface="Tahoma" panose="020B0604030504040204" pitchFamily="34" charset="0"/>
                <a:ea typeface="黑体" panose="02010609060101010101" pitchFamily="49" charset="-122"/>
              </a:rPr>
              <a:t>I/O</a:t>
            </a:r>
            <a:r>
              <a:rPr lang="zh-CN" altLang="en-US" sz="4400" dirty="0">
                <a:solidFill>
                  <a:srgbClr val="000066"/>
                </a:solidFill>
                <a:latin typeface="Tahoma" panose="020B0604030504040204" pitchFamily="34" charset="0"/>
                <a:ea typeface="黑体" panose="02010609060101010101" pitchFamily="49" charset="-122"/>
              </a:rPr>
              <a:t>速度的途径</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56324" name="矩形 3"/>
          <p:cNvSpPr/>
          <p:nvPr/>
        </p:nvSpPr>
        <p:spPr>
          <a:xfrm>
            <a:off x="971550" y="1665288"/>
            <a:ext cx="2809875" cy="1816100"/>
          </a:xfrm>
          <a:prstGeom prst="rect">
            <a:avLst/>
          </a:prstGeom>
          <a:noFill/>
          <a:ln w="9525">
            <a:noFill/>
          </a:ln>
        </p:spPr>
        <p:txBody>
          <a:bodyPr wrap="none">
            <a:spAutoFit/>
          </a:bodyPr>
          <a:p>
            <a:pPr marL="457200" indent="-457200" eaLnBrk="1" hangingPunct="1">
              <a:spcBef>
                <a:spcPct val="50000"/>
              </a:spcBef>
              <a:buFont typeface="Arial" panose="020B0604020202020204" pitchFamily="34" charset="0"/>
              <a:buChar char="•"/>
            </a:pPr>
            <a:r>
              <a:rPr lang="zh-CN" altLang="en-US" sz="2800" dirty="0">
                <a:latin typeface="Times New Roman" panose="02020603050405020304" pitchFamily="18" charset="0"/>
              </a:rPr>
              <a:t>磁盘高速缓存</a:t>
            </a:r>
            <a:endParaRPr lang="en-US" altLang="zh-CN" sz="2800" dirty="0">
              <a:latin typeface="Times New Roman" panose="02020603050405020304" pitchFamily="18" charset="0"/>
            </a:endParaRPr>
          </a:p>
          <a:p>
            <a:pPr marL="457200" indent="-457200" eaLnBrk="1" hangingPunct="1">
              <a:spcBef>
                <a:spcPct val="50000"/>
              </a:spcBef>
              <a:buFont typeface="Arial" panose="020B0604020202020204" pitchFamily="34" charset="0"/>
              <a:buChar char="•"/>
            </a:pPr>
            <a:r>
              <a:rPr lang="zh-CN" altLang="en-US" sz="2800" dirty="0">
                <a:latin typeface="Times New Roman" panose="02020603050405020304" pitchFamily="18" charset="0"/>
              </a:rPr>
              <a:t>其他方法</a:t>
            </a:r>
            <a:endParaRPr lang="en-US" altLang="zh-CN" sz="2800" dirty="0">
              <a:latin typeface="Times New Roman" panose="02020603050405020304" pitchFamily="18" charset="0"/>
            </a:endParaRPr>
          </a:p>
          <a:p>
            <a:pPr marL="457200" indent="-457200" eaLnBrk="1" hangingPunct="1">
              <a:spcBef>
                <a:spcPct val="50000"/>
              </a:spcBef>
              <a:buFont typeface="Arial" panose="020B0604020202020204" pitchFamily="34" charset="0"/>
              <a:buChar char="•"/>
            </a:pPr>
            <a:r>
              <a:rPr lang="zh-CN" altLang="en-US" sz="2800" dirty="0">
                <a:latin typeface="Times New Roman" panose="02020603050405020304" pitchFamily="18" charset="0"/>
              </a:rPr>
              <a:t>冗余阵列</a:t>
            </a:r>
            <a:endParaRPr lang="zh-CN" altLang="en-US" sz="2800"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3"/>
          <p:cNvSpPr txBox="1"/>
          <p:nvPr/>
        </p:nvSpPr>
        <p:spPr>
          <a:xfrm>
            <a:off x="347663" y="1190625"/>
            <a:ext cx="4064000" cy="523875"/>
          </a:xfrm>
          <a:prstGeom prst="rect">
            <a:avLst/>
          </a:prstGeom>
          <a:noFill/>
          <a:ln w="9525">
            <a:noFill/>
          </a:ln>
        </p:spPr>
        <p:txBody>
          <a:bodyPr wrap="none">
            <a:spAutoFit/>
          </a:bodyPr>
          <a:p>
            <a:pPr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磁盘高速缓存的形式</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60420" name="Text Box 4"/>
          <p:cNvSpPr txBox="1">
            <a:spLocks noChangeArrowheads="1"/>
          </p:cNvSpPr>
          <p:nvPr/>
        </p:nvSpPr>
        <p:spPr bwMode="auto">
          <a:xfrm>
            <a:off x="365125" y="1714500"/>
            <a:ext cx="8137525" cy="4524375"/>
          </a:xfrm>
          <a:prstGeom prst="rect">
            <a:avLst/>
          </a:prstGeom>
          <a:noFill/>
          <a:ln w="9525">
            <a:noFill/>
            <a:miter lim="800000"/>
          </a:ln>
        </p:spPr>
        <p:txBody>
          <a:bodyPr>
            <a:spAutoFit/>
          </a:bodyPr>
          <a:lstStyle/>
          <a:p>
            <a:pPr marR="0" algn="just" defTabSz="914400" eaLnBrk="1" hangingPunct="1">
              <a:spcBef>
                <a:spcPct val="50000"/>
              </a:spcBef>
              <a:buClrTx/>
              <a:buSzTx/>
              <a:buFontTx/>
              <a:buBlip>
                <a:blip r:embed="rId1"/>
              </a:buBlip>
              <a:defRPr/>
            </a:pPr>
            <a:r>
              <a:rPr kumimoji="1" lang="zh-CN" altLang="en-US" kern="1200" cap="none" spc="0" normalizeH="0" baseline="0" noProof="0" dirty="0">
                <a:latin typeface="黑体" panose="02010609060101010101" pitchFamily="49" charset="-122"/>
                <a:ea typeface="黑体" panose="02010609060101010101" pitchFamily="49" charset="-122"/>
                <a:cs typeface="+mn-cs"/>
              </a:rPr>
              <a:t>利用内存中的存储空间，来暂存从磁盘中读出的一系列盘块中的信息。</a:t>
            </a:r>
            <a:endParaRPr kumimoji="1" lang="zh-CN" altLang="en-US" kern="1200" cap="none" spc="0" normalizeH="0" baseline="0" noProof="0" dirty="0">
              <a:latin typeface="黑体" panose="02010609060101010101" pitchFamily="49" charset="-122"/>
              <a:ea typeface="黑体" panose="02010609060101010101" pitchFamily="49" charset="-122"/>
              <a:cs typeface="+mn-cs"/>
            </a:endParaRPr>
          </a:p>
          <a:p>
            <a:pPr marR="0" algn="just" defTabSz="914400" eaLnBrk="1" hangingPunct="1">
              <a:spcBef>
                <a:spcPct val="50000"/>
              </a:spcBef>
              <a:buClrTx/>
              <a:buSzTx/>
              <a:buFontTx/>
              <a:buBlip>
                <a:blip r:embed="rId1"/>
              </a:buBlip>
              <a:defRPr/>
            </a:pPr>
            <a:r>
              <a:rPr kumimoji="1" lang="zh-CN" altLang="en-US" kern="1200" cap="none" spc="0" normalizeH="0" baseline="0" noProof="0" dirty="0">
                <a:latin typeface="黑体" panose="02010609060101010101" pitchFamily="49" charset="-122"/>
                <a:ea typeface="黑体" panose="02010609060101010101" pitchFamily="49" charset="-122"/>
                <a:cs typeface="+mn-cs"/>
              </a:rPr>
              <a:t>高速缓存逻辑上属于磁盘， 物理上是内存。</a:t>
            </a:r>
            <a:endParaRPr kumimoji="1" lang="zh-CN" altLang="en-US" kern="1200" cap="none" spc="0" normalizeH="0" baseline="0" noProof="0" dirty="0">
              <a:latin typeface="黑体" panose="02010609060101010101" pitchFamily="49" charset="-122"/>
              <a:ea typeface="黑体" panose="02010609060101010101" pitchFamily="49" charset="-122"/>
              <a:cs typeface="+mn-cs"/>
            </a:endParaRPr>
          </a:p>
          <a:p>
            <a:pPr marR="0" algn="just" defTabSz="914400" eaLnBrk="1" hangingPunct="1">
              <a:spcBef>
                <a:spcPct val="50000"/>
              </a:spcBef>
              <a:buClrTx/>
              <a:buSzTx/>
              <a:buFontTx/>
              <a:buBlip>
                <a:blip r:embed="rId1"/>
              </a:buBlip>
              <a:defRPr/>
            </a:pPr>
            <a:r>
              <a:rPr kumimoji="1" lang="zh-CN" altLang="en-US" kern="1200" cap="none" spc="0" normalizeH="0" baseline="0" noProof="0" dirty="0">
                <a:latin typeface="黑体" panose="02010609060101010101" pitchFamily="49" charset="-122"/>
                <a:ea typeface="黑体" panose="02010609060101010101" pitchFamily="49" charset="-122"/>
                <a:cs typeface="+mn-cs"/>
              </a:rPr>
              <a:t>高速缓存在内存中可分成两种形式</a:t>
            </a:r>
            <a:r>
              <a:rPr kumimoji="1" lang="en-US" altLang="zh-CN" kern="1200" cap="none" spc="0" normalizeH="0" baseline="0" noProof="0" dirty="0">
                <a:latin typeface="黑体" panose="02010609060101010101" pitchFamily="49" charset="-122"/>
                <a:ea typeface="黑体" panose="02010609060101010101" pitchFamily="49" charset="-122"/>
                <a:cs typeface="+mn-cs"/>
              </a:rPr>
              <a:t>:</a:t>
            </a:r>
            <a:endParaRPr kumimoji="1" lang="en-US" altLang="zh-CN" kern="1200" cap="none" spc="0" normalizeH="0" baseline="0" noProof="0" dirty="0">
              <a:latin typeface="黑体" panose="02010609060101010101" pitchFamily="49" charset="-122"/>
              <a:ea typeface="黑体" panose="02010609060101010101" pitchFamily="49" charset="-122"/>
              <a:cs typeface="+mn-cs"/>
            </a:endParaRPr>
          </a:p>
          <a:p>
            <a:pPr marL="457200" marR="0" lvl="1" indent="0" algn="just"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dirty="0">
                <a:ln>
                  <a:noFill/>
                </a:ln>
                <a:solidFill>
                  <a:schemeClr val="tx1"/>
                </a:solidFill>
                <a:effectLst/>
                <a:uLnTx/>
                <a:uFillTx/>
                <a:latin typeface="+mn-ea"/>
                <a:ea typeface="+mn-ea"/>
                <a:cs typeface="+mn-cs"/>
              </a:rPr>
              <a:t>第一种是在内存中开辟一个单独的存储空间来作为磁盘高速缓存，其</a:t>
            </a:r>
            <a:r>
              <a:rPr kumimoji="1" lang="zh-CN" altLang="en-US" sz="2400" b="1" i="0" u="none" strike="noStrike" kern="1200" cap="none" spc="0" normalizeH="0" baseline="0" noProof="0" dirty="0">
                <a:ln>
                  <a:noFill/>
                </a:ln>
                <a:solidFill>
                  <a:srgbClr val="FF3300"/>
                </a:solidFill>
                <a:effectLst/>
                <a:uLnTx/>
                <a:uFillTx/>
                <a:latin typeface="+mn-ea"/>
                <a:ea typeface="+mn-ea"/>
                <a:cs typeface="+mn-cs"/>
              </a:rPr>
              <a:t>大小是固定</a:t>
            </a:r>
            <a:r>
              <a:rPr kumimoji="1" lang="zh-CN" altLang="en-US" sz="2400" b="1" i="0" u="none" strike="noStrike" kern="1200" cap="none" spc="0" normalizeH="0" baseline="0" noProof="0" dirty="0">
                <a:ln>
                  <a:noFill/>
                </a:ln>
                <a:solidFill>
                  <a:schemeClr val="tx1"/>
                </a:solidFill>
                <a:effectLst/>
                <a:uLnTx/>
                <a:uFillTx/>
                <a:latin typeface="+mn-ea"/>
                <a:ea typeface="+mn-ea"/>
                <a:cs typeface="+mn-cs"/>
              </a:rPr>
              <a:t>的，不会受应用程序多少的影响；</a:t>
            </a:r>
            <a:endParaRPr kumimoji="1"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457200" marR="0" lvl="1" indent="0" algn="just"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dirty="0">
                <a:ln>
                  <a:noFill/>
                </a:ln>
                <a:solidFill>
                  <a:schemeClr val="tx1"/>
                </a:solidFill>
                <a:effectLst/>
                <a:uLnTx/>
                <a:uFillTx/>
                <a:latin typeface="+mn-ea"/>
                <a:ea typeface="+mn-ea"/>
                <a:cs typeface="+mn-cs"/>
              </a:rPr>
              <a:t>第二种是把所有未利用的内存空间变为一个缓冲池，供请求分页系统和磁盘</a:t>
            </a:r>
            <a:r>
              <a:rPr kumimoji="1" lang="en-US" altLang="zh-CN" sz="2400" b="1" i="0" u="none" strike="noStrike" kern="1200" cap="none" spc="0" normalizeH="0" baseline="0" noProof="0" dirty="0">
                <a:ln>
                  <a:noFill/>
                </a:ln>
                <a:solidFill>
                  <a:schemeClr val="tx1"/>
                </a:solidFill>
                <a:effectLst/>
                <a:uLnTx/>
                <a:uFillTx/>
                <a:latin typeface="+mn-ea"/>
                <a:ea typeface="+mn-ea"/>
                <a:cs typeface="+mn-cs"/>
              </a:rPr>
              <a:t>I/O</a:t>
            </a:r>
            <a:r>
              <a:rPr kumimoji="1" lang="zh-CN" altLang="en-US" sz="2400" b="1" i="0" u="none" strike="noStrike" kern="1200" cap="none" spc="0" normalizeH="0" baseline="0" noProof="0" dirty="0">
                <a:ln>
                  <a:noFill/>
                </a:ln>
                <a:solidFill>
                  <a:schemeClr val="tx1"/>
                </a:solidFill>
                <a:effectLst/>
                <a:uLnTx/>
                <a:uFillTx/>
                <a:latin typeface="+mn-ea"/>
                <a:ea typeface="+mn-ea"/>
                <a:cs typeface="+mn-cs"/>
              </a:rPr>
              <a:t>时</a:t>
            </a:r>
            <a:r>
              <a:rPr kumimoji="1"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1"/>
                </a:solidFill>
                <a:effectLst/>
                <a:uLnTx/>
                <a:uFillTx/>
                <a:latin typeface="+mn-ea"/>
                <a:ea typeface="+mn-ea"/>
                <a:cs typeface="+mn-cs"/>
              </a:rPr>
              <a:t>作为磁盘高速缓存</a:t>
            </a:r>
            <a:r>
              <a:rPr kumimoji="1"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1"/>
                </a:solidFill>
                <a:effectLst/>
                <a:uLnTx/>
                <a:uFillTx/>
                <a:latin typeface="+mn-ea"/>
                <a:ea typeface="+mn-ea"/>
                <a:cs typeface="+mn-cs"/>
              </a:rPr>
              <a:t>共享。此时高速缓存的大小，显然</a:t>
            </a:r>
            <a:r>
              <a:rPr kumimoji="1" lang="zh-CN" altLang="en-US" sz="2400" b="1" i="0" u="none" strike="noStrike" kern="1200" cap="none" spc="0" normalizeH="0" baseline="0" noProof="0" dirty="0">
                <a:ln>
                  <a:noFill/>
                </a:ln>
                <a:solidFill>
                  <a:srgbClr val="FF3300"/>
                </a:solidFill>
                <a:effectLst/>
                <a:uLnTx/>
                <a:uFillTx/>
                <a:latin typeface="+mn-ea"/>
                <a:ea typeface="+mn-ea"/>
                <a:cs typeface="+mn-cs"/>
              </a:rPr>
              <a:t>不再是固定</a:t>
            </a:r>
            <a:r>
              <a:rPr kumimoji="1" lang="zh-CN" altLang="en-US" sz="2400" b="1" i="0" u="none" strike="noStrike" kern="1200" cap="none" spc="0" normalizeH="0" baseline="0" noProof="0" dirty="0">
                <a:ln>
                  <a:noFill/>
                </a:ln>
                <a:solidFill>
                  <a:schemeClr val="tx1"/>
                </a:solidFill>
                <a:effectLst/>
                <a:uLnTx/>
                <a:uFillTx/>
                <a:latin typeface="+mn-ea"/>
                <a:ea typeface="+mn-ea"/>
                <a:cs typeface="+mn-cs"/>
              </a:rPr>
              <a:t>的。 </a:t>
            </a:r>
            <a:endParaRPr kumimoji="1"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7348" name="Text Box 2"/>
          <p:cNvSpPr txBox="1"/>
          <p:nvPr/>
        </p:nvSpPr>
        <p:spPr>
          <a:xfrm>
            <a:off x="304800" y="236538"/>
            <a:ext cx="8443913"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8.3.1 </a:t>
            </a:r>
            <a:r>
              <a:rPr lang="zh-CN" altLang="en-US" sz="4400" dirty="0">
                <a:solidFill>
                  <a:srgbClr val="000066"/>
                </a:solidFill>
                <a:latin typeface="Tahoma" panose="020B0604030504040204" pitchFamily="34" charset="0"/>
                <a:ea typeface="黑体" panose="02010609060101010101" pitchFamily="49" charset="-122"/>
              </a:rPr>
              <a:t>磁盘高速缓存</a:t>
            </a:r>
            <a:endParaRPr lang="en-US" altLang="zh-CN"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2"/>
          <p:cNvSpPr txBox="1"/>
          <p:nvPr/>
        </p:nvSpPr>
        <p:spPr>
          <a:xfrm>
            <a:off x="357188" y="476250"/>
            <a:ext cx="4178300" cy="523875"/>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数据交付方式</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32771" name="Text Box 3"/>
          <p:cNvSpPr txBox="1">
            <a:spLocks noChangeArrowheads="1"/>
          </p:cNvSpPr>
          <p:nvPr/>
        </p:nvSpPr>
        <p:spPr bwMode="auto">
          <a:xfrm>
            <a:off x="395288" y="1060450"/>
            <a:ext cx="8424863" cy="5262563"/>
          </a:xfrm>
          <a:prstGeom prst="rect">
            <a:avLst/>
          </a:prstGeom>
          <a:noFill/>
          <a:ln>
            <a:noFill/>
          </a:ln>
        </p:spPr>
        <p:txBody>
          <a:bodyPr>
            <a:spAutoFit/>
          </a:bodyP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342900" marR="0" lvl="0" indent="-342900" algn="just"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是指将磁盘高速缓存中的数据传送给请求者进程</a:t>
            </a:r>
            <a:endParaRPr kumimoji="0" lang="en-US" altLang="zh-CN"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系统</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可以采取两种方式， 将数据交付给请求进程：</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50000"/>
              </a:lnSpc>
              <a:spcBef>
                <a:spcPct val="5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 </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数据交付。这是直接将高速缓存中的数据， 传送到请求者进程的内存工作区中。</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50000"/>
              </a:lnSpc>
              <a:spcBef>
                <a:spcPct val="5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指针交付。只将指向高速缓存中某区域的指针， 交付给请求者进程。</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50000"/>
              </a:lnSpc>
              <a:spcBef>
                <a:spcPct val="5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后一种方式由于所传送的数据量少，因而节省了数据从磁盘高速缓存存储空间到进程的内存工作区的时间。</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2"/>
          <p:cNvSpPr txBox="1"/>
          <p:nvPr/>
        </p:nvSpPr>
        <p:spPr>
          <a:xfrm>
            <a:off x="496888" y="188913"/>
            <a:ext cx="2170112" cy="523875"/>
          </a:xfrm>
          <a:prstGeom prst="rect">
            <a:avLst/>
          </a:prstGeom>
          <a:noFill/>
          <a:ln w="9525">
            <a:noFill/>
          </a:ln>
        </p:spPr>
        <p:txBody>
          <a:bodyPr wrap="none">
            <a:spAutoFit/>
          </a:bodyPr>
          <a:p>
            <a:pPr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置换算法</a:t>
            </a:r>
            <a:endParaRPr lang="zh-CN" altLang="en-US" sz="2800" dirty="0">
              <a:latin typeface="黑体" panose="02010609060101010101" pitchFamily="49" charset="-122"/>
              <a:ea typeface="黑体" panose="02010609060101010101" pitchFamily="49" charset="-122"/>
            </a:endParaRPr>
          </a:p>
        </p:txBody>
      </p:sp>
      <p:sp>
        <p:nvSpPr>
          <p:cNvPr id="49155" name="Text Box 3"/>
          <p:cNvSpPr txBox="1">
            <a:spLocks noChangeArrowheads="1"/>
          </p:cNvSpPr>
          <p:nvPr/>
        </p:nvSpPr>
        <p:spPr bwMode="auto">
          <a:xfrm>
            <a:off x="488950" y="873125"/>
            <a:ext cx="83200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50000"/>
              </a:lnSpc>
              <a:spcBef>
                <a:spcPct val="5000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方正舒体" panose="02010601030101010101" pitchFamily="2" charset="-122"/>
                <a:cs typeface="+mn-cs"/>
              </a:rPr>
              <a:t> </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由于请求分页系统与磁盘高速缓存的工作情况不同，因而在置换算法中所应考虑的问题也有所差异。高速缓存的</a:t>
            </a:r>
            <a:r>
              <a:rPr kumimoji="0" lang="zh-CN" altLang="en-US" sz="2000"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置换算法</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除了考虑到最近最久未使用这一原则外， 还需要考虑：</a:t>
            </a:r>
            <a:endPar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just" defTabSz="914400" rtl="0" eaLnBrk="1" fontAlgn="base" latinLnBrk="0" hangingPunct="1">
              <a:lnSpc>
                <a:spcPct val="150000"/>
              </a:lnSpc>
              <a:spcBef>
                <a:spcPct val="50000"/>
              </a:spcBef>
              <a:spcAft>
                <a:spcPct val="0"/>
              </a:spcAft>
              <a:buClrTx/>
              <a:buSzTx/>
              <a:buFont typeface="Wingdings" panose="05000000000000000000" pitchFamily="2" charset="2"/>
              <a:buAutoNum type="arabicParenBoth"/>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访问频率：对磁盘高速缓存的访问频率</a:t>
            </a:r>
            <a:r>
              <a:rPr kumimoji="0" lang="zh-CN" altLang="en-US" sz="20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低于</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对联想存储器的访问频率</a:t>
            </a:r>
            <a:endPar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just" defTabSz="914400" rtl="0" eaLnBrk="1" fontAlgn="base" latinLnBrk="0" hangingPunct="1">
              <a:lnSpc>
                <a:spcPct val="150000"/>
              </a:lnSpc>
              <a:spcBef>
                <a:spcPct val="50000"/>
              </a:spcBef>
              <a:spcAft>
                <a:spcPct val="0"/>
              </a:spcAft>
              <a:buClrTx/>
              <a:buSzTx/>
              <a:buFont typeface="Wingdings" panose="05000000000000000000" pitchFamily="2" charset="2"/>
              <a:buAutoNum type="arabicParenBoth"/>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可预见性：高速缓存中的盘块数据，有哪些可能在较长时间内不会在访问，又有哪些可能很快就再被访问，会</a:t>
            </a:r>
            <a:r>
              <a:rPr kumimoji="0" lang="zh-CN" altLang="en-US" sz="20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有相当一部分是可预知的</a:t>
            </a:r>
            <a:endParaRPr kumimoji="0" lang="en-US" altLang="zh-CN" sz="20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457200" marR="0" lvl="0" indent="-457200" algn="just" defTabSz="914400" rtl="0" eaLnBrk="1" fontAlgn="base" latinLnBrk="0" hangingPunct="1">
              <a:lnSpc>
                <a:spcPct val="150000"/>
              </a:lnSpc>
              <a:spcBef>
                <a:spcPct val="50000"/>
              </a:spcBef>
              <a:spcAft>
                <a:spcPct val="0"/>
              </a:spcAft>
              <a:buClrTx/>
              <a:buSzTx/>
              <a:buFont typeface="Wingdings" panose="05000000000000000000" pitchFamily="2" charset="2"/>
              <a:buAutoNum type="arabicParenBoth"/>
              <a:defRPr/>
            </a:pP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数据的一致性：一旦系统发生故障，高速缓存中的数据将会丢失，而其中有些盘块数据已被修改但尚未存回磁盘，这就造成了数据的不一致性。于是，将高速缓存中的盘块拉成一条</a:t>
            </a:r>
            <a:r>
              <a:rPr kumimoji="0" lang="en-US" altLang="zh-CN"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LRU</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链，</a:t>
            </a:r>
            <a:r>
              <a:rPr kumimoji="0" lang="zh-CN" altLang="en-US" sz="20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对于会严重影响数据一致性的盘块数据，放在</a:t>
            </a:r>
            <a:r>
              <a:rPr kumimoji="0" lang="en-US" altLang="zh-CN" sz="20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LRU</a:t>
            </a:r>
            <a:r>
              <a:rPr kumimoji="0" lang="zh-CN" altLang="en-US" sz="20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链头部，使它们被优先写回磁盘</a:t>
            </a:r>
            <a:r>
              <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，以减少发生数据不一致性的概率</a:t>
            </a:r>
            <a:endParaRPr kumimoji="0" lang="zh-CN" altLang="en-US" sz="2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8" name="Object 11"/>
          <p:cNvGraphicFramePr>
            <a:graphicFrameLocks noGrp="1"/>
          </p:cNvGraphicFramePr>
          <p:nvPr>
            <p:ph sz="half" idx="2"/>
          </p:nvPr>
        </p:nvGraphicFramePr>
        <p:xfrm>
          <a:off x="4356100" y="2457450"/>
          <a:ext cx="4464050" cy="3600450"/>
        </p:xfrm>
        <a:graphic>
          <a:graphicData uri="http://schemas.openxmlformats.org/presentationml/2006/ole">
            <mc:AlternateContent xmlns:mc="http://schemas.openxmlformats.org/markup-compatibility/2006">
              <mc:Choice xmlns:v="urn:schemas-microsoft-com:vml" Requires="v">
                <p:oleObj spid="_x0000_s3079" name="" r:id="rId1" imgW="3040380" imgH="2293620" progId="Visio.Drawing.4">
                  <p:embed/>
                </p:oleObj>
              </mc:Choice>
              <mc:Fallback>
                <p:oleObj name="" r:id="rId1" imgW="3040380" imgH="2293620" progId="Visio.Drawing.4">
                  <p:embed/>
                  <p:pic>
                    <p:nvPicPr>
                      <p:cNvPr id="0" name="图片 3078"/>
                      <p:cNvPicPr/>
                      <p:nvPr/>
                    </p:nvPicPr>
                    <p:blipFill>
                      <a:blip r:embed="rId2"/>
                      <a:srcRect/>
                      <a:stretch>
                        <a:fillRect/>
                      </a:stretch>
                    </p:blipFill>
                    <p:spPr>
                      <a:xfrm>
                        <a:off x="4356100" y="2457450"/>
                        <a:ext cx="4464050" cy="3600450"/>
                      </a:xfrm>
                      <a:prstGeom prst="rect">
                        <a:avLst/>
                      </a:prstGeom>
                      <a:noFill/>
                      <a:ln w="38100">
                        <a:miter/>
                      </a:ln>
                    </p:spPr>
                  </p:pic>
                </p:oleObj>
              </mc:Fallback>
            </mc:AlternateContent>
          </a:graphicData>
        </a:graphic>
      </p:graphicFrame>
      <p:sp>
        <p:nvSpPr>
          <p:cNvPr id="9219" name="Text Box 14"/>
          <p:cNvSpPr txBox="1"/>
          <p:nvPr/>
        </p:nvSpPr>
        <p:spPr>
          <a:xfrm>
            <a:off x="4427538" y="6175375"/>
            <a:ext cx="4392612" cy="400050"/>
          </a:xfrm>
          <a:prstGeom prst="rect">
            <a:avLst/>
          </a:prstGeom>
          <a:solidFill>
            <a:srgbClr val="FFCC99"/>
          </a:solidFill>
          <a:ln w="9525">
            <a:noFill/>
          </a:ln>
        </p:spPr>
        <p:txBody>
          <a:bodyPr>
            <a:spAutoFit/>
          </a:bodyPr>
          <a:p>
            <a:pPr marL="342900" indent="-342900" algn="ctr" eaLnBrk="1" hangingPunct="1">
              <a:spcBef>
                <a:spcPct val="50000"/>
              </a:spcBef>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隐式链接不支持直接访问</a:t>
            </a:r>
            <a:endParaRPr lang="zh-CN" altLang="en-US" sz="2000" dirty="0">
              <a:latin typeface="Times New Roman" panose="02020603050405020304" pitchFamily="18" charset="0"/>
              <a:ea typeface="黑体" panose="02010609060101010101" pitchFamily="49" charset="-122"/>
            </a:endParaRPr>
          </a:p>
        </p:txBody>
      </p:sp>
      <p:sp>
        <p:nvSpPr>
          <p:cNvPr id="9220" name="Rectangle 2"/>
          <p:cNvSpPr>
            <a:spLocks noGrp="1"/>
          </p:cNvSpPr>
          <p:nvPr>
            <p:ph type="title"/>
          </p:nvPr>
        </p:nvSpPr>
        <p:spPr/>
        <p:txBody>
          <a:bodyPr vert="horz" wrap="square" lIns="91440" tIns="45720" rIns="91440" bIns="45720" anchor="b" anchorCtr="0"/>
          <a:p>
            <a:pPr eaLnBrk="1" hangingPunct="1"/>
            <a:r>
              <a:rPr lang="en-US" altLang="zh-CN" sz="4000" dirty="0"/>
              <a:t>1</a:t>
            </a:r>
            <a:r>
              <a:rPr lang="zh-CN" altLang="en-US" sz="4000" dirty="0"/>
              <a:t>．隐式链接 </a:t>
            </a:r>
            <a:endParaRPr lang="zh-CN" altLang="en-US" sz="4000" dirty="0">
              <a:latin typeface="黑体" panose="02010609060101010101" pitchFamily="49" charset="-122"/>
            </a:endParaRPr>
          </a:p>
        </p:txBody>
      </p:sp>
      <p:sp>
        <p:nvSpPr>
          <p:cNvPr id="9221" name="矩形 4"/>
          <p:cNvSpPr/>
          <p:nvPr/>
        </p:nvSpPr>
        <p:spPr>
          <a:xfrm>
            <a:off x="419100" y="1125538"/>
            <a:ext cx="8170863" cy="1568450"/>
          </a:xfrm>
          <a:prstGeom prst="rect">
            <a:avLst/>
          </a:prstGeom>
          <a:noFill/>
          <a:ln w="9525">
            <a:noFill/>
          </a:ln>
        </p:spPr>
        <p:txBody>
          <a:bodyPr>
            <a:spAutoFit/>
          </a:bodyPr>
          <a:p>
            <a:r>
              <a:rPr lang="zh-CN" altLang="en-US" dirty="0">
                <a:latin typeface="黑体" panose="02010609060101010101" pitchFamily="49" charset="-122"/>
                <a:ea typeface="黑体" panose="02010609060101010101" pitchFamily="49" charset="-122"/>
              </a:rPr>
              <a:t>每个文件的目录项中，包含第一个盘块和最后一个盘块号（指针），而在每个盘块中，都有一个指向下一个盘块的指针。如果盘块大小为</a:t>
            </a:r>
            <a:r>
              <a:rPr lang="en-US" altLang="zh-CN"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字节，指针占</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个字节，则每个盘块中只有</a:t>
            </a:r>
            <a:r>
              <a:rPr lang="en-US" altLang="zh-CN" dirty="0">
                <a:latin typeface="黑体" panose="02010609060101010101" pitchFamily="49" charset="-122"/>
                <a:ea typeface="黑体" panose="02010609060101010101" pitchFamily="49" charset="-122"/>
              </a:rPr>
              <a:t>508</a:t>
            </a:r>
            <a:r>
              <a:rPr lang="zh-CN" altLang="en-US" dirty="0">
                <a:latin typeface="黑体" panose="02010609060101010101" pitchFamily="49" charset="-122"/>
                <a:ea typeface="黑体" panose="02010609060101010101" pitchFamily="49" charset="-122"/>
              </a:rPr>
              <a:t>个字节可供用户使用。 </a:t>
            </a:r>
            <a:endParaRPr lang="zh-CN" altLang="en-US" dirty="0">
              <a:latin typeface="黑体" panose="02010609060101010101" pitchFamily="49" charset="-122"/>
              <a:ea typeface="黑体" panose="02010609060101010101" pitchFamily="49" charset="-122"/>
            </a:endParaRPr>
          </a:p>
        </p:txBody>
      </p:sp>
      <p:sp>
        <p:nvSpPr>
          <p:cNvPr id="6" name="矩形 5"/>
          <p:cNvSpPr/>
          <p:nvPr/>
        </p:nvSpPr>
        <p:spPr>
          <a:xfrm>
            <a:off x="419100" y="3249613"/>
            <a:ext cx="3684588" cy="236855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黑体" panose="02010609060101010101" pitchFamily="49" charset="-122"/>
                <a:cs typeface="+mn-cs"/>
              </a:rPr>
              <a:t>缺点：</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只适合顺序访问，对随机访问极其低效。 </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可靠性差</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任何一个指针出现问题，都将导致整个链的断开</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2"/>
          <p:cNvSpPr txBox="1"/>
          <p:nvPr/>
        </p:nvSpPr>
        <p:spPr>
          <a:xfrm>
            <a:off x="428625" y="692150"/>
            <a:ext cx="3703638" cy="523875"/>
          </a:xfrm>
          <a:prstGeom prst="rect">
            <a:avLst/>
          </a:prstGeom>
          <a:noFill/>
          <a:ln w="9525">
            <a:noFill/>
          </a:ln>
        </p:spPr>
        <p:txBody>
          <a:bodyPr wrap="none">
            <a:spAutoFit/>
          </a:bodyPr>
          <a:p>
            <a:pPr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周期性地写回磁盘</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34819" name="Text Box 3"/>
          <p:cNvSpPr txBox="1">
            <a:spLocks noChangeArrowheads="1"/>
          </p:cNvSpPr>
          <p:nvPr/>
        </p:nvSpPr>
        <p:spPr bwMode="auto">
          <a:xfrm>
            <a:off x="428625" y="1357313"/>
            <a:ext cx="8429625" cy="4856163"/>
          </a:xfrm>
          <a:prstGeom prst="rect">
            <a:avLst/>
          </a:prstGeom>
          <a:noFill/>
          <a:ln>
            <a:noFill/>
          </a:ln>
        </p:spPr>
        <p:txBody>
          <a:bodyPr>
            <a:spAutoFit/>
          </a:bodyPr>
          <a:lstStyle>
            <a:lvl1pPr marL="342900" indent="-342900" eaLnBrk="0" hangingPunct="0">
              <a:defRPr sz="2400" b="1">
                <a:solidFill>
                  <a:schemeClr val="tx1"/>
                </a:solidFill>
                <a:latin typeface="Times New Roman" panose="02020603050405020304" pitchFamily="18" charset="0"/>
                <a:ea typeface="楷体_GB2312" pitchFamily="49" charset="-122"/>
              </a:defRPr>
            </a:lvl1pPr>
            <a:lvl2pPr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800100" marR="0" lvl="1"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UNIX</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系统</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1" indent="0" algn="just"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专门增设了一个修改</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(update)</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程序，使之在后台运行，该程序</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周期性地调用一个系统调用</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SYNC</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。该调用的主要功能是强制性地将所有在高速缓存中已修改的盘块数据写回磁盘。一般是把两次调用</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SYNC</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的时间间隔定为</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30s</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。这样，因系统故障所造成的</a:t>
            </a:r>
            <a:r>
              <a:rPr kumimoji="0" lang="zh-CN" altLang="en-US" sz="2400"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cs typeface="+mn-cs"/>
              </a:rPr>
              <a:t>工作损失不会超过</a:t>
            </a:r>
            <a:r>
              <a:rPr kumimoji="0" lang="en-US" altLang="zh-CN" sz="2400"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cs typeface="+mn-cs"/>
              </a:rPr>
              <a:t>30s</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的劳动量。</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800100" marR="0" lvl="1" indent="-342900" algn="just"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MS-DOS</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1" indent="0" algn="just"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只要高速缓存中的某盘块数据被修改</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，便立即将它写回磁盘，并将这种高速缓存称为</a:t>
            </a:r>
            <a:r>
              <a:rPr kumimoji="0" lang="zh-CN" altLang="en-US"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写穿透、高速缓存</a:t>
            </a:r>
            <a:r>
              <a:rPr kumimoji="0" lang="zh-CN" altLang="en-US" sz="2400" b="1" i="0" u="none" strike="noStrike" kern="1200" cap="none" spc="0" normalizeH="0" baseline="0" noProof="0" dirty="0">
                <a:ln>
                  <a:noFill/>
                </a:ln>
                <a:solidFill>
                  <a:schemeClr val="tx1"/>
                </a:solidFill>
                <a:effectLst/>
                <a:uLnTx/>
                <a:uFillTx/>
                <a:latin typeface="Courier New" panose="020703090202050204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(write-through cache)</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MS-DOS</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所采用的写回方式，几乎</a:t>
            </a:r>
            <a:r>
              <a:rPr kumimoji="0" lang="zh-CN" altLang="en-US" sz="2400"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cs typeface="+mn-cs"/>
              </a:rPr>
              <a:t>不会造成数据的丢失</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但须频繁地启动磁盘。</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方正舒体" panose="02010601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方正舒体" panose="02010601030101010101" pitchFamily="2" charset="-122"/>
              <a:cs typeface="+mn-cs"/>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3"/>
          <p:cNvSpPr txBox="1"/>
          <p:nvPr/>
        </p:nvSpPr>
        <p:spPr>
          <a:xfrm>
            <a:off x="755650" y="1557338"/>
            <a:ext cx="7524750" cy="2462212"/>
          </a:xfrm>
          <a:prstGeom prst="rect">
            <a:avLst/>
          </a:prstGeom>
          <a:noFill/>
          <a:ln w="9525">
            <a:noFill/>
          </a:ln>
        </p:spPr>
        <p:txBody>
          <a:bodyPr>
            <a:spAutoFit/>
          </a:bodyPr>
          <a:p>
            <a:pPr marL="457200" indent="-457200"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提前读</a:t>
            </a:r>
            <a:r>
              <a:rPr lang="en-US" altLang="zh-CN" sz="2800" dirty="0">
                <a:latin typeface="黑体" panose="02010609060101010101" pitchFamily="49" charset="-122"/>
                <a:ea typeface="黑体" panose="02010609060101010101" pitchFamily="49" charset="-122"/>
              </a:rPr>
              <a:t>(Read-Ahead) </a:t>
            </a:r>
            <a:endParaRPr lang="en-US" altLang="zh-CN" sz="2800" dirty="0">
              <a:latin typeface="黑体" panose="02010609060101010101" pitchFamily="49" charset="-122"/>
              <a:ea typeface="黑体" panose="02010609060101010101" pitchFamily="49" charset="-122"/>
            </a:endParaRPr>
          </a:p>
          <a:p>
            <a:pPr marL="457200" indent="-457200"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延迟写 </a:t>
            </a:r>
            <a:endParaRPr lang="zh-CN" altLang="en-US" sz="2800" dirty="0">
              <a:latin typeface="黑体" panose="02010609060101010101" pitchFamily="49" charset="-122"/>
              <a:ea typeface="黑体" panose="02010609060101010101" pitchFamily="49" charset="-122"/>
            </a:endParaRPr>
          </a:p>
          <a:p>
            <a:pPr marL="457200" indent="-457200"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优化物理块的分布 </a:t>
            </a:r>
            <a:endParaRPr lang="zh-CN" altLang="en-US" sz="2800" dirty="0">
              <a:latin typeface="黑体" panose="02010609060101010101" pitchFamily="49" charset="-122"/>
              <a:ea typeface="黑体" panose="02010609060101010101" pitchFamily="49" charset="-122"/>
            </a:endParaRPr>
          </a:p>
          <a:p>
            <a:pPr marL="457200" indent="-457200" eaLnBrk="1" hangingPunct="1">
              <a:spcBef>
                <a:spcPct val="50000"/>
              </a:spcBef>
              <a:buFont typeface="Wingdings" panose="05000000000000000000" pitchFamily="2" charset="2"/>
            </a:pPr>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虚拟盘</a:t>
            </a:r>
            <a:endParaRPr lang="zh-CN" altLang="en-US" sz="2800" dirty="0">
              <a:latin typeface="黑体" panose="02010609060101010101" pitchFamily="49" charset="-122"/>
              <a:ea typeface="黑体" panose="02010609060101010101" pitchFamily="49" charset="-122"/>
            </a:endParaRPr>
          </a:p>
        </p:txBody>
      </p:sp>
      <p:sp>
        <p:nvSpPr>
          <p:cNvPr id="61443" name="Text Box 5"/>
          <p:cNvSpPr txBox="1"/>
          <p:nvPr/>
        </p:nvSpPr>
        <p:spPr>
          <a:xfrm>
            <a:off x="0" y="476250"/>
            <a:ext cx="9410700" cy="769938"/>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8.3.2  </a:t>
            </a:r>
            <a:r>
              <a:rPr lang="zh-CN" altLang="en-US" sz="4400" dirty="0">
                <a:solidFill>
                  <a:srgbClr val="000066"/>
                </a:solidFill>
                <a:latin typeface="Tahoma" panose="020B0604030504040204" pitchFamily="34" charset="0"/>
                <a:ea typeface="黑体" panose="02010609060101010101" pitchFamily="49" charset="-122"/>
              </a:rPr>
              <a:t>提高磁盘</a:t>
            </a:r>
            <a:r>
              <a:rPr lang="en-US" altLang="zh-CN" sz="4400" dirty="0">
                <a:solidFill>
                  <a:srgbClr val="000066"/>
                </a:solidFill>
                <a:latin typeface="Tahoma" panose="020B0604030504040204" pitchFamily="34" charset="0"/>
                <a:ea typeface="黑体" panose="02010609060101010101" pitchFamily="49" charset="-122"/>
              </a:rPr>
              <a:t>I/O</a:t>
            </a:r>
            <a:r>
              <a:rPr lang="zh-CN" altLang="en-US" sz="4400" dirty="0">
                <a:solidFill>
                  <a:srgbClr val="000066"/>
                </a:solidFill>
                <a:latin typeface="Tahoma" panose="020B0604030504040204" pitchFamily="34" charset="0"/>
                <a:ea typeface="黑体" panose="02010609060101010101" pitchFamily="49" charset="-122"/>
              </a:rPr>
              <a:t>速度的其它方法 </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5"/>
          <p:cNvSpPr txBox="1"/>
          <p:nvPr/>
        </p:nvSpPr>
        <p:spPr>
          <a:xfrm>
            <a:off x="0" y="476250"/>
            <a:ext cx="9410700" cy="769938"/>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8.3.2  </a:t>
            </a:r>
            <a:r>
              <a:rPr lang="zh-CN" altLang="en-US" sz="4400" dirty="0">
                <a:solidFill>
                  <a:srgbClr val="000066"/>
                </a:solidFill>
                <a:latin typeface="Tahoma" panose="020B0604030504040204" pitchFamily="34" charset="0"/>
                <a:ea typeface="黑体" panose="02010609060101010101" pitchFamily="49" charset="-122"/>
              </a:rPr>
              <a:t>提高磁盘</a:t>
            </a:r>
            <a:r>
              <a:rPr lang="en-US" altLang="zh-CN" sz="4400" dirty="0">
                <a:solidFill>
                  <a:srgbClr val="000066"/>
                </a:solidFill>
                <a:latin typeface="Tahoma" panose="020B0604030504040204" pitchFamily="34" charset="0"/>
                <a:ea typeface="黑体" panose="02010609060101010101" pitchFamily="49" charset="-122"/>
              </a:rPr>
              <a:t>I/O</a:t>
            </a:r>
            <a:r>
              <a:rPr lang="zh-CN" altLang="en-US" sz="4400" dirty="0">
                <a:solidFill>
                  <a:srgbClr val="000066"/>
                </a:solidFill>
                <a:latin typeface="Tahoma" panose="020B0604030504040204" pitchFamily="34" charset="0"/>
                <a:ea typeface="黑体" panose="02010609060101010101" pitchFamily="49" charset="-122"/>
              </a:rPr>
              <a:t>速度的其它方法 </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62467" name="矩形 1"/>
          <p:cNvSpPr/>
          <p:nvPr/>
        </p:nvSpPr>
        <p:spPr>
          <a:xfrm>
            <a:off x="719138" y="1557338"/>
            <a:ext cx="7993062" cy="4246562"/>
          </a:xfrm>
          <a:prstGeom prst="rect">
            <a:avLst/>
          </a:prstGeom>
          <a:noFill/>
          <a:ln w="9525">
            <a:noFill/>
          </a:ln>
        </p:spPr>
        <p:txBody>
          <a:bodyPr>
            <a:spAutoFit/>
          </a:bodyPr>
          <a:p>
            <a:pPr algn="just">
              <a:spcBef>
                <a:spcPct val="25000"/>
              </a:spcBef>
            </a:pPr>
            <a:r>
              <a:rPr lang="en-US" altLang="zh-CN" dirty="0">
                <a:solidFill>
                  <a:srgbClr val="0000FF"/>
                </a:solidFill>
                <a:latin typeface="Times New Roman" panose="02020603050405020304" pitchFamily="18" charset="0"/>
              </a:rPr>
              <a:t>1</a:t>
            </a:r>
            <a:r>
              <a:rPr lang="zh-CN" altLang="en-US" dirty="0">
                <a:solidFill>
                  <a:srgbClr val="0000FF"/>
                </a:solidFill>
                <a:latin typeface="Times New Roman" panose="02020603050405020304" pitchFamily="18" charset="0"/>
              </a:rPr>
              <a:t>．提前读：</a:t>
            </a:r>
            <a:r>
              <a:rPr lang="zh-CN" altLang="en-US" dirty="0">
                <a:latin typeface="Times New Roman" panose="02020603050405020304" pitchFamily="18" charset="0"/>
                <a:ea typeface="宋体" panose="02010600030101010101" pitchFamily="2" charset="-122"/>
              </a:rPr>
              <a:t>在顺序访问方式时，在读当前盘块时，将下一个盘块的数据也读入高速缓存中。提前读功能已被广泛采用，如在</a:t>
            </a:r>
            <a:r>
              <a:rPr lang="en-US" altLang="zh-CN" dirty="0">
                <a:latin typeface="Times New Roman" panose="02020603050405020304" pitchFamily="18" charset="0"/>
                <a:ea typeface="宋体" panose="02010600030101010101" pitchFamily="2" charset="-122"/>
              </a:rPr>
              <a:t>UNIX</a:t>
            </a:r>
            <a:r>
              <a:rPr lang="zh-CN" altLang="en-US" dirty="0">
                <a:latin typeface="Times New Roman" panose="02020603050405020304" pitchFamily="18" charset="0"/>
                <a:ea typeface="宋体" panose="02010600030101010101" pitchFamily="2" charset="-122"/>
              </a:rPr>
              <a:t>系统、</a:t>
            </a:r>
            <a:r>
              <a:rPr lang="en-US" altLang="zh-CN" dirty="0">
                <a:latin typeface="Times New Roman" panose="02020603050405020304" pitchFamily="18" charset="0"/>
                <a:ea typeface="宋体" panose="02010600030101010101" pitchFamily="2" charset="-122"/>
              </a:rPr>
              <a:t>OS/2</a:t>
            </a:r>
            <a:r>
              <a:rPr lang="zh-CN" altLang="en-US" dirty="0">
                <a:latin typeface="Times New Roman" panose="02020603050405020304" pitchFamily="18" charset="0"/>
                <a:ea typeface="宋体" panose="02010600030101010101" pitchFamily="2" charset="-122"/>
              </a:rPr>
              <a:t>以及</a:t>
            </a:r>
            <a:r>
              <a:rPr lang="en-US" altLang="zh-CN" dirty="0">
                <a:latin typeface="Times New Roman" panose="02020603050405020304" pitchFamily="18" charset="0"/>
                <a:ea typeface="宋体" panose="02010600030101010101" pitchFamily="2" charset="-122"/>
              </a:rPr>
              <a:t>Netware</a:t>
            </a:r>
            <a:r>
              <a:rPr lang="zh-CN" altLang="en-US" dirty="0">
                <a:latin typeface="Times New Roman" panose="02020603050405020304" pitchFamily="18" charset="0"/>
                <a:ea typeface="宋体" panose="02010600030101010101" pitchFamily="2" charset="-122"/>
              </a:rPr>
              <a:t>等网络</a:t>
            </a:r>
            <a:r>
              <a:rPr lang="en-US" altLang="zh-CN" dirty="0">
                <a:latin typeface="Times New Roman" panose="02020603050405020304" pitchFamily="18" charset="0"/>
                <a:ea typeface="宋体" panose="02010600030101010101" pitchFamily="2" charset="-122"/>
              </a:rPr>
              <a:t>OS</a:t>
            </a:r>
            <a:r>
              <a:rPr lang="zh-CN" altLang="en-US" dirty="0">
                <a:latin typeface="Times New Roman" panose="02020603050405020304" pitchFamily="18" charset="0"/>
                <a:ea typeface="宋体" panose="02010600030101010101" pitchFamily="2" charset="-122"/>
              </a:rPr>
              <a:t>中。</a:t>
            </a:r>
            <a:endParaRPr lang="zh-CN" altLang="en-US" dirty="0">
              <a:latin typeface="Times New Roman" panose="02020603050405020304" pitchFamily="18" charset="0"/>
              <a:ea typeface="宋体" panose="02010600030101010101" pitchFamily="2" charset="-122"/>
            </a:endParaRPr>
          </a:p>
          <a:p>
            <a:pPr algn="just">
              <a:spcBef>
                <a:spcPct val="25000"/>
              </a:spcBef>
            </a:pPr>
            <a:r>
              <a:rPr lang="en-US" altLang="zh-CN" dirty="0">
                <a:solidFill>
                  <a:srgbClr val="0000FF"/>
                </a:solidFill>
                <a:latin typeface="Times New Roman" panose="02020603050405020304" pitchFamily="18" charset="0"/>
              </a:rPr>
              <a:t>2</a:t>
            </a:r>
            <a:r>
              <a:rPr lang="zh-CN" altLang="en-US" dirty="0">
                <a:solidFill>
                  <a:srgbClr val="0000FF"/>
                </a:solidFill>
                <a:latin typeface="Times New Roman" panose="02020603050405020304" pitchFamily="18" charset="0"/>
              </a:rPr>
              <a:t>．延迟写：</a:t>
            </a:r>
            <a:r>
              <a:rPr lang="zh-CN" altLang="en-US" dirty="0">
                <a:latin typeface="Times New Roman" panose="02020603050405020304" pitchFamily="18" charset="0"/>
                <a:ea typeface="宋体" panose="02010600030101010101" pitchFamily="2" charset="-122"/>
              </a:rPr>
              <a:t>是指在缓冲区</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中的数据，本应立即写回磁盘，但考虑到该数据在不久的将来可能还会被本进程或其他进程访问</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共享资源</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，因而并不立即将</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中数据写入磁盘，而是将它挂在空闲缓冲区队列末尾。随着空闲缓冲区的使用，缓冲区页缓缓往前移动，直到移到空闲队列之首。当再有进程申请缓冲区时，才将该缓冲区中的数据写入磁盘，而把该缓冲区作为空闲缓冲区分配出去。该功能已在</a:t>
            </a:r>
            <a:r>
              <a:rPr lang="en-US" altLang="zh-CN" dirty="0">
                <a:latin typeface="Times New Roman" panose="02020603050405020304" pitchFamily="18" charset="0"/>
                <a:ea typeface="宋体" panose="02010600030101010101" pitchFamily="2" charset="-122"/>
              </a:rPr>
              <a:t>UNIX</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OS/2</a:t>
            </a:r>
            <a:r>
              <a:rPr lang="zh-CN" altLang="en-US" dirty="0">
                <a:latin typeface="Times New Roman" panose="02020603050405020304" pitchFamily="18" charset="0"/>
                <a:ea typeface="宋体" panose="02010600030101010101" pitchFamily="2" charset="-122"/>
              </a:rPr>
              <a:t>等中被广泛采用。</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矩形 1"/>
          <p:cNvSpPr/>
          <p:nvPr/>
        </p:nvSpPr>
        <p:spPr>
          <a:xfrm>
            <a:off x="431800" y="800100"/>
            <a:ext cx="8172450" cy="5170488"/>
          </a:xfrm>
          <a:prstGeom prst="rect">
            <a:avLst/>
          </a:prstGeom>
          <a:noFill/>
          <a:ln w="9525">
            <a:noFill/>
          </a:ln>
        </p:spPr>
        <p:txBody>
          <a:bodyPr>
            <a:spAutoFit/>
          </a:bodyPr>
          <a:p>
            <a:pPr algn="just">
              <a:spcBef>
                <a:spcPct val="25000"/>
              </a:spcBef>
            </a:pPr>
            <a:r>
              <a:rPr lang="en-US" altLang="zh-CN" dirty="0">
                <a:solidFill>
                  <a:srgbClr val="0000FF"/>
                </a:solidFill>
                <a:latin typeface="Times New Roman" panose="02020603050405020304" pitchFamily="18" charset="0"/>
                <a:ea typeface="宋体" panose="02010600030101010101" pitchFamily="2" charset="-122"/>
              </a:rPr>
              <a:t>3</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rPr>
              <a:t>优化物理块的分布</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rgbClr val="000066"/>
                </a:solidFill>
                <a:latin typeface="Times New Roman" panose="02020603050405020304" pitchFamily="18" charset="0"/>
                <a:ea typeface="宋体" panose="02010600030101010101" pitchFamily="2" charset="-122"/>
              </a:rPr>
              <a:t>将同一文件的盘块安排在同一磁道上或相邻磁道上，使磁头的移动距离最小</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lgn="just">
              <a:spcBef>
                <a:spcPct val="25000"/>
              </a:spcBef>
            </a:pPr>
            <a:r>
              <a:rPr lang="zh-CN" altLang="en-US" dirty="0">
                <a:latin typeface="Times New Roman" panose="02020603050405020304" pitchFamily="18" charset="0"/>
                <a:ea typeface="宋体" panose="02010600030101010101" pitchFamily="2" charset="-122"/>
              </a:rPr>
              <a:t>链接分配和索引分配都允许将一个文件的物理盘块分散在磁盘的任何位置，但各个盘块离得太远，将影响对文件的读写速度。</a:t>
            </a:r>
            <a:endParaRPr lang="zh-CN" altLang="en-US" dirty="0">
              <a:latin typeface="Times New Roman" panose="02020603050405020304" pitchFamily="18" charset="0"/>
              <a:ea typeface="宋体" panose="02010600030101010101" pitchFamily="2" charset="-122"/>
            </a:endParaRPr>
          </a:p>
          <a:p>
            <a:pPr algn="just">
              <a:spcBef>
                <a:spcPct val="25000"/>
              </a:spcBef>
            </a:pPr>
            <a:r>
              <a:rPr lang="zh-CN" altLang="en-US" dirty="0">
                <a:latin typeface="Times New Roman" panose="02020603050405020304" pitchFamily="18" charset="0"/>
                <a:ea typeface="宋体" panose="02010600030101010101" pitchFamily="2" charset="-122"/>
              </a:rPr>
              <a:t>对文件盘块位置的优化，应在为文件分配盘块时进行。若系统采用位示图管理空闲盘块，只要在位示图中找到一片相邻接的多个空闲盘块即可。但当系统采用线性表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链</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法组织空闲存储区时，要为一文件分配多个相邻接的空闲盘块，就要困难得多。为此，可以将同一磁道上的多个盘块组成一簇。</a:t>
            </a:r>
            <a:endParaRPr lang="zh-CN" altLang="en-US" dirty="0">
              <a:latin typeface="Times New Roman" panose="02020603050405020304" pitchFamily="18" charset="0"/>
              <a:ea typeface="宋体" panose="02010600030101010101" pitchFamily="2" charset="-122"/>
            </a:endParaRPr>
          </a:p>
          <a:p>
            <a:pPr algn="just">
              <a:spcBef>
                <a:spcPct val="25000"/>
              </a:spcBef>
            </a:pPr>
            <a:r>
              <a:rPr lang="en-US" altLang="zh-CN" dirty="0">
                <a:solidFill>
                  <a:srgbClr val="0000FF"/>
                </a:solidFill>
                <a:latin typeface="Times New Roman" panose="02020603050405020304" pitchFamily="18" charset="0"/>
                <a:ea typeface="宋体" panose="02010600030101010101" pitchFamily="2" charset="-122"/>
              </a:rPr>
              <a:t>4</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rPr>
              <a:t>虚拟盘</a:t>
            </a:r>
            <a:r>
              <a:rPr lang="zh-CN" altLang="en-US" dirty="0">
                <a:latin typeface="Times New Roman" panose="02020603050405020304" pitchFamily="18" charset="0"/>
                <a:ea typeface="宋体" panose="02010600030101010101" pitchFamily="2" charset="-122"/>
              </a:rPr>
              <a:t>：是指利用内存空间去仿真磁盘，又称</a:t>
            </a:r>
            <a:r>
              <a:rPr lang="en-US" altLang="zh-CN" dirty="0">
                <a:latin typeface="Times New Roman" panose="02020603050405020304" pitchFamily="18" charset="0"/>
                <a:ea typeface="宋体" panose="02010600030101010101" pitchFamily="2" charset="-122"/>
              </a:rPr>
              <a:t>RAM</a:t>
            </a:r>
            <a:r>
              <a:rPr lang="zh-CN" altLang="en-US" dirty="0">
                <a:latin typeface="Times New Roman" panose="02020603050405020304" pitchFamily="18" charset="0"/>
                <a:ea typeface="宋体" panose="02010600030101010101" pitchFamily="2" charset="-122"/>
              </a:rPr>
              <a:t>盘。操作的执行不是在磁盘上而是在内存中。这对用户都是透明的</a:t>
            </a: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1"/>
          <p:cNvSpPr/>
          <p:nvPr/>
        </p:nvSpPr>
        <p:spPr>
          <a:xfrm>
            <a:off x="576263" y="1223963"/>
            <a:ext cx="7991475" cy="4930775"/>
          </a:xfrm>
          <a:prstGeom prst="rect">
            <a:avLst/>
          </a:prstGeom>
          <a:noFill/>
          <a:ln w="9525">
            <a:noFill/>
          </a:ln>
        </p:spPr>
        <p:txBody>
          <a:bodyPr>
            <a:spAutoFit/>
          </a:bodyPr>
          <a:p>
            <a:pPr marL="342900" indent="-342900" algn="just">
              <a:spcBef>
                <a:spcPct val="10000"/>
              </a:spcBef>
              <a:buClr>
                <a:srgbClr val="000066"/>
              </a:buClr>
              <a:buFont typeface="Arial" panose="020B0604020202020204" pitchFamily="34" charset="0"/>
              <a:buChar char="•"/>
            </a:pPr>
            <a:r>
              <a:rPr lang="zh-CN" altLang="en-US" dirty="0">
                <a:latin typeface="Times New Roman" panose="02020603050405020304" pitchFamily="18" charset="0"/>
                <a:ea typeface="仿宋_GB2312" pitchFamily="49" charset="-122"/>
              </a:rPr>
              <a:t>廉价磁盘冗余阵列</a:t>
            </a:r>
            <a:r>
              <a:rPr lang="en-US" altLang="zh-CN" dirty="0">
                <a:latin typeface="Times New Roman" panose="02020603050405020304" pitchFamily="18" charset="0"/>
                <a:ea typeface="仿宋_GB2312" pitchFamily="49" charset="-122"/>
              </a:rPr>
              <a:t>(Redundant Array of Inexpensive Disk, RAID)</a:t>
            </a:r>
            <a:r>
              <a:rPr lang="zh-CN" altLang="en-US" dirty="0">
                <a:latin typeface="Times New Roman" panose="02020603050405020304" pitchFamily="18" charset="0"/>
                <a:ea typeface="仿宋_GB2312" pitchFamily="49" charset="-122"/>
              </a:rPr>
              <a:t>概念在</a:t>
            </a:r>
            <a:r>
              <a:rPr lang="en-US" altLang="zh-CN" dirty="0">
                <a:latin typeface="Times New Roman" panose="02020603050405020304" pitchFamily="18" charset="0"/>
                <a:ea typeface="仿宋_GB2312" pitchFamily="49" charset="-122"/>
              </a:rPr>
              <a:t>1987</a:t>
            </a:r>
            <a:r>
              <a:rPr lang="zh-CN" altLang="en-US" dirty="0">
                <a:latin typeface="Times New Roman" panose="02020603050405020304" pitchFamily="18" charset="0"/>
                <a:ea typeface="仿宋_GB2312" pitchFamily="49" charset="-122"/>
              </a:rPr>
              <a:t>年由</a:t>
            </a:r>
            <a:r>
              <a:rPr lang="en-US" altLang="zh-CN" dirty="0">
                <a:latin typeface="Times New Roman" panose="02020603050405020304" pitchFamily="18" charset="0"/>
                <a:ea typeface="仿宋_GB2312" pitchFamily="49" charset="-122"/>
              </a:rPr>
              <a:t>Berkeley</a:t>
            </a:r>
            <a:r>
              <a:rPr lang="zh-CN" altLang="en-US" dirty="0">
                <a:latin typeface="Times New Roman" panose="02020603050405020304" pitchFamily="18" charset="0"/>
                <a:ea typeface="仿宋_GB2312" pitchFamily="49" charset="-122"/>
              </a:rPr>
              <a:t>分校提出，广泛应用于大、中型计算机系统和计算机网络</a:t>
            </a:r>
            <a:endParaRPr lang="en-US" altLang="zh-CN" dirty="0">
              <a:latin typeface="Times New Roman" panose="02020603050405020304" pitchFamily="18" charset="0"/>
              <a:ea typeface="仿宋_GB2312" pitchFamily="49" charset="-122"/>
            </a:endParaRPr>
          </a:p>
          <a:p>
            <a:pPr marL="342900" indent="-342900" algn="just">
              <a:spcBef>
                <a:spcPct val="10000"/>
              </a:spcBef>
              <a:buClr>
                <a:srgbClr val="000066"/>
              </a:buClr>
              <a:buFont typeface="Arial" panose="020B0604020202020204" pitchFamily="34" charset="0"/>
              <a:buChar char="•"/>
            </a:pPr>
            <a:r>
              <a:rPr lang="zh-CN" altLang="en-US" dirty="0">
                <a:latin typeface="Times New Roman" panose="02020603050405020304" pitchFamily="18" charset="0"/>
                <a:ea typeface="仿宋_GB2312" pitchFamily="49" charset="-122"/>
              </a:rPr>
              <a:t>利用一台磁盘阵列控制器来统一管理和控制一组</a:t>
            </a:r>
            <a:r>
              <a:rPr lang="en-US" altLang="zh-CN" dirty="0">
                <a:latin typeface="Times New Roman" panose="02020603050405020304" pitchFamily="18" charset="0"/>
                <a:ea typeface="仿宋_GB2312" pitchFamily="49" charset="-122"/>
              </a:rPr>
              <a:t>(</a:t>
            </a:r>
            <a:r>
              <a:rPr lang="zh-CN" altLang="en-US" dirty="0">
                <a:latin typeface="Times New Roman" panose="02020603050405020304" pitchFamily="18" charset="0"/>
                <a:ea typeface="仿宋_GB2312" pitchFamily="49" charset="-122"/>
              </a:rPr>
              <a:t>几台到几十台</a:t>
            </a:r>
            <a:r>
              <a:rPr lang="en-US" altLang="zh-CN" dirty="0">
                <a:latin typeface="Times New Roman" panose="02020603050405020304" pitchFamily="18" charset="0"/>
                <a:ea typeface="仿宋_GB2312" pitchFamily="49" charset="-122"/>
              </a:rPr>
              <a:t>)</a:t>
            </a:r>
            <a:r>
              <a:rPr lang="zh-CN" altLang="en-US" dirty="0">
                <a:latin typeface="Times New Roman" panose="02020603050405020304" pitchFamily="18" charset="0"/>
                <a:ea typeface="仿宋_GB2312" pitchFamily="49" charset="-122"/>
              </a:rPr>
              <a:t>磁盘驱动器，组成一个高度可靠的、快速的大容量磁盘系统</a:t>
            </a:r>
            <a:endParaRPr lang="zh-CN" altLang="en-US" dirty="0">
              <a:latin typeface="Times New Roman" panose="02020603050405020304" pitchFamily="18" charset="0"/>
              <a:ea typeface="仿宋_GB2312" pitchFamily="49" charset="-122"/>
            </a:endParaRPr>
          </a:p>
          <a:p>
            <a:pPr marL="342900" indent="-342900" algn="just">
              <a:spcBef>
                <a:spcPct val="10000"/>
              </a:spcBef>
              <a:buClr>
                <a:srgbClr val="000066"/>
              </a:buClr>
              <a:buFont typeface="Arial" panose="020B0604020202020204" pitchFamily="34" charset="0"/>
              <a:buChar char="•"/>
            </a:pPr>
            <a:r>
              <a:rPr lang="en-US" altLang="zh-CN" dirty="0">
                <a:latin typeface="Times New Roman" panose="02020603050405020304" pitchFamily="18" charset="0"/>
                <a:ea typeface="仿宋_GB2312" pitchFamily="49" charset="-122"/>
              </a:rPr>
              <a:t>RAID</a:t>
            </a:r>
            <a:r>
              <a:rPr lang="zh-CN" altLang="en-US" dirty="0">
                <a:latin typeface="Times New Roman" panose="02020603050405020304" pitchFamily="18" charset="0"/>
                <a:ea typeface="仿宋_GB2312" pitchFamily="49" charset="-122"/>
              </a:rPr>
              <a:t>的提出填补了</a:t>
            </a:r>
            <a:r>
              <a:rPr lang="en-US" altLang="zh-CN" dirty="0">
                <a:latin typeface="Times New Roman" panose="02020603050405020304" pitchFamily="18" charset="0"/>
                <a:ea typeface="仿宋_GB2312" pitchFamily="49" charset="-122"/>
              </a:rPr>
              <a:t>CPU</a:t>
            </a:r>
            <a:r>
              <a:rPr lang="zh-CN" altLang="en-US" dirty="0">
                <a:latin typeface="Times New Roman" panose="02020603050405020304" pitchFamily="18" charset="0"/>
                <a:ea typeface="仿宋_GB2312" pitchFamily="49" charset="-122"/>
              </a:rPr>
              <a:t>速度快与磁盘速度慢之间的间隙，其策略是：用一组较小容量的、独立的、可并行工作的磁盘驱动器组成阵列来代替单一的大容量磁盘，再加进冗余技术，数据能用多种方式组织和分布存储，于是，独立的</a:t>
            </a:r>
            <a:r>
              <a:rPr lang="en-US" altLang="zh-CN" dirty="0">
                <a:latin typeface="Times New Roman" panose="02020603050405020304" pitchFamily="18" charset="0"/>
                <a:ea typeface="仿宋_GB2312" pitchFamily="49" charset="-122"/>
              </a:rPr>
              <a:t>I/O</a:t>
            </a:r>
            <a:r>
              <a:rPr lang="zh-CN" altLang="en-US" dirty="0">
                <a:latin typeface="Times New Roman" panose="02020603050405020304" pitchFamily="18" charset="0"/>
                <a:ea typeface="仿宋_GB2312" pitchFamily="49" charset="-122"/>
              </a:rPr>
              <a:t>请求能被并行处理，数据分布的单个</a:t>
            </a:r>
            <a:r>
              <a:rPr lang="en-US" altLang="zh-CN" dirty="0">
                <a:latin typeface="Times New Roman" panose="02020603050405020304" pitchFamily="18" charset="0"/>
                <a:ea typeface="仿宋_GB2312" pitchFamily="49" charset="-122"/>
              </a:rPr>
              <a:t>I/O</a:t>
            </a:r>
            <a:r>
              <a:rPr lang="zh-CN" altLang="en-US" dirty="0">
                <a:latin typeface="Times New Roman" panose="02020603050405020304" pitchFamily="18" charset="0"/>
                <a:ea typeface="仿宋_GB2312" pitchFamily="49" charset="-122"/>
              </a:rPr>
              <a:t>请求也能并行地从多个磁盘驱动器同时存取数据，从而，改进了</a:t>
            </a:r>
            <a:r>
              <a:rPr lang="en-US" altLang="zh-CN" dirty="0">
                <a:latin typeface="Times New Roman" panose="02020603050405020304" pitchFamily="18" charset="0"/>
                <a:ea typeface="仿宋_GB2312" pitchFamily="49" charset="-122"/>
              </a:rPr>
              <a:t>I/O</a:t>
            </a:r>
            <a:r>
              <a:rPr lang="zh-CN" altLang="en-US" dirty="0">
                <a:latin typeface="Times New Roman" panose="02020603050405020304" pitchFamily="18" charset="0"/>
                <a:ea typeface="仿宋_GB2312" pitchFamily="49" charset="-122"/>
              </a:rPr>
              <a:t>性能和系统可靠性</a:t>
            </a:r>
            <a:endParaRPr lang="zh-CN" altLang="en-US" dirty="0">
              <a:latin typeface="Times New Roman" panose="02020603050405020304" pitchFamily="18" charset="0"/>
              <a:ea typeface="仿宋_GB2312" pitchFamily="49" charset="-122"/>
            </a:endParaRPr>
          </a:p>
        </p:txBody>
      </p:sp>
      <p:sp>
        <p:nvSpPr>
          <p:cNvPr id="64515" name="Text Box 7"/>
          <p:cNvSpPr txBox="1"/>
          <p:nvPr/>
        </p:nvSpPr>
        <p:spPr>
          <a:xfrm>
            <a:off x="323850" y="368300"/>
            <a:ext cx="6578600" cy="769938"/>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8.3.3 </a:t>
            </a:r>
            <a:r>
              <a:rPr lang="zh-CN" altLang="en-US" sz="4400" dirty="0">
                <a:solidFill>
                  <a:srgbClr val="000066"/>
                </a:solidFill>
                <a:latin typeface="Tahoma" panose="020B0604030504040204" pitchFamily="34" charset="0"/>
                <a:ea typeface="黑体" panose="02010609060101010101" pitchFamily="49" charset="-122"/>
              </a:rPr>
              <a:t>廉价磁盘冗余阵列 </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矩形 1"/>
          <p:cNvSpPr/>
          <p:nvPr/>
        </p:nvSpPr>
        <p:spPr>
          <a:xfrm>
            <a:off x="719138" y="1449388"/>
            <a:ext cx="7885112" cy="2308225"/>
          </a:xfrm>
          <a:prstGeom prst="rect">
            <a:avLst/>
          </a:prstGeom>
          <a:noFill/>
          <a:ln w="9525">
            <a:noFill/>
          </a:ln>
        </p:spPr>
        <p:txBody>
          <a:bodyPr>
            <a:spAutoFit/>
          </a:bodyPr>
          <a:p>
            <a:r>
              <a:rPr lang="zh-CN" altLang="en-US" dirty="0">
                <a:latin typeface="宋体" panose="02010600030101010101" pitchFamily="2" charset="-122"/>
                <a:ea typeface="宋体" panose="02010600030101010101" pitchFamily="2" charset="-122"/>
              </a:rPr>
              <a:t>为了提高磁盘访问速度，把在大、中型计算机中应用的交叉存取技术应用到磁盘存储系统中。在该系统中，有多台磁盘驱动器，系统将同一文件的数据分别存储到各个不同磁盘的相同位置上。在以后要读入该文件时，采用并行传输方式，将各个盘块数据同时读入内存，使磁盘的</a:t>
            </a:r>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速度提高</a:t>
            </a:r>
            <a:r>
              <a:rPr lang="en-US" altLang="zh-CN" dirty="0">
                <a:latin typeface="宋体" panose="02010600030101010101" pitchFamily="2" charset="-122"/>
                <a:ea typeface="宋体" panose="02010600030101010101" pitchFamily="2" charset="-122"/>
              </a:rPr>
              <a:t>N-1</a:t>
            </a:r>
            <a:r>
              <a:rPr lang="zh-CN" altLang="en-US" dirty="0">
                <a:latin typeface="宋体" panose="02010600030101010101" pitchFamily="2" charset="-122"/>
                <a:ea typeface="宋体" panose="02010600030101010101" pitchFamily="2" charset="-122"/>
              </a:rPr>
              <a:t>倍。</a:t>
            </a:r>
            <a:endParaRPr lang="zh-CN" altLang="en-US" dirty="0">
              <a:latin typeface="宋体" panose="02010600030101010101" pitchFamily="2" charset="-122"/>
              <a:ea typeface="宋体" panose="02010600030101010101" pitchFamily="2" charset="-122"/>
            </a:endParaRPr>
          </a:p>
        </p:txBody>
      </p:sp>
      <p:graphicFrame>
        <p:nvGraphicFramePr>
          <p:cNvPr id="65539" name="对象 3"/>
          <p:cNvGraphicFramePr/>
          <p:nvPr/>
        </p:nvGraphicFramePr>
        <p:xfrm>
          <a:off x="522288" y="4113213"/>
          <a:ext cx="7956550" cy="1616075"/>
        </p:xfrm>
        <a:graphic>
          <a:graphicData uri="http://schemas.openxmlformats.org/presentationml/2006/ole">
            <mc:AlternateContent xmlns:mc="http://schemas.openxmlformats.org/markup-compatibility/2006">
              <mc:Choice xmlns:v="urn:schemas-microsoft-com:vml" Requires="v">
                <p:oleObj spid="_x0000_s3082" name="" r:id="rId1" imgW="3870960" imgH="784860" progId="Visio.Drawing.4">
                  <p:embed/>
                </p:oleObj>
              </mc:Choice>
              <mc:Fallback>
                <p:oleObj name="" r:id="rId1" imgW="3870960" imgH="784860" progId="Visio.Drawing.4">
                  <p:embed/>
                  <p:pic>
                    <p:nvPicPr>
                      <p:cNvPr id="0" name="图片 3081"/>
                      <p:cNvPicPr/>
                      <p:nvPr/>
                    </p:nvPicPr>
                    <p:blipFill>
                      <a:blip r:embed="rId2"/>
                      <a:stretch>
                        <a:fillRect/>
                      </a:stretch>
                    </p:blipFill>
                    <p:spPr>
                      <a:xfrm>
                        <a:off x="522288" y="4113213"/>
                        <a:ext cx="7956550" cy="1616075"/>
                      </a:xfrm>
                      <a:prstGeom prst="rect">
                        <a:avLst/>
                      </a:prstGeom>
                      <a:noFill/>
                      <a:ln w="38100">
                        <a:noFill/>
                        <a:miter/>
                      </a:ln>
                    </p:spPr>
                  </p:pic>
                </p:oleObj>
              </mc:Fallback>
            </mc:AlternateContent>
          </a:graphicData>
        </a:graphic>
      </p:graphicFrame>
      <p:sp>
        <p:nvSpPr>
          <p:cNvPr id="65540" name="Text Box 7"/>
          <p:cNvSpPr txBox="1"/>
          <p:nvPr/>
        </p:nvSpPr>
        <p:spPr>
          <a:xfrm>
            <a:off x="712788" y="368300"/>
            <a:ext cx="6578600" cy="769938"/>
          </a:xfrm>
          <a:prstGeom prst="rect">
            <a:avLst/>
          </a:prstGeom>
          <a:noFill/>
          <a:ln w="9525">
            <a:noFill/>
          </a:ln>
        </p:spPr>
        <p:txBody>
          <a:bodyPr anchor="b" anchorCtr="0"/>
          <a:p>
            <a:pPr eaLnBrk="1" hangingPunct="1"/>
            <a:r>
              <a:rPr lang="en-US" altLang="zh-CN" sz="3600" dirty="0">
                <a:solidFill>
                  <a:srgbClr val="000066"/>
                </a:solidFill>
                <a:latin typeface="Tahoma" panose="020B0604030504040204" pitchFamily="34" charset="0"/>
                <a:ea typeface="黑体" panose="02010609060101010101" pitchFamily="49" charset="-122"/>
              </a:rPr>
              <a:t>1. </a:t>
            </a:r>
            <a:r>
              <a:rPr lang="zh-CN" altLang="en-US" sz="3600" dirty="0">
                <a:solidFill>
                  <a:srgbClr val="000066"/>
                </a:solidFill>
                <a:latin typeface="Tahoma" panose="020B0604030504040204" pitchFamily="34" charset="0"/>
                <a:ea typeface="黑体" panose="02010609060101010101" pitchFamily="49" charset="-122"/>
              </a:rPr>
              <a:t>并行交叉存取</a:t>
            </a:r>
            <a:endParaRPr lang="zh-CN" altLang="en-US" sz="36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矩形 1"/>
          <p:cNvSpPr/>
          <p:nvPr/>
        </p:nvSpPr>
        <p:spPr>
          <a:xfrm>
            <a:off x="719138" y="1125538"/>
            <a:ext cx="7848600" cy="830262"/>
          </a:xfrm>
          <a:prstGeom prst="rect">
            <a:avLst/>
          </a:prstGeom>
          <a:noFill/>
          <a:ln w="9525">
            <a:noFill/>
          </a:ln>
        </p:spPr>
        <p:txBody>
          <a:bodyPr>
            <a:spAutoFit/>
          </a:bodyPr>
          <a:p>
            <a:r>
              <a:rPr lang="en-US" altLang="zh-CN" dirty="0">
                <a:latin typeface="Times New Roman" panose="02020603050405020304" pitchFamily="18" charset="0"/>
                <a:ea typeface="宋体" panose="02010600030101010101" pitchFamily="2" charset="-122"/>
              </a:rPr>
              <a:t>RAID</a:t>
            </a:r>
            <a:r>
              <a:rPr lang="zh-CN" altLang="en-US" dirty="0">
                <a:latin typeface="Times New Roman" panose="02020603050405020304" pitchFamily="18" charset="0"/>
                <a:ea typeface="宋体" panose="02010600030101010101" pitchFamily="2" charset="-122"/>
              </a:rPr>
              <a:t>刚推出时分</a:t>
            </a: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级，即</a:t>
            </a:r>
            <a:r>
              <a:rPr lang="en-US" altLang="zh-CN" dirty="0">
                <a:latin typeface="Times New Roman" panose="02020603050405020304" pitchFamily="18" charset="0"/>
                <a:ea typeface="宋体" panose="02010600030101010101" pitchFamily="2" charset="-122"/>
              </a:rPr>
              <a:t>RAID0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RAID5</a:t>
            </a:r>
            <a:r>
              <a:rPr lang="zh-CN" altLang="en-US" dirty="0">
                <a:latin typeface="Times New Roman" panose="02020603050405020304" pitchFamily="18" charset="0"/>
                <a:ea typeface="宋体" panose="02010600030101010101" pitchFamily="2" charset="-122"/>
              </a:rPr>
              <a:t>，后来又增加了</a:t>
            </a:r>
            <a:r>
              <a:rPr lang="en-US" altLang="zh-CN" dirty="0">
                <a:latin typeface="Times New Roman" panose="02020603050405020304" pitchFamily="18" charset="0"/>
                <a:ea typeface="宋体" panose="02010600030101010101" pitchFamily="2" charset="-122"/>
              </a:rPr>
              <a:t>RAID6</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RAID7</a:t>
            </a:r>
            <a:r>
              <a:rPr lang="zh-CN" altLang="en-US" dirty="0">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rPr>
              <a:t>它们都有并行交叉存取功能</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
        <p:nvSpPr>
          <p:cNvPr id="66563" name="矩形 2"/>
          <p:cNvSpPr/>
          <p:nvPr/>
        </p:nvSpPr>
        <p:spPr>
          <a:xfrm>
            <a:off x="719138" y="2276475"/>
            <a:ext cx="7740650" cy="3859213"/>
          </a:xfrm>
          <a:prstGeom prst="rect">
            <a:avLst/>
          </a:prstGeom>
          <a:noFill/>
          <a:ln w="9525">
            <a:noFill/>
          </a:ln>
        </p:spPr>
        <p:txBody>
          <a:bodyPr>
            <a:spAutoFit/>
          </a:bodyPr>
          <a:p>
            <a:pPr marL="342900" indent="-342900" algn="just">
              <a:spcBef>
                <a:spcPct val="40000"/>
              </a:spcBef>
              <a:buFont typeface="Arial" panose="020B0604020202020204" pitchFamily="34" charset="0"/>
              <a:buChar char="•"/>
            </a:pPr>
            <a:r>
              <a:rPr lang="en-US" altLang="zh-CN" dirty="0">
                <a:latin typeface="Times New Roman" panose="02020603050405020304" pitchFamily="18" charset="0"/>
              </a:rPr>
              <a:t>RAID0</a:t>
            </a:r>
            <a:r>
              <a:rPr lang="zh-CN" altLang="en-US" dirty="0">
                <a:latin typeface="Times New Roman" panose="02020603050405020304" pitchFamily="18" charset="0"/>
              </a:rPr>
              <a:t>级。</a:t>
            </a:r>
            <a:r>
              <a:rPr lang="zh-CN" altLang="en-US" dirty="0">
                <a:solidFill>
                  <a:srgbClr val="FF0000"/>
                </a:solidFill>
                <a:latin typeface="Times New Roman" panose="02020603050405020304" pitchFamily="18" charset="0"/>
              </a:rPr>
              <a:t>仅提供了并行交叉存取</a:t>
            </a:r>
            <a:r>
              <a:rPr lang="zh-CN" altLang="en-US" dirty="0">
                <a:latin typeface="Times New Roman" panose="02020603050405020304" pitchFamily="18" charset="0"/>
              </a:rPr>
              <a:t>，并无冗余校验功能，可靠性不好，较少使用。</a:t>
            </a:r>
            <a:endParaRPr lang="zh-CN" altLang="en-US" dirty="0">
              <a:latin typeface="Times New Roman" panose="02020603050405020304" pitchFamily="18" charset="0"/>
            </a:endParaRPr>
          </a:p>
          <a:p>
            <a:pPr marL="342900" indent="-342900" algn="just">
              <a:spcBef>
                <a:spcPct val="40000"/>
              </a:spcBef>
              <a:buFont typeface="Arial" panose="020B0604020202020204" pitchFamily="34" charset="0"/>
              <a:buChar char="•"/>
            </a:pPr>
            <a:r>
              <a:rPr lang="en-US" altLang="zh-CN" dirty="0">
                <a:latin typeface="Times New Roman" panose="02020603050405020304" pitchFamily="18" charset="0"/>
              </a:rPr>
              <a:t>RAID1</a:t>
            </a:r>
            <a:r>
              <a:rPr lang="zh-CN" altLang="en-US" dirty="0">
                <a:latin typeface="Times New Roman" panose="02020603050405020304" pitchFamily="18" charset="0"/>
              </a:rPr>
              <a:t>级。</a:t>
            </a:r>
            <a:r>
              <a:rPr lang="zh-CN" altLang="en-US" dirty="0">
                <a:solidFill>
                  <a:srgbClr val="FF0000"/>
                </a:solidFill>
                <a:latin typeface="Times New Roman" panose="02020603050405020304" pitchFamily="18" charset="0"/>
              </a:rPr>
              <a:t>具有磁盘镜像功能</a:t>
            </a:r>
            <a:r>
              <a:rPr lang="zh-CN" altLang="en-US" dirty="0">
                <a:latin typeface="Times New Roman" panose="02020603050405020304" pitchFamily="18" charset="0"/>
              </a:rPr>
              <a:t>。一半磁盘作为镜像盘。磁盘的利用率只有</a:t>
            </a:r>
            <a:r>
              <a:rPr lang="en-US" altLang="zh-CN" dirty="0">
                <a:latin typeface="Times New Roman" panose="02020603050405020304" pitchFamily="18" charset="0"/>
              </a:rPr>
              <a:t>50%</a:t>
            </a:r>
            <a:r>
              <a:rPr lang="zh-CN" altLang="en-US" dirty="0">
                <a:latin typeface="Times New Roman" panose="02020603050405020304" pitchFamily="18" charset="0"/>
              </a:rPr>
              <a:t>。可利用并行读写特性。</a:t>
            </a:r>
            <a:endParaRPr lang="zh-CN" altLang="en-US" dirty="0">
              <a:latin typeface="Times New Roman" panose="02020603050405020304" pitchFamily="18" charset="0"/>
            </a:endParaRPr>
          </a:p>
          <a:p>
            <a:pPr marL="342900" indent="-342900" algn="just">
              <a:spcBef>
                <a:spcPct val="40000"/>
              </a:spcBef>
              <a:buFont typeface="Arial" panose="020B0604020202020204" pitchFamily="34" charset="0"/>
              <a:buChar char="•"/>
            </a:pPr>
            <a:r>
              <a:rPr lang="en-US" altLang="zh-CN" dirty="0">
                <a:latin typeface="Times New Roman" panose="02020603050405020304" pitchFamily="18" charset="0"/>
              </a:rPr>
              <a:t>RAID2</a:t>
            </a:r>
            <a:r>
              <a:rPr lang="zh-CN" altLang="en-US" dirty="0">
                <a:latin typeface="Times New Roman" panose="02020603050405020304" pitchFamily="18" charset="0"/>
              </a:rPr>
              <a:t>级。所需的</a:t>
            </a:r>
            <a:r>
              <a:rPr lang="zh-CN" altLang="en-US" dirty="0">
                <a:solidFill>
                  <a:srgbClr val="FF0000"/>
                </a:solidFill>
                <a:latin typeface="Times New Roman" panose="02020603050405020304" pitchFamily="18" charset="0"/>
              </a:rPr>
              <a:t>校验盘</a:t>
            </a:r>
            <a:r>
              <a:rPr lang="zh-CN" altLang="en-US" dirty="0">
                <a:latin typeface="Times New Roman" panose="02020603050405020304" pitchFamily="18" charset="0"/>
              </a:rPr>
              <a:t>数量与数据盘的多少成比例，例如，若每组有</a:t>
            </a:r>
            <a:r>
              <a:rPr lang="en-US" altLang="zh-CN" dirty="0">
                <a:latin typeface="Times New Roman" panose="02020603050405020304" pitchFamily="18" charset="0"/>
              </a:rPr>
              <a:t>14</a:t>
            </a:r>
            <a:r>
              <a:rPr lang="zh-CN" altLang="en-US" dirty="0">
                <a:latin typeface="Times New Roman" panose="02020603050405020304" pitchFamily="18" charset="0"/>
              </a:rPr>
              <a:t>台磁盘，则可设置</a:t>
            </a:r>
            <a:r>
              <a:rPr lang="en-US" altLang="zh-CN" dirty="0">
                <a:latin typeface="Times New Roman" panose="02020603050405020304" pitchFamily="18" charset="0"/>
              </a:rPr>
              <a:t>4</a:t>
            </a:r>
            <a:r>
              <a:rPr lang="zh-CN" altLang="en-US" dirty="0">
                <a:latin typeface="Times New Roman" panose="02020603050405020304" pitchFamily="18" charset="0"/>
              </a:rPr>
              <a:t>台用于校验。磁盘利用率比</a:t>
            </a:r>
            <a:r>
              <a:rPr lang="en-US" altLang="zh-CN" dirty="0">
                <a:latin typeface="Times New Roman" panose="02020603050405020304" pitchFamily="18" charset="0"/>
              </a:rPr>
              <a:t>RAID1</a:t>
            </a:r>
            <a:r>
              <a:rPr lang="zh-CN" altLang="en-US" dirty="0">
                <a:latin typeface="Times New Roman" panose="02020603050405020304" pitchFamily="18" charset="0"/>
              </a:rPr>
              <a:t>级高。</a:t>
            </a:r>
            <a:endParaRPr lang="zh-CN" altLang="en-US" dirty="0">
              <a:latin typeface="Times New Roman" panose="02020603050405020304" pitchFamily="18" charset="0"/>
            </a:endParaRPr>
          </a:p>
          <a:p>
            <a:pPr marL="342900" indent="-342900" algn="just">
              <a:spcBef>
                <a:spcPct val="40000"/>
              </a:spcBef>
              <a:buFont typeface="Arial" panose="020B0604020202020204" pitchFamily="34" charset="0"/>
              <a:buChar char="•"/>
            </a:pPr>
            <a:r>
              <a:rPr lang="en-US" altLang="zh-CN" dirty="0">
                <a:latin typeface="Times New Roman" panose="02020603050405020304" pitchFamily="18" charset="0"/>
              </a:rPr>
              <a:t>RAID3</a:t>
            </a:r>
            <a:r>
              <a:rPr lang="zh-CN" altLang="en-US" dirty="0">
                <a:latin typeface="Times New Roman" panose="02020603050405020304" pitchFamily="18" charset="0"/>
              </a:rPr>
              <a:t>级。它利用</a:t>
            </a:r>
            <a:r>
              <a:rPr lang="en-US" altLang="zh-CN" dirty="0">
                <a:latin typeface="Times New Roman" panose="02020603050405020304" pitchFamily="18" charset="0"/>
              </a:rPr>
              <a:t>1</a:t>
            </a:r>
            <a:r>
              <a:rPr lang="zh-CN" altLang="en-US" dirty="0">
                <a:latin typeface="Times New Roman" panose="02020603050405020304" pitchFamily="18" charset="0"/>
              </a:rPr>
              <a:t>台</a:t>
            </a:r>
            <a:r>
              <a:rPr lang="zh-CN" altLang="en-US" dirty="0">
                <a:solidFill>
                  <a:srgbClr val="FF0000"/>
                </a:solidFill>
                <a:latin typeface="Times New Roman" panose="02020603050405020304" pitchFamily="18" charset="0"/>
              </a:rPr>
              <a:t>奇偶校验盘</a:t>
            </a:r>
            <a:r>
              <a:rPr lang="zh-CN" altLang="en-US" dirty="0">
                <a:latin typeface="Times New Roman" panose="02020603050405020304" pitchFamily="18" charset="0"/>
              </a:rPr>
              <a:t>来完成数据的校验功能，磁盘利用率比</a:t>
            </a:r>
            <a:r>
              <a:rPr lang="en-US" altLang="zh-CN" dirty="0">
                <a:latin typeface="Times New Roman" panose="02020603050405020304" pitchFamily="18" charset="0"/>
              </a:rPr>
              <a:t>RAID1</a:t>
            </a:r>
            <a:r>
              <a:rPr lang="zh-CN" altLang="en-US" dirty="0">
                <a:latin typeface="Times New Roman" panose="02020603050405020304" pitchFamily="18" charset="0"/>
              </a:rPr>
              <a:t>级提高较多。 </a:t>
            </a:r>
            <a:endParaRPr lang="zh-CN" altLang="en-US" dirty="0">
              <a:latin typeface="Times New Roman" panose="02020603050405020304" pitchFamily="18" charset="0"/>
            </a:endParaRPr>
          </a:p>
        </p:txBody>
      </p:sp>
      <p:sp>
        <p:nvSpPr>
          <p:cNvPr id="66564" name="矩形 3"/>
          <p:cNvSpPr/>
          <p:nvPr/>
        </p:nvSpPr>
        <p:spPr>
          <a:xfrm>
            <a:off x="733425" y="266700"/>
            <a:ext cx="3503613" cy="646113"/>
          </a:xfrm>
          <a:prstGeom prst="rect">
            <a:avLst/>
          </a:prstGeom>
          <a:noFill/>
          <a:ln w="9525">
            <a:noFill/>
          </a:ln>
        </p:spPr>
        <p:txBody>
          <a:bodyPr wrap="none">
            <a:spAutoFit/>
          </a:bodyPr>
          <a:p>
            <a:pPr eaLnBrk="1" hangingPunct="1"/>
            <a:r>
              <a:rPr lang="en-US" altLang="zh-CN" sz="3600" dirty="0">
                <a:solidFill>
                  <a:srgbClr val="000066"/>
                </a:solidFill>
                <a:latin typeface="Tahoma" panose="020B0604030504040204" pitchFamily="34" charset="0"/>
                <a:ea typeface="黑体" panose="02010609060101010101" pitchFamily="49" charset="-122"/>
              </a:rPr>
              <a:t>2.  RAID</a:t>
            </a:r>
            <a:r>
              <a:rPr lang="zh-CN" altLang="en-US" sz="3600" dirty="0">
                <a:solidFill>
                  <a:srgbClr val="000066"/>
                </a:solidFill>
                <a:latin typeface="Tahoma" panose="020B0604030504040204" pitchFamily="34" charset="0"/>
                <a:ea typeface="黑体" panose="02010609060101010101" pitchFamily="49" charset="-122"/>
              </a:rPr>
              <a:t>的分级</a:t>
            </a:r>
            <a:endParaRPr lang="zh-CN" altLang="en-US" sz="36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1"/>
          <p:cNvSpPr/>
          <p:nvPr/>
        </p:nvSpPr>
        <p:spPr>
          <a:xfrm>
            <a:off x="719138" y="1185863"/>
            <a:ext cx="7524750" cy="4524375"/>
          </a:xfrm>
          <a:prstGeom prst="rect">
            <a:avLst/>
          </a:prstGeom>
          <a:noFill/>
          <a:ln w="9525">
            <a:noFill/>
          </a:ln>
        </p:spPr>
        <p:txBody>
          <a:bodyPr>
            <a:spAutoFit/>
          </a:bodyPr>
          <a:p>
            <a:pPr marL="342900" indent="-342900" algn="just">
              <a:spcBef>
                <a:spcPct val="50000"/>
              </a:spcBef>
              <a:buFont typeface="Arial" panose="020B0604020202020204" pitchFamily="34" charset="0"/>
              <a:buChar char="•"/>
            </a:pPr>
            <a:r>
              <a:rPr lang="en-US" altLang="zh-CN" dirty="0">
                <a:latin typeface="Times New Roman" panose="02020603050405020304" pitchFamily="18" charset="0"/>
              </a:rPr>
              <a:t>RAID4</a:t>
            </a:r>
            <a:r>
              <a:rPr lang="zh-CN" altLang="en-US" dirty="0">
                <a:latin typeface="Times New Roman" panose="02020603050405020304" pitchFamily="18" charset="0"/>
              </a:rPr>
              <a:t>级。使用了</a:t>
            </a:r>
            <a:r>
              <a:rPr lang="zh-CN" altLang="en-US" dirty="0">
                <a:solidFill>
                  <a:srgbClr val="FF0000"/>
                </a:solidFill>
                <a:latin typeface="Times New Roman" panose="02020603050405020304" pitchFamily="18" charset="0"/>
              </a:rPr>
              <a:t>独立存取技术</a:t>
            </a:r>
            <a:r>
              <a:rPr lang="zh-CN" altLang="en-US" dirty="0">
                <a:latin typeface="Times New Roman" panose="02020603050405020304" pitchFamily="18" charset="0"/>
              </a:rPr>
              <a:t>，在一个独立存取的磁盘阵列中，每个驱动器都可独立地工作，所以，独立的</a:t>
            </a:r>
            <a:r>
              <a:rPr lang="en-US" altLang="zh-CN" dirty="0">
                <a:latin typeface="Times New Roman" panose="02020603050405020304" pitchFamily="18" charset="0"/>
              </a:rPr>
              <a:t>I/O</a:t>
            </a:r>
            <a:r>
              <a:rPr lang="zh-CN" altLang="en-US" dirty="0">
                <a:latin typeface="Times New Roman" panose="02020603050405020304" pitchFamily="18" charset="0"/>
              </a:rPr>
              <a:t>请求可以并行地得到满足。适合于频繁</a:t>
            </a:r>
            <a:r>
              <a:rPr lang="en-US" altLang="zh-CN" dirty="0">
                <a:latin typeface="Times New Roman" panose="02020603050405020304" pitchFamily="18" charset="0"/>
              </a:rPr>
              <a:t>I/O</a:t>
            </a:r>
            <a:r>
              <a:rPr lang="zh-CN" altLang="en-US" dirty="0">
                <a:latin typeface="Times New Roman" panose="02020603050405020304" pitchFamily="18" charset="0"/>
              </a:rPr>
              <a:t>请求的应用。同时，也</a:t>
            </a:r>
            <a:r>
              <a:rPr lang="zh-CN" altLang="en-US" dirty="0">
                <a:solidFill>
                  <a:srgbClr val="0000FF"/>
                </a:solidFill>
                <a:latin typeface="Times New Roman" panose="02020603050405020304" pitchFamily="18" charset="0"/>
                <a:ea typeface="仿宋_GB2312" pitchFamily="49" charset="-122"/>
              </a:rPr>
              <a:t>只用一个校验盘</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algn="just">
              <a:spcBef>
                <a:spcPct val="50000"/>
              </a:spcBef>
              <a:buFont typeface="Arial" panose="020B0604020202020204" pitchFamily="34" charset="0"/>
              <a:buChar char="•"/>
            </a:pPr>
            <a:r>
              <a:rPr lang="en-US" altLang="zh-CN" dirty="0">
                <a:latin typeface="Times New Roman" panose="02020603050405020304" pitchFamily="18" charset="0"/>
              </a:rPr>
              <a:t>RAID5</a:t>
            </a:r>
            <a:r>
              <a:rPr lang="zh-CN" altLang="en-US" dirty="0">
                <a:latin typeface="Times New Roman" panose="02020603050405020304" pitchFamily="18" charset="0"/>
              </a:rPr>
              <a:t>级。与</a:t>
            </a:r>
            <a:r>
              <a:rPr lang="en-US" altLang="zh-CN" dirty="0">
                <a:latin typeface="Times New Roman" panose="02020603050405020304" pitchFamily="18" charset="0"/>
              </a:rPr>
              <a:t>RAID4</a:t>
            </a:r>
            <a:r>
              <a:rPr lang="zh-CN" altLang="en-US" dirty="0">
                <a:latin typeface="Times New Roman" panose="02020603050405020304" pitchFamily="18" charset="0"/>
              </a:rPr>
              <a:t>类似，差别仅在于无专门的校验盘，</a:t>
            </a:r>
            <a:r>
              <a:rPr lang="zh-CN" altLang="en-US" dirty="0">
                <a:solidFill>
                  <a:srgbClr val="FF0000"/>
                </a:solidFill>
                <a:latin typeface="Times New Roman" panose="02020603050405020304" pitchFamily="18" charset="0"/>
              </a:rPr>
              <a:t>奇偶校验码是分布在各个磁盘上</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algn="just">
              <a:spcBef>
                <a:spcPct val="50000"/>
              </a:spcBef>
              <a:buFont typeface="Arial" panose="020B0604020202020204" pitchFamily="34" charset="0"/>
              <a:buChar char="•"/>
            </a:pPr>
            <a:r>
              <a:rPr lang="en-US" altLang="zh-CN" dirty="0">
                <a:latin typeface="Times New Roman" panose="02020603050405020304" pitchFamily="18" charset="0"/>
              </a:rPr>
              <a:t>RAID6</a:t>
            </a:r>
            <a:r>
              <a:rPr lang="zh-CN" altLang="en-US" dirty="0">
                <a:latin typeface="Times New Roman" panose="02020603050405020304" pitchFamily="18" charset="0"/>
              </a:rPr>
              <a:t>级和</a:t>
            </a:r>
            <a:r>
              <a:rPr lang="en-US" altLang="zh-CN" dirty="0">
                <a:latin typeface="Times New Roman" panose="02020603050405020304" pitchFamily="18" charset="0"/>
              </a:rPr>
              <a:t>RAID7</a:t>
            </a:r>
            <a:r>
              <a:rPr lang="zh-CN" altLang="en-US" dirty="0">
                <a:latin typeface="Times New Roman" panose="02020603050405020304" pitchFamily="18" charset="0"/>
              </a:rPr>
              <a:t>级。</a:t>
            </a:r>
            <a:r>
              <a:rPr lang="en-US" altLang="zh-CN" dirty="0">
                <a:latin typeface="Times New Roman" panose="02020603050405020304" pitchFamily="18" charset="0"/>
              </a:rPr>
              <a:t>RAID6</a:t>
            </a:r>
            <a:r>
              <a:rPr lang="zh-CN" altLang="en-US" dirty="0">
                <a:latin typeface="Times New Roman" panose="02020603050405020304" pitchFamily="18" charset="0"/>
              </a:rPr>
              <a:t>级中设置了专用快速的异步校验盘，</a:t>
            </a:r>
            <a:r>
              <a:rPr lang="zh-CN" altLang="en-US" dirty="0">
                <a:solidFill>
                  <a:srgbClr val="FF0000"/>
                </a:solidFill>
                <a:latin typeface="Times New Roman" panose="02020603050405020304" pitchFamily="18" charset="0"/>
              </a:rPr>
              <a:t>具有独立的数据访问通路</a:t>
            </a:r>
            <a:r>
              <a:rPr lang="zh-CN" altLang="en-US" dirty="0">
                <a:latin typeface="Times New Roman" panose="02020603050405020304" pitchFamily="18" charset="0"/>
              </a:rPr>
              <a:t>。但其性能改善有限且价格昂贵。</a:t>
            </a:r>
            <a:r>
              <a:rPr lang="en-US" altLang="zh-CN" dirty="0">
                <a:latin typeface="Times New Roman" panose="02020603050405020304" pitchFamily="18" charset="0"/>
              </a:rPr>
              <a:t>RAID7</a:t>
            </a:r>
            <a:r>
              <a:rPr lang="zh-CN" altLang="en-US" dirty="0">
                <a:latin typeface="Times New Roman" panose="02020603050405020304" pitchFamily="18" charset="0"/>
              </a:rPr>
              <a:t>对</a:t>
            </a:r>
            <a:r>
              <a:rPr lang="en-US" altLang="zh-CN" dirty="0">
                <a:latin typeface="Times New Roman" panose="02020603050405020304" pitchFamily="18" charset="0"/>
              </a:rPr>
              <a:t>RAID6</a:t>
            </a:r>
            <a:r>
              <a:rPr lang="zh-CN" altLang="en-US" dirty="0">
                <a:latin typeface="Times New Roman" panose="02020603050405020304" pitchFamily="18" charset="0"/>
              </a:rPr>
              <a:t>作了改进，该阵列的所有磁盘都有较高的传输速率，性能优异，但价格也很高。</a:t>
            </a:r>
            <a:endParaRPr lang="zh-CN" altLang="en-US"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1"/>
          <p:cNvSpPr/>
          <p:nvPr/>
        </p:nvSpPr>
        <p:spPr>
          <a:xfrm>
            <a:off x="792163" y="1520825"/>
            <a:ext cx="7596187" cy="3194050"/>
          </a:xfrm>
          <a:prstGeom prst="rect">
            <a:avLst/>
          </a:prstGeom>
          <a:noFill/>
          <a:ln w="9525">
            <a:noFill/>
          </a:ln>
        </p:spPr>
        <p:txBody>
          <a:bodyPr>
            <a:spAutoFit/>
          </a:bodyPr>
          <a:p>
            <a:pPr marL="342900" indent="-342900" algn="just">
              <a:spcBef>
                <a:spcPct val="20000"/>
              </a:spcBef>
              <a:buFont typeface="Arial" panose="020B0604020202020204" pitchFamily="34" charset="0"/>
              <a:buChar char="•"/>
            </a:pPr>
            <a:r>
              <a:rPr lang="zh-CN" altLang="en-US" dirty="0">
                <a:latin typeface="Times New Roman" panose="02020603050405020304" pitchFamily="18" charset="0"/>
              </a:rPr>
              <a:t>可靠性高：</a:t>
            </a:r>
            <a:r>
              <a:rPr lang="en-US" altLang="zh-CN" dirty="0">
                <a:latin typeface="Times New Roman" panose="02020603050405020304" pitchFamily="18" charset="0"/>
              </a:rPr>
              <a:t>RAID</a:t>
            </a:r>
            <a:r>
              <a:rPr lang="zh-CN" altLang="en-US" dirty="0">
                <a:latin typeface="Times New Roman" panose="02020603050405020304" pitchFamily="18" charset="0"/>
              </a:rPr>
              <a:t>的提出填补了</a:t>
            </a:r>
            <a:r>
              <a:rPr lang="en-US" altLang="zh-CN" dirty="0">
                <a:latin typeface="Times New Roman" panose="02020603050405020304" pitchFamily="18" charset="0"/>
              </a:rPr>
              <a:t>CPU</a:t>
            </a:r>
            <a:r>
              <a:rPr lang="zh-CN" altLang="en-US" dirty="0">
                <a:latin typeface="Times New Roman" panose="02020603050405020304" pitchFamily="18" charset="0"/>
              </a:rPr>
              <a:t>速度快与磁盘速度慢之间的间隙，独立的</a:t>
            </a:r>
            <a:r>
              <a:rPr lang="en-US" altLang="zh-CN" dirty="0">
                <a:latin typeface="Times New Roman" panose="02020603050405020304" pitchFamily="18" charset="0"/>
              </a:rPr>
              <a:t>I/O</a:t>
            </a:r>
            <a:r>
              <a:rPr lang="zh-CN" altLang="en-US" dirty="0">
                <a:latin typeface="Times New Roman" panose="02020603050405020304" pitchFamily="18" charset="0"/>
              </a:rPr>
              <a:t>请求能被并行处理，数据分布的单个</a:t>
            </a:r>
            <a:r>
              <a:rPr lang="en-US" altLang="zh-CN" dirty="0">
                <a:latin typeface="Times New Roman" panose="02020603050405020304" pitchFamily="18" charset="0"/>
              </a:rPr>
              <a:t>I/O</a:t>
            </a:r>
            <a:r>
              <a:rPr lang="zh-CN" altLang="en-US" dirty="0">
                <a:latin typeface="Times New Roman" panose="02020603050405020304" pitchFamily="18" charset="0"/>
              </a:rPr>
              <a:t>请求也能并行地从多个磁盘驱动器同时存取数据，从而，改进了</a:t>
            </a:r>
            <a:r>
              <a:rPr lang="en-US" altLang="zh-CN" dirty="0">
                <a:latin typeface="Times New Roman" panose="02020603050405020304" pitchFamily="18" charset="0"/>
              </a:rPr>
              <a:t>I/O</a:t>
            </a:r>
            <a:r>
              <a:rPr lang="zh-CN" altLang="en-US" dirty="0">
                <a:latin typeface="Times New Roman" panose="02020603050405020304" pitchFamily="18" charset="0"/>
              </a:rPr>
              <a:t>性能和系统可靠性</a:t>
            </a:r>
            <a:endParaRPr lang="zh-CN" altLang="en-US" dirty="0">
              <a:latin typeface="Times New Roman" panose="02020603050405020304" pitchFamily="18" charset="0"/>
            </a:endParaRPr>
          </a:p>
          <a:p>
            <a:pPr marL="342900" indent="-342900" algn="just">
              <a:spcBef>
                <a:spcPct val="20000"/>
              </a:spcBef>
              <a:buFont typeface="Arial" panose="020B0604020202020204" pitchFamily="34" charset="0"/>
              <a:buChar char="•"/>
            </a:pPr>
            <a:r>
              <a:rPr lang="zh-CN" altLang="en-US" dirty="0">
                <a:latin typeface="Times New Roman" panose="02020603050405020304" pitchFamily="18" charset="0"/>
              </a:rPr>
              <a:t>磁盘</a:t>
            </a:r>
            <a:r>
              <a:rPr lang="en-US" altLang="zh-CN" dirty="0">
                <a:latin typeface="Times New Roman" panose="02020603050405020304" pitchFamily="18" charset="0"/>
              </a:rPr>
              <a:t>I/O</a:t>
            </a:r>
            <a:r>
              <a:rPr lang="zh-CN" altLang="en-US" dirty="0">
                <a:latin typeface="Times New Roman" panose="02020603050405020304" pitchFamily="18" charset="0"/>
              </a:rPr>
              <a:t>速度高</a:t>
            </a:r>
            <a:endParaRPr lang="zh-CN" altLang="en-US" dirty="0">
              <a:latin typeface="Times New Roman" panose="02020603050405020304" pitchFamily="18" charset="0"/>
            </a:endParaRPr>
          </a:p>
          <a:p>
            <a:pPr marL="342900" indent="-342900" algn="just">
              <a:spcBef>
                <a:spcPct val="20000"/>
              </a:spcBef>
              <a:buFont typeface="Arial" panose="020B0604020202020204" pitchFamily="34" charset="0"/>
              <a:buChar char="•"/>
            </a:pPr>
            <a:r>
              <a:rPr lang="zh-CN" altLang="en-US" dirty="0">
                <a:latin typeface="Times New Roman" panose="02020603050405020304" pitchFamily="18" charset="0"/>
              </a:rPr>
              <a:t>性能</a:t>
            </a:r>
            <a:r>
              <a:rPr lang="en-US" altLang="zh-CN" dirty="0">
                <a:latin typeface="Times New Roman" panose="02020603050405020304" pitchFamily="18" charset="0"/>
              </a:rPr>
              <a:t>/</a:t>
            </a:r>
            <a:r>
              <a:rPr lang="zh-CN" altLang="en-US" dirty="0">
                <a:latin typeface="Times New Roman" panose="02020603050405020304" pitchFamily="18" charset="0"/>
              </a:rPr>
              <a:t>价格比高：与具有相同容量和速度的大容量磁盘相比，体积只有其</a:t>
            </a:r>
            <a:r>
              <a:rPr lang="en-US" altLang="zh-CN" dirty="0">
                <a:latin typeface="Times New Roman" panose="02020603050405020304" pitchFamily="18" charset="0"/>
              </a:rPr>
              <a:t>1/3</a:t>
            </a:r>
            <a:r>
              <a:rPr lang="zh-CN" altLang="en-US" dirty="0">
                <a:latin typeface="Times New Roman" panose="02020603050405020304" pitchFamily="18" charset="0"/>
              </a:rPr>
              <a:t>，价格也只有其</a:t>
            </a:r>
            <a:r>
              <a:rPr lang="en-US" altLang="zh-CN" dirty="0">
                <a:latin typeface="Times New Roman" panose="02020603050405020304" pitchFamily="18" charset="0"/>
              </a:rPr>
              <a:t>1/3</a:t>
            </a:r>
            <a:r>
              <a:rPr lang="zh-CN" altLang="en-US" dirty="0">
                <a:latin typeface="Times New Roman" panose="02020603050405020304" pitchFamily="18" charset="0"/>
              </a:rPr>
              <a:t>，且可靠性高</a:t>
            </a:r>
            <a:endParaRPr lang="zh-CN" altLang="en-US" dirty="0">
              <a:latin typeface="Times New Roman" panose="02020603050405020304" pitchFamily="18" charset="0"/>
            </a:endParaRPr>
          </a:p>
        </p:txBody>
      </p:sp>
      <p:sp>
        <p:nvSpPr>
          <p:cNvPr id="68611" name="矩形 2"/>
          <p:cNvSpPr/>
          <p:nvPr/>
        </p:nvSpPr>
        <p:spPr>
          <a:xfrm>
            <a:off x="971550" y="512763"/>
            <a:ext cx="3505200" cy="646112"/>
          </a:xfrm>
          <a:prstGeom prst="rect">
            <a:avLst/>
          </a:prstGeom>
          <a:noFill/>
          <a:ln w="9525">
            <a:noFill/>
          </a:ln>
        </p:spPr>
        <p:txBody>
          <a:bodyPr wrap="none">
            <a:spAutoFit/>
          </a:bodyPr>
          <a:p>
            <a:pPr eaLnBrk="1" hangingPunct="1"/>
            <a:r>
              <a:rPr lang="en-US" altLang="zh-CN" sz="3600" dirty="0">
                <a:solidFill>
                  <a:srgbClr val="000066"/>
                </a:solidFill>
                <a:latin typeface="Tahoma" panose="020B0604030504040204" pitchFamily="34" charset="0"/>
                <a:ea typeface="黑体" panose="02010609060101010101" pitchFamily="49" charset="-122"/>
              </a:rPr>
              <a:t>3.  RAID</a:t>
            </a:r>
            <a:r>
              <a:rPr lang="zh-CN" altLang="en-US" sz="3600" dirty="0">
                <a:solidFill>
                  <a:srgbClr val="000066"/>
                </a:solidFill>
                <a:latin typeface="Tahoma" panose="020B0604030504040204" pitchFamily="34" charset="0"/>
                <a:ea typeface="黑体" panose="02010609060101010101" pitchFamily="49" charset="-122"/>
              </a:rPr>
              <a:t>的优点</a:t>
            </a:r>
            <a:endParaRPr lang="zh-CN" altLang="en-US" sz="36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3"/>
          <p:cNvSpPr txBox="1"/>
          <p:nvPr/>
        </p:nvSpPr>
        <p:spPr>
          <a:xfrm>
            <a:off x="395288" y="1160463"/>
            <a:ext cx="8137525" cy="5281612"/>
          </a:xfrm>
          <a:prstGeom prst="rect">
            <a:avLst/>
          </a:prstGeom>
          <a:noFill/>
          <a:ln w="9525">
            <a:noFill/>
          </a:ln>
        </p:spPr>
        <p:txBody>
          <a:bodyPr/>
          <a:p>
            <a:pPr marL="342900" indent="-342900" algn="just">
              <a:spcBef>
                <a:spcPct val="40000"/>
              </a:spcBef>
              <a:buClr>
                <a:schemeClr val="folHlink"/>
              </a:buClr>
              <a:buSzPct val="60000"/>
              <a:buFont typeface="Wingdings" panose="05000000000000000000" pitchFamily="2" charset="2"/>
              <a:buChar char="n"/>
            </a:pPr>
            <a:r>
              <a:rPr lang="zh-CN" altLang="en-US" sz="2800" dirty="0">
                <a:latin typeface="Times New Roman" panose="02020603050405020304" pitchFamily="18" charset="0"/>
                <a:ea typeface="宋体" panose="02010600030101010101" pitchFamily="2" charset="-122"/>
              </a:rPr>
              <a:t>容错技术是通过在系统中设置冗余部件的方法，来提高系统可靠性的一种技术。</a:t>
            </a:r>
            <a:endParaRPr lang="zh-CN" altLang="en-US" sz="2800" dirty="0">
              <a:latin typeface="Times New Roman" panose="02020603050405020304" pitchFamily="18" charset="0"/>
              <a:ea typeface="宋体" panose="02010600030101010101" pitchFamily="2" charset="-122"/>
            </a:endParaRPr>
          </a:p>
          <a:p>
            <a:pPr marL="342900" indent="-342900" algn="just">
              <a:spcBef>
                <a:spcPct val="40000"/>
              </a:spcBef>
              <a:buClr>
                <a:schemeClr val="folHlink"/>
              </a:buClr>
              <a:buSzPct val="60000"/>
              <a:buFont typeface="Wingdings" panose="05000000000000000000" pitchFamily="2" charset="2"/>
              <a:buChar char="n"/>
            </a:pPr>
            <a:r>
              <a:rPr lang="zh-CN" altLang="en-US" sz="2800" dirty="0">
                <a:latin typeface="Times New Roman" panose="02020603050405020304" pitchFamily="18" charset="0"/>
                <a:ea typeface="宋体" panose="02010600030101010101" pitchFamily="2" charset="-122"/>
              </a:rPr>
              <a:t>磁盘容错技术是通过增加冗余的磁盘驱动器、磁盘控制器等方法，来提高磁盘系统可靠性的一种技术。</a:t>
            </a:r>
            <a:endParaRPr lang="zh-CN" altLang="en-US" sz="2800" dirty="0">
              <a:latin typeface="Times New Roman" panose="02020603050405020304" pitchFamily="18" charset="0"/>
              <a:ea typeface="宋体" panose="02010600030101010101" pitchFamily="2" charset="-122"/>
            </a:endParaRPr>
          </a:p>
          <a:p>
            <a:pPr marL="342900" indent="-342900" algn="just">
              <a:spcBef>
                <a:spcPct val="40000"/>
              </a:spcBef>
              <a:buClr>
                <a:schemeClr val="folHlink"/>
              </a:buClr>
              <a:buSzPct val="60000"/>
              <a:buFont typeface="Wingdings" panose="05000000000000000000" pitchFamily="2" charset="2"/>
              <a:buChar char="n"/>
            </a:pPr>
            <a:r>
              <a:rPr lang="zh-CN" altLang="en-US" sz="2800" dirty="0">
                <a:latin typeface="Times New Roman" panose="02020603050405020304" pitchFamily="18" charset="0"/>
                <a:ea typeface="宋体" panose="02010600030101010101" pitchFamily="2" charset="-122"/>
              </a:rPr>
              <a:t>磁盘容错技术可分成</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个级别：</a:t>
            </a:r>
            <a:endParaRPr lang="zh-CN" altLang="en-US" sz="2800" dirty="0">
              <a:latin typeface="Times New Roman" panose="02020603050405020304" pitchFamily="18" charset="0"/>
              <a:ea typeface="宋体" panose="02010600030101010101" pitchFamily="2" charset="-122"/>
            </a:endParaRPr>
          </a:p>
          <a:p>
            <a:pPr marL="742950" lvl="1" indent="-285750" algn="just">
              <a:spcBef>
                <a:spcPct val="40000"/>
              </a:spcBef>
              <a:buClr>
                <a:schemeClr val="hlink"/>
              </a:buClr>
              <a:buSzPct val="55000"/>
              <a:buFont typeface="Wingdings" panose="05000000000000000000" pitchFamily="2" charset="2"/>
              <a:buChar char="n"/>
            </a:pPr>
            <a:r>
              <a:rPr lang="en-US" altLang="zh-CN" sz="2800" dirty="0">
                <a:latin typeface="Times New Roman" panose="02020603050405020304" pitchFamily="18" charset="0"/>
                <a:ea typeface="宋体" panose="02010600030101010101" pitchFamily="2" charset="-122"/>
              </a:rPr>
              <a:t>SFT-1——</a:t>
            </a:r>
            <a:r>
              <a:rPr lang="zh-CN" altLang="en-US" sz="2800" dirty="0">
                <a:latin typeface="Times New Roman" panose="02020603050405020304" pitchFamily="18" charset="0"/>
                <a:ea typeface="宋体" panose="02010600030101010101" pitchFamily="2" charset="-122"/>
              </a:rPr>
              <a:t>低级磁盘容错技术</a:t>
            </a:r>
            <a:endParaRPr lang="zh-CN" altLang="en-US" sz="2800" dirty="0">
              <a:latin typeface="Times New Roman" panose="02020603050405020304" pitchFamily="18" charset="0"/>
              <a:ea typeface="宋体" panose="02010600030101010101" pitchFamily="2" charset="-122"/>
            </a:endParaRPr>
          </a:p>
          <a:p>
            <a:pPr marL="742950" lvl="1" indent="-285750" algn="just">
              <a:spcBef>
                <a:spcPct val="40000"/>
              </a:spcBef>
              <a:buClr>
                <a:schemeClr val="hlink"/>
              </a:buClr>
              <a:buSzPct val="55000"/>
              <a:buFont typeface="Wingdings" panose="05000000000000000000" pitchFamily="2" charset="2"/>
              <a:buChar char="n"/>
            </a:pPr>
            <a:r>
              <a:rPr lang="en-US" altLang="zh-CN" sz="2800" dirty="0">
                <a:latin typeface="Times New Roman" panose="02020603050405020304" pitchFamily="18" charset="0"/>
                <a:ea typeface="宋体" panose="02010600030101010101" pitchFamily="2" charset="-122"/>
              </a:rPr>
              <a:t>SFT-2——</a:t>
            </a:r>
            <a:r>
              <a:rPr lang="zh-CN" altLang="en-US" sz="2800" dirty="0">
                <a:latin typeface="Times New Roman" panose="02020603050405020304" pitchFamily="18" charset="0"/>
                <a:ea typeface="宋体" panose="02010600030101010101" pitchFamily="2" charset="-122"/>
              </a:rPr>
              <a:t>中级磁盘容错技术</a:t>
            </a:r>
            <a:endParaRPr lang="zh-CN" altLang="en-US" sz="2800" dirty="0">
              <a:latin typeface="Times New Roman" panose="02020603050405020304" pitchFamily="18" charset="0"/>
              <a:ea typeface="宋体" panose="02010600030101010101" pitchFamily="2" charset="-122"/>
            </a:endParaRPr>
          </a:p>
        </p:txBody>
      </p:sp>
      <p:sp>
        <p:nvSpPr>
          <p:cNvPr id="69635" name="Text Box 5"/>
          <p:cNvSpPr txBox="1"/>
          <p:nvPr/>
        </p:nvSpPr>
        <p:spPr>
          <a:xfrm>
            <a:off x="250825" y="333375"/>
            <a:ext cx="7885113"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8.4  </a:t>
            </a:r>
            <a:r>
              <a:rPr lang="zh-CN" altLang="en-US" sz="4400" dirty="0">
                <a:solidFill>
                  <a:srgbClr val="000066"/>
                </a:solidFill>
                <a:latin typeface="Tahoma" panose="020B0604030504040204" pitchFamily="34" charset="0"/>
                <a:ea typeface="黑体" panose="02010609060101010101" pitchFamily="49" charset="-122"/>
              </a:rPr>
              <a:t>提高磁盘可靠性的技术</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type="body" sz="half" idx="1"/>
          </p:nvPr>
        </p:nvSpPr>
        <p:spPr>
          <a:xfrm>
            <a:off x="250825" y="1052513"/>
            <a:ext cx="8605838" cy="5472112"/>
          </a:xfrm>
        </p:spPr>
        <p:txBody>
          <a:bodyPr vert="horz" wrap="square" lIns="91440" tIns="45720" rIns="91440" bIns="45720" anchor="t" anchorCtr="0"/>
          <a:p>
            <a:pPr algn="just" eaLnBrk="1" hangingPunct="1">
              <a:spcBef>
                <a:spcPct val="0"/>
              </a:spcBef>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用于链接文件物理块的指针（块号），显式地存放在外存的一张链接表中，整个磁盘仅一张表</a:t>
            </a:r>
            <a:endParaRPr lang="en-US" altLang="zh-CN" sz="2400" dirty="0">
              <a:latin typeface="黑体" panose="02010609060101010101" pitchFamily="49" charset="-122"/>
              <a:ea typeface="黑体" panose="02010609060101010101" pitchFamily="49" charset="-122"/>
            </a:endParaRPr>
          </a:p>
          <a:p>
            <a:pPr algn="just" eaLnBrk="1" hangingPunct="1">
              <a:spcBef>
                <a:spcPct val="0"/>
              </a:spcBef>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该表称为文件分配表</a:t>
            </a:r>
            <a:r>
              <a:rPr lang="en-US" altLang="zh-CN" sz="2400" dirty="0">
                <a:latin typeface="黑体" panose="02010609060101010101" pitchFamily="49" charset="-122"/>
                <a:ea typeface="黑体" panose="02010609060101010101" pitchFamily="49" charset="-122"/>
              </a:rPr>
              <a:t>FAT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File Allocation Table</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lgn="just" eaLnBrk="1" hangingPunct="1">
              <a:spcBef>
                <a:spcPct val="0"/>
              </a:spcBef>
              <a:buClr>
                <a:schemeClr val="folHlink"/>
              </a:buClr>
              <a:buSzPct val="60000"/>
              <a:buFont typeface="Wingdings" panose="05000000000000000000" pitchFamily="2" charset="2"/>
            </a:pPr>
            <a:r>
              <a:rPr lang="en-US" altLang="zh-CN" sz="2400" dirty="0">
                <a:latin typeface="黑体" panose="02010609060101010101" pitchFamily="49" charset="-122"/>
                <a:ea typeface="黑体" panose="02010609060101010101" pitchFamily="49" charset="-122"/>
              </a:rPr>
              <a:t>MS-DOS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Windows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OS/2</a:t>
            </a:r>
            <a:r>
              <a:rPr lang="zh-CN" altLang="en-US" sz="2400" dirty="0">
                <a:latin typeface="黑体" panose="02010609060101010101" pitchFamily="49" charset="-122"/>
                <a:ea typeface="黑体" panose="02010609060101010101" pitchFamily="49" charset="-122"/>
              </a:rPr>
              <a:t>等操作系统都采用</a:t>
            </a:r>
            <a:r>
              <a:rPr lang="en-US" altLang="zh-CN" sz="2400" dirty="0">
                <a:latin typeface="黑体" panose="02010609060101010101" pitchFamily="49" charset="-122"/>
                <a:ea typeface="黑体" panose="02010609060101010101" pitchFamily="49" charset="-122"/>
              </a:rPr>
              <a:t>FAT</a:t>
            </a:r>
            <a:endParaRPr lang="en-US" altLang="zh-CN" sz="2400" dirty="0">
              <a:latin typeface="黑体" panose="02010609060101010101" pitchFamily="49" charset="-122"/>
              <a:ea typeface="黑体" panose="02010609060101010101" pitchFamily="49" charset="-122"/>
            </a:endParaRPr>
          </a:p>
        </p:txBody>
      </p:sp>
      <p:graphicFrame>
        <p:nvGraphicFramePr>
          <p:cNvPr id="10243" name="Object 9"/>
          <p:cNvGraphicFramePr>
            <a:graphicFrameLocks noGrp="1"/>
          </p:cNvGraphicFramePr>
          <p:nvPr>
            <p:ph sz="half" idx="2"/>
          </p:nvPr>
        </p:nvGraphicFramePr>
        <p:xfrm>
          <a:off x="5045075" y="3265488"/>
          <a:ext cx="4103688" cy="2557462"/>
        </p:xfrm>
        <a:graphic>
          <a:graphicData uri="http://schemas.openxmlformats.org/presentationml/2006/ole">
            <mc:AlternateContent xmlns:mc="http://schemas.openxmlformats.org/markup-compatibility/2006">
              <mc:Choice xmlns:v="urn:schemas-microsoft-com:vml" Requires="v">
                <p:oleObj spid="_x0000_s3078" name="" r:id="rId1" imgW="2506980" imgH="1310640" progId="Visio.Drawing.4">
                  <p:embed/>
                </p:oleObj>
              </mc:Choice>
              <mc:Fallback>
                <p:oleObj name="" r:id="rId1" imgW="2506980" imgH="1310640" progId="Visio.Drawing.4">
                  <p:embed/>
                  <p:pic>
                    <p:nvPicPr>
                      <p:cNvPr id="0" name="图片 3077"/>
                      <p:cNvPicPr/>
                      <p:nvPr/>
                    </p:nvPicPr>
                    <p:blipFill>
                      <a:blip r:embed="rId2"/>
                      <a:srcRect/>
                      <a:stretch>
                        <a:fillRect/>
                      </a:stretch>
                    </p:blipFill>
                    <p:spPr>
                      <a:xfrm>
                        <a:off x="5045075" y="3265488"/>
                        <a:ext cx="4103688" cy="2557462"/>
                      </a:xfrm>
                      <a:prstGeom prst="rect">
                        <a:avLst/>
                      </a:prstGeom>
                      <a:noFill/>
                      <a:ln w="38100">
                        <a:miter/>
                      </a:ln>
                    </p:spPr>
                  </p:pic>
                </p:oleObj>
              </mc:Fallback>
            </mc:AlternateContent>
          </a:graphicData>
        </a:graphic>
      </p:graphicFrame>
      <p:sp>
        <p:nvSpPr>
          <p:cNvPr id="10244" name="Text Box 12"/>
          <p:cNvSpPr txBox="1"/>
          <p:nvPr/>
        </p:nvSpPr>
        <p:spPr>
          <a:xfrm>
            <a:off x="4741863" y="5969000"/>
            <a:ext cx="4392612" cy="523875"/>
          </a:xfrm>
          <a:prstGeom prst="rect">
            <a:avLst/>
          </a:prstGeom>
          <a:solidFill>
            <a:srgbClr val="FFCC99"/>
          </a:solidFill>
          <a:ln w="9525">
            <a:noFill/>
          </a:ln>
        </p:spPr>
        <p:txBody>
          <a:bodyPr>
            <a:spAutoFit/>
          </a:bodyPr>
          <a:p>
            <a:pPr marL="342900" indent="-342900" algn="ctr" eaLnBrk="1" hangingPunct="1">
              <a:spcBef>
                <a:spcPct val="50000"/>
              </a:spcBef>
              <a:buFont typeface="Wingdings" panose="05000000000000000000" pitchFamily="2" charset="2"/>
            </a:pPr>
            <a:r>
              <a:rPr lang="zh-CN" altLang="en-US" sz="2800" dirty="0">
                <a:latin typeface="Times New Roman" panose="02020603050405020304" pitchFamily="18" charset="0"/>
                <a:ea typeface="黑体" panose="02010609060101010101" pitchFamily="49" charset="-122"/>
              </a:rPr>
              <a:t>显式链接可支持直接访问</a:t>
            </a:r>
            <a:endParaRPr lang="zh-CN" altLang="en-US" sz="2800" dirty="0">
              <a:latin typeface="Times New Roman" panose="02020603050405020304" pitchFamily="18" charset="0"/>
              <a:ea typeface="黑体" panose="02010609060101010101" pitchFamily="49" charset="-122"/>
            </a:endParaRPr>
          </a:p>
        </p:txBody>
      </p:sp>
      <p:sp>
        <p:nvSpPr>
          <p:cNvPr id="10245" name="Rectangle 2"/>
          <p:cNvSpPr>
            <a:spLocks noGrp="1"/>
          </p:cNvSpPr>
          <p:nvPr>
            <p:ph type="title"/>
          </p:nvPr>
        </p:nvSpPr>
        <p:spPr/>
        <p:txBody>
          <a:bodyPr vert="horz" wrap="square" lIns="91440" tIns="45720" rIns="91440" bIns="45720" anchor="b" anchorCtr="0"/>
          <a:p>
            <a:pPr eaLnBrk="1" hangingPunct="1"/>
            <a:r>
              <a:rPr lang="en-US" altLang="zh-CN" sz="4000" dirty="0"/>
              <a:t>2  </a:t>
            </a:r>
            <a:r>
              <a:rPr lang="zh-CN" altLang="en-US" sz="4000" dirty="0"/>
              <a:t>显式</a:t>
            </a:r>
            <a:r>
              <a:rPr lang="zh-CN" altLang="en-US" sz="4000" dirty="0">
                <a:latin typeface="黑体" panose="02010609060101010101" pitchFamily="49" charset="-122"/>
              </a:rPr>
              <a:t>链接</a:t>
            </a:r>
            <a:endParaRPr lang="zh-CN" altLang="en-US" sz="4000" dirty="0">
              <a:latin typeface="黑体" panose="02010609060101010101" pitchFamily="49" charset="-122"/>
            </a:endParaRPr>
          </a:p>
        </p:txBody>
      </p:sp>
      <p:sp>
        <p:nvSpPr>
          <p:cNvPr id="10246" name="矩形 1"/>
          <p:cNvSpPr/>
          <p:nvPr/>
        </p:nvSpPr>
        <p:spPr>
          <a:xfrm>
            <a:off x="252413" y="3265488"/>
            <a:ext cx="4572000" cy="2678112"/>
          </a:xfrm>
          <a:prstGeom prst="rect">
            <a:avLst/>
          </a:prstGeom>
          <a:noFill/>
          <a:ln w="9525">
            <a:noFill/>
          </a:ln>
        </p:spPr>
        <p:txBody>
          <a:bodyPr>
            <a:spAutoFit/>
          </a:bodyPr>
          <a:p>
            <a:pPr marL="342900" indent="-342900" algn="just" eaLnBrk="1" hangingPunct="1">
              <a:buClr>
                <a:schemeClr val="folHlink"/>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表的序号是物理盘块号，从</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至</a:t>
            </a:r>
            <a:r>
              <a:rPr lang="en-US" altLang="zh-CN" dirty="0">
                <a:latin typeface="黑体" panose="02010609060101010101" pitchFamily="49" charset="-122"/>
                <a:ea typeface="黑体" panose="02010609060101010101" pitchFamily="49" charset="-122"/>
              </a:rPr>
              <a:t>N-1,</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为磁盘总块数</a:t>
            </a:r>
            <a:endParaRPr lang="en-US" altLang="zh-CN" dirty="0">
              <a:latin typeface="黑体" panose="02010609060101010101" pitchFamily="49" charset="-122"/>
              <a:ea typeface="黑体" panose="02010609060101010101" pitchFamily="49" charset="-122"/>
            </a:endParaRPr>
          </a:p>
          <a:p>
            <a:pPr marL="342900" indent="-342900" algn="just" eaLnBrk="1" hangingPunct="1">
              <a:buClr>
                <a:schemeClr val="folHlink"/>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每个表项存放链接指针，即下一盘块号</a:t>
            </a:r>
            <a:endParaRPr lang="en-US" altLang="zh-CN" dirty="0">
              <a:latin typeface="黑体" panose="02010609060101010101" pitchFamily="49" charset="-122"/>
              <a:ea typeface="黑体" panose="02010609060101010101" pitchFamily="49" charset="-122"/>
            </a:endParaRPr>
          </a:p>
          <a:p>
            <a:pPr marL="342900" indent="-342900" algn="just" eaLnBrk="1" hangingPunct="1">
              <a:buClr>
                <a:schemeClr val="folHlink"/>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系统启动时，该表调入内存。查找记录过程在内存中进行，大大提高速度。</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215900" y="1125538"/>
            <a:ext cx="4440238" cy="584200"/>
          </a:xfrm>
          <a:prstGeom prst="rect">
            <a:avLst/>
          </a:prstGeom>
          <a:noFill/>
          <a:ln w="9525">
            <a:noFill/>
          </a:ln>
        </p:spPr>
        <p:txBody>
          <a:bodyPr wrap="none">
            <a:spAutoFit/>
          </a:bodyPr>
          <a:p>
            <a:pPr eaLnBrk="1" hangingPunct="1"/>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第一级容错技术</a:t>
            </a:r>
            <a:r>
              <a:rPr lang="en-US" altLang="zh-CN" sz="2800" dirty="0">
                <a:latin typeface="黑体" panose="02010609060101010101" pitchFamily="49" charset="-122"/>
                <a:ea typeface="黑体" panose="02010609060101010101" pitchFamily="49" charset="-122"/>
              </a:rPr>
              <a:t>SFT-Ⅰ</a:t>
            </a:r>
            <a:r>
              <a:rPr lang="en-US" altLang="zh-CN" sz="3200" dirty="0">
                <a:latin typeface="Times New Roman" panose="02020603050405020304" pitchFamily="18" charset="0"/>
                <a:ea typeface="宋体" panose="02010600030101010101" pitchFamily="2" charset="-122"/>
              </a:rPr>
              <a:t> </a:t>
            </a:r>
            <a:endParaRPr lang="en-US" altLang="zh-CN" sz="3200" dirty="0">
              <a:latin typeface="Times New Roman" panose="02020603050405020304" pitchFamily="18" charset="0"/>
              <a:ea typeface="宋体" panose="02010600030101010101" pitchFamily="2" charset="-122"/>
            </a:endParaRPr>
          </a:p>
        </p:txBody>
      </p:sp>
      <p:sp>
        <p:nvSpPr>
          <p:cNvPr id="38915" name="Text Box 3"/>
          <p:cNvSpPr txBox="1">
            <a:spLocks noChangeArrowheads="1"/>
          </p:cNvSpPr>
          <p:nvPr/>
        </p:nvSpPr>
        <p:spPr bwMode="auto">
          <a:xfrm>
            <a:off x="285750" y="1677988"/>
            <a:ext cx="8499475" cy="5078413"/>
          </a:xfrm>
          <a:prstGeom prst="rect">
            <a:avLst/>
          </a:prstGeom>
          <a:noFill/>
          <a:ln>
            <a:noFill/>
          </a:ln>
        </p:spPr>
        <p:txBody>
          <a:bodyPr>
            <a:spAutoFit/>
          </a:bodyPr>
          <a:lstStyle>
            <a:lvl1pPr eaLnBrk="0" hangingPunct="0">
              <a:defRPr sz="2400" b="1">
                <a:solidFill>
                  <a:schemeClr val="tx1"/>
                </a:solidFill>
                <a:latin typeface="Times New Roman" panose="02020603050405020304" pitchFamily="18" charset="0"/>
                <a:ea typeface="楷体_GB2312" pitchFamily="49" charset="-122"/>
              </a:defRPr>
            </a:lvl1pPr>
            <a:lvl2pPr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双份目录和双份文件分配表</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在磁盘上存放的文件目录和文件分配表</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FAT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，是文件管理所用的重要数据结构。如果这些表格被破坏，等效于文件的丢失。因此在不同的磁盘上或在磁盘的不同区域中，建立</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双份</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目录表和</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FAT</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热修复重定向和写后读校验：</a:t>
            </a:r>
            <a:r>
              <a:rPr kumimoji="0" lang="zh-CN" altLang="en-US" sz="2400" b="0"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cs typeface="+mn-cs"/>
              </a:rPr>
              <a:t>针对坏块管理</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热修复重定向</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(Hot-Redirection)</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：在硬盘上为该坏块表分配一个扇区，当控制器第一次初始化时，他读坏块表并找一个空闲块代替坏块（即在热修复重定位区找），并在坏块中记录映射，此后，全部对该坏块的请求都采用该空闲块。</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写后读校验</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(Read after write Verification)</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方式：写入磁盘后，即读出进行比较，一致则写入成功。 </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70660" name="Text Box 5"/>
          <p:cNvSpPr txBox="1"/>
          <p:nvPr/>
        </p:nvSpPr>
        <p:spPr>
          <a:xfrm>
            <a:off x="250825" y="333375"/>
            <a:ext cx="7885113" cy="768350"/>
          </a:xfrm>
          <a:prstGeom prst="rect">
            <a:avLst/>
          </a:prstGeom>
          <a:noFill/>
          <a:ln w="9525">
            <a:noFill/>
          </a:ln>
        </p:spPr>
        <p:txBody>
          <a:bodyPr anchor="b" anchorCtr="0"/>
          <a:p>
            <a:pPr eaLnBrk="1" hangingPunct="1"/>
            <a:r>
              <a:rPr lang="en-US" altLang="zh-CN" sz="4400" dirty="0">
                <a:solidFill>
                  <a:srgbClr val="000066"/>
                </a:solidFill>
                <a:latin typeface="Tahoma" panose="020B0604030504040204" pitchFamily="34" charset="0"/>
                <a:ea typeface="黑体" panose="02010609060101010101" pitchFamily="49" charset="-122"/>
              </a:rPr>
              <a:t>8.4  </a:t>
            </a:r>
            <a:r>
              <a:rPr lang="zh-CN" altLang="en-US" sz="4400" dirty="0">
                <a:solidFill>
                  <a:srgbClr val="000066"/>
                </a:solidFill>
                <a:latin typeface="Tahoma" panose="020B0604030504040204" pitchFamily="34" charset="0"/>
                <a:ea typeface="黑体" panose="02010609060101010101" pitchFamily="49" charset="-122"/>
              </a:rPr>
              <a:t>提高磁盘可靠性的技术</a:t>
            </a:r>
            <a:endParaRPr lang="zh-CN" altLang="en-US" sz="44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357188" y="657225"/>
            <a:ext cx="4427537" cy="523875"/>
          </a:xfrm>
          <a:prstGeom prst="rect">
            <a:avLst/>
          </a:prstGeom>
          <a:noFill/>
          <a:ln w="9525">
            <a:noFill/>
          </a:ln>
        </p:spPr>
        <p:txBody>
          <a:bodyPr wrap="none">
            <a:spAutoFit/>
          </a:bodyPr>
          <a:p>
            <a:pPr eaLnBrk="1" hangingPunct="1"/>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第二级容错技术</a:t>
            </a:r>
            <a:r>
              <a:rPr lang="en-US" altLang="zh-CN" sz="2800" dirty="0">
                <a:latin typeface="黑体" panose="02010609060101010101" pitchFamily="49" charset="-122"/>
                <a:ea typeface="黑体" panose="02010609060101010101" pitchFamily="49" charset="-122"/>
              </a:rPr>
              <a:t>SFT-Ⅱ</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sp>
        <p:nvSpPr>
          <p:cNvPr id="71683" name="Text Box 3"/>
          <p:cNvSpPr txBox="1"/>
          <p:nvPr/>
        </p:nvSpPr>
        <p:spPr>
          <a:xfrm>
            <a:off x="179388" y="2089150"/>
            <a:ext cx="4537075" cy="892175"/>
          </a:xfrm>
          <a:prstGeom prst="rect">
            <a:avLst/>
          </a:prstGeom>
          <a:noFill/>
          <a:ln w="9525">
            <a:noFill/>
          </a:ln>
        </p:spPr>
        <p:txBody>
          <a:bodyPr>
            <a:spAutoFit/>
          </a:bodyPr>
          <a:p>
            <a:pPr eaLnBrk="1" hangingPunct="1"/>
            <a:r>
              <a:rPr lang="en-US" altLang="zh-CN" b="0" dirty="0">
                <a:latin typeface="黑体" panose="02010609060101010101" pitchFamily="49" charset="-122"/>
                <a:ea typeface="黑体" panose="02010609060101010101" pitchFamily="49" charset="-122"/>
              </a:rPr>
              <a:t>(1) </a:t>
            </a:r>
            <a:r>
              <a:rPr lang="zh-CN" altLang="en-US" b="0" dirty="0">
                <a:latin typeface="黑体" panose="02010609060101010101" pitchFamily="49" charset="-122"/>
                <a:ea typeface="黑体" panose="02010609060101010101" pitchFamily="49" charset="-122"/>
              </a:rPr>
              <a:t>磁盘镜像</a:t>
            </a:r>
            <a:r>
              <a:rPr lang="en-US" altLang="zh-CN" b="0" dirty="0">
                <a:latin typeface="黑体" panose="02010609060101010101" pitchFamily="49" charset="-122"/>
                <a:ea typeface="黑体" panose="02010609060101010101" pitchFamily="49" charset="-122"/>
              </a:rPr>
              <a:t>(Disk Mirroring)</a:t>
            </a:r>
            <a:r>
              <a:rPr lang="zh-CN" altLang="en-US" b="0" dirty="0">
                <a:solidFill>
                  <a:srgbClr val="FF3300"/>
                </a:solidFill>
                <a:latin typeface="黑体" panose="02010609060101010101" pitchFamily="49" charset="-122"/>
                <a:ea typeface="黑体" panose="02010609060101010101" pitchFamily="49" charset="-122"/>
              </a:rPr>
              <a:t>针对磁盘驱动器故障</a:t>
            </a:r>
            <a:r>
              <a:rPr lang="zh-CN" altLang="en-US" sz="2800" b="0" dirty="0">
                <a:latin typeface="Times New Roman" panose="02020603050405020304" pitchFamily="18" charset="0"/>
                <a:ea typeface="宋体" panose="02010600030101010101" pitchFamily="2" charset="-122"/>
              </a:rPr>
              <a:t> </a:t>
            </a:r>
            <a:endParaRPr lang="zh-CN" altLang="en-US" sz="2800" b="0" dirty="0">
              <a:latin typeface="Times New Roman" panose="02020603050405020304" pitchFamily="18" charset="0"/>
              <a:ea typeface="宋体" panose="02010600030101010101" pitchFamily="2" charset="-122"/>
            </a:endParaRPr>
          </a:p>
        </p:txBody>
      </p:sp>
      <p:graphicFrame>
        <p:nvGraphicFramePr>
          <p:cNvPr id="71684" name="Object 4"/>
          <p:cNvGraphicFramePr/>
          <p:nvPr/>
        </p:nvGraphicFramePr>
        <p:xfrm>
          <a:off x="574675" y="3241675"/>
          <a:ext cx="3744913" cy="2159000"/>
        </p:xfrm>
        <a:graphic>
          <a:graphicData uri="http://schemas.openxmlformats.org/presentationml/2006/ole">
            <mc:AlternateContent xmlns:mc="http://schemas.openxmlformats.org/markup-compatibility/2006">
              <mc:Choice xmlns:v="urn:schemas-microsoft-com:vml" Requires="v">
                <p:oleObj spid="_x0000_s3081" name="" r:id="rId1" imgW="1828800" imgH="784860" progId="Visio.Drawing.4">
                  <p:embed/>
                </p:oleObj>
              </mc:Choice>
              <mc:Fallback>
                <p:oleObj name="" r:id="rId1" imgW="1828800" imgH="784860" progId="Visio.Drawing.4">
                  <p:embed/>
                  <p:pic>
                    <p:nvPicPr>
                      <p:cNvPr id="0" name="图片 3080"/>
                      <p:cNvPicPr/>
                      <p:nvPr/>
                    </p:nvPicPr>
                    <p:blipFill>
                      <a:blip r:embed="rId2"/>
                      <a:stretch>
                        <a:fillRect/>
                      </a:stretch>
                    </p:blipFill>
                    <p:spPr>
                      <a:xfrm>
                        <a:off x="574675" y="3241675"/>
                        <a:ext cx="3744913" cy="2159000"/>
                      </a:xfrm>
                      <a:prstGeom prst="rect">
                        <a:avLst/>
                      </a:prstGeom>
                      <a:noFill/>
                      <a:ln w="9525" cap="flat" cmpd="sng">
                        <a:solidFill>
                          <a:srgbClr val="FFCC99"/>
                        </a:solidFill>
                        <a:prstDash val="solid"/>
                        <a:miter/>
                        <a:headEnd type="none" w="med" len="med"/>
                        <a:tailEnd type="none" w="med" len="med"/>
                      </a:ln>
                    </p:spPr>
                  </p:pic>
                </p:oleObj>
              </mc:Fallback>
            </mc:AlternateContent>
          </a:graphicData>
        </a:graphic>
      </p:graphicFrame>
      <p:sp>
        <p:nvSpPr>
          <p:cNvPr id="71685" name="Text Box 5"/>
          <p:cNvSpPr txBox="1"/>
          <p:nvPr/>
        </p:nvSpPr>
        <p:spPr>
          <a:xfrm>
            <a:off x="625475" y="5586413"/>
            <a:ext cx="3236913" cy="585787"/>
          </a:xfrm>
          <a:prstGeom prst="rect">
            <a:avLst/>
          </a:prstGeom>
          <a:noFill/>
          <a:ln w="9525">
            <a:noFill/>
          </a:ln>
        </p:spPr>
        <p:txBody>
          <a:bodyPr wrap="none">
            <a:spAutoFit/>
          </a:bodyPr>
          <a:p>
            <a:pPr eaLnBrk="1" hangingPunct="1"/>
            <a:r>
              <a:rPr lang="zh-CN" altLang="en-US" b="0" dirty="0">
                <a:latin typeface="Times New Roman" panose="02020603050405020304" pitchFamily="18" charset="0"/>
                <a:ea typeface="宋体" panose="02010600030101010101" pitchFamily="2" charset="-122"/>
              </a:rPr>
              <a:t>图 </a:t>
            </a:r>
            <a:r>
              <a:rPr lang="en-US" altLang="zh-CN" b="0" dirty="0">
                <a:latin typeface="Times New Roman" panose="02020603050405020304" pitchFamily="18" charset="0"/>
                <a:ea typeface="宋体" panose="02010600030101010101" pitchFamily="2" charset="-122"/>
              </a:rPr>
              <a:t>8-13  </a:t>
            </a:r>
            <a:r>
              <a:rPr lang="zh-CN" altLang="en-US" b="0" dirty="0">
                <a:latin typeface="Times New Roman" panose="02020603050405020304" pitchFamily="18" charset="0"/>
                <a:ea typeface="宋体" panose="02010600030101010101" pitchFamily="2" charset="-122"/>
              </a:rPr>
              <a:t>磁盘镜像示意</a:t>
            </a:r>
            <a:r>
              <a:rPr lang="zh-CN" altLang="en-US" sz="3200" b="0" dirty="0">
                <a:latin typeface="Times New Roman" panose="02020603050405020304" pitchFamily="18" charset="0"/>
                <a:ea typeface="宋体" panose="02010600030101010101" pitchFamily="2" charset="-122"/>
              </a:rPr>
              <a:t> </a:t>
            </a:r>
            <a:endParaRPr lang="zh-CN" altLang="en-US" sz="3200" b="0" dirty="0">
              <a:latin typeface="Times New Roman" panose="02020603050405020304" pitchFamily="18" charset="0"/>
              <a:ea typeface="宋体" panose="02010600030101010101" pitchFamily="2" charset="-122"/>
            </a:endParaRPr>
          </a:p>
        </p:txBody>
      </p:sp>
      <p:sp>
        <p:nvSpPr>
          <p:cNvPr id="71686" name="Text Box 8"/>
          <p:cNvSpPr txBox="1"/>
          <p:nvPr/>
        </p:nvSpPr>
        <p:spPr>
          <a:xfrm>
            <a:off x="4716463" y="2097088"/>
            <a:ext cx="4414837" cy="892175"/>
          </a:xfrm>
          <a:prstGeom prst="rect">
            <a:avLst/>
          </a:prstGeom>
          <a:noFill/>
          <a:ln w="9525">
            <a:noFill/>
          </a:ln>
        </p:spPr>
        <p:txBody>
          <a:bodyPr>
            <a:spAutoFit/>
          </a:bodyPr>
          <a:p>
            <a:pPr eaLnBrk="1" hangingPunct="1"/>
            <a:r>
              <a:rPr lang="en-US" altLang="zh-CN" b="0" dirty="0">
                <a:latin typeface="黑体" panose="02010609060101010101" pitchFamily="49" charset="-122"/>
                <a:ea typeface="黑体" panose="02010609060101010101" pitchFamily="49" charset="-122"/>
              </a:rPr>
              <a:t>(2) </a:t>
            </a:r>
            <a:r>
              <a:rPr lang="zh-CN" altLang="en-US" b="0" dirty="0">
                <a:latin typeface="黑体" panose="02010609060101010101" pitchFamily="49" charset="-122"/>
                <a:ea typeface="黑体" panose="02010609060101010101" pitchFamily="49" charset="-122"/>
              </a:rPr>
              <a:t>磁盘双工</a:t>
            </a:r>
            <a:r>
              <a:rPr lang="en-US" altLang="zh-CN" b="0" dirty="0">
                <a:latin typeface="黑体" panose="02010609060101010101" pitchFamily="49" charset="-122"/>
                <a:ea typeface="黑体" panose="02010609060101010101" pitchFamily="49" charset="-122"/>
              </a:rPr>
              <a:t>(Disk Duplexing)</a:t>
            </a:r>
            <a:r>
              <a:rPr lang="zh-CN" altLang="en-US" b="0" dirty="0">
                <a:solidFill>
                  <a:srgbClr val="FF3300"/>
                </a:solidFill>
                <a:latin typeface="黑体" panose="02010609060101010101" pitchFamily="49" charset="-122"/>
                <a:ea typeface="黑体" panose="02010609060101010101" pitchFamily="49" charset="-122"/>
              </a:rPr>
              <a:t>针对磁盘控制器或者通道故障</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graphicFrame>
        <p:nvGraphicFramePr>
          <p:cNvPr id="71687" name="Object 9"/>
          <p:cNvGraphicFramePr/>
          <p:nvPr/>
        </p:nvGraphicFramePr>
        <p:xfrm>
          <a:off x="5003800" y="3241675"/>
          <a:ext cx="3455988" cy="2124075"/>
        </p:xfrm>
        <a:graphic>
          <a:graphicData uri="http://schemas.openxmlformats.org/presentationml/2006/ole">
            <mc:AlternateContent xmlns:mc="http://schemas.openxmlformats.org/markup-compatibility/2006">
              <mc:Choice xmlns:v="urn:schemas-microsoft-com:vml" Requires="v">
                <p:oleObj spid="_x0000_s3080" name="" r:id="rId3" imgW="1722120" imgH="1143000" progId="Visio.Drawing.4">
                  <p:embed/>
                </p:oleObj>
              </mc:Choice>
              <mc:Fallback>
                <p:oleObj name="" r:id="rId3" imgW="1722120" imgH="1143000" progId="Visio.Drawing.4">
                  <p:embed/>
                  <p:pic>
                    <p:nvPicPr>
                      <p:cNvPr id="0" name="图片 3079"/>
                      <p:cNvPicPr/>
                      <p:nvPr/>
                    </p:nvPicPr>
                    <p:blipFill>
                      <a:blip r:embed="rId4"/>
                      <a:stretch>
                        <a:fillRect/>
                      </a:stretch>
                    </p:blipFill>
                    <p:spPr>
                      <a:xfrm>
                        <a:off x="5003800" y="3241675"/>
                        <a:ext cx="3455988" cy="2124075"/>
                      </a:xfrm>
                      <a:prstGeom prst="rect">
                        <a:avLst/>
                      </a:prstGeom>
                      <a:noFill/>
                      <a:ln w="9525" cap="flat" cmpd="sng">
                        <a:solidFill>
                          <a:srgbClr val="FFCC99"/>
                        </a:solidFill>
                        <a:prstDash val="solid"/>
                        <a:miter/>
                        <a:headEnd type="none" w="med" len="med"/>
                        <a:tailEnd type="none" w="med" len="med"/>
                      </a:ln>
                    </p:spPr>
                  </p:pic>
                </p:oleObj>
              </mc:Fallback>
            </mc:AlternateContent>
          </a:graphicData>
        </a:graphic>
      </p:graphicFrame>
      <p:sp>
        <p:nvSpPr>
          <p:cNvPr id="71688" name="Text Box 10"/>
          <p:cNvSpPr txBox="1"/>
          <p:nvPr/>
        </p:nvSpPr>
        <p:spPr>
          <a:xfrm>
            <a:off x="5305425" y="5586413"/>
            <a:ext cx="3236913" cy="585787"/>
          </a:xfrm>
          <a:prstGeom prst="rect">
            <a:avLst/>
          </a:prstGeom>
          <a:noFill/>
          <a:ln w="9525">
            <a:noFill/>
          </a:ln>
        </p:spPr>
        <p:txBody>
          <a:bodyPr wrap="none">
            <a:spAutoFit/>
          </a:bodyPr>
          <a:p>
            <a:pPr eaLnBrk="1" hangingPunct="1"/>
            <a:r>
              <a:rPr lang="zh-CN" altLang="en-US" b="0" dirty="0">
                <a:latin typeface="Times New Roman" panose="02020603050405020304" pitchFamily="18" charset="0"/>
                <a:ea typeface="宋体" panose="02010600030101010101" pitchFamily="2" charset="-122"/>
              </a:rPr>
              <a:t>图 </a:t>
            </a:r>
            <a:r>
              <a:rPr lang="en-US" altLang="zh-CN" b="0" dirty="0">
                <a:latin typeface="Times New Roman" panose="02020603050405020304" pitchFamily="18" charset="0"/>
                <a:ea typeface="宋体" panose="02010600030101010101" pitchFamily="2" charset="-122"/>
              </a:rPr>
              <a:t>8-14  </a:t>
            </a:r>
            <a:r>
              <a:rPr lang="zh-CN" altLang="en-US" b="0" dirty="0">
                <a:latin typeface="Times New Roman" panose="02020603050405020304" pitchFamily="18" charset="0"/>
                <a:ea typeface="宋体" panose="02010600030101010101" pitchFamily="2" charset="-122"/>
              </a:rPr>
              <a:t>磁盘双工示意</a:t>
            </a:r>
            <a:r>
              <a:rPr lang="zh-CN" altLang="en-US" sz="3200" b="0" dirty="0">
                <a:latin typeface="Times New Roman" panose="02020603050405020304" pitchFamily="18" charset="0"/>
                <a:ea typeface="宋体" panose="02010600030101010101" pitchFamily="2" charset="-122"/>
              </a:rPr>
              <a:t> </a:t>
            </a:r>
            <a:endParaRPr lang="zh-CN" altLang="en-US" sz="3200" b="0" dirty="0">
              <a:latin typeface="Times New Roman" panose="02020603050405020304" pitchFamily="18" charset="0"/>
              <a:ea typeface="宋体" panose="02010600030101010101" pitchFamily="2" charset="-122"/>
            </a:endParaRPr>
          </a:p>
        </p:txBody>
      </p:sp>
      <p:sp>
        <p:nvSpPr>
          <p:cNvPr id="71689" name="矩形 1"/>
          <p:cNvSpPr/>
          <p:nvPr/>
        </p:nvSpPr>
        <p:spPr>
          <a:xfrm>
            <a:off x="357188" y="1187450"/>
            <a:ext cx="8355012" cy="830263"/>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主要用于防止因磁盘驱动器和控制器故障所导致的系统不能正常工作。</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72707" name="Rectangle 4"/>
          <p:cNvSpPr txBox="1"/>
          <p:nvPr/>
        </p:nvSpPr>
        <p:spPr>
          <a:xfrm>
            <a:off x="323850" y="214313"/>
            <a:ext cx="8620125" cy="693737"/>
          </a:xfrm>
          <a:prstGeom prst="rect">
            <a:avLst/>
          </a:prstGeom>
          <a:noFill/>
          <a:ln w="9525">
            <a:noFill/>
          </a:ln>
        </p:spPr>
        <p:txBody>
          <a:bodyPr/>
          <a:p>
            <a:pPr eaLnBrk="1" hangingPunct="1"/>
            <a:r>
              <a:rPr lang="en-US" altLang="zh-CN" sz="4000" dirty="0">
                <a:solidFill>
                  <a:srgbClr val="000066"/>
                </a:solidFill>
                <a:latin typeface="Tahoma" panose="020B0604030504040204" pitchFamily="34" charset="0"/>
                <a:ea typeface="黑体" panose="02010609060101010101" pitchFamily="49" charset="-122"/>
              </a:rPr>
              <a:t>8.5  </a:t>
            </a:r>
            <a:r>
              <a:rPr lang="zh-CN" altLang="en-US" sz="4000" dirty="0">
                <a:solidFill>
                  <a:srgbClr val="000066"/>
                </a:solidFill>
                <a:latin typeface="Tahoma" panose="020B0604030504040204" pitchFamily="34" charset="0"/>
                <a:ea typeface="黑体" panose="02010609060101010101" pitchFamily="49" charset="-122"/>
              </a:rPr>
              <a:t>数据一致性控制</a:t>
            </a:r>
            <a:endParaRPr lang="zh-CN" altLang="en-US" sz="4000" dirty="0">
              <a:latin typeface="Tahoma" panose="020B0604030504040204" pitchFamily="34" charset="0"/>
              <a:ea typeface="黑体" panose="02010609060101010101" pitchFamily="49" charset="-122"/>
            </a:endParaRPr>
          </a:p>
        </p:txBody>
      </p:sp>
      <p:sp>
        <p:nvSpPr>
          <p:cNvPr id="72708" name="矩形 3"/>
          <p:cNvSpPr/>
          <p:nvPr/>
        </p:nvSpPr>
        <p:spPr>
          <a:xfrm>
            <a:off x="684213" y="1341438"/>
            <a:ext cx="6191250" cy="3108325"/>
          </a:xfrm>
          <a:prstGeom prst="rect">
            <a:avLst/>
          </a:prstGeom>
          <a:noFill/>
          <a:ln w="9525">
            <a:noFill/>
          </a:ln>
        </p:spPr>
        <p:txBody>
          <a:bodyPr>
            <a:spAutoFit/>
          </a:bodyPr>
          <a:p>
            <a:pPr marL="342900" indent="-342900" eaLnBrk="1" hangingPunct="1">
              <a:spcBef>
                <a:spcPct val="50000"/>
              </a:spcBef>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事务</a:t>
            </a:r>
            <a:endParaRPr lang="en-US" altLang="zh-CN" sz="2800"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检查点</a:t>
            </a:r>
            <a:endParaRPr lang="en-US" altLang="zh-CN" sz="2800"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并发控制</a:t>
            </a:r>
            <a:endParaRPr lang="en-US" altLang="zh-CN" sz="2800"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重复数据的数据一致性问题</a:t>
            </a:r>
            <a:endParaRPr lang="en-US" altLang="zh-CN" sz="2800" dirty="0">
              <a:latin typeface="黑体" panose="02010609060101010101" pitchFamily="49" charset="-122"/>
              <a:ea typeface="黑体" panose="02010609060101010101" pitchFamily="49" charset="-122"/>
            </a:endParaRPr>
          </a:p>
          <a:p>
            <a:pPr marL="342900" indent="-342900" eaLnBrk="1" hangingPunct="1">
              <a:spcBef>
                <a:spcPct val="50000"/>
              </a:spcBef>
              <a:buFont typeface="Arial" panose="020B0604020202020204" pitchFamily="34" charset="0"/>
              <a:buChar char="•"/>
            </a:pP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2"/>
          <p:cNvSpPr/>
          <p:nvPr/>
        </p:nvSpPr>
        <p:spPr>
          <a:xfrm>
            <a:off x="576263" y="1557338"/>
            <a:ext cx="7740650" cy="5262562"/>
          </a:xfrm>
          <a:prstGeom prst="rect">
            <a:avLst/>
          </a:prstGeom>
          <a:noFill/>
          <a:ln w="9525">
            <a:noFill/>
          </a:ln>
        </p:spPr>
        <p:txBody>
          <a:bodyPr>
            <a:spAutoFit/>
          </a:bodyPr>
          <a:p>
            <a:pPr marL="342900" indent="-342900">
              <a:buFont typeface="Arial" panose="020B0604020202020204" pitchFamily="34" charset="0"/>
              <a:buChar char="•"/>
            </a:pPr>
            <a:r>
              <a:rPr lang="zh-CN" altLang="en-US" dirty="0">
                <a:solidFill>
                  <a:srgbClr val="000066"/>
                </a:solidFill>
                <a:latin typeface="Times New Roman" panose="02020603050405020304" pitchFamily="18" charset="0"/>
              </a:rPr>
              <a:t>事务</a:t>
            </a:r>
            <a:r>
              <a:rPr lang="zh-CN" altLang="en-US" dirty="0">
                <a:latin typeface="Times New Roman" panose="02020603050405020304" pitchFamily="18" charset="0"/>
              </a:rPr>
              <a:t>是用于访问和修改各种数据项的一个</a:t>
            </a:r>
            <a:r>
              <a:rPr lang="zh-CN" altLang="en-US" dirty="0">
                <a:solidFill>
                  <a:srgbClr val="000066"/>
                </a:solidFill>
                <a:latin typeface="Times New Roman" panose="02020603050405020304" pitchFamily="18" charset="0"/>
              </a:rPr>
              <a:t>程序单位</a:t>
            </a:r>
            <a:r>
              <a:rPr lang="zh-CN" altLang="en-US" dirty="0">
                <a:latin typeface="Times New Roman" panose="02020603050405020304" pitchFamily="18" charset="0"/>
              </a:rPr>
              <a:t>。事务也可以被看作是一系列相关读和写操作。</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zh-CN" altLang="en-US" dirty="0">
              <a:latin typeface="Times New Roman" panose="02020603050405020304" pitchFamily="18" charset="0"/>
            </a:endParaRPr>
          </a:p>
          <a:p>
            <a:pPr marL="342900" indent="-342900">
              <a:buFont typeface="Arial" panose="020B0604020202020204" pitchFamily="34" charset="0"/>
              <a:buChar char="•"/>
            </a:pPr>
            <a:r>
              <a:rPr lang="zh-CN" altLang="en-US" dirty="0">
                <a:latin typeface="Times New Roman" panose="02020603050405020304" pitchFamily="18" charset="0"/>
              </a:rPr>
              <a:t>只有对分布在不同位置的同一数据所进行的读和写操作全部完成时，才能以</a:t>
            </a:r>
            <a:r>
              <a:rPr lang="zh-CN" altLang="en-US" dirty="0">
                <a:solidFill>
                  <a:srgbClr val="000066"/>
                </a:solidFill>
                <a:latin typeface="Times New Roman" panose="02020603050405020304" pitchFamily="18" charset="0"/>
              </a:rPr>
              <a:t>托付操作</a:t>
            </a:r>
            <a:r>
              <a:rPr lang="en-US" altLang="zh-CN" dirty="0">
                <a:solidFill>
                  <a:srgbClr val="000066"/>
                </a:solidFill>
                <a:latin typeface="Times New Roman" panose="02020603050405020304" pitchFamily="18" charset="0"/>
              </a:rPr>
              <a:t>(Commit Operation)</a:t>
            </a:r>
            <a:r>
              <a:rPr lang="zh-CN" altLang="en-US" dirty="0">
                <a:latin typeface="Times New Roman" panose="02020603050405020304" pitchFamily="18" charset="0"/>
              </a:rPr>
              <a:t>终止事务。只要有一个读或写</a:t>
            </a:r>
            <a:r>
              <a:rPr lang="en-US" altLang="zh-CN" dirty="0">
                <a:latin typeface="Times New Roman" panose="02020603050405020304" pitchFamily="18" charset="0"/>
              </a:rPr>
              <a:t>(</a:t>
            </a:r>
            <a:r>
              <a:rPr lang="zh-CN" altLang="en-US" dirty="0">
                <a:latin typeface="Times New Roman" panose="02020603050405020304" pitchFamily="18" charset="0"/>
              </a:rPr>
              <a:t>修改</a:t>
            </a:r>
            <a:r>
              <a:rPr lang="en-US" altLang="zh-CN" dirty="0">
                <a:latin typeface="Times New Roman" panose="02020603050405020304" pitchFamily="18" charset="0"/>
              </a:rPr>
              <a:t>)</a:t>
            </a:r>
            <a:r>
              <a:rPr lang="zh-CN" altLang="en-US" dirty="0">
                <a:latin typeface="Times New Roman" panose="02020603050405020304" pitchFamily="18" charset="0"/>
              </a:rPr>
              <a:t>操作失败，便需执行</a:t>
            </a:r>
            <a:r>
              <a:rPr lang="zh-CN" altLang="en-US" dirty="0">
                <a:solidFill>
                  <a:srgbClr val="000066"/>
                </a:solidFill>
                <a:latin typeface="Times New Roman" panose="02020603050405020304" pitchFamily="18" charset="0"/>
              </a:rPr>
              <a:t>夭折操作</a:t>
            </a:r>
            <a:r>
              <a:rPr lang="en-US" altLang="zh-CN" dirty="0">
                <a:solidFill>
                  <a:srgbClr val="000066"/>
                </a:solidFill>
                <a:latin typeface="Times New Roman" panose="02020603050405020304" pitchFamily="18" charset="0"/>
              </a:rPr>
              <a:t>(Abort Operation)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zh-CN" altLang="en-US" dirty="0">
              <a:latin typeface="Times New Roman" panose="02020603050405020304" pitchFamily="18" charset="0"/>
            </a:endParaRPr>
          </a:p>
          <a:p>
            <a:pPr marL="342900" indent="-342900">
              <a:buFont typeface="Arial" panose="020B0604020202020204" pitchFamily="34" charset="0"/>
              <a:buChar char="•"/>
            </a:pPr>
            <a:r>
              <a:rPr lang="zh-CN" altLang="en-US" dirty="0">
                <a:latin typeface="Times New Roman" panose="02020603050405020304" pitchFamily="18" charset="0"/>
              </a:rPr>
              <a:t>为使夭折的事务不会引起数据的不一致性，须将该事务内被修改的数据项恢复成原来的情况。</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zh-CN" altLang="en-US" dirty="0">
              <a:latin typeface="Times New Roman" panose="02020603050405020304" pitchFamily="18" charset="0"/>
            </a:endParaRPr>
          </a:p>
          <a:p>
            <a:pPr marL="342900" indent="-342900">
              <a:buFont typeface="Arial" panose="020B0604020202020204" pitchFamily="34" charset="0"/>
              <a:buChar char="•"/>
            </a:pPr>
            <a:r>
              <a:rPr lang="zh-CN" altLang="en-US" dirty="0">
                <a:solidFill>
                  <a:srgbClr val="000066"/>
                </a:solidFill>
                <a:latin typeface="Times New Roman" panose="02020603050405020304" pitchFamily="18" charset="0"/>
              </a:rPr>
              <a:t>事务操作的“原子性”</a:t>
            </a:r>
            <a:r>
              <a:rPr lang="zh-CN" altLang="en-US" dirty="0">
                <a:latin typeface="Times New Roman" panose="02020603050405020304" pitchFamily="18" charset="0"/>
              </a:rPr>
              <a:t>：一个事务在对一批数据执行修改操作时，要么全部完成，要么一个也不修改。目的是为了保证数据的一致性。</a:t>
            </a:r>
            <a:endParaRPr lang="zh-CN" altLang="en-US" dirty="0">
              <a:latin typeface="Times New Roman" panose="02020603050405020304" pitchFamily="18" charset="0"/>
            </a:endParaRPr>
          </a:p>
        </p:txBody>
      </p:sp>
      <p:sp>
        <p:nvSpPr>
          <p:cNvPr id="73731" name="Text Box 4"/>
          <p:cNvSpPr txBox="1"/>
          <p:nvPr/>
        </p:nvSpPr>
        <p:spPr>
          <a:xfrm>
            <a:off x="431800" y="1016000"/>
            <a:ext cx="8243888" cy="579438"/>
          </a:xfrm>
          <a:prstGeom prst="rect">
            <a:avLst/>
          </a:prstGeom>
          <a:noFill/>
          <a:ln w="19050">
            <a:noFill/>
          </a:ln>
        </p:spPr>
        <p:txBody>
          <a:bodyPr>
            <a:spAutoFit/>
          </a:bodyPr>
          <a:p>
            <a:r>
              <a:rPr lang="en-US" altLang="zh-CN" sz="3200" dirty="0">
                <a:solidFill>
                  <a:srgbClr val="000066"/>
                </a:solidFill>
                <a:latin typeface="Tahoma" panose="020B0604030504040204" pitchFamily="34" charset="0"/>
                <a:ea typeface="黑体" panose="02010609060101010101" pitchFamily="49" charset="-122"/>
              </a:rPr>
              <a:t>1.  </a:t>
            </a:r>
            <a:r>
              <a:rPr lang="zh-CN" altLang="en-US" sz="3200" dirty="0">
                <a:solidFill>
                  <a:srgbClr val="000066"/>
                </a:solidFill>
                <a:latin typeface="Tahoma" panose="020B0604030504040204" pitchFamily="34" charset="0"/>
                <a:ea typeface="黑体" panose="02010609060101010101" pitchFamily="49" charset="-122"/>
              </a:rPr>
              <a:t>事务的定义</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73732" name="Rectangle 4"/>
          <p:cNvSpPr txBox="1"/>
          <p:nvPr/>
        </p:nvSpPr>
        <p:spPr>
          <a:xfrm>
            <a:off x="323850" y="214313"/>
            <a:ext cx="8620125" cy="693737"/>
          </a:xfrm>
          <a:prstGeom prst="rect">
            <a:avLst/>
          </a:prstGeom>
          <a:noFill/>
          <a:ln w="9525">
            <a:noFill/>
          </a:ln>
        </p:spPr>
        <p:txBody>
          <a:bodyPr/>
          <a:p>
            <a:pPr eaLnBrk="1" hangingPunct="1"/>
            <a:r>
              <a:rPr lang="en-US" altLang="zh-CN" sz="4000" dirty="0">
                <a:solidFill>
                  <a:srgbClr val="000066"/>
                </a:solidFill>
                <a:latin typeface="Tahoma" panose="020B0604030504040204" pitchFamily="34" charset="0"/>
                <a:ea typeface="黑体" panose="02010609060101010101" pitchFamily="49" charset="-122"/>
              </a:rPr>
              <a:t>8.5.1 </a:t>
            </a:r>
            <a:r>
              <a:rPr lang="zh-CN" altLang="en-US" sz="4000" dirty="0">
                <a:solidFill>
                  <a:srgbClr val="000066"/>
                </a:solidFill>
                <a:latin typeface="Tahoma" panose="020B0604030504040204" pitchFamily="34" charset="0"/>
                <a:ea typeface="黑体" panose="02010609060101010101" pitchFamily="49" charset="-122"/>
              </a:rPr>
              <a:t>事务</a:t>
            </a:r>
            <a:endParaRPr lang="zh-CN" altLang="en-US" sz="40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4"/>
          <p:cNvSpPr txBox="1"/>
          <p:nvPr/>
        </p:nvSpPr>
        <p:spPr>
          <a:xfrm>
            <a:off x="468313" y="260350"/>
            <a:ext cx="8027987" cy="579438"/>
          </a:xfrm>
          <a:prstGeom prst="rect">
            <a:avLst/>
          </a:prstGeom>
          <a:noFill/>
          <a:ln w="19050">
            <a:noFill/>
          </a:ln>
        </p:spPr>
        <p:txBody>
          <a:bodyPr>
            <a:spAutoFit/>
          </a:bodyPr>
          <a:p>
            <a:r>
              <a:rPr lang="en-US" altLang="zh-CN" sz="3200" dirty="0">
                <a:solidFill>
                  <a:srgbClr val="000066"/>
                </a:solidFill>
                <a:latin typeface="Tahoma" panose="020B0604030504040204" pitchFamily="34" charset="0"/>
                <a:ea typeface="黑体" panose="02010609060101010101" pitchFamily="49" charset="-122"/>
              </a:rPr>
              <a:t>2.  </a:t>
            </a:r>
            <a:r>
              <a:rPr lang="zh-CN" altLang="en-US" sz="3200" dirty="0">
                <a:solidFill>
                  <a:srgbClr val="000066"/>
                </a:solidFill>
                <a:latin typeface="Tahoma" panose="020B0604030504040204" pitchFamily="34" charset="0"/>
                <a:ea typeface="黑体" panose="02010609060101010101" pitchFamily="49" charset="-122"/>
              </a:rPr>
              <a:t>事务记录</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74755" name="Text Box 5"/>
          <p:cNvSpPr txBox="1"/>
          <p:nvPr/>
        </p:nvSpPr>
        <p:spPr>
          <a:xfrm>
            <a:off x="468313" y="981075"/>
            <a:ext cx="8064500" cy="1625600"/>
          </a:xfrm>
          <a:prstGeom prst="rect">
            <a:avLst/>
          </a:prstGeom>
          <a:noFill/>
          <a:ln w="19050">
            <a:noFill/>
          </a:ln>
        </p:spPr>
        <p:txBody>
          <a:bodyPr>
            <a:spAutoFit/>
          </a:bodyPr>
          <a:p>
            <a:pPr>
              <a:spcBef>
                <a:spcPct val="20000"/>
              </a:spcBef>
            </a:pPr>
            <a:r>
              <a:rPr lang="zh-CN" altLang="en-US" dirty="0">
                <a:latin typeface="Times New Roman" panose="02020603050405020304" pitchFamily="18" charset="0"/>
              </a:rPr>
              <a:t>为了实现上述的原子修改，通常需借助于称为</a:t>
            </a:r>
            <a:r>
              <a:rPr lang="zh-CN" altLang="en-US" dirty="0">
                <a:solidFill>
                  <a:srgbClr val="000066"/>
                </a:solidFill>
                <a:latin typeface="Times New Roman" panose="02020603050405020304" pitchFamily="18" charset="0"/>
              </a:rPr>
              <a:t>事务记录</a:t>
            </a:r>
            <a:r>
              <a:rPr lang="zh-CN" altLang="en-US" dirty="0">
                <a:latin typeface="Times New Roman" panose="02020603050405020304" pitchFamily="18" charset="0"/>
              </a:rPr>
              <a:t>的数据结构来实现。事务记录存放在稳定存储器中，用来记录事务运行时数据项修改的全部信息。</a:t>
            </a:r>
            <a:endParaRPr lang="zh-CN" altLang="en-US" dirty="0">
              <a:latin typeface="Times New Roman" panose="02020603050405020304" pitchFamily="18" charset="0"/>
            </a:endParaRPr>
          </a:p>
          <a:p>
            <a:pPr>
              <a:spcBef>
                <a:spcPct val="20000"/>
              </a:spcBef>
            </a:pPr>
            <a:r>
              <a:rPr lang="zh-CN" altLang="en-US" dirty="0">
                <a:latin typeface="Times New Roman" panose="02020603050405020304" pitchFamily="18" charset="0"/>
                <a:ea typeface="黑体" panose="02010609060101010101" pitchFamily="49" charset="-122"/>
              </a:rPr>
              <a:t>事务记录中包括下列字段</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74756" name="Text Box 6"/>
          <p:cNvSpPr txBox="1"/>
          <p:nvPr/>
        </p:nvSpPr>
        <p:spPr>
          <a:xfrm>
            <a:off x="576263" y="2528888"/>
            <a:ext cx="7777162" cy="1609725"/>
          </a:xfrm>
          <a:prstGeom prst="rect">
            <a:avLst/>
          </a:prstGeom>
          <a:noFill/>
          <a:ln w="19050">
            <a:noFill/>
          </a:ln>
        </p:spPr>
        <p:txBody>
          <a:bodyPr>
            <a:spAutoFit/>
          </a:bodyPr>
          <a:p>
            <a:pPr marL="342900" indent="-342900">
              <a:spcBef>
                <a:spcPct val="5000"/>
              </a:spcBef>
              <a:buSzPct val="65000"/>
              <a:buFont typeface="Wingdings" panose="05000000000000000000" pitchFamily="2" charset="2"/>
              <a:buChar char="l"/>
            </a:pPr>
            <a:r>
              <a:rPr lang="zh-CN" altLang="en-US" dirty="0">
                <a:solidFill>
                  <a:srgbClr val="000066"/>
                </a:solidFill>
                <a:latin typeface="Times New Roman" panose="02020603050405020304" pitchFamily="18" charset="0"/>
              </a:rPr>
              <a:t>事务名</a:t>
            </a:r>
            <a:r>
              <a:rPr lang="zh-CN" altLang="en-US" dirty="0">
                <a:latin typeface="Times New Roman" panose="02020603050405020304" pitchFamily="18" charset="0"/>
              </a:rPr>
              <a:t>：用于标识事务的唯一名字；</a:t>
            </a:r>
            <a:endParaRPr lang="zh-CN" altLang="en-US" dirty="0">
              <a:latin typeface="Times New Roman" panose="02020603050405020304" pitchFamily="18" charset="0"/>
            </a:endParaRPr>
          </a:p>
          <a:p>
            <a:pPr marL="342900" indent="-342900">
              <a:spcBef>
                <a:spcPct val="5000"/>
              </a:spcBef>
              <a:buSzPct val="65000"/>
              <a:buFont typeface="Wingdings" panose="05000000000000000000" pitchFamily="2" charset="2"/>
              <a:buChar char="l"/>
            </a:pPr>
            <a:r>
              <a:rPr lang="zh-CN" altLang="en-US" dirty="0">
                <a:solidFill>
                  <a:srgbClr val="000066"/>
                </a:solidFill>
                <a:latin typeface="Times New Roman" panose="02020603050405020304" pitchFamily="18" charset="0"/>
              </a:rPr>
              <a:t>数据项名</a:t>
            </a:r>
            <a:r>
              <a:rPr lang="zh-CN" altLang="en-US" dirty="0">
                <a:latin typeface="Times New Roman" panose="02020603050405020304" pitchFamily="18" charset="0"/>
              </a:rPr>
              <a:t>：被修改数据项的唯一名字；</a:t>
            </a:r>
            <a:endParaRPr lang="zh-CN" altLang="en-US" dirty="0">
              <a:latin typeface="Times New Roman" panose="02020603050405020304" pitchFamily="18" charset="0"/>
            </a:endParaRPr>
          </a:p>
          <a:p>
            <a:pPr marL="342900" indent="-342900">
              <a:spcBef>
                <a:spcPct val="5000"/>
              </a:spcBef>
              <a:buSzPct val="65000"/>
              <a:buFont typeface="Wingdings" panose="05000000000000000000" pitchFamily="2" charset="2"/>
              <a:buChar char="l"/>
            </a:pPr>
            <a:r>
              <a:rPr lang="zh-CN" altLang="en-US" dirty="0">
                <a:solidFill>
                  <a:srgbClr val="000066"/>
                </a:solidFill>
                <a:latin typeface="Times New Roman" panose="02020603050405020304" pitchFamily="18" charset="0"/>
              </a:rPr>
              <a:t>旧值</a:t>
            </a:r>
            <a:r>
              <a:rPr lang="zh-CN" altLang="en-US" dirty="0">
                <a:latin typeface="Times New Roman" panose="02020603050405020304" pitchFamily="18" charset="0"/>
              </a:rPr>
              <a:t>：修改前数据项的值；</a:t>
            </a:r>
            <a:endParaRPr lang="zh-CN" altLang="en-US" dirty="0">
              <a:latin typeface="Times New Roman" panose="02020603050405020304" pitchFamily="18" charset="0"/>
            </a:endParaRPr>
          </a:p>
          <a:p>
            <a:pPr marL="342900" indent="-342900">
              <a:spcBef>
                <a:spcPct val="5000"/>
              </a:spcBef>
              <a:buSzPct val="65000"/>
              <a:buFont typeface="Wingdings" panose="05000000000000000000" pitchFamily="2" charset="2"/>
              <a:buChar char="l"/>
            </a:pPr>
            <a:r>
              <a:rPr lang="zh-CN" altLang="en-US" dirty="0">
                <a:solidFill>
                  <a:srgbClr val="000066"/>
                </a:solidFill>
                <a:latin typeface="Times New Roman" panose="02020603050405020304" pitchFamily="18" charset="0"/>
              </a:rPr>
              <a:t>新值</a:t>
            </a:r>
            <a:r>
              <a:rPr lang="zh-CN" altLang="en-US" dirty="0">
                <a:latin typeface="Times New Roman" panose="02020603050405020304" pitchFamily="18" charset="0"/>
              </a:rPr>
              <a:t>：修改后数据项将具有的值。</a:t>
            </a:r>
            <a:endParaRPr lang="zh-CN" altLang="en-US"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ext Box 2"/>
          <p:cNvSpPr txBox="1"/>
          <p:nvPr/>
        </p:nvSpPr>
        <p:spPr>
          <a:xfrm>
            <a:off x="309563" y="1052513"/>
            <a:ext cx="2273300" cy="585787"/>
          </a:xfrm>
          <a:prstGeom prst="rect">
            <a:avLst/>
          </a:prstGeom>
          <a:noFill/>
          <a:ln w="9525">
            <a:noFill/>
          </a:ln>
        </p:spPr>
        <p:txBody>
          <a:bodyPr wrap="none">
            <a:spAutoFit/>
          </a:bodyPr>
          <a:p>
            <a:pPr eaLnBrk="1" hangingPunct="1"/>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恢复算法</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p:txBody>
      </p:sp>
      <p:sp>
        <p:nvSpPr>
          <p:cNvPr id="75779" name="Rectangle 4"/>
          <p:cNvSpPr txBox="1"/>
          <p:nvPr/>
        </p:nvSpPr>
        <p:spPr>
          <a:xfrm>
            <a:off x="323850" y="214313"/>
            <a:ext cx="8620125" cy="693737"/>
          </a:xfrm>
          <a:prstGeom prst="rect">
            <a:avLst/>
          </a:prstGeom>
          <a:noFill/>
          <a:ln w="9525">
            <a:noFill/>
          </a:ln>
        </p:spPr>
        <p:txBody>
          <a:bodyPr/>
          <a:p>
            <a:pPr eaLnBrk="1" hangingPunct="1"/>
            <a:r>
              <a:rPr lang="en-US" altLang="zh-CN" sz="4000" dirty="0">
                <a:solidFill>
                  <a:srgbClr val="000066"/>
                </a:solidFill>
                <a:latin typeface="Tahoma" panose="020B0604030504040204" pitchFamily="34" charset="0"/>
                <a:ea typeface="黑体" panose="02010609060101010101" pitchFamily="49" charset="-122"/>
              </a:rPr>
              <a:t>8.5.1 </a:t>
            </a:r>
            <a:r>
              <a:rPr lang="zh-CN" altLang="en-US" sz="4000" dirty="0">
                <a:solidFill>
                  <a:srgbClr val="000066"/>
                </a:solidFill>
                <a:latin typeface="Tahoma" panose="020B0604030504040204" pitchFamily="34" charset="0"/>
                <a:ea typeface="黑体" panose="02010609060101010101" pitchFamily="49" charset="-122"/>
              </a:rPr>
              <a:t>事务</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75780" name="Text Box 5"/>
          <p:cNvSpPr txBox="1"/>
          <p:nvPr/>
        </p:nvSpPr>
        <p:spPr>
          <a:xfrm>
            <a:off x="576263" y="1736725"/>
            <a:ext cx="7667625" cy="461963"/>
          </a:xfrm>
          <a:prstGeom prst="rect">
            <a:avLst/>
          </a:prstGeom>
          <a:noFill/>
          <a:ln w="19050">
            <a:noFill/>
          </a:ln>
        </p:spPr>
        <p:txBody>
          <a:bodyPr>
            <a:spAutoFit/>
          </a:bodyPr>
          <a:p>
            <a:pPr>
              <a:spcBef>
                <a:spcPct val="10000"/>
              </a:spcBef>
            </a:pPr>
            <a:r>
              <a:rPr lang="zh-CN" altLang="en-US" dirty="0">
                <a:solidFill>
                  <a:srgbClr val="000066"/>
                </a:solidFill>
                <a:latin typeface="Times New Roman" panose="02020603050405020304" pitchFamily="18" charset="0"/>
                <a:ea typeface="黑体" panose="02010609060101010101" pitchFamily="49" charset="-122"/>
              </a:rPr>
              <a:t>包括以下两个过程</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75781" name="Text Box 6"/>
          <p:cNvSpPr txBox="1"/>
          <p:nvPr/>
        </p:nvSpPr>
        <p:spPr>
          <a:xfrm>
            <a:off x="576263" y="2205038"/>
            <a:ext cx="8027987" cy="1571625"/>
          </a:xfrm>
          <a:prstGeom prst="rect">
            <a:avLst/>
          </a:prstGeom>
          <a:noFill/>
          <a:ln w="19050">
            <a:noFill/>
          </a:ln>
        </p:spPr>
        <p:txBody>
          <a:bodyPr>
            <a:spAutoFit/>
          </a:bodyPr>
          <a:p>
            <a:pPr marL="342900" indent="-342900">
              <a:spcBef>
                <a:spcPct val="5000"/>
              </a:spcBef>
              <a:buAutoNum type="arabicParenBoth"/>
            </a:pPr>
            <a:r>
              <a:rPr lang="en-US" altLang="zh-CN" dirty="0">
                <a:latin typeface="Times New Roman" panose="02020603050405020304" pitchFamily="18" charset="0"/>
              </a:rPr>
              <a:t>undo&lt;Ti&gt;</a:t>
            </a:r>
            <a:r>
              <a:rPr lang="zh-CN" altLang="en-US" dirty="0">
                <a:latin typeface="Times New Roman" panose="02020603050405020304" pitchFamily="18" charset="0"/>
              </a:rPr>
              <a:t>。该过程把所有被事务</a:t>
            </a:r>
            <a:r>
              <a:rPr lang="en-US" altLang="zh-CN" dirty="0">
                <a:latin typeface="Times New Roman" panose="02020603050405020304" pitchFamily="18" charset="0"/>
              </a:rPr>
              <a:t>Ti</a:t>
            </a:r>
            <a:r>
              <a:rPr lang="zh-CN" altLang="en-US" dirty="0">
                <a:latin typeface="Times New Roman" panose="02020603050405020304" pitchFamily="18" charset="0"/>
              </a:rPr>
              <a:t>修改过的数据恢复为修改前的值。</a:t>
            </a:r>
            <a:endParaRPr lang="zh-CN" altLang="en-US" dirty="0">
              <a:latin typeface="Times New Roman" panose="02020603050405020304" pitchFamily="18" charset="0"/>
            </a:endParaRPr>
          </a:p>
          <a:p>
            <a:pPr marL="342900" indent="-342900">
              <a:spcBef>
                <a:spcPct val="5000"/>
              </a:spcBef>
              <a:buAutoNum type="arabicParenBoth"/>
            </a:pPr>
            <a:r>
              <a:rPr lang="en-US" altLang="zh-CN" dirty="0">
                <a:latin typeface="Times New Roman" panose="02020603050405020304" pitchFamily="18" charset="0"/>
              </a:rPr>
              <a:t>redo&lt;Ti&gt;</a:t>
            </a:r>
            <a:r>
              <a:rPr lang="zh-CN" altLang="en-US" dirty="0">
                <a:latin typeface="Times New Roman" panose="02020603050405020304" pitchFamily="18" charset="0"/>
              </a:rPr>
              <a:t>。该过程把所有被事务</a:t>
            </a:r>
            <a:r>
              <a:rPr lang="en-US" altLang="zh-CN" dirty="0">
                <a:latin typeface="Times New Roman" panose="02020603050405020304" pitchFamily="18" charset="0"/>
              </a:rPr>
              <a:t>Ti</a:t>
            </a:r>
            <a:r>
              <a:rPr lang="zh-CN" altLang="en-US" dirty="0">
                <a:latin typeface="Times New Roman" panose="02020603050405020304" pitchFamily="18" charset="0"/>
              </a:rPr>
              <a:t>修改过的数据设置为新值。</a:t>
            </a:r>
            <a:endParaRPr lang="zh-CN" altLang="en-US" dirty="0">
              <a:latin typeface="Times New Roman" panose="02020603050405020304" pitchFamily="18" charset="0"/>
            </a:endParaRPr>
          </a:p>
        </p:txBody>
      </p:sp>
      <p:sp>
        <p:nvSpPr>
          <p:cNvPr id="75782" name="Text Box 7"/>
          <p:cNvSpPr txBox="1"/>
          <p:nvPr/>
        </p:nvSpPr>
        <p:spPr>
          <a:xfrm>
            <a:off x="539750" y="3989388"/>
            <a:ext cx="8135938" cy="2355850"/>
          </a:xfrm>
          <a:prstGeom prst="rect">
            <a:avLst/>
          </a:prstGeom>
          <a:noFill/>
          <a:ln w="19050">
            <a:noFill/>
          </a:ln>
        </p:spPr>
        <p:txBody>
          <a:bodyPr>
            <a:spAutoFit/>
          </a:bodyPr>
          <a:p>
            <a:pPr marL="342900" indent="-342900">
              <a:spcBef>
                <a:spcPct val="20000"/>
              </a:spcBef>
              <a:buFont typeface="Wingdings" panose="05000000000000000000" pitchFamily="2" charset="2"/>
              <a:buBlip>
                <a:blip r:embed="rId1"/>
              </a:buBlip>
            </a:pPr>
            <a:r>
              <a:rPr lang="zh-CN" altLang="en-US" dirty="0">
                <a:solidFill>
                  <a:srgbClr val="0000FF"/>
                </a:solidFill>
                <a:latin typeface="Times New Roman" panose="02020603050405020304" pitchFamily="18" charset="0"/>
                <a:ea typeface="仿宋_GB2312" pitchFamily="49" charset="-122"/>
              </a:rPr>
              <a:t>在事务记录表中，若既包含</a:t>
            </a:r>
            <a:r>
              <a:rPr lang="en-US" altLang="zh-CN" dirty="0">
                <a:solidFill>
                  <a:srgbClr val="0000FF"/>
                </a:solidFill>
                <a:latin typeface="Times New Roman" panose="02020603050405020304" pitchFamily="18" charset="0"/>
                <a:ea typeface="仿宋_GB2312" pitchFamily="49" charset="-122"/>
              </a:rPr>
              <a:t>&lt;Ti</a:t>
            </a:r>
            <a:r>
              <a:rPr lang="zh-CN" altLang="en-US" dirty="0">
                <a:solidFill>
                  <a:srgbClr val="0000FF"/>
                </a:solidFill>
                <a:latin typeface="Times New Roman" panose="02020603050405020304" pitchFamily="18" charset="0"/>
                <a:ea typeface="仿宋_GB2312" pitchFamily="49" charset="-122"/>
              </a:rPr>
              <a:t>开始</a:t>
            </a:r>
            <a:r>
              <a:rPr lang="en-US" altLang="zh-CN" dirty="0">
                <a:solidFill>
                  <a:srgbClr val="0000FF"/>
                </a:solidFill>
                <a:latin typeface="Times New Roman" panose="02020603050405020304" pitchFamily="18" charset="0"/>
                <a:ea typeface="仿宋_GB2312" pitchFamily="49" charset="-122"/>
              </a:rPr>
              <a:t>&gt;</a:t>
            </a:r>
            <a:r>
              <a:rPr lang="zh-CN" altLang="en-US" dirty="0">
                <a:solidFill>
                  <a:srgbClr val="0000FF"/>
                </a:solidFill>
                <a:latin typeface="Times New Roman" panose="02020603050405020304" pitchFamily="18" charset="0"/>
                <a:ea typeface="仿宋_GB2312" pitchFamily="49" charset="-122"/>
              </a:rPr>
              <a:t>记录，又包含</a:t>
            </a:r>
            <a:r>
              <a:rPr lang="en-US" altLang="zh-CN" dirty="0">
                <a:solidFill>
                  <a:srgbClr val="0000FF"/>
                </a:solidFill>
                <a:latin typeface="Times New Roman" panose="02020603050405020304" pitchFamily="18" charset="0"/>
                <a:ea typeface="仿宋_GB2312" pitchFamily="49" charset="-122"/>
              </a:rPr>
              <a:t>&lt;Ti</a:t>
            </a:r>
            <a:r>
              <a:rPr lang="zh-CN" altLang="en-US" dirty="0">
                <a:solidFill>
                  <a:srgbClr val="0000FF"/>
                </a:solidFill>
                <a:latin typeface="Times New Roman" panose="02020603050405020304" pitchFamily="18" charset="0"/>
                <a:ea typeface="仿宋_GB2312" pitchFamily="49" charset="-122"/>
              </a:rPr>
              <a:t>托付</a:t>
            </a:r>
            <a:r>
              <a:rPr lang="en-US" altLang="zh-CN" dirty="0">
                <a:solidFill>
                  <a:srgbClr val="0000FF"/>
                </a:solidFill>
                <a:latin typeface="Times New Roman" panose="02020603050405020304" pitchFamily="18" charset="0"/>
                <a:ea typeface="仿宋_GB2312" pitchFamily="49" charset="-122"/>
              </a:rPr>
              <a:t>&gt;</a:t>
            </a:r>
            <a:r>
              <a:rPr lang="zh-CN" altLang="en-US" dirty="0">
                <a:solidFill>
                  <a:srgbClr val="0000FF"/>
                </a:solidFill>
                <a:latin typeface="Times New Roman" panose="02020603050405020304" pitchFamily="18" charset="0"/>
                <a:ea typeface="仿宋_GB2312" pitchFamily="49" charset="-122"/>
              </a:rPr>
              <a:t>记录，则</a:t>
            </a:r>
            <a:r>
              <a:rPr lang="en-US" altLang="zh-CN" dirty="0">
                <a:solidFill>
                  <a:srgbClr val="0000FF"/>
                </a:solidFill>
                <a:latin typeface="Times New Roman" panose="02020603050405020304" pitchFamily="18" charset="0"/>
                <a:ea typeface="仿宋_GB2312" pitchFamily="49" charset="-122"/>
              </a:rPr>
              <a:t>Ti</a:t>
            </a:r>
            <a:r>
              <a:rPr lang="zh-CN" altLang="en-US" dirty="0">
                <a:solidFill>
                  <a:srgbClr val="0000FF"/>
                </a:solidFill>
                <a:latin typeface="Times New Roman" panose="02020603050405020304" pitchFamily="18" charset="0"/>
                <a:ea typeface="仿宋_GB2312" pitchFamily="49" charset="-122"/>
              </a:rPr>
              <a:t>是已完成的事务，则系统利用</a:t>
            </a:r>
            <a:r>
              <a:rPr lang="en-US" altLang="zh-CN" dirty="0">
                <a:solidFill>
                  <a:srgbClr val="0000FF"/>
                </a:solidFill>
                <a:latin typeface="Times New Roman" panose="02020603050405020304" pitchFamily="18" charset="0"/>
                <a:ea typeface="仿宋_GB2312" pitchFamily="49" charset="-122"/>
              </a:rPr>
              <a:t>redo&lt;Ti&gt;</a:t>
            </a:r>
            <a:r>
              <a:rPr lang="zh-CN" altLang="en-US" dirty="0">
                <a:solidFill>
                  <a:srgbClr val="0000FF"/>
                </a:solidFill>
                <a:latin typeface="Times New Roman" panose="02020603050405020304" pitchFamily="18" charset="0"/>
                <a:ea typeface="仿宋_GB2312" pitchFamily="49" charset="-122"/>
              </a:rPr>
              <a:t>过程，将所有被修改数据设置成新值；</a:t>
            </a:r>
            <a:endParaRPr lang="zh-CN" altLang="en-US" dirty="0">
              <a:solidFill>
                <a:srgbClr val="0000FF"/>
              </a:solidFill>
              <a:latin typeface="Times New Roman" panose="02020603050405020304" pitchFamily="18" charset="0"/>
              <a:ea typeface="仿宋_GB2312" pitchFamily="49" charset="-122"/>
            </a:endParaRPr>
          </a:p>
          <a:p>
            <a:pPr marL="342900" indent="-342900">
              <a:spcBef>
                <a:spcPct val="20000"/>
              </a:spcBef>
              <a:buFont typeface="Wingdings" panose="05000000000000000000" pitchFamily="2" charset="2"/>
              <a:buBlip>
                <a:blip r:embed="rId1"/>
              </a:buBlip>
            </a:pPr>
            <a:r>
              <a:rPr lang="zh-CN" altLang="en-US" dirty="0">
                <a:solidFill>
                  <a:srgbClr val="0000FF"/>
                </a:solidFill>
                <a:latin typeface="Times New Roman" panose="02020603050405020304" pitchFamily="18" charset="0"/>
                <a:ea typeface="仿宋_GB2312" pitchFamily="49" charset="-122"/>
              </a:rPr>
              <a:t>在事务记录表中，若只包含</a:t>
            </a:r>
            <a:r>
              <a:rPr lang="en-US" altLang="zh-CN" dirty="0">
                <a:solidFill>
                  <a:srgbClr val="0000FF"/>
                </a:solidFill>
                <a:latin typeface="Times New Roman" panose="02020603050405020304" pitchFamily="18" charset="0"/>
                <a:ea typeface="仿宋_GB2312" pitchFamily="49" charset="-122"/>
              </a:rPr>
              <a:t>&lt;Ti</a:t>
            </a:r>
            <a:r>
              <a:rPr lang="zh-CN" altLang="en-US" dirty="0">
                <a:solidFill>
                  <a:srgbClr val="0000FF"/>
                </a:solidFill>
                <a:latin typeface="Times New Roman" panose="02020603050405020304" pitchFamily="18" charset="0"/>
                <a:ea typeface="仿宋_GB2312" pitchFamily="49" charset="-122"/>
              </a:rPr>
              <a:t>开始</a:t>
            </a:r>
            <a:r>
              <a:rPr lang="en-US" altLang="zh-CN" dirty="0">
                <a:solidFill>
                  <a:srgbClr val="0000FF"/>
                </a:solidFill>
                <a:latin typeface="Times New Roman" panose="02020603050405020304" pitchFamily="18" charset="0"/>
                <a:ea typeface="仿宋_GB2312" pitchFamily="49" charset="-122"/>
              </a:rPr>
              <a:t>&gt;</a:t>
            </a:r>
            <a:r>
              <a:rPr lang="zh-CN" altLang="en-US" dirty="0">
                <a:solidFill>
                  <a:srgbClr val="0000FF"/>
                </a:solidFill>
                <a:latin typeface="Times New Roman" panose="02020603050405020304" pitchFamily="18" charset="0"/>
                <a:ea typeface="仿宋_GB2312" pitchFamily="49" charset="-122"/>
              </a:rPr>
              <a:t>记录，未包含</a:t>
            </a:r>
            <a:r>
              <a:rPr lang="en-US" altLang="zh-CN" dirty="0">
                <a:solidFill>
                  <a:srgbClr val="0000FF"/>
                </a:solidFill>
                <a:latin typeface="Times New Roman" panose="02020603050405020304" pitchFamily="18" charset="0"/>
                <a:ea typeface="仿宋_GB2312" pitchFamily="49" charset="-122"/>
              </a:rPr>
              <a:t>&lt;Ti</a:t>
            </a:r>
            <a:r>
              <a:rPr lang="zh-CN" altLang="en-US" dirty="0">
                <a:solidFill>
                  <a:srgbClr val="0000FF"/>
                </a:solidFill>
                <a:latin typeface="Times New Roman" panose="02020603050405020304" pitchFamily="18" charset="0"/>
                <a:ea typeface="仿宋_GB2312" pitchFamily="49" charset="-122"/>
              </a:rPr>
              <a:t>托付</a:t>
            </a:r>
            <a:r>
              <a:rPr lang="en-US" altLang="zh-CN" dirty="0">
                <a:solidFill>
                  <a:srgbClr val="0000FF"/>
                </a:solidFill>
                <a:latin typeface="Times New Roman" panose="02020603050405020304" pitchFamily="18" charset="0"/>
                <a:ea typeface="仿宋_GB2312" pitchFamily="49" charset="-122"/>
              </a:rPr>
              <a:t>&gt;</a:t>
            </a:r>
            <a:r>
              <a:rPr lang="zh-CN" altLang="en-US" dirty="0">
                <a:solidFill>
                  <a:srgbClr val="0000FF"/>
                </a:solidFill>
                <a:latin typeface="Times New Roman" panose="02020603050405020304" pitchFamily="18" charset="0"/>
                <a:ea typeface="仿宋_GB2312" pitchFamily="49" charset="-122"/>
              </a:rPr>
              <a:t>记录，则</a:t>
            </a:r>
            <a:r>
              <a:rPr lang="en-US" altLang="zh-CN" dirty="0">
                <a:solidFill>
                  <a:srgbClr val="0000FF"/>
                </a:solidFill>
                <a:latin typeface="Times New Roman" panose="02020603050405020304" pitchFamily="18" charset="0"/>
                <a:ea typeface="仿宋_GB2312" pitchFamily="49" charset="-122"/>
              </a:rPr>
              <a:t>Ti</a:t>
            </a:r>
            <a:r>
              <a:rPr lang="zh-CN" altLang="en-US" dirty="0">
                <a:solidFill>
                  <a:srgbClr val="0000FF"/>
                </a:solidFill>
                <a:latin typeface="Times New Roman" panose="02020603050405020304" pitchFamily="18" charset="0"/>
                <a:ea typeface="仿宋_GB2312" pitchFamily="49" charset="-122"/>
              </a:rPr>
              <a:t>是未已完成的事务，则系统利用</a:t>
            </a:r>
            <a:r>
              <a:rPr lang="en-US" altLang="zh-CN" dirty="0">
                <a:solidFill>
                  <a:srgbClr val="0000FF"/>
                </a:solidFill>
                <a:latin typeface="Times New Roman" panose="02020603050405020304" pitchFamily="18" charset="0"/>
                <a:ea typeface="仿宋_GB2312" pitchFamily="49" charset="-122"/>
              </a:rPr>
              <a:t>undo&lt;Ti&gt;</a:t>
            </a:r>
            <a:r>
              <a:rPr lang="zh-CN" altLang="en-US" dirty="0">
                <a:solidFill>
                  <a:srgbClr val="0000FF"/>
                </a:solidFill>
                <a:latin typeface="Times New Roman" panose="02020603050405020304" pitchFamily="18" charset="0"/>
                <a:ea typeface="仿宋_GB2312" pitchFamily="49" charset="-122"/>
              </a:rPr>
              <a:t>过程，将所有已被修改数据恢复成旧值。</a:t>
            </a:r>
            <a:endParaRPr lang="zh-CN" altLang="en-US" dirty="0">
              <a:solidFill>
                <a:srgbClr val="0000FF"/>
              </a:solidFill>
              <a:latin typeface="Times New Roman" panose="02020603050405020304" pitchFamily="18" charset="0"/>
              <a:ea typeface="仿宋_GB2312" pitchFamily="49" charset="-122"/>
            </a:endParaRPr>
          </a:p>
        </p:txBody>
      </p:sp>
    </p:spTree>
  </p:cSld>
  <p:clrMapOvr>
    <a:masterClrMapping/>
  </p:clrMapOvr>
  <p:transition>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4"/>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76803" name="Rectangle 4"/>
          <p:cNvSpPr>
            <a:spLocks noGrp="1"/>
          </p:cNvSpPr>
          <p:nvPr>
            <p:ph type="title"/>
          </p:nvPr>
        </p:nvSpPr>
        <p:spPr/>
        <p:txBody>
          <a:bodyPr vert="horz" wrap="square" lIns="91440" tIns="45720" rIns="91440" bIns="45720" anchor="b" anchorCtr="0"/>
          <a:p>
            <a:pPr eaLnBrk="1" hangingPunct="1"/>
            <a:r>
              <a:rPr lang="en-US" altLang="zh-CN" sz="4000" dirty="0"/>
              <a:t>8.5.2  </a:t>
            </a:r>
            <a:r>
              <a:rPr lang="zh-CN" altLang="en-US" sz="4000" dirty="0"/>
              <a:t>检查点</a:t>
            </a:r>
            <a:endParaRPr lang="zh-CN" altLang="en-US" sz="4000" dirty="0">
              <a:solidFill>
                <a:schemeClr val="tx1"/>
              </a:solidFill>
            </a:endParaRPr>
          </a:p>
        </p:txBody>
      </p:sp>
      <p:sp>
        <p:nvSpPr>
          <p:cNvPr id="76804" name="Text Box 6"/>
          <p:cNvSpPr txBox="1"/>
          <p:nvPr/>
        </p:nvSpPr>
        <p:spPr>
          <a:xfrm>
            <a:off x="468313" y="1049338"/>
            <a:ext cx="8027987" cy="579437"/>
          </a:xfrm>
          <a:prstGeom prst="rect">
            <a:avLst/>
          </a:prstGeom>
          <a:noFill/>
          <a:ln w="19050">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1.  </a:t>
            </a:r>
            <a:r>
              <a:rPr lang="zh-CN" altLang="en-US" sz="3200" dirty="0">
                <a:solidFill>
                  <a:srgbClr val="000066"/>
                </a:solidFill>
                <a:latin typeface="Tahoma" panose="020B0604030504040204" pitchFamily="34" charset="0"/>
                <a:ea typeface="黑体" panose="02010609060101010101" pitchFamily="49" charset="-122"/>
              </a:rPr>
              <a:t>检查点的作用</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76805" name="Text Box 7"/>
          <p:cNvSpPr txBox="1"/>
          <p:nvPr/>
        </p:nvSpPr>
        <p:spPr>
          <a:xfrm>
            <a:off x="468313" y="1700213"/>
            <a:ext cx="8207375" cy="1938337"/>
          </a:xfrm>
          <a:prstGeom prst="rect">
            <a:avLst/>
          </a:prstGeom>
          <a:noFill/>
          <a:ln w="19050">
            <a:noFill/>
          </a:ln>
        </p:spPr>
        <p:txBody>
          <a:bodyPr>
            <a:spAutoFit/>
          </a:bodyPr>
          <a:p>
            <a:pPr marL="342900" indent="-342900" eaLnBrk="1" hangingPunct="1">
              <a:buFont typeface="Arial" panose="020B0604020202020204" pitchFamily="34" charset="0"/>
              <a:buChar char="•"/>
            </a:pPr>
            <a:r>
              <a:rPr lang="zh-CN" altLang="en-US" dirty="0">
                <a:latin typeface="Times New Roman" panose="02020603050405020304" pitchFamily="18" charset="0"/>
              </a:rPr>
              <a:t>随着时间的推移，事务记录表中的记录越来越多，因此，一旦系统发生故障，在事务记录表中的记录清理起来就非常费时。</a:t>
            </a:r>
            <a:endParaRPr lang="zh-CN" altLang="en-US" dirty="0">
              <a:latin typeface="Times New Roman" panose="02020603050405020304" pitchFamily="18" charset="0"/>
            </a:endParaRPr>
          </a:p>
          <a:p>
            <a:pPr marL="342900" indent="-342900" eaLnBrk="1" hangingPunct="1">
              <a:buFont typeface="Arial" panose="020B0604020202020204" pitchFamily="34" charset="0"/>
              <a:buChar char="•"/>
            </a:pPr>
            <a:r>
              <a:rPr lang="zh-CN" altLang="en-US" dirty="0">
                <a:latin typeface="Times New Roman" panose="02020603050405020304" pitchFamily="18" charset="0"/>
              </a:rPr>
              <a:t>引入检查点，可以大大减少恢复处理的开销。具体做法是每隔一定时间便做一次下述工作：</a:t>
            </a:r>
            <a:endParaRPr lang="zh-CN" altLang="en-US" dirty="0">
              <a:latin typeface="Times New Roman" panose="02020603050405020304" pitchFamily="18" charset="0"/>
            </a:endParaRPr>
          </a:p>
        </p:txBody>
      </p:sp>
      <p:sp>
        <p:nvSpPr>
          <p:cNvPr id="76806" name="Text Box 8"/>
          <p:cNvSpPr txBox="1"/>
          <p:nvPr/>
        </p:nvSpPr>
        <p:spPr>
          <a:xfrm>
            <a:off x="431800" y="3644900"/>
            <a:ext cx="8280400" cy="2282825"/>
          </a:xfrm>
          <a:prstGeom prst="rect">
            <a:avLst/>
          </a:prstGeom>
          <a:noFill/>
          <a:ln w="19050">
            <a:noFill/>
          </a:ln>
        </p:spPr>
        <p:txBody>
          <a:bodyPr>
            <a:spAutoFit/>
          </a:bodyPr>
          <a:p>
            <a:pPr marL="342900" indent="-342900" algn="just" eaLnBrk="1" hangingPunct="1">
              <a:buAutoNum type="circleNumDbPlain"/>
            </a:pPr>
            <a:r>
              <a:rPr lang="zh-CN" altLang="en-US" dirty="0">
                <a:latin typeface="Times New Roman" panose="02020603050405020304" pitchFamily="18" charset="0"/>
              </a:rPr>
              <a:t>首先是将内存中的当前事务记录表的所有记录输出到稳定存储器中；</a:t>
            </a:r>
            <a:endParaRPr lang="zh-CN" altLang="en-US" dirty="0">
              <a:latin typeface="Times New Roman" panose="02020603050405020304" pitchFamily="18" charset="0"/>
            </a:endParaRPr>
          </a:p>
          <a:p>
            <a:pPr marL="342900" indent="-342900" algn="just" eaLnBrk="1" hangingPunct="1">
              <a:buAutoNum type="circleNumDbPlain"/>
            </a:pPr>
            <a:r>
              <a:rPr lang="zh-CN" altLang="en-US" dirty="0">
                <a:latin typeface="Times New Roman" panose="02020603050405020304" pitchFamily="18" charset="0"/>
              </a:rPr>
              <a:t>其次是将内存中的所有已修改数据输出到稳定存储器中；</a:t>
            </a:r>
            <a:endParaRPr lang="zh-CN" altLang="en-US" dirty="0">
              <a:latin typeface="Times New Roman" panose="02020603050405020304" pitchFamily="18" charset="0"/>
            </a:endParaRPr>
          </a:p>
          <a:p>
            <a:pPr marL="342900" indent="-342900" algn="just" eaLnBrk="1" hangingPunct="1">
              <a:buAutoNum type="circleNumDbPlain"/>
            </a:pPr>
            <a:r>
              <a:rPr lang="zh-CN" altLang="en-US" dirty="0">
                <a:latin typeface="Times New Roman" panose="02020603050405020304" pitchFamily="18" charset="0"/>
              </a:rPr>
              <a:t>然后是事务记录表中的检查点记录输出到稳定存储器中；</a:t>
            </a:r>
            <a:endParaRPr lang="zh-CN" altLang="en-US" dirty="0">
              <a:latin typeface="Times New Roman" panose="02020603050405020304" pitchFamily="18" charset="0"/>
            </a:endParaRPr>
          </a:p>
          <a:p>
            <a:pPr marL="342900" indent="-342900" algn="just" eaLnBrk="1" hangingPunct="1">
              <a:buAutoNum type="circleNumDbPlain"/>
            </a:pPr>
            <a:r>
              <a:rPr lang="zh-CN" altLang="en-US" dirty="0">
                <a:latin typeface="Times New Roman" panose="02020603050405020304" pitchFamily="18" charset="0"/>
              </a:rPr>
              <a:t>最后是每当出现一个检查点记录时，系统便利用</a:t>
            </a:r>
            <a:r>
              <a:rPr lang="en-US" altLang="zh-CN" dirty="0">
                <a:latin typeface="Times New Roman" panose="02020603050405020304" pitchFamily="18" charset="0"/>
              </a:rPr>
              <a:t>redo</a:t>
            </a:r>
            <a:r>
              <a:rPr lang="zh-CN" altLang="en-US" dirty="0">
                <a:latin typeface="Times New Roman" panose="02020603050405020304" pitchFamily="18" charset="0"/>
              </a:rPr>
              <a:t>和</a:t>
            </a:r>
            <a:r>
              <a:rPr lang="en-US" altLang="zh-CN" dirty="0">
                <a:latin typeface="Times New Roman" panose="02020603050405020304" pitchFamily="18" charset="0"/>
              </a:rPr>
              <a:t>undo</a:t>
            </a:r>
            <a:r>
              <a:rPr lang="zh-CN" altLang="en-US" dirty="0">
                <a:latin typeface="Times New Roman" panose="02020603050405020304" pitchFamily="18" charset="0"/>
              </a:rPr>
              <a:t>过程实现恢复功能。</a:t>
            </a:r>
            <a:endParaRPr lang="zh-CN" altLang="en-US" dirty="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403225" y="1052513"/>
            <a:ext cx="3286125" cy="585787"/>
          </a:xfrm>
          <a:prstGeom prst="rect">
            <a:avLst/>
          </a:prstGeom>
          <a:noFill/>
          <a:ln w="9525">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2. </a:t>
            </a:r>
            <a:r>
              <a:rPr lang="zh-CN" altLang="en-US" sz="3200" dirty="0">
                <a:solidFill>
                  <a:srgbClr val="000066"/>
                </a:solidFill>
                <a:latin typeface="Tahoma" panose="020B0604030504040204" pitchFamily="34" charset="0"/>
                <a:ea typeface="黑体" panose="02010609060101010101" pitchFamily="49" charset="-122"/>
              </a:rPr>
              <a:t>新的恢复算法 </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77827" name="Rectangle 4"/>
          <p:cNvSpPr txBox="1"/>
          <p:nvPr/>
        </p:nvSpPr>
        <p:spPr>
          <a:xfrm>
            <a:off x="323850" y="214313"/>
            <a:ext cx="8620125" cy="693737"/>
          </a:xfrm>
          <a:prstGeom prst="rect">
            <a:avLst/>
          </a:prstGeom>
          <a:noFill/>
          <a:ln w="9525">
            <a:noFill/>
          </a:ln>
        </p:spPr>
        <p:txBody>
          <a:bodyPr/>
          <a:p>
            <a:pPr eaLnBrk="1" hangingPunct="1"/>
            <a:r>
              <a:rPr lang="en-US" altLang="zh-CN" sz="4000" dirty="0">
                <a:solidFill>
                  <a:srgbClr val="000066"/>
                </a:solidFill>
                <a:latin typeface="Tahoma" panose="020B0604030504040204" pitchFamily="34" charset="0"/>
                <a:ea typeface="黑体" panose="02010609060101010101" pitchFamily="49" charset="-122"/>
              </a:rPr>
              <a:t>8.5.2  </a:t>
            </a:r>
            <a:r>
              <a:rPr lang="zh-CN" altLang="en-US" sz="4000" dirty="0">
                <a:solidFill>
                  <a:srgbClr val="000066"/>
                </a:solidFill>
                <a:latin typeface="Tahoma" panose="020B0604030504040204" pitchFamily="34" charset="0"/>
                <a:ea typeface="黑体" panose="02010609060101010101" pitchFamily="49" charset="-122"/>
              </a:rPr>
              <a:t>检查点</a:t>
            </a:r>
            <a:endParaRPr lang="zh-CN" altLang="en-US" sz="4000" dirty="0">
              <a:latin typeface="Tahoma" panose="020B0604030504040204" pitchFamily="34" charset="0"/>
              <a:ea typeface="黑体" panose="02010609060101010101" pitchFamily="49" charset="-122"/>
            </a:endParaRPr>
          </a:p>
        </p:txBody>
      </p:sp>
      <p:sp>
        <p:nvSpPr>
          <p:cNvPr id="77828" name="Text Box 5"/>
          <p:cNvSpPr txBox="1"/>
          <p:nvPr/>
        </p:nvSpPr>
        <p:spPr>
          <a:xfrm>
            <a:off x="565150" y="1827213"/>
            <a:ext cx="8137525" cy="1200150"/>
          </a:xfrm>
          <a:prstGeom prst="rect">
            <a:avLst/>
          </a:prstGeom>
          <a:noFill/>
          <a:ln w="19050">
            <a:noFill/>
          </a:ln>
        </p:spPr>
        <p:txBody>
          <a:bodyPr>
            <a:spAutoFit/>
          </a:bodyPr>
          <a:p>
            <a:r>
              <a:rPr lang="zh-CN" altLang="en-US" dirty="0">
                <a:latin typeface="Times New Roman" panose="02020603050405020304" pitchFamily="18" charset="0"/>
              </a:rPr>
              <a:t>引入检查点后，一旦发生系统故障，新的恢复算法并不需要对事务记录表中的所有事务记录进行处理，只需对最后一个检查点之后的事务记录进行处理。</a:t>
            </a:r>
            <a:endParaRPr lang="zh-CN" altLang="en-US" dirty="0">
              <a:latin typeface="Times New Roman" panose="02020603050405020304" pitchFamily="18" charset="0"/>
            </a:endParaRPr>
          </a:p>
        </p:txBody>
      </p:sp>
      <p:sp>
        <p:nvSpPr>
          <p:cNvPr id="77829" name="Text Box 6"/>
          <p:cNvSpPr txBox="1"/>
          <p:nvPr/>
        </p:nvSpPr>
        <p:spPr>
          <a:xfrm>
            <a:off x="601663" y="3663950"/>
            <a:ext cx="7920037" cy="2428875"/>
          </a:xfrm>
          <a:prstGeom prst="rect">
            <a:avLst/>
          </a:prstGeom>
          <a:noFill/>
          <a:ln w="19050">
            <a:noFill/>
          </a:ln>
        </p:spPr>
        <p:txBody>
          <a:bodyPr>
            <a:spAutoFit/>
          </a:bodyPr>
          <a:p>
            <a:pPr marL="342900" indent="-342900" algn="just">
              <a:spcBef>
                <a:spcPct val="20000"/>
              </a:spcBef>
              <a:buAutoNum type="circleNumDbPlain"/>
            </a:pPr>
            <a:r>
              <a:rPr lang="zh-CN" altLang="en-US" dirty="0">
                <a:latin typeface="Times New Roman" panose="02020603050405020304" pitchFamily="18" charset="0"/>
              </a:rPr>
              <a:t>查找事务记录表，找到最近一个检查点记录；</a:t>
            </a:r>
            <a:endParaRPr lang="zh-CN" altLang="en-US" dirty="0">
              <a:latin typeface="Times New Roman" panose="02020603050405020304" pitchFamily="18" charset="0"/>
            </a:endParaRPr>
          </a:p>
          <a:p>
            <a:pPr marL="342900" indent="-342900" algn="just">
              <a:spcBef>
                <a:spcPct val="20000"/>
              </a:spcBef>
              <a:buAutoNum type="circleNumDbPlain"/>
            </a:pPr>
            <a:r>
              <a:rPr lang="zh-CN" altLang="en-US" dirty="0">
                <a:latin typeface="Times New Roman" panose="02020603050405020304" pitchFamily="18" charset="0"/>
              </a:rPr>
              <a:t>从该检查点开始，搜索各个事务</a:t>
            </a:r>
            <a:r>
              <a:rPr lang="en-US" altLang="zh-CN" dirty="0">
                <a:latin typeface="Times New Roman" panose="02020603050405020304" pitchFamily="18" charset="0"/>
              </a:rPr>
              <a:t>Ti</a:t>
            </a:r>
            <a:r>
              <a:rPr lang="zh-CN" altLang="en-US" dirty="0">
                <a:latin typeface="Times New Roman" panose="02020603050405020304" pitchFamily="18" charset="0"/>
              </a:rPr>
              <a:t>，如有</a:t>
            </a:r>
            <a:r>
              <a:rPr lang="en-US" altLang="zh-CN" dirty="0">
                <a:latin typeface="Times New Roman" panose="02020603050405020304" pitchFamily="18" charset="0"/>
              </a:rPr>
              <a:t>&lt;Ti</a:t>
            </a:r>
            <a:r>
              <a:rPr lang="zh-CN" altLang="en-US" dirty="0">
                <a:latin typeface="Times New Roman" panose="02020603050405020304" pitchFamily="18" charset="0"/>
              </a:rPr>
              <a:t>托付</a:t>
            </a:r>
            <a:r>
              <a:rPr lang="en-US" altLang="zh-CN" dirty="0">
                <a:latin typeface="Times New Roman" panose="02020603050405020304" pitchFamily="18" charset="0"/>
              </a:rPr>
              <a:t>&gt;</a:t>
            </a:r>
            <a:r>
              <a:rPr lang="zh-CN" altLang="en-US" dirty="0">
                <a:latin typeface="Times New Roman" panose="02020603050405020304" pitchFamily="18" charset="0"/>
              </a:rPr>
              <a:t>，则执行</a:t>
            </a:r>
            <a:r>
              <a:rPr lang="en-US" altLang="zh-CN" dirty="0">
                <a:latin typeface="Times New Roman" panose="02020603050405020304" pitchFamily="18" charset="0"/>
              </a:rPr>
              <a:t>redo&lt;Ti&gt;</a:t>
            </a:r>
            <a:r>
              <a:rPr lang="zh-CN" altLang="en-US" dirty="0">
                <a:latin typeface="Times New Roman" panose="02020603050405020304" pitchFamily="18" charset="0"/>
              </a:rPr>
              <a:t>操作，如无</a:t>
            </a:r>
            <a:r>
              <a:rPr lang="en-US" altLang="zh-CN" dirty="0">
                <a:latin typeface="Times New Roman" panose="02020603050405020304" pitchFamily="18" charset="0"/>
              </a:rPr>
              <a:t>&lt;Ti</a:t>
            </a:r>
            <a:r>
              <a:rPr lang="zh-CN" altLang="en-US" dirty="0">
                <a:latin typeface="Times New Roman" panose="02020603050405020304" pitchFamily="18" charset="0"/>
              </a:rPr>
              <a:t>托付</a:t>
            </a:r>
            <a:r>
              <a:rPr lang="en-US" altLang="zh-CN" dirty="0">
                <a:latin typeface="Times New Roman" panose="02020603050405020304" pitchFamily="18" charset="0"/>
              </a:rPr>
              <a:t>&gt;</a:t>
            </a:r>
            <a:r>
              <a:rPr lang="zh-CN" altLang="en-US" dirty="0">
                <a:latin typeface="Times New Roman" panose="02020603050405020304" pitchFamily="18" charset="0"/>
              </a:rPr>
              <a:t>，则执行</a:t>
            </a:r>
            <a:r>
              <a:rPr lang="en-US" altLang="zh-CN" dirty="0">
                <a:latin typeface="Times New Roman" panose="02020603050405020304" pitchFamily="18" charset="0"/>
              </a:rPr>
              <a:t>undo&lt;Ti&gt;</a:t>
            </a:r>
            <a:r>
              <a:rPr lang="zh-CN" altLang="en-US" dirty="0">
                <a:latin typeface="Times New Roman" panose="02020603050405020304" pitchFamily="18" charset="0"/>
              </a:rPr>
              <a:t>操作；</a:t>
            </a:r>
            <a:endParaRPr lang="zh-CN" altLang="en-US" dirty="0">
              <a:latin typeface="Times New Roman" panose="02020603050405020304" pitchFamily="18" charset="0"/>
            </a:endParaRPr>
          </a:p>
          <a:p>
            <a:pPr marL="342900" indent="-342900" algn="just">
              <a:spcBef>
                <a:spcPct val="20000"/>
              </a:spcBef>
              <a:buAutoNum type="circleNumDbPlain"/>
            </a:pPr>
            <a:r>
              <a:rPr lang="zh-CN" altLang="en-US" dirty="0">
                <a:latin typeface="Times New Roman" panose="02020603050405020304" pitchFamily="18" charset="0"/>
              </a:rPr>
              <a:t>处理完检查点后所有事务后，在事务记录表尾部写入一条新的检查点记录。</a:t>
            </a:r>
            <a:endParaRPr lang="zh-CN" altLang="en-US" dirty="0">
              <a:latin typeface="Times New Roman" panose="02020603050405020304" pitchFamily="18" charset="0"/>
            </a:endParaRPr>
          </a:p>
        </p:txBody>
      </p:sp>
      <p:sp>
        <p:nvSpPr>
          <p:cNvPr id="77830" name="矩形 1"/>
          <p:cNvSpPr/>
          <p:nvPr/>
        </p:nvSpPr>
        <p:spPr>
          <a:xfrm>
            <a:off x="619125" y="3198813"/>
            <a:ext cx="4516438" cy="460375"/>
          </a:xfrm>
          <a:prstGeom prst="rect">
            <a:avLst/>
          </a:prstGeom>
          <a:noFill/>
          <a:ln w="9525">
            <a:noFill/>
          </a:ln>
        </p:spPr>
        <p:txBody>
          <a:bodyPr wrap="none">
            <a:spAutoFit/>
          </a:bodyPr>
          <a:p>
            <a:pPr>
              <a:buNone/>
            </a:pPr>
            <a:r>
              <a:rPr lang="zh-CN" altLang="en-US" dirty="0">
                <a:latin typeface="Times New Roman" panose="02020603050405020304" pitchFamily="18" charset="0"/>
              </a:rPr>
              <a:t>新恢复算法具体处理过程如下：</a:t>
            </a:r>
            <a:endParaRPr lang="zh-CN" altLang="en-US" dirty="0">
              <a:latin typeface="Times New Roman" panose="02020603050405020304" pitchFamily="18" charset="0"/>
            </a:endParaRPr>
          </a:p>
        </p:txBody>
      </p:sp>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4"/>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78851" name="Rectangle 4"/>
          <p:cNvSpPr>
            <a:spLocks noGrp="1"/>
          </p:cNvSpPr>
          <p:nvPr>
            <p:ph type="title"/>
          </p:nvPr>
        </p:nvSpPr>
        <p:spPr/>
        <p:txBody>
          <a:bodyPr vert="horz" wrap="square" lIns="91440" tIns="45720" rIns="91440" bIns="45720" anchor="b" anchorCtr="0"/>
          <a:p>
            <a:pPr eaLnBrk="1" hangingPunct="1"/>
            <a:r>
              <a:rPr lang="en-US" altLang="zh-CN" sz="4000" dirty="0"/>
              <a:t>8.5.3  </a:t>
            </a:r>
            <a:r>
              <a:rPr lang="zh-CN" altLang="en-US" sz="4000" dirty="0"/>
              <a:t>并发控制</a:t>
            </a:r>
            <a:endParaRPr lang="zh-CN" altLang="en-US" sz="4000" dirty="0"/>
          </a:p>
        </p:txBody>
      </p:sp>
      <p:sp>
        <p:nvSpPr>
          <p:cNvPr id="78852" name="Text Box 5"/>
          <p:cNvSpPr txBox="1"/>
          <p:nvPr/>
        </p:nvSpPr>
        <p:spPr>
          <a:xfrm>
            <a:off x="433388" y="1111250"/>
            <a:ext cx="8135937" cy="2678113"/>
          </a:xfrm>
          <a:prstGeom prst="rect">
            <a:avLst/>
          </a:prstGeom>
          <a:noFill/>
          <a:ln w="19050">
            <a:noFill/>
          </a:ln>
        </p:spPr>
        <p:txBody>
          <a:bodyPr>
            <a:spAutoFit/>
          </a:bodyPr>
          <a:p>
            <a:pPr marL="342900" indent="-342900" eaLnBrk="1" hangingPunct="1">
              <a:spcBef>
                <a:spcPct val="50000"/>
              </a:spcBef>
              <a:buFont typeface="Arial" panose="020B0604020202020204" pitchFamily="34" charset="0"/>
              <a:buChar char="•"/>
            </a:pPr>
            <a:r>
              <a:rPr lang="zh-CN" altLang="en-US" dirty="0">
                <a:latin typeface="Times New Roman" panose="02020603050405020304" pitchFamily="18" charset="0"/>
              </a:rPr>
              <a:t>在多用户系统和网络环境下，可能有多个用户在同事执行事务。各事务对同一数据对象的修改必须是互斥的，即只有在一个事务执行完成后，才允许另一个事务执行，我们称这种特性为顺序性，把用于实现顺序性的技术称为并发控制。可以利用信号量机制来实现并发控制，但在数据库系统和文件系统中，应用得最多的是较简单灵活的同步机制</a:t>
            </a:r>
            <a:r>
              <a:rPr lang="en-US" altLang="zh-CN" dirty="0">
                <a:latin typeface="Times New Roman" panose="02020603050405020304" pitchFamily="18" charset="0"/>
              </a:rPr>
              <a:t>——</a:t>
            </a:r>
            <a:r>
              <a:rPr lang="zh-CN" altLang="en-US" dirty="0">
                <a:latin typeface="Times New Roman" panose="02020603050405020304" pitchFamily="18" charset="0"/>
              </a:rPr>
              <a:t>锁。</a:t>
            </a:r>
            <a:endParaRPr lang="zh-CN" altLang="en-US" dirty="0">
              <a:latin typeface="Times New Roman" panose="02020603050405020304" pitchFamily="18" charset="0"/>
            </a:endParaRPr>
          </a:p>
        </p:txBody>
      </p:sp>
      <p:sp>
        <p:nvSpPr>
          <p:cNvPr id="78853" name="Text Box 1027"/>
          <p:cNvSpPr txBox="1"/>
          <p:nvPr/>
        </p:nvSpPr>
        <p:spPr>
          <a:xfrm>
            <a:off x="1439863" y="4392613"/>
            <a:ext cx="5772150" cy="954087"/>
          </a:xfrm>
          <a:prstGeom prst="rect">
            <a:avLst/>
          </a:prstGeom>
          <a:noFill/>
          <a:ln w="9525">
            <a:noFill/>
          </a:ln>
        </p:spPr>
        <p:txBody>
          <a:bodyPr wrap="none">
            <a:spAutoFit/>
          </a:bodyPr>
          <a:p>
            <a:pPr eaLnBrk="1" hangingPunct="1">
              <a:buAutoNum type="arabicPeriod"/>
            </a:pPr>
            <a:r>
              <a:rPr lang="zh-CN" altLang="en-US" sz="2800" dirty="0">
                <a:latin typeface="Times New Roman" panose="02020603050405020304" pitchFamily="18" charset="0"/>
                <a:ea typeface="宋体" panose="02010600030101010101" pitchFamily="2" charset="-122"/>
              </a:rPr>
              <a:t> 利用互斥锁实现“顺序性”</a:t>
            </a:r>
            <a:endParaRPr lang="zh-CN" altLang="en-US" sz="2800" dirty="0">
              <a:latin typeface="Times New Roman" panose="02020603050405020304" pitchFamily="18" charset="0"/>
              <a:ea typeface="宋体" panose="02010600030101010101" pitchFamily="2" charset="-122"/>
            </a:endParaRPr>
          </a:p>
          <a:p>
            <a:pPr eaLnBrk="1" hangingPunct="1">
              <a:buNone/>
            </a:pP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利用互斥锁和共享锁实现顺序性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4"/>
          <p:cNvSpPr txBox="1"/>
          <p:nvPr/>
        </p:nvSpPr>
        <p:spPr>
          <a:xfrm>
            <a:off x="395288" y="333375"/>
            <a:ext cx="8027987" cy="579438"/>
          </a:xfrm>
          <a:prstGeom prst="rect">
            <a:avLst/>
          </a:prstGeom>
          <a:noFill/>
          <a:ln w="19050">
            <a:noFill/>
          </a:ln>
        </p:spPr>
        <p:txBody>
          <a:bodyPr>
            <a:spAutoFit/>
          </a:bodyPr>
          <a:p>
            <a:r>
              <a:rPr lang="en-US" altLang="zh-CN" sz="3200" dirty="0">
                <a:solidFill>
                  <a:srgbClr val="000066"/>
                </a:solidFill>
                <a:latin typeface="Tahoma" panose="020B0604030504040204" pitchFamily="34" charset="0"/>
                <a:ea typeface="黑体" panose="02010609060101010101" pitchFamily="49" charset="-122"/>
              </a:rPr>
              <a:t>1.  </a:t>
            </a:r>
            <a:r>
              <a:rPr lang="zh-CN" altLang="en-US" sz="3200" dirty="0">
                <a:solidFill>
                  <a:srgbClr val="000066"/>
                </a:solidFill>
                <a:latin typeface="Tahoma" panose="020B0604030504040204" pitchFamily="34" charset="0"/>
                <a:ea typeface="黑体" panose="02010609060101010101" pitchFamily="49" charset="-122"/>
              </a:rPr>
              <a:t>利用互斥锁实现并发控制</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79875" name="Text Box 5"/>
          <p:cNvSpPr txBox="1"/>
          <p:nvPr/>
        </p:nvSpPr>
        <p:spPr>
          <a:xfrm>
            <a:off x="539750" y="1093788"/>
            <a:ext cx="8027988" cy="822325"/>
          </a:xfrm>
          <a:prstGeom prst="rect">
            <a:avLst/>
          </a:prstGeom>
          <a:noFill/>
          <a:ln w="19050">
            <a:noFill/>
          </a:ln>
        </p:spPr>
        <p:txBody>
          <a:bodyPr>
            <a:spAutoFit/>
          </a:bodyPr>
          <a:p>
            <a:pPr>
              <a:spcBef>
                <a:spcPct val="20000"/>
              </a:spcBef>
            </a:pPr>
            <a:r>
              <a:rPr lang="zh-CN" altLang="en-US" dirty="0">
                <a:latin typeface="Times New Roman" panose="02020603050405020304" pitchFamily="18" charset="0"/>
              </a:rPr>
              <a:t>为每个共享对象设置一种实现互斥的锁，称为互斥锁。</a:t>
            </a:r>
            <a:r>
              <a:rPr lang="en-US" altLang="zh-CN" dirty="0">
                <a:solidFill>
                  <a:srgbClr val="0000FF"/>
                </a:solidFill>
                <a:latin typeface="Times New Roman" panose="02020603050405020304" pitchFamily="18" charset="0"/>
              </a:rPr>
              <a:t>(Windows</a:t>
            </a:r>
            <a:r>
              <a:rPr lang="zh-CN" altLang="en-US" dirty="0">
                <a:solidFill>
                  <a:srgbClr val="0000FF"/>
                </a:solidFill>
                <a:latin typeface="Times New Roman" panose="02020603050405020304" pitchFamily="18" charset="0"/>
              </a:rPr>
              <a:t>中的</a:t>
            </a:r>
            <a:r>
              <a:rPr lang="en-US" altLang="zh-CN" dirty="0">
                <a:solidFill>
                  <a:srgbClr val="0000FF"/>
                </a:solidFill>
                <a:latin typeface="Times New Roman" panose="02020603050405020304" pitchFamily="18" charset="0"/>
              </a:rPr>
              <a:t>mutex</a:t>
            </a:r>
            <a:r>
              <a:rPr lang="zh-CN" altLang="en-US" dirty="0">
                <a:solidFill>
                  <a:srgbClr val="0000FF"/>
                </a:solidFill>
                <a:latin typeface="Times New Roman" panose="02020603050405020304" pitchFamily="18" charset="0"/>
              </a:rPr>
              <a:t>对象实际上就是互斥锁，参看</a:t>
            </a:r>
            <a:r>
              <a:rPr lang="en-US" altLang="zh-CN" dirty="0">
                <a:solidFill>
                  <a:srgbClr val="0000FF"/>
                </a:solidFill>
                <a:latin typeface="Times New Roman" panose="02020603050405020304" pitchFamily="18" charset="0"/>
              </a:rPr>
              <a:t>MSDN)</a:t>
            </a:r>
            <a:endParaRPr lang="en-US" altLang="zh-CN" dirty="0">
              <a:solidFill>
                <a:srgbClr val="0000FF"/>
              </a:solidFill>
              <a:latin typeface="Times New Roman" panose="02020603050405020304" pitchFamily="18" charset="0"/>
            </a:endParaRPr>
          </a:p>
        </p:txBody>
      </p:sp>
      <p:sp>
        <p:nvSpPr>
          <p:cNvPr id="79876" name="Text Box 6"/>
          <p:cNvSpPr txBox="1"/>
          <p:nvPr/>
        </p:nvSpPr>
        <p:spPr>
          <a:xfrm>
            <a:off x="468313" y="2060575"/>
            <a:ext cx="8172450" cy="4327525"/>
          </a:xfrm>
          <a:prstGeom prst="rect">
            <a:avLst/>
          </a:prstGeom>
          <a:noFill/>
          <a:ln w="19050">
            <a:noFill/>
          </a:ln>
        </p:spPr>
        <p:txBody>
          <a:bodyPr>
            <a:spAutoFit/>
          </a:bodyPr>
          <a:p>
            <a:pPr marL="342900" indent="-342900" algn="just">
              <a:spcBef>
                <a:spcPct val="20000"/>
              </a:spcBef>
              <a:buClr>
                <a:srgbClr val="0000FF"/>
              </a:buClr>
              <a:buSzPct val="60000"/>
              <a:buFont typeface="Wingdings" panose="05000000000000000000" pitchFamily="2" charset="2"/>
              <a:buChar char="n"/>
            </a:pPr>
            <a:r>
              <a:rPr lang="zh-CN" altLang="en-US" dirty="0">
                <a:latin typeface="Times New Roman" panose="02020603050405020304" pitchFamily="18" charset="0"/>
              </a:rPr>
              <a:t>当一事务</a:t>
            </a:r>
            <a:r>
              <a:rPr lang="en-US" altLang="zh-CN" dirty="0">
                <a:latin typeface="Times New Roman" panose="02020603050405020304" pitchFamily="18" charset="0"/>
              </a:rPr>
              <a:t>Ti</a:t>
            </a:r>
            <a:r>
              <a:rPr lang="zh-CN" altLang="en-US" dirty="0">
                <a:latin typeface="Times New Roman" panose="02020603050405020304" pitchFamily="18" charset="0"/>
              </a:rPr>
              <a:t>要访问某对象时，应先获得该对象的互斥锁。</a:t>
            </a:r>
            <a:endParaRPr lang="zh-CN" altLang="en-US" dirty="0">
              <a:latin typeface="Times New Roman" panose="02020603050405020304" pitchFamily="18" charset="0"/>
            </a:endParaRPr>
          </a:p>
          <a:p>
            <a:pPr marL="342900" indent="-342900" algn="just">
              <a:spcBef>
                <a:spcPct val="20000"/>
              </a:spcBef>
              <a:buClr>
                <a:srgbClr val="0000FF"/>
              </a:buClr>
              <a:buSzPct val="60000"/>
              <a:buFont typeface="Wingdings" panose="05000000000000000000" pitchFamily="2" charset="2"/>
              <a:buChar char="n"/>
            </a:pPr>
            <a:r>
              <a:rPr lang="zh-CN" altLang="en-US" dirty="0">
                <a:latin typeface="Times New Roman" panose="02020603050405020304" pitchFamily="18" charset="0"/>
              </a:rPr>
              <a:t>若成功，便用该锁锁住该对象，于是事务</a:t>
            </a:r>
            <a:r>
              <a:rPr lang="en-US" altLang="zh-CN" dirty="0">
                <a:latin typeface="Times New Roman" panose="02020603050405020304" pitchFamily="18" charset="0"/>
              </a:rPr>
              <a:t>Ti</a:t>
            </a:r>
            <a:r>
              <a:rPr lang="zh-CN" altLang="en-US" dirty="0">
                <a:latin typeface="Times New Roman" panose="02020603050405020304" pitchFamily="18" charset="0"/>
              </a:rPr>
              <a:t>便可对该对象执行读写操作，而其它事务不能访问该对象；操作完成后事务</a:t>
            </a:r>
            <a:r>
              <a:rPr lang="en-US" altLang="zh-CN" dirty="0">
                <a:latin typeface="Times New Roman" panose="02020603050405020304" pitchFamily="18" charset="0"/>
              </a:rPr>
              <a:t>Ti</a:t>
            </a:r>
            <a:r>
              <a:rPr lang="zh-CN" altLang="en-US" dirty="0">
                <a:latin typeface="Times New Roman" panose="02020603050405020304" pitchFamily="18" charset="0"/>
              </a:rPr>
              <a:t>执行开锁，允许</a:t>
            </a:r>
            <a:r>
              <a:rPr lang="en-US" altLang="zh-CN" dirty="0">
                <a:latin typeface="Times New Roman" panose="02020603050405020304" pitchFamily="18" charset="0"/>
              </a:rPr>
              <a:t>(</a:t>
            </a:r>
            <a:r>
              <a:rPr lang="zh-CN" altLang="en-US" dirty="0">
                <a:latin typeface="Times New Roman" panose="02020603050405020304" pitchFamily="18" charset="0"/>
              </a:rPr>
              <a:t>可能唤醒一个</a:t>
            </a:r>
            <a:r>
              <a:rPr lang="en-US" altLang="zh-CN" dirty="0">
                <a:latin typeface="Times New Roman" panose="02020603050405020304" pitchFamily="18" charset="0"/>
              </a:rPr>
              <a:t>)</a:t>
            </a:r>
            <a:r>
              <a:rPr lang="zh-CN" altLang="en-US" dirty="0">
                <a:latin typeface="Times New Roman" panose="02020603050405020304" pitchFamily="18" charset="0"/>
              </a:rPr>
              <a:t>其它事务访问该对象；</a:t>
            </a:r>
            <a:endParaRPr lang="zh-CN" altLang="en-US" dirty="0">
              <a:latin typeface="Times New Roman" panose="02020603050405020304" pitchFamily="18" charset="0"/>
            </a:endParaRPr>
          </a:p>
          <a:p>
            <a:pPr marL="342900" indent="-342900" algn="just">
              <a:spcBef>
                <a:spcPct val="20000"/>
              </a:spcBef>
              <a:buClr>
                <a:srgbClr val="0000FF"/>
              </a:buClr>
              <a:buSzPct val="60000"/>
              <a:buFont typeface="Wingdings" panose="05000000000000000000" pitchFamily="2" charset="2"/>
              <a:buChar char="n"/>
            </a:pPr>
            <a:r>
              <a:rPr lang="zh-CN" altLang="en-US" dirty="0">
                <a:latin typeface="Times New Roman" panose="02020603050405020304" pitchFamily="18" charset="0"/>
              </a:rPr>
              <a:t>若不成功，则事务</a:t>
            </a:r>
            <a:r>
              <a:rPr lang="en-US" altLang="zh-CN" dirty="0">
                <a:latin typeface="Times New Roman" panose="02020603050405020304" pitchFamily="18" charset="0"/>
              </a:rPr>
              <a:t>Ti</a:t>
            </a:r>
            <a:r>
              <a:rPr lang="zh-CN" altLang="en-US" dirty="0">
                <a:latin typeface="Times New Roman" panose="02020603050405020304" pitchFamily="18" charset="0"/>
              </a:rPr>
              <a:t>不能访问该对象；</a:t>
            </a:r>
            <a:endParaRPr lang="zh-CN" altLang="en-US" dirty="0">
              <a:latin typeface="Times New Roman" panose="02020603050405020304" pitchFamily="18" charset="0"/>
            </a:endParaRPr>
          </a:p>
          <a:p>
            <a:pPr marL="342900" indent="-342900" algn="just">
              <a:spcBef>
                <a:spcPct val="20000"/>
              </a:spcBef>
              <a:buClr>
                <a:srgbClr val="0000FF"/>
              </a:buClr>
              <a:buSzPct val="60000"/>
              <a:buFont typeface="Wingdings" panose="05000000000000000000" pitchFamily="2" charset="2"/>
              <a:buChar char="n"/>
            </a:pPr>
            <a:r>
              <a:rPr lang="zh-CN" altLang="en-US" dirty="0">
                <a:latin typeface="Times New Roman" panose="02020603050405020304" pitchFamily="18" charset="0"/>
              </a:rPr>
              <a:t>若事务</a:t>
            </a:r>
            <a:r>
              <a:rPr lang="en-US" altLang="zh-CN" dirty="0">
                <a:latin typeface="Times New Roman" panose="02020603050405020304" pitchFamily="18" charset="0"/>
              </a:rPr>
              <a:t>Ti</a:t>
            </a:r>
            <a:r>
              <a:rPr lang="zh-CN" altLang="en-US" dirty="0">
                <a:latin typeface="Times New Roman" panose="02020603050405020304" pitchFamily="18" charset="0"/>
              </a:rPr>
              <a:t>要对一批对象进行访问，则</a:t>
            </a:r>
            <a:r>
              <a:rPr lang="en-US" altLang="zh-CN" dirty="0">
                <a:latin typeface="Times New Roman" panose="02020603050405020304" pitchFamily="18" charset="0"/>
              </a:rPr>
              <a:t>Ti</a:t>
            </a:r>
            <a:r>
              <a:rPr lang="zh-CN" altLang="en-US" dirty="0">
                <a:latin typeface="Times New Roman" panose="02020603050405020304" pitchFamily="18" charset="0"/>
              </a:rPr>
              <a:t>应获得者一批对象的互斥锁，若成功，则将这些对象全部锁住，便可对这批对象执行读写操作；若不成功，即若这批对象中的某个对象已被其它事务锁住，则</a:t>
            </a:r>
            <a:r>
              <a:rPr lang="en-US" altLang="zh-CN" dirty="0">
                <a:latin typeface="Times New Roman" panose="02020603050405020304" pitchFamily="18" charset="0"/>
              </a:rPr>
              <a:t>Ti</a:t>
            </a:r>
            <a:r>
              <a:rPr lang="zh-CN" altLang="en-US" dirty="0">
                <a:latin typeface="Times New Roman" panose="02020603050405020304" pitchFamily="18" charset="0"/>
              </a:rPr>
              <a:t>应释放已锁住的对象，宣布此次事务运行失败。</a:t>
            </a:r>
            <a:endParaRPr lang="zh-CN" altLang="en-US"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3"/>
          <p:cNvSpPr txBox="1"/>
          <p:nvPr/>
        </p:nvSpPr>
        <p:spPr>
          <a:xfrm>
            <a:off x="395288" y="1196975"/>
            <a:ext cx="8424862" cy="1938338"/>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概念</a:t>
            </a:r>
            <a:endParaRPr lang="zh-CN" altLang="en-US" dirty="0">
              <a:solidFill>
                <a:srgbClr val="0000CC"/>
              </a:solidFill>
              <a:latin typeface="黑体" panose="02010609060101010101" pitchFamily="49" charset="-122"/>
              <a:ea typeface="黑体" panose="02010609060101010101" pitchFamily="49" charset="-122"/>
            </a:endParaRPr>
          </a:p>
          <a:p>
            <a:pPr algn="just" eaLnBrk="1" hangingPunct="1">
              <a:buFont typeface="Wingdings" panose="05000000000000000000" pitchFamily="2" charset="2"/>
            </a:pPr>
            <a:r>
              <a:rPr lang="zh-CN" altLang="en-US" sz="2000" b="0" dirty="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微软公司早、中期推出的操作系统一直都是采用的</a:t>
            </a:r>
            <a:r>
              <a:rPr lang="en-US" altLang="zh-CN" b="0" dirty="0">
                <a:latin typeface="黑体" panose="02010609060101010101" pitchFamily="49" charset="-122"/>
                <a:ea typeface="黑体" panose="02010609060101010101" pitchFamily="49" charset="-122"/>
              </a:rPr>
              <a:t>FAT</a:t>
            </a:r>
            <a:r>
              <a:rPr lang="zh-CN" altLang="en-US" b="0" dirty="0">
                <a:latin typeface="黑体" panose="02010609060101010101" pitchFamily="49" charset="-122"/>
                <a:ea typeface="黑体" panose="02010609060101010101" pitchFamily="49" charset="-122"/>
              </a:rPr>
              <a:t>技术。</a:t>
            </a:r>
            <a:r>
              <a:rPr lang="en-US" altLang="zh-CN" b="0" dirty="0">
                <a:latin typeface="黑体" panose="02010609060101010101" pitchFamily="49" charset="-122"/>
                <a:ea typeface="黑体" panose="02010609060101010101" pitchFamily="49" charset="-122"/>
              </a:rPr>
              <a:t>MS-DOS</a:t>
            </a:r>
            <a:r>
              <a:rPr lang="zh-CN" altLang="en-US" b="0" dirty="0">
                <a:latin typeface="黑体" panose="02010609060101010101" pitchFamily="49" charset="-122"/>
                <a:ea typeface="黑体" panose="02010609060101010101" pitchFamily="49" charset="-122"/>
              </a:rPr>
              <a:t>使用</a:t>
            </a:r>
            <a:r>
              <a:rPr lang="en-US" altLang="zh-CN" b="0" dirty="0">
                <a:latin typeface="黑体" panose="02010609060101010101" pitchFamily="49" charset="-122"/>
                <a:ea typeface="黑体" panose="02010609060101010101" pitchFamily="49" charset="-122"/>
              </a:rPr>
              <a:t>FAT12</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FAT16</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Windows95</a:t>
            </a:r>
            <a:r>
              <a:rPr lang="zh-CN" altLang="en-US" b="0" dirty="0">
                <a:latin typeface="黑体" panose="02010609060101010101" pitchFamily="49" charset="-122"/>
                <a:ea typeface="黑体" panose="02010609060101010101" pitchFamily="49" charset="-122"/>
              </a:rPr>
              <a:t>和</a:t>
            </a:r>
            <a:r>
              <a:rPr lang="en-US" altLang="zh-CN" b="0" dirty="0">
                <a:latin typeface="黑体" panose="02010609060101010101" pitchFamily="49" charset="-122"/>
                <a:ea typeface="黑体" panose="02010609060101010101" pitchFamily="49" charset="-122"/>
              </a:rPr>
              <a:t>98</a:t>
            </a:r>
            <a:r>
              <a:rPr lang="zh-CN" altLang="en-US" b="0" dirty="0">
                <a:latin typeface="黑体" panose="02010609060101010101" pitchFamily="49" charset="-122"/>
                <a:ea typeface="黑体" panose="02010609060101010101" pitchFamily="49" charset="-122"/>
              </a:rPr>
              <a:t>中升级为</a:t>
            </a:r>
            <a:r>
              <a:rPr lang="en-US" altLang="zh-CN" b="0" dirty="0">
                <a:latin typeface="黑体" panose="02010609060101010101" pitchFamily="49" charset="-122"/>
                <a:ea typeface="黑体" panose="02010609060101010101" pitchFamily="49" charset="-122"/>
              </a:rPr>
              <a:t>FAT32</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Windows NT/2000/XP</a:t>
            </a:r>
            <a:r>
              <a:rPr lang="zh-CN" altLang="en-US" b="0" dirty="0">
                <a:latin typeface="黑体" panose="02010609060101010101" pitchFamily="49" charset="-122"/>
                <a:ea typeface="黑体" panose="02010609060101010101" pitchFamily="49" charset="-122"/>
              </a:rPr>
              <a:t>发展为</a:t>
            </a:r>
            <a:r>
              <a:rPr lang="en-US" altLang="zh-CN" b="0" dirty="0">
                <a:latin typeface="黑体" panose="02010609060101010101" pitchFamily="49" charset="-122"/>
                <a:ea typeface="黑体" panose="02010609060101010101" pitchFamily="49" charset="-122"/>
              </a:rPr>
              <a:t>NTFS</a:t>
            </a:r>
            <a:r>
              <a:rPr lang="zh-CN" altLang="en-US" b="0" dirty="0">
                <a:latin typeface="黑体" panose="02010609060101010101" pitchFamily="49" charset="-122"/>
                <a:ea typeface="黑体" panose="02010609060101010101" pitchFamily="49" charset="-122"/>
              </a:rPr>
              <a:t>。它们基本上都是类似于上节介绍的显式链接方法。  </a:t>
            </a:r>
            <a:endParaRPr lang="zh-CN" altLang="en-US" b="0" dirty="0">
              <a:latin typeface="黑体" panose="02010609060101010101" pitchFamily="49" charset="-122"/>
              <a:ea typeface="黑体" panose="02010609060101010101" pitchFamily="49" charset="-122"/>
            </a:endParaRPr>
          </a:p>
        </p:txBody>
      </p:sp>
      <p:sp>
        <p:nvSpPr>
          <p:cNvPr id="11267" name="Text Box 8"/>
          <p:cNvSpPr txBox="1"/>
          <p:nvPr/>
        </p:nvSpPr>
        <p:spPr>
          <a:xfrm>
            <a:off x="539750" y="333375"/>
            <a:ext cx="6011863" cy="679450"/>
          </a:xfrm>
          <a:prstGeom prst="rect">
            <a:avLst/>
          </a:prstGeom>
          <a:noFill/>
          <a:ln w="9525">
            <a:noFill/>
          </a:ln>
        </p:spPr>
        <p:txBody>
          <a:bodyPr anchor="b" anchorCtr="0"/>
          <a:p>
            <a:pPr eaLnBrk="1" hangingPunct="1"/>
            <a:r>
              <a:rPr lang="en-US" altLang="zh-CN" sz="4000" dirty="0">
                <a:solidFill>
                  <a:srgbClr val="000066"/>
                </a:solidFill>
                <a:latin typeface="Tahoma" panose="020B0604030504040204" pitchFamily="34" charset="0"/>
                <a:ea typeface="黑体" panose="02010609060101010101" pitchFamily="49" charset="-122"/>
              </a:rPr>
              <a:t>8.1.3 FAT</a:t>
            </a:r>
            <a:r>
              <a:rPr lang="zh-CN" altLang="en-US" sz="4000" dirty="0">
                <a:solidFill>
                  <a:srgbClr val="000066"/>
                </a:solidFill>
                <a:latin typeface="Tahoma" panose="020B0604030504040204" pitchFamily="34" charset="0"/>
                <a:ea typeface="黑体" panose="02010609060101010101" pitchFamily="49" charset="-122"/>
              </a:rPr>
              <a:t>技术</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5" name="Text Box 7"/>
          <p:cNvSpPr txBox="1"/>
          <p:nvPr/>
        </p:nvSpPr>
        <p:spPr>
          <a:xfrm>
            <a:off x="539750" y="3644900"/>
            <a:ext cx="8281988" cy="1938338"/>
          </a:xfrm>
          <a:prstGeom prst="rect">
            <a:avLst/>
          </a:prstGeom>
          <a:noFill/>
          <a:ln w="9525">
            <a:noFill/>
          </a:ln>
        </p:spPr>
        <p:txBody>
          <a:bodyPr>
            <a:spAutoFit/>
          </a:bodyPr>
          <a:p>
            <a:pPr eaLnBrk="1" hangingPunct="1">
              <a:spcBef>
                <a:spcPct val="50000"/>
              </a:spcBef>
              <a:buFont typeface="Wingdings" panose="05000000000000000000" pitchFamily="2" charset="2"/>
            </a:pPr>
            <a:r>
              <a:rPr lang="zh-CN" altLang="zh-CN" dirty="0">
                <a:solidFill>
                  <a:srgbClr val="0070C0"/>
                </a:solidFill>
                <a:latin typeface="黑体" panose="02010609060101010101" pitchFamily="49" charset="-122"/>
                <a:ea typeface="黑体" panose="02010609060101010101" pitchFamily="49" charset="-122"/>
              </a:rPr>
              <a:t>★</a:t>
            </a:r>
            <a:r>
              <a:rPr lang="zh-CN" altLang="en-US" dirty="0">
                <a:solidFill>
                  <a:srgbClr val="0070C0"/>
                </a:solidFill>
                <a:latin typeface="黑体" panose="02010609060101010101" pitchFamily="49" charset="-122"/>
                <a:ea typeface="黑体" panose="02010609060101010101" pitchFamily="49" charset="-122"/>
              </a:rPr>
              <a:t>卷</a:t>
            </a:r>
            <a:endParaRPr lang="en-US" altLang="zh-CN" b="0" dirty="0">
              <a:latin typeface="黑体" panose="02010609060101010101" pitchFamily="49" charset="-122"/>
              <a:ea typeface="黑体" panose="02010609060101010101" pitchFamily="49" charset="-122"/>
            </a:endParaRPr>
          </a:p>
          <a:p>
            <a:pPr eaLnBrk="1" hangingPunct="1"/>
            <a:r>
              <a:rPr lang="zh-CN" altLang="en-US" b="0" dirty="0">
                <a:latin typeface="黑体" panose="02010609060101010101" pitchFamily="49" charset="-122"/>
                <a:ea typeface="黑体" panose="02010609060101010101" pitchFamily="49" charset="-122"/>
              </a:rPr>
              <a:t>  也称为分区，在</a:t>
            </a:r>
            <a:r>
              <a:rPr lang="en-US" altLang="zh-CN" b="0" dirty="0">
                <a:latin typeface="黑体" panose="02010609060101010101" pitchFamily="49" charset="-122"/>
                <a:ea typeface="黑体" panose="02010609060101010101" pitchFamily="49" charset="-122"/>
              </a:rPr>
              <a:t>FAT</a:t>
            </a:r>
            <a:r>
              <a:rPr lang="zh-CN" altLang="en-US" b="0" dirty="0">
                <a:latin typeface="黑体" panose="02010609060101010101" pitchFamily="49" charset="-122"/>
                <a:ea typeface="黑体" panose="02010609060101010101" pitchFamily="49" charset="-122"/>
              </a:rPr>
              <a:t>中，支持将一个物理磁盘分成四个逻辑磁盘，每个逻辑磁盘就是一个卷。</a:t>
            </a:r>
            <a:endParaRPr lang="en-US" altLang="zh-CN" b="0" dirty="0">
              <a:latin typeface="黑体" panose="02010609060101010101" pitchFamily="49" charset="-122"/>
              <a:ea typeface="黑体" panose="02010609060101010101" pitchFamily="49" charset="-122"/>
            </a:endParaRPr>
          </a:p>
          <a:p>
            <a:pPr eaLnBrk="1" hangingPunct="1"/>
            <a:r>
              <a:rPr lang="zh-CN" altLang="en-US" b="0" dirty="0">
                <a:latin typeface="黑体" panose="02010609060101010101" pitchFamily="49" charset="-122"/>
                <a:ea typeface="黑体" panose="02010609060101010101" pitchFamily="49" charset="-122"/>
              </a:rPr>
              <a:t>  每个卷都专门划出一个单独区域来存放自己的目录和</a:t>
            </a:r>
            <a:r>
              <a:rPr lang="en-US" altLang="zh-CN" b="0" dirty="0">
                <a:latin typeface="黑体" panose="02010609060101010101" pitchFamily="49" charset="-122"/>
                <a:ea typeface="黑体" panose="02010609060101010101" pitchFamily="49" charset="-122"/>
              </a:rPr>
              <a:t>FAT</a:t>
            </a:r>
            <a:r>
              <a:rPr lang="zh-CN" altLang="en-US" b="0" dirty="0">
                <a:latin typeface="黑体" panose="02010609060101010101" pitchFamily="49" charset="-122"/>
                <a:ea typeface="黑体" panose="02010609060101010101" pitchFamily="49" charset="-122"/>
              </a:rPr>
              <a:t>表，以及自己的逻辑驱动器字母，如：“</a:t>
            </a:r>
            <a:r>
              <a:rPr lang="en-US" altLang="zh-CN" b="0" dirty="0">
                <a:latin typeface="黑体" panose="02010609060101010101" pitchFamily="49" charset="-122"/>
                <a:ea typeface="黑体" panose="02010609060101010101" pitchFamily="49" charset="-122"/>
              </a:rPr>
              <a:t>C</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D</a:t>
            </a:r>
            <a:r>
              <a:rPr lang="zh-CN" altLang="en-US" b="0" dirty="0">
                <a:latin typeface="黑体" panose="02010609060101010101" pitchFamily="49" charset="-122"/>
                <a:ea typeface="黑体" panose="02010609060101010101" pitchFamily="49" charset="-122"/>
              </a:rPr>
              <a:t>：”等。</a:t>
            </a:r>
            <a:endParaRPr lang="zh-CN"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4"/>
          <p:cNvSpPr txBox="1"/>
          <p:nvPr/>
        </p:nvSpPr>
        <p:spPr>
          <a:xfrm>
            <a:off x="395288" y="333375"/>
            <a:ext cx="8027987" cy="579438"/>
          </a:xfrm>
          <a:prstGeom prst="rect">
            <a:avLst/>
          </a:prstGeom>
          <a:noFill/>
          <a:ln w="19050">
            <a:noFill/>
          </a:ln>
        </p:spPr>
        <p:txBody>
          <a:bodyPr>
            <a:spAutoFit/>
          </a:bodyPr>
          <a:p>
            <a:r>
              <a:rPr lang="en-US" altLang="zh-CN" sz="3200" dirty="0">
                <a:solidFill>
                  <a:srgbClr val="000066"/>
                </a:solidFill>
                <a:latin typeface="Tahoma" panose="020B0604030504040204" pitchFamily="34" charset="0"/>
                <a:ea typeface="黑体" panose="02010609060101010101" pitchFamily="49" charset="-122"/>
              </a:rPr>
              <a:t>2.  </a:t>
            </a:r>
            <a:r>
              <a:rPr lang="zh-CN" altLang="en-US" sz="3200" dirty="0">
                <a:solidFill>
                  <a:srgbClr val="000066"/>
                </a:solidFill>
                <a:latin typeface="Tahoma" panose="020B0604030504040204" pitchFamily="34" charset="0"/>
                <a:ea typeface="黑体" panose="02010609060101010101" pitchFamily="49" charset="-122"/>
              </a:rPr>
              <a:t>利用互斥锁和共享锁实现并发控制</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80899" name="Text Box 5"/>
          <p:cNvSpPr txBox="1"/>
          <p:nvPr/>
        </p:nvSpPr>
        <p:spPr>
          <a:xfrm>
            <a:off x="395288" y="1052513"/>
            <a:ext cx="8316912" cy="1552575"/>
          </a:xfrm>
          <a:prstGeom prst="rect">
            <a:avLst/>
          </a:prstGeom>
          <a:noFill/>
          <a:ln w="19050">
            <a:noFill/>
          </a:ln>
        </p:spPr>
        <p:txBody>
          <a:bodyPr>
            <a:spAutoFit/>
          </a:bodyPr>
          <a:p>
            <a:r>
              <a:rPr lang="zh-CN" altLang="en-US" dirty="0">
                <a:latin typeface="Times New Roman" panose="02020603050405020304" pitchFamily="18" charset="0"/>
              </a:rPr>
              <a:t>一个共享文件允许多个事务同时读，但互斥锁只允许一个事务读，存在效率不高的问题。为此，引入另一种形式的锁</a:t>
            </a:r>
            <a:r>
              <a:rPr lang="en-US" altLang="zh-CN" dirty="0">
                <a:latin typeface="Times New Roman" panose="02020603050405020304" pitchFamily="18" charset="0"/>
              </a:rPr>
              <a:t>——</a:t>
            </a:r>
            <a:r>
              <a:rPr lang="zh-CN" altLang="en-US" dirty="0">
                <a:latin typeface="Times New Roman" panose="02020603050405020304" pitchFamily="18" charset="0"/>
              </a:rPr>
              <a:t>共享锁。共享锁允许多个事务对同一文件读，不允许一个事务写该文件。</a:t>
            </a:r>
            <a:endParaRPr lang="zh-CN" altLang="en-US" dirty="0">
              <a:latin typeface="Times New Roman" panose="02020603050405020304" pitchFamily="18" charset="0"/>
            </a:endParaRPr>
          </a:p>
        </p:txBody>
      </p:sp>
      <p:sp>
        <p:nvSpPr>
          <p:cNvPr id="80900" name="Text Box 6"/>
          <p:cNvSpPr txBox="1"/>
          <p:nvPr/>
        </p:nvSpPr>
        <p:spPr>
          <a:xfrm>
            <a:off x="503238" y="2708275"/>
            <a:ext cx="8029575" cy="3451225"/>
          </a:xfrm>
          <a:prstGeom prst="rect">
            <a:avLst/>
          </a:prstGeom>
          <a:noFill/>
          <a:ln w="19050">
            <a:noFill/>
          </a:ln>
        </p:spPr>
        <p:txBody>
          <a:bodyPr>
            <a:spAutoFit/>
          </a:bodyPr>
          <a:p>
            <a:pPr marL="342900" indent="-342900" algn="just">
              <a:spcBef>
                <a:spcPct val="20000"/>
              </a:spcBef>
              <a:buClr>
                <a:srgbClr val="0000FF"/>
              </a:buClr>
              <a:buSzPct val="80000"/>
              <a:buFont typeface="Wingdings" panose="05000000000000000000" pitchFamily="2" charset="2"/>
              <a:buChar char="l"/>
            </a:pPr>
            <a:r>
              <a:rPr lang="zh-CN" altLang="en-US" dirty="0">
                <a:latin typeface="Times New Roman" panose="02020603050405020304" pitchFamily="18" charset="0"/>
              </a:rPr>
              <a:t>若事务</a:t>
            </a:r>
            <a:r>
              <a:rPr lang="en-US" altLang="zh-CN" dirty="0">
                <a:latin typeface="Times New Roman" panose="02020603050405020304" pitchFamily="18" charset="0"/>
              </a:rPr>
              <a:t>Ti</a:t>
            </a:r>
            <a:r>
              <a:rPr lang="zh-CN" altLang="en-US" dirty="0">
                <a:latin typeface="Times New Roman" panose="02020603050405020304" pitchFamily="18" charset="0"/>
              </a:rPr>
              <a:t>要对共享对象</a:t>
            </a:r>
            <a:r>
              <a:rPr lang="en-US" altLang="zh-CN" dirty="0">
                <a:latin typeface="Times New Roman" panose="02020603050405020304" pitchFamily="18" charset="0"/>
              </a:rPr>
              <a:t>Q</a:t>
            </a:r>
            <a:r>
              <a:rPr lang="zh-CN" altLang="en-US" dirty="0">
                <a:latin typeface="Times New Roman" panose="02020603050405020304" pitchFamily="18" charset="0"/>
              </a:rPr>
              <a:t>读，则只需获取其共享锁。若</a:t>
            </a:r>
            <a:r>
              <a:rPr lang="en-US" altLang="zh-CN" dirty="0">
                <a:latin typeface="Times New Roman" panose="02020603050405020304" pitchFamily="18" charset="0"/>
              </a:rPr>
              <a:t>Q</a:t>
            </a:r>
            <a:r>
              <a:rPr lang="zh-CN" altLang="en-US" dirty="0">
                <a:latin typeface="Times New Roman" panose="02020603050405020304" pitchFamily="18" charset="0"/>
              </a:rPr>
              <a:t>已被互斥锁锁住，则</a:t>
            </a:r>
            <a:r>
              <a:rPr lang="en-US" altLang="zh-CN" dirty="0">
                <a:latin typeface="Times New Roman" panose="02020603050405020304" pitchFamily="18" charset="0"/>
              </a:rPr>
              <a:t>Ti</a:t>
            </a:r>
            <a:r>
              <a:rPr lang="zh-CN" altLang="en-US" dirty="0">
                <a:latin typeface="Times New Roman" panose="02020603050405020304" pitchFamily="18" charset="0"/>
              </a:rPr>
              <a:t>阻塞，否则可获得共享锁，对</a:t>
            </a:r>
            <a:r>
              <a:rPr lang="en-US" altLang="zh-CN" dirty="0">
                <a:latin typeface="Times New Roman" panose="02020603050405020304" pitchFamily="18" charset="0"/>
              </a:rPr>
              <a:t>Q</a:t>
            </a:r>
            <a:r>
              <a:rPr lang="zh-CN" altLang="en-US" dirty="0">
                <a:latin typeface="Times New Roman" panose="02020603050405020304" pitchFamily="18" charset="0"/>
              </a:rPr>
              <a:t>执行读操作。此时若有事务要对</a:t>
            </a:r>
            <a:r>
              <a:rPr lang="en-US" altLang="zh-CN" dirty="0">
                <a:latin typeface="Times New Roman" panose="02020603050405020304" pitchFamily="18" charset="0"/>
              </a:rPr>
              <a:t>Q</a:t>
            </a:r>
            <a:r>
              <a:rPr lang="zh-CN" altLang="en-US" dirty="0">
                <a:latin typeface="Times New Roman" panose="02020603050405020304" pitchFamily="18" charset="0"/>
              </a:rPr>
              <a:t>执行写操作，将被阻塞。</a:t>
            </a:r>
            <a:endParaRPr lang="zh-CN" altLang="en-US" dirty="0">
              <a:latin typeface="Times New Roman" panose="02020603050405020304" pitchFamily="18" charset="0"/>
            </a:endParaRPr>
          </a:p>
          <a:p>
            <a:pPr marL="342900" indent="-342900" algn="just">
              <a:spcBef>
                <a:spcPct val="20000"/>
              </a:spcBef>
              <a:buClr>
                <a:srgbClr val="0000FF"/>
              </a:buClr>
              <a:buSzPct val="80000"/>
              <a:buFont typeface="Wingdings" panose="05000000000000000000" pitchFamily="2" charset="2"/>
              <a:buChar char="l"/>
            </a:pPr>
            <a:r>
              <a:rPr lang="zh-CN" altLang="en-US" dirty="0">
                <a:latin typeface="Times New Roman" panose="02020603050405020304" pitchFamily="18" charset="0"/>
              </a:rPr>
              <a:t>若事务</a:t>
            </a:r>
            <a:r>
              <a:rPr lang="en-US" altLang="zh-CN" dirty="0">
                <a:latin typeface="Times New Roman" panose="02020603050405020304" pitchFamily="18" charset="0"/>
              </a:rPr>
              <a:t>Ti</a:t>
            </a:r>
            <a:r>
              <a:rPr lang="zh-CN" altLang="en-US" dirty="0">
                <a:latin typeface="Times New Roman" panose="02020603050405020304" pitchFamily="18" charset="0"/>
              </a:rPr>
              <a:t>要对共享对象</a:t>
            </a:r>
            <a:r>
              <a:rPr lang="en-US" altLang="zh-CN" dirty="0">
                <a:latin typeface="Times New Roman" panose="02020603050405020304" pitchFamily="18" charset="0"/>
              </a:rPr>
              <a:t>Q</a:t>
            </a:r>
            <a:r>
              <a:rPr lang="zh-CN" altLang="en-US" dirty="0">
                <a:latin typeface="Times New Roman" panose="02020603050405020304" pitchFamily="18" charset="0"/>
              </a:rPr>
              <a:t>写，则只需获取其互斥锁。若</a:t>
            </a:r>
            <a:r>
              <a:rPr lang="en-US" altLang="zh-CN" dirty="0">
                <a:latin typeface="Times New Roman" panose="02020603050405020304" pitchFamily="18" charset="0"/>
              </a:rPr>
              <a:t>Q</a:t>
            </a:r>
            <a:r>
              <a:rPr lang="zh-CN" altLang="en-US" dirty="0">
                <a:latin typeface="Times New Roman" panose="02020603050405020304" pitchFamily="18" charset="0"/>
              </a:rPr>
              <a:t>已被互斥锁或共享锁锁住，则</a:t>
            </a:r>
            <a:r>
              <a:rPr lang="en-US" altLang="zh-CN" dirty="0">
                <a:latin typeface="Times New Roman" panose="02020603050405020304" pitchFamily="18" charset="0"/>
              </a:rPr>
              <a:t>Ti</a:t>
            </a:r>
            <a:r>
              <a:rPr lang="zh-CN" altLang="en-US" dirty="0">
                <a:latin typeface="Times New Roman" panose="02020603050405020304" pitchFamily="18" charset="0"/>
              </a:rPr>
              <a:t>阻塞；若</a:t>
            </a:r>
            <a:r>
              <a:rPr lang="en-US" altLang="zh-CN" dirty="0">
                <a:latin typeface="Times New Roman" panose="02020603050405020304" pitchFamily="18" charset="0"/>
              </a:rPr>
              <a:t>Q</a:t>
            </a:r>
            <a:r>
              <a:rPr lang="zh-CN" altLang="en-US" dirty="0">
                <a:latin typeface="Times New Roman" panose="02020603050405020304" pitchFamily="18" charset="0"/>
              </a:rPr>
              <a:t>未被互斥锁锁住，也没有事务在读</a:t>
            </a:r>
            <a:r>
              <a:rPr lang="en-US" altLang="zh-CN" dirty="0">
                <a:latin typeface="Times New Roman" panose="02020603050405020304" pitchFamily="18" charset="0"/>
              </a:rPr>
              <a:t>Q</a:t>
            </a:r>
            <a:r>
              <a:rPr lang="zh-CN" altLang="en-US" dirty="0">
                <a:latin typeface="Times New Roman" panose="02020603050405020304" pitchFamily="18" charset="0"/>
              </a:rPr>
              <a:t>，则</a:t>
            </a:r>
            <a:r>
              <a:rPr lang="en-US" altLang="zh-CN" dirty="0">
                <a:latin typeface="Times New Roman" panose="02020603050405020304" pitchFamily="18" charset="0"/>
              </a:rPr>
              <a:t>Ti</a:t>
            </a:r>
            <a:r>
              <a:rPr lang="zh-CN" altLang="en-US" dirty="0">
                <a:latin typeface="Times New Roman" panose="02020603050405020304" pitchFamily="18" charset="0"/>
              </a:rPr>
              <a:t>将</a:t>
            </a:r>
            <a:r>
              <a:rPr lang="en-US" altLang="zh-CN" dirty="0">
                <a:latin typeface="Times New Roman" panose="02020603050405020304" pitchFamily="18" charset="0"/>
              </a:rPr>
              <a:t>Q</a:t>
            </a:r>
            <a:r>
              <a:rPr lang="zh-CN" altLang="en-US" dirty="0">
                <a:latin typeface="Times New Roman" panose="02020603050405020304" pitchFamily="18" charset="0"/>
              </a:rPr>
              <a:t>锁住后，可以执行写操作，此时其它事务不可对</a:t>
            </a:r>
            <a:r>
              <a:rPr lang="en-US" altLang="zh-CN" dirty="0">
                <a:latin typeface="Times New Roman" panose="02020603050405020304" pitchFamily="18" charset="0"/>
              </a:rPr>
              <a:t>Q</a:t>
            </a:r>
            <a:r>
              <a:rPr lang="zh-CN" altLang="en-US" dirty="0">
                <a:latin typeface="Times New Roman" panose="02020603050405020304" pitchFamily="18" charset="0"/>
              </a:rPr>
              <a:t>读或写。这类似于前面介绍的读者</a:t>
            </a:r>
            <a:r>
              <a:rPr lang="en-US" altLang="zh-CN" dirty="0">
                <a:latin typeface="Times New Roman" panose="02020603050405020304" pitchFamily="18" charset="0"/>
              </a:rPr>
              <a:t>-</a:t>
            </a:r>
            <a:r>
              <a:rPr lang="zh-CN" altLang="en-US" dirty="0">
                <a:latin typeface="Times New Roman" panose="02020603050405020304" pitchFamily="18" charset="0"/>
              </a:rPr>
              <a:t>写者问题。</a:t>
            </a:r>
            <a:endParaRPr lang="zh-CN" altLang="en-US" dirty="0">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4"/>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81923" name="Rectangle 4"/>
          <p:cNvSpPr>
            <a:spLocks noGrp="1"/>
          </p:cNvSpPr>
          <p:nvPr>
            <p:ph type="title"/>
          </p:nvPr>
        </p:nvSpPr>
        <p:spPr/>
        <p:txBody>
          <a:bodyPr vert="horz" wrap="square" lIns="91440" tIns="45720" rIns="91440" bIns="45720" anchor="b" anchorCtr="0"/>
          <a:p>
            <a:pPr eaLnBrk="1" hangingPunct="1"/>
            <a:r>
              <a:rPr lang="en-US" altLang="zh-CN" sz="4000" dirty="0"/>
              <a:t>8.5.4  </a:t>
            </a:r>
            <a:r>
              <a:rPr lang="zh-CN" altLang="en-US" sz="4000" dirty="0"/>
              <a:t>重复数据的数据一致性问题</a:t>
            </a:r>
            <a:endParaRPr lang="zh-CN" altLang="en-US" sz="4000" dirty="0"/>
          </a:p>
        </p:txBody>
      </p:sp>
      <p:sp>
        <p:nvSpPr>
          <p:cNvPr id="81924" name="Text Box 5"/>
          <p:cNvSpPr txBox="1"/>
          <p:nvPr/>
        </p:nvSpPr>
        <p:spPr>
          <a:xfrm>
            <a:off x="539750" y="1304925"/>
            <a:ext cx="8027988" cy="2492375"/>
          </a:xfrm>
          <a:prstGeom prst="rect">
            <a:avLst/>
          </a:prstGeom>
          <a:noFill/>
          <a:ln w="19050">
            <a:noFill/>
          </a:ln>
        </p:spPr>
        <p:txBody>
          <a:bodyPr>
            <a:spAutoFit/>
          </a:bodyPr>
          <a:p>
            <a:pPr marL="342900" indent="-342900" eaLnBrk="1" hangingPunct="1">
              <a:spcBef>
                <a:spcPct val="50000"/>
              </a:spcBef>
              <a:buFont typeface="Arial" panose="020B0604020202020204" pitchFamily="34" charset="0"/>
              <a:buChar char="•"/>
            </a:pPr>
            <a:r>
              <a:rPr lang="zh-CN" altLang="en-US" dirty="0">
                <a:latin typeface="Times New Roman" panose="02020603050405020304" pitchFamily="18" charset="0"/>
              </a:rPr>
              <a:t>为了保证数据的安全性，最常用的做法是将关键文件和数据复制多份。</a:t>
            </a:r>
            <a:endParaRPr lang="zh-CN" altLang="en-US"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dirty="0">
                <a:latin typeface="Times New Roman" panose="02020603050405020304" pitchFamily="18" charset="0"/>
              </a:rPr>
              <a:t>显然，主文件</a:t>
            </a:r>
            <a:r>
              <a:rPr lang="en-US" altLang="zh-CN" dirty="0">
                <a:latin typeface="Times New Roman" panose="02020603050405020304" pitchFamily="18" charset="0"/>
              </a:rPr>
              <a:t>(</a:t>
            </a:r>
            <a:r>
              <a:rPr lang="zh-CN" altLang="en-US" dirty="0">
                <a:latin typeface="Times New Roman" panose="02020603050405020304" pitchFamily="18" charset="0"/>
              </a:rPr>
              <a:t>数据结构</a:t>
            </a:r>
            <a:r>
              <a:rPr lang="en-US" altLang="zh-CN" dirty="0">
                <a:latin typeface="Times New Roman" panose="02020603050405020304" pitchFamily="18" charset="0"/>
              </a:rPr>
              <a:t>)</a:t>
            </a:r>
            <a:r>
              <a:rPr lang="zh-CN" altLang="en-US" dirty="0">
                <a:latin typeface="Times New Roman" panose="02020603050405020304" pitchFamily="18" charset="0"/>
              </a:rPr>
              <a:t>中的数据与各备份文件中的对应数据应一致；此外，空闲盘块表等数据结构在系统运行过程中，总是不断地对它修改，同样应保证不同处的同一数据结构中的数据的一致性。</a:t>
            </a:r>
            <a:r>
              <a:rPr lang="en-US" altLang="zh-CN" dirty="0">
                <a:latin typeface="Times New Roman" panose="02020603050405020304" pitchFamily="18" charset="0"/>
              </a:rPr>
              <a:t>(</a:t>
            </a:r>
            <a:r>
              <a:rPr lang="zh-CN" altLang="en-US" dirty="0">
                <a:latin typeface="Times New Roman" panose="02020603050405020304" pitchFamily="18" charset="0"/>
              </a:rPr>
              <a:t>如两个</a:t>
            </a:r>
            <a:r>
              <a:rPr lang="en-US" altLang="zh-CN" dirty="0">
                <a:latin typeface="Times New Roman" panose="02020603050405020304" pitchFamily="18" charset="0"/>
              </a:rPr>
              <a:t>FAT</a:t>
            </a:r>
            <a:r>
              <a:rPr lang="zh-CN" altLang="en-US" dirty="0">
                <a:latin typeface="Times New Roman" panose="02020603050405020304" pitchFamily="18" charset="0"/>
              </a:rPr>
              <a:t>表</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82947" name="Text Box 4"/>
          <p:cNvSpPr txBox="1"/>
          <p:nvPr/>
        </p:nvSpPr>
        <p:spPr>
          <a:xfrm>
            <a:off x="468313" y="476250"/>
            <a:ext cx="8243887" cy="579438"/>
          </a:xfrm>
          <a:prstGeom prst="rect">
            <a:avLst/>
          </a:prstGeom>
          <a:noFill/>
          <a:ln w="19050">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1.  </a:t>
            </a:r>
            <a:r>
              <a:rPr lang="zh-CN" altLang="en-US" sz="3200" dirty="0">
                <a:solidFill>
                  <a:srgbClr val="000066"/>
                </a:solidFill>
                <a:latin typeface="Tahoma" panose="020B0604030504040204" pitchFamily="34" charset="0"/>
                <a:ea typeface="黑体" panose="02010609060101010101" pitchFamily="49" charset="-122"/>
              </a:rPr>
              <a:t>重复文件的一致性</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82948" name="Text Box 5"/>
          <p:cNvSpPr txBox="1"/>
          <p:nvPr/>
        </p:nvSpPr>
        <p:spPr>
          <a:xfrm>
            <a:off x="576263" y="1196975"/>
            <a:ext cx="7883525" cy="1587500"/>
          </a:xfrm>
          <a:prstGeom prst="rect">
            <a:avLst/>
          </a:prstGeom>
          <a:noFill/>
          <a:ln w="19050">
            <a:noFill/>
          </a:ln>
        </p:spPr>
        <p:txBody>
          <a:bodyPr>
            <a:spAutoFit/>
          </a:bodyPr>
          <a:p>
            <a:pPr eaLnBrk="1" hangingPunct="1">
              <a:spcBef>
                <a:spcPct val="5000"/>
              </a:spcBef>
            </a:pPr>
            <a:r>
              <a:rPr lang="zh-CN" altLang="en-US" dirty="0">
                <a:latin typeface="Times New Roman" panose="02020603050405020304" pitchFamily="18" charset="0"/>
              </a:rPr>
              <a:t>以</a:t>
            </a:r>
            <a:r>
              <a:rPr lang="en-US" altLang="zh-CN" dirty="0">
                <a:latin typeface="Times New Roman" panose="02020603050405020304" pitchFamily="18" charset="0"/>
              </a:rPr>
              <a:t>UNIX</a:t>
            </a:r>
            <a:r>
              <a:rPr lang="zh-CN" altLang="en-US" dirty="0">
                <a:latin typeface="Times New Roman" panose="02020603050405020304" pitchFamily="18" charset="0"/>
              </a:rPr>
              <a:t>文件系统为例来说明。</a:t>
            </a:r>
            <a:endParaRPr lang="zh-CN" altLang="en-US" dirty="0">
              <a:latin typeface="Times New Roman" panose="02020603050405020304" pitchFamily="18" charset="0"/>
            </a:endParaRPr>
          </a:p>
          <a:p>
            <a:pPr eaLnBrk="1" hangingPunct="1">
              <a:spcBef>
                <a:spcPct val="5000"/>
              </a:spcBef>
            </a:pPr>
            <a:r>
              <a:rPr lang="zh-CN" altLang="en-US" dirty="0">
                <a:latin typeface="Times New Roman" panose="02020603050405020304" pitchFamily="18" charset="0"/>
              </a:rPr>
              <a:t>当有重复文件时，一个目录项可由一个文件名和若干个索引节点号组成，每个索引节点号指向各自的索引结点。如图</a:t>
            </a:r>
            <a:r>
              <a:rPr lang="en-US" altLang="zh-CN" dirty="0">
                <a:latin typeface="Times New Roman" panose="02020603050405020304" pitchFamily="18" charset="0"/>
              </a:rPr>
              <a:t> (b)</a:t>
            </a:r>
            <a:r>
              <a:rPr lang="zh-CN" altLang="en-US" dirty="0">
                <a:latin typeface="Times New Roman" panose="02020603050405020304" pitchFamily="18" charset="0"/>
              </a:rPr>
              <a:t>所示。</a:t>
            </a:r>
            <a:endParaRPr lang="zh-CN" altLang="en-US" dirty="0">
              <a:latin typeface="Times New Roman" panose="02020603050405020304" pitchFamily="18" charset="0"/>
            </a:endParaRPr>
          </a:p>
        </p:txBody>
      </p:sp>
      <p:graphicFrame>
        <p:nvGraphicFramePr>
          <p:cNvPr id="925797" name="Group 101"/>
          <p:cNvGraphicFramePr>
            <a:graphicFrameLocks noGrp="1"/>
          </p:cNvGraphicFramePr>
          <p:nvPr/>
        </p:nvGraphicFramePr>
        <p:xfrm>
          <a:off x="719138" y="2925763"/>
          <a:ext cx="7669213" cy="1981200"/>
        </p:xfrm>
        <a:graphic>
          <a:graphicData uri="http://schemas.openxmlformats.org/drawingml/2006/table">
            <a:tbl>
              <a:tblPr/>
              <a:tblGrid>
                <a:gridCol w="1096962"/>
                <a:gridCol w="1093788"/>
                <a:gridCol w="1096962"/>
                <a:gridCol w="1093788"/>
                <a:gridCol w="1096962"/>
                <a:gridCol w="1093788"/>
                <a:gridCol w="1096962"/>
              </a:tblGrid>
              <a:tr h="3238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文件名</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文件名</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3365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003" name="Text Box 102"/>
          <p:cNvSpPr txBox="1"/>
          <p:nvPr/>
        </p:nvSpPr>
        <p:spPr>
          <a:xfrm>
            <a:off x="468313" y="5013325"/>
            <a:ext cx="2879725" cy="427038"/>
          </a:xfrm>
          <a:prstGeom prst="rect">
            <a:avLst/>
          </a:prstGeom>
          <a:noFill/>
          <a:ln w="19050">
            <a:noFill/>
          </a:ln>
        </p:spPr>
        <p:txBody>
          <a:bodyPr>
            <a:spAutoFit/>
          </a:bodyPr>
          <a:p>
            <a:pPr eaLnBrk="1" hangingPunct="1">
              <a:spcBef>
                <a:spcPct val="50000"/>
              </a:spcBef>
            </a:pPr>
            <a:r>
              <a:rPr lang="en-US" altLang="zh-CN" sz="2200" dirty="0">
                <a:latin typeface="Times New Roman" panose="02020603050405020304" pitchFamily="18" charset="0"/>
                <a:ea typeface="宋体" panose="02010600030101010101" pitchFamily="2" charset="-122"/>
              </a:rPr>
              <a:t>(a)</a:t>
            </a:r>
            <a:r>
              <a:rPr lang="zh-CN" altLang="en-US" sz="2200" dirty="0">
                <a:latin typeface="Times New Roman" panose="02020603050405020304" pitchFamily="18" charset="0"/>
                <a:ea typeface="宋体" panose="02010600030101010101" pitchFamily="2" charset="-122"/>
              </a:rPr>
              <a:t>无重复文件的目录</a:t>
            </a:r>
            <a:endParaRPr lang="zh-CN" altLang="en-US" sz="2200" dirty="0">
              <a:latin typeface="Times New Roman" panose="02020603050405020304" pitchFamily="18" charset="0"/>
              <a:ea typeface="宋体" panose="02010600030101010101" pitchFamily="2" charset="-122"/>
            </a:endParaRPr>
          </a:p>
        </p:txBody>
      </p:sp>
      <p:sp>
        <p:nvSpPr>
          <p:cNvPr id="83004" name="Text Box 103"/>
          <p:cNvSpPr txBox="1"/>
          <p:nvPr/>
        </p:nvSpPr>
        <p:spPr>
          <a:xfrm>
            <a:off x="4284663" y="5013325"/>
            <a:ext cx="3816350" cy="427038"/>
          </a:xfrm>
          <a:prstGeom prst="rect">
            <a:avLst/>
          </a:prstGeom>
          <a:noFill/>
          <a:ln w="19050">
            <a:noFill/>
          </a:ln>
        </p:spPr>
        <p:txBody>
          <a:bodyPr>
            <a:spAutoFit/>
          </a:bodyPr>
          <a:p>
            <a:pPr algn="ctr" eaLnBrk="1" hangingPunct="1">
              <a:spcBef>
                <a:spcPct val="50000"/>
              </a:spcBef>
            </a:pPr>
            <a:r>
              <a:rPr lang="en-US" altLang="zh-CN" sz="2200" dirty="0">
                <a:latin typeface="Times New Roman" panose="02020603050405020304" pitchFamily="18" charset="0"/>
                <a:ea typeface="宋体" panose="02010600030101010101" pitchFamily="2" charset="-122"/>
              </a:rPr>
              <a:t>(b)</a:t>
            </a:r>
            <a:r>
              <a:rPr lang="zh-CN" altLang="en-US" sz="2200" dirty="0">
                <a:latin typeface="Times New Roman" panose="02020603050405020304" pitchFamily="18" charset="0"/>
                <a:ea typeface="宋体" panose="02010600030101010101" pitchFamily="2" charset="-122"/>
              </a:rPr>
              <a:t>允许有重复文件的目录</a:t>
            </a:r>
            <a:endParaRPr lang="zh-CN" altLang="en-US" sz="2200" dirty="0">
              <a:latin typeface="Times New Roman" panose="02020603050405020304" pitchFamily="18" charset="0"/>
              <a:ea typeface="宋体" panose="02010600030101010101" pitchFamily="2" charset="-122"/>
            </a:endParaRPr>
          </a:p>
        </p:txBody>
      </p:sp>
      <p:sp>
        <p:nvSpPr>
          <p:cNvPr id="83005" name="Text Box 4"/>
          <p:cNvSpPr txBox="1"/>
          <p:nvPr/>
        </p:nvSpPr>
        <p:spPr>
          <a:xfrm>
            <a:off x="576263" y="5624513"/>
            <a:ext cx="8064500" cy="831850"/>
          </a:xfrm>
          <a:prstGeom prst="rect">
            <a:avLst/>
          </a:prstGeom>
          <a:noFill/>
          <a:ln w="19050">
            <a:noFill/>
          </a:ln>
        </p:spPr>
        <p:txBody>
          <a:bodyPr>
            <a:spAutoFit/>
          </a:bodyPr>
          <a:p>
            <a:pPr eaLnBrk="1" hangingPunct="1">
              <a:spcBef>
                <a:spcPct val="50000"/>
              </a:spcBef>
            </a:pPr>
            <a:r>
              <a:rPr lang="zh-CN" altLang="en-US" dirty="0">
                <a:latin typeface="Times New Roman" panose="02020603050405020304" pitchFamily="18" charset="0"/>
              </a:rPr>
              <a:t>在由重复文件时，如果一个文件拷贝被修改，则必须同时修改其他几个文件拷贝，以保证数据一致性。</a:t>
            </a:r>
            <a:endParaRPr lang="zh-CN" altLang="en-US" dirty="0">
              <a:latin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83971" name="Text Box 4"/>
          <p:cNvSpPr txBox="1"/>
          <p:nvPr/>
        </p:nvSpPr>
        <p:spPr>
          <a:xfrm>
            <a:off x="468313" y="296863"/>
            <a:ext cx="8243887" cy="579437"/>
          </a:xfrm>
          <a:prstGeom prst="rect">
            <a:avLst/>
          </a:prstGeom>
          <a:noFill/>
          <a:ln w="19050">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2.  </a:t>
            </a:r>
            <a:r>
              <a:rPr lang="zh-CN" altLang="en-US" sz="3200" dirty="0">
                <a:solidFill>
                  <a:srgbClr val="000066"/>
                </a:solidFill>
                <a:latin typeface="Tahoma" panose="020B0604030504040204" pitchFamily="34" charset="0"/>
                <a:ea typeface="黑体" panose="02010609060101010101" pitchFamily="49" charset="-122"/>
              </a:rPr>
              <a:t>盘块号一致性检查</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83972" name="Text Box 5"/>
          <p:cNvSpPr txBox="1"/>
          <p:nvPr/>
        </p:nvSpPr>
        <p:spPr>
          <a:xfrm>
            <a:off x="468313" y="981075"/>
            <a:ext cx="8172450" cy="5262563"/>
          </a:xfrm>
          <a:prstGeom prst="rect">
            <a:avLst/>
          </a:prstGeom>
          <a:noFill/>
          <a:ln w="19050">
            <a:noFill/>
          </a:ln>
        </p:spPr>
        <p:txBody>
          <a:bodyPr>
            <a:spAutoFit/>
          </a:bodyPr>
          <a:p>
            <a:pPr eaLnBrk="1" hangingPunct="1"/>
            <a:r>
              <a:rPr lang="zh-CN" altLang="en-US" dirty="0">
                <a:latin typeface="Times New Roman" panose="02020603050405020304" pitchFamily="18" charset="0"/>
              </a:rPr>
              <a:t>为了描述盘块的使用情况，常利用空闲块表</a:t>
            </a:r>
            <a:r>
              <a:rPr lang="en-US" altLang="zh-CN" dirty="0">
                <a:latin typeface="Times New Roman" panose="02020603050405020304" pitchFamily="18" charset="0"/>
              </a:rPr>
              <a:t>(</a:t>
            </a:r>
            <a:r>
              <a:rPr lang="zh-CN" altLang="en-US" dirty="0">
                <a:latin typeface="Times New Roman" panose="02020603050405020304" pitchFamily="18" charset="0"/>
              </a:rPr>
              <a:t>链</a:t>
            </a:r>
            <a:r>
              <a:rPr lang="en-US" altLang="zh-CN" dirty="0">
                <a:latin typeface="Times New Roman" panose="02020603050405020304" pitchFamily="18" charset="0"/>
              </a:rPr>
              <a:t>)</a:t>
            </a:r>
            <a:r>
              <a:rPr lang="zh-CN" altLang="en-US" dirty="0">
                <a:latin typeface="Times New Roman" panose="02020603050405020304" pitchFamily="18" charset="0"/>
              </a:rPr>
              <a:t>来记录空闲盘块的编号。</a:t>
            </a:r>
            <a:r>
              <a:rPr lang="en-US" altLang="zh-CN" dirty="0">
                <a:latin typeface="Times New Roman" panose="02020603050405020304" pitchFamily="18" charset="0"/>
              </a:rPr>
              <a:t>FAT</a:t>
            </a:r>
            <a:r>
              <a:rPr lang="zh-CN" altLang="en-US" dirty="0">
                <a:latin typeface="Times New Roman" panose="02020603050405020304" pitchFamily="18" charset="0"/>
              </a:rPr>
              <a:t>则是用于记录已分配盘块的使用情况。由于</a:t>
            </a:r>
            <a:r>
              <a:rPr lang="en-US" altLang="zh-CN" dirty="0">
                <a:latin typeface="Times New Roman" panose="02020603050405020304" pitchFamily="18" charset="0"/>
              </a:rPr>
              <a:t>OS</a:t>
            </a:r>
            <a:r>
              <a:rPr lang="zh-CN" altLang="en-US" dirty="0">
                <a:latin typeface="Times New Roman" panose="02020603050405020304" pitchFamily="18" charset="0"/>
              </a:rPr>
              <a:t>经常访问这些数据结构，也对它们进行修改，而如果正在修改时，机器突然发生故障</a:t>
            </a:r>
            <a:r>
              <a:rPr lang="en-US" altLang="zh-CN" dirty="0">
                <a:latin typeface="Times New Roman" panose="02020603050405020304" pitchFamily="18" charset="0"/>
              </a:rPr>
              <a:t>(</a:t>
            </a:r>
            <a:r>
              <a:rPr lang="zh-CN" altLang="en-US" dirty="0">
                <a:latin typeface="Times New Roman" panose="02020603050405020304" pitchFamily="18" charset="0"/>
              </a:rPr>
              <a:t>如停电</a:t>
            </a:r>
            <a:r>
              <a:rPr lang="en-US" altLang="zh-CN" dirty="0">
                <a:latin typeface="Times New Roman" panose="02020603050405020304" pitchFamily="18" charset="0"/>
              </a:rPr>
              <a:t>)</a:t>
            </a:r>
            <a:r>
              <a:rPr lang="zh-CN" altLang="en-US" dirty="0">
                <a:latin typeface="Times New Roman" panose="02020603050405020304" pitchFamily="18" charset="0"/>
              </a:rPr>
              <a:t>，此时会使盘块数据结构中的数据产生不一致性现象。因此，每次启动机器时，都应检查相应的多个数据结构的数据是否一致。</a:t>
            </a:r>
            <a:endParaRPr lang="en-US" altLang="zh-CN" dirty="0">
              <a:latin typeface="Times New Roman" panose="02020603050405020304" pitchFamily="18" charset="0"/>
            </a:endParaRPr>
          </a:p>
          <a:p>
            <a:pPr eaLnBrk="1" hangingPunct="1"/>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为了盘块数据结构中的数据一致性，可利用软件方法构成一个计数器表，每个盘块占一个表项，每个表项包含两个计数器，分别用作空闲盘块计数器和数据盘块计数器。检查时，先将计数器表中所有表项清零；然后从空闲盘块表</a:t>
            </a:r>
            <a:r>
              <a:rPr lang="en-US" altLang="zh-CN" dirty="0">
                <a:latin typeface="Times New Roman" panose="02020603050405020304" pitchFamily="18" charset="0"/>
              </a:rPr>
              <a:t>(</a:t>
            </a:r>
            <a:r>
              <a:rPr lang="zh-CN" altLang="en-US" dirty="0">
                <a:latin typeface="Times New Roman" panose="02020603050405020304" pitchFamily="18" charset="0"/>
              </a:rPr>
              <a:t>链</a:t>
            </a:r>
            <a:r>
              <a:rPr lang="en-US" altLang="zh-CN" dirty="0">
                <a:latin typeface="Times New Roman" panose="02020603050405020304" pitchFamily="18" charset="0"/>
              </a:rPr>
              <a:t>)</a:t>
            </a:r>
            <a:r>
              <a:rPr lang="zh-CN" altLang="en-US" dirty="0">
                <a:latin typeface="Times New Roman" panose="02020603050405020304" pitchFamily="18" charset="0"/>
              </a:rPr>
              <a:t>读出的空闲盘块号进行计数；再从文件分配表读出的已分配盘块进行计数。</a:t>
            </a:r>
            <a:r>
              <a:rPr lang="zh-CN" altLang="en-US" dirty="0">
                <a:solidFill>
                  <a:srgbClr val="FF0000"/>
                </a:solidFill>
                <a:latin typeface="Times New Roman" panose="02020603050405020304" pitchFamily="18" charset="0"/>
              </a:rPr>
              <a:t>如果正常，则两组计数器中对应的一对数据应该互补；否则说明发生了某种错误。</a:t>
            </a:r>
            <a:endParaRPr lang="zh-CN" altLang="en-US" dirty="0">
              <a:solidFill>
                <a:srgbClr val="FF0000"/>
              </a:solidFill>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graphicFrame>
        <p:nvGraphicFramePr>
          <p:cNvPr id="928880" name="Group 112"/>
          <p:cNvGraphicFramePr>
            <a:graphicFrameLocks noGrp="1"/>
          </p:cNvGraphicFramePr>
          <p:nvPr/>
        </p:nvGraphicFramePr>
        <p:xfrm>
          <a:off x="358775" y="1485900"/>
          <a:ext cx="8137525" cy="1300164"/>
        </p:xfrm>
        <a:graphic>
          <a:graphicData uri="http://schemas.openxmlformats.org/drawingml/2006/table">
            <a:tbl>
              <a:tblPr/>
              <a:tblGrid>
                <a:gridCol w="2665413"/>
                <a:gridCol w="611187"/>
                <a:gridCol w="612775"/>
                <a:gridCol w="431800"/>
                <a:gridCol w="504825"/>
                <a:gridCol w="395288"/>
                <a:gridCol w="468312"/>
                <a:gridCol w="468313"/>
                <a:gridCol w="468312"/>
                <a:gridCol w="431800"/>
                <a:gridCol w="468313"/>
                <a:gridCol w="611187"/>
              </a:tblGrid>
              <a:tr h="507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49" name="Line 106"/>
          <p:cNvSpPr/>
          <p:nvPr/>
        </p:nvSpPr>
        <p:spPr>
          <a:xfrm>
            <a:off x="358775" y="1485900"/>
            <a:ext cx="2628900" cy="503238"/>
          </a:xfrm>
          <a:prstGeom prst="line">
            <a:avLst/>
          </a:prstGeom>
          <a:ln w="19050" cap="flat" cmpd="sng">
            <a:solidFill>
              <a:schemeClr val="tx1"/>
            </a:solidFill>
            <a:prstDash val="solid"/>
            <a:headEnd type="none" w="med" len="med"/>
            <a:tailEnd type="none" w="med" len="med"/>
          </a:ln>
        </p:spPr>
      </p:sp>
      <p:sp>
        <p:nvSpPr>
          <p:cNvPr id="85050" name="Text Box 107"/>
          <p:cNvSpPr txBox="1"/>
          <p:nvPr/>
        </p:nvSpPr>
        <p:spPr>
          <a:xfrm>
            <a:off x="1979613" y="1449388"/>
            <a:ext cx="1008062"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盘块号</a:t>
            </a:r>
            <a:endParaRPr lang="zh-CN" altLang="en-US" sz="2000" dirty="0">
              <a:latin typeface="Times New Roman" panose="02020603050405020304" pitchFamily="18" charset="0"/>
              <a:ea typeface="宋体" panose="02010600030101010101" pitchFamily="2" charset="-122"/>
            </a:endParaRPr>
          </a:p>
        </p:txBody>
      </p:sp>
      <p:sp>
        <p:nvSpPr>
          <p:cNvPr id="85051" name="Text Box 108"/>
          <p:cNvSpPr txBox="1"/>
          <p:nvPr/>
        </p:nvSpPr>
        <p:spPr>
          <a:xfrm>
            <a:off x="395288" y="1628775"/>
            <a:ext cx="1331912"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计数器组</a:t>
            </a:r>
            <a:endParaRPr lang="zh-CN" altLang="en-US" sz="2000" dirty="0">
              <a:latin typeface="Times New Roman" panose="02020603050405020304" pitchFamily="18" charset="0"/>
              <a:ea typeface="宋体" panose="02010600030101010101" pitchFamily="2" charset="-122"/>
            </a:endParaRPr>
          </a:p>
        </p:txBody>
      </p:sp>
      <p:sp>
        <p:nvSpPr>
          <p:cNvPr id="85052" name="Text Box 113"/>
          <p:cNvSpPr txBox="1"/>
          <p:nvPr/>
        </p:nvSpPr>
        <p:spPr>
          <a:xfrm>
            <a:off x="2555875" y="2828925"/>
            <a:ext cx="3384550" cy="457200"/>
          </a:xfrm>
          <a:prstGeom prst="rect">
            <a:avLst/>
          </a:prstGeom>
          <a:noFill/>
          <a:ln w="19050">
            <a:noFill/>
          </a:ln>
        </p:spPr>
        <p:txBody>
          <a:bodyPr>
            <a:spAutoFit/>
          </a:bodyPr>
          <a:p>
            <a:pPr algn="ctr" eaLnBrk="1" hangingPunct="1">
              <a:spcBef>
                <a:spcPct val="50000"/>
              </a:spcBef>
            </a:pPr>
            <a:r>
              <a:rPr lang="en-US" altLang="zh-CN" dirty="0">
                <a:latin typeface="Times New Roman" panose="02020603050405020304" pitchFamily="18" charset="0"/>
              </a:rPr>
              <a:t>(a) </a:t>
            </a:r>
            <a:r>
              <a:rPr lang="zh-CN" altLang="en-US" dirty="0">
                <a:latin typeface="Times New Roman" panose="02020603050405020304" pitchFamily="18" charset="0"/>
                <a:ea typeface="仿宋_GB2312" pitchFamily="49" charset="-122"/>
              </a:rPr>
              <a:t>正常情况盘块号</a:t>
            </a:r>
            <a:endParaRPr lang="zh-CN" altLang="en-US" dirty="0">
              <a:latin typeface="Times New Roman" panose="02020603050405020304" pitchFamily="18" charset="0"/>
              <a:ea typeface="仿宋_GB2312" pitchFamily="49" charset="-122"/>
            </a:endParaRPr>
          </a:p>
        </p:txBody>
      </p:sp>
      <p:graphicFrame>
        <p:nvGraphicFramePr>
          <p:cNvPr id="928941" name="Group 173"/>
          <p:cNvGraphicFramePr>
            <a:graphicFrameLocks noGrp="1"/>
          </p:cNvGraphicFramePr>
          <p:nvPr/>
        </p:nvGraphicFramePr>
        <p:xfrm>
          <a:off x="358775" y="3536950"/>
          <a:ext cx="8137525" cy="1300164"/>
        </p:xfrm>
        <a:graphic>
          <a:graphicData uri="http://schemas.openxmlformats.org/drawingml/2006/table">
            <a:tbl>
              <a:tblPr/>
              <a:tblGrid>
                <a:gridCol w="2665413"/>
                <a:gridCol w="611187"/>
                <a:gridCol w="612775"/>
                <a:gridCol w="431800"/>
                <a:gridCol w="504825"/>
                <a:gridCol w="395288"/>
                <a:gridCol w="468312"/>
                <a:gridCol w="468313"/>
                <a:gridCol w="468312"/>
                <a:gridCol w="431800"/>
                <a:gridCol w="468313"/>
                <a:gridCol w="611187"/>
              </a:tblGrid>
              <a:tr h="507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107" name="Line 168"/>
          <p:cNvSpPr/>
          <p:nvPr/>
        </p:nvSpPr>
        <p:spPr>
          <a:xfrm>
            <a:off x="358775" y="3536950"/>
            <a:ext cx="2628900" cy="503238"/>
          </a:xfrm>
          <a:prstGeom prst="line">
            <a:avLst/>
          </a:prstGeom>
          <a:ln w="19050" cap="flat" cmpd="sng">
            <a:solidFill>
              <a:schemeClr val="tx1"/>
            </a:solidFill>
            <a:prstDash val="solid"/>
            <a:headEnd type="none" w="med" len="med"/>
            <a:tailEnd type="none" w="med" len="med"/>
          </a:ln>
        </p:spPr>
      </p:sp>
      <p:sp>
        <p:nvSpPr>
          <p:cNvPr id="85108" name="Text Box 169"/>
          <p:cNvSpPr txBox="1"/>
          <p:nvPr/>
        </p:nvSpPr>
        <p:spPr>
          <a:xfrm>
            <a:off x="1979613" y="3500438"/>
            <a:ext cx="1008062"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盘块号</a:t>
            </a:r>
            <a:endParaRPr lang="zh-CN" altLang="en-US" sz="2000" dirty="0">
              <a:latin typeface="Times New Roman" panose="02020603050405020304" pitchFamily="18" charset="0"/>
              <a:ea typeface="宋体" panose="02010600030101010101" pitchFamily="2" charset="-122"/>
            </a:endParaRPr>
          </a:p>
        </p:txBody>
      </p:sp>
      <p:sp>
        <p:nvSpPr>
          <p:cNvPr id="85109" name="Text Box 170"/>
          <p:cNvSpPr txBox="1"/>
          <p:nvPr/>
        </p:nvSpPr>
        <p:spPr>
          <a:xfrm>
            <a:off x="395288" y="3679825"/>
            <a:ext cx="1331912"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计数器组</a:t>
            </a:r>
            <a:endParaRPr lang="zh-CN" altLang="en-US" sz="2000" dirty="0">
              <a:latin typeface="Times New Roman" panose="02020603050405020304" pitchFamily="18" charset="0"/>
              <a:ea typeface="宋体" panose="02010600030101010101" pitchFamily="2" charset="-122"/>
            </a:endParaRPr>
          </a:p>
        </p:txBody>
      </p:sp>
      <p:sp>
        <p:nvSpPr>
          <p:cNvPr id="85110" name="Text Box 171"/>
          <p:cNvSpPr txBox="1"/>
          <p:nvPr/>
        </p:nvSpPr>
        <p:spPr>
          <a:xfrm>
            <a:off x="2555875" y="4879975"/>
            <a:ext cx="3384550" cy="457200"/>
          </a:xfrm>
          <a:prstGeom prst="rect">
            <a:avLst/>
          </a:prstGeom>
          <a:noFill/>
          <a:ln w="19050">
            <a:noFill/>
          </a:ln>
        </p:spPr>
        <p:txBody>
          <a:bodyPr>
            <a:spAutoFit/>
          </a:bodyPr>
          <a:p>
            <a:pPr algn="ctr" eaLnBrk="1" hangingPunct="1">
              <a:spcBef>
                <a:spcPct val="50000"/>
              </a:spcBef>
            </a:pPr>
            <a:r>
              <a:rPr lang="en-US" altLang="zh-CN" dirty="0">
                <a:latin typeface="Times New Roman" panose="02020603050405020304" pitchFamily="18" charset="0"/>
              </a:rPr>
              <a:t>(b) </a:t>
            </a:r>
            <a:r>
              <a:rPr lang="zh-CN" altLang="en-US" dirty="0">
                <a:latin typeface="Times New Roman" panose="02020603050405020304" pitchFamily="18" charset="0"/>
                <a:ea typeface="仿宋_GB2312" pitchFamily="49" charset="-122"/>
              </a:rPr>
              <a:t>丢失了盘块盘块号</a:t>
            </a:r>
            <a:endParaRPr lang="zh-CN" altLang="en-US" dirty="0">
              <a:latin typeface="Times New Roman" panose="02020603050405020304" pitchFamily="18" charset="0"/>
              <a:ea typeface="仿宋_GB2312"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graphicFrame>
        <p:nvGraphicFramePr>
          <p:cNvPr id="929855" name="Group 63"/>
          <p:cNvGraphicFramePr>
            <a:graphicFrameLocks noGrp="1"/>
          </p:cNvGraphicFramePr>
          <p:nvPr/>
        </p:nvGraphicFramePr>
        <p:xfrm>
          <a:off x="468313" y="3279775"/>
          <a:ext cx="8137525" cy="1300163"/>
        </p:xfrm>
        <a:graphic>
          <a:graphicData uri="http://schemas.openxmlformats.org/drawingml/2006/table">
            <a:tbl>
              <a:tblPr/>
              <a:tblGrid>
                <a:gridCol w="2665412"/>
                <a:gridCol w="611188"/>
                <a:gridCol w="612775"/>
                <a:gridCol w="431800"/>
                <a:gridCol w="504825"/>
                <a:gridCol w="395287"/>
                <a:gridCol w="468313"/>
                <a:gridCol w="468312"/>
                <a:gridCol w="468313"/>
                <a:gridCol w="431800"/>
                <a:gridCol w="468312"/>
                <a:gridCol w="611188"/>
              </a:tblGrid>
              <a:tr h="507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73" name="Line 58"/>
          <p:cNvSpPr/>
          <p:nvPr/>
        </p:nvSpPr>
        <p:spPr>
          <a:xfrm>
            <a:off x="468313" y="3279775"/>
            <a:ext cx="2628900" cy="503238"/>
          </a:xfrm>
          <a:prstGeom prst="line">
            <a:avLst/>
          </a:prstGeom>
          <a:ln w="19050" cap="flat" cmpd="sng">
            <a:solidFill>
              <a:schemeClr val="tx1"/>
            </a:solidFill>
            <a:prstDash val="solid"/>
            <a:headEnd type="none" w="med" len="med"/>
            <a:tailEnd type="none" w="med" len="med"/>
          </a:ln>
        </p:spPr>
      </p:sp>
      <p:sp>
        <p:nvSpPr>
          <p:cNvPr id="86074" name="Text Box 59"/>
          <p:cNvSpPr txBox="1"/>
          <p:nvPr/>
        </p:nvSpPr>
        <p:spPr>
          <a:xfrm>
            <a:off x="2089150" y="3243263"/>
            <a:ext cx="1008063"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盘块号</a:t>
            </a:r>
            <a:endParaRPr lang="zh-CN" altLang="en-US" sz="2000" dirty="0">
              <a:latin typeface="Times New Roman" panose="02020603050405020304" pitchFamily="18" charset="0"/>
              <a:ea typeface="宋体" panose="02010600030101010101" pitchFamily="2" charset="-122"/>
            </a:endParaRPr>
          </a:p>
        </p:txBody>
      </p:sp>
      <p:sp>
        <p:nvSpPr>
          <p:cNvPr id="86075" name="Text Box 60"/>
          <p:cNvSpPr txBox="1"/>
          <p:nvPr/>
        </p:nvSpPr>
        <p:spPr>
          <a:xfrm>
            <a:off x="504825" y="3422650"/>
            <a:ext cx="1331913"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计数器组</a:t>
            </a:r>
            <a:endParaRPr lang="zh-CN" altLang="en-US" sz="2000" dirty="0">
              <a:latin typeface="Times New Roman" panose="02020603050405020304" pitchFamily="18" charset="0"/>
              <a:ea typeface="宋体" panose="02010600030101010101" pitchFamily="2" charset="-122"/>
            </a:endParaRPr>
          </a:p>
        </p:txBody>
      </p:sp>
      <p:sp>
        <p:nvSpPr>
          <p:cNvPr id="86076" name="Text Box 61"/>
          <p:cNvSpPr txBox="1"/>
          <p:nvPr/>
        </p:nvSpPr>
        <p:spPr>
          <a:xfrm>
            <a:off x="2270125" y="4622800"/>
            <a:ext cx="4211638" cy="457200"/>
          </a:xfrm>
          <a:prstGeom prst="rect">
            <a:avLst/>
          </a:prstGeom>
          <a:noFill/>
          <a:ln w="19050">
            <a:noFill/>
          </a:ln>
        </p:spPr>
        <p:txBody>
          <a:bodyPr>
            <a:spAutoFit/>
          </a:bodyPr>
          <a:p>
            <a:pPr algn="ctr" eaLnBrk="1" hangingPunct="1">
              <a:spcBef>
                <a:spcPct val="50000"/>
              </a:spcBef>
            </a:pPr>
            <a:r>
              <a:rPr lang="en-US" altLang="zh-CN" dirty="0">
                <a:latin typeface="Times New Roman" panose="02020603050405020304" pitchFamily="18" charset="0"/>
              </a:rPr>
              <a:t>(d) </a:t>
            </a:r>
            <a:r>
              <a:rPr lang="zh-CN" altLang="en-US" dirty="0">
                <a:latin typeface="Times New Roman" panose="02020603050405020304" pitchFamily="18" charset="0"/>
                <a:ea typeface="仿宋_GB2312" pitchFamily="49" charset="-122"/>
              </a:rPr>
              <a:t>数据盘块号重复出现</a:t>
            </a:r>
            <a:endParaRPr lang="zh-CN" altLang="en-US" dirty="0">
              <a:latin typeface="Times New Roman" panose="02020603050405020304" pitchFamily="18" charset="0"/>
              <a:ea typeface="仿宋_GB2312" pitchFamily="49" charset="-122"/>
            </a:endParaRPr>
          </a:p>
        </p:txBody>
      </p:sp>
      <p:sp>
        <p:nvSpPr>
          <p:cNvPr id="86077" name="Text Box 64"/>
          <p:cNvSpPr txBox="1"/>
          <p:nvPr/>
        </p:nvSpPr>
        <p:spPr>
          <a:xfrm>
            <a:off x="1298575" y="5240338"/>
            <a:ext cx="6516688" cy="457200"/>
          </a:xfrm>
          <a:prstGeom prst="rect">
            <a:avLst/>
          </a:prstGeom>
          <a:noFill/>
          <a:ln w="19050">
            <a:noFill/>
          </a:ln>
        </p:spPr>
        <p:txBody>
          <a:bodyPr>
            <a:spAutoFit/>
          </a:bodyPr>
          <a:p>
            <a:pPr algn="ctr" eaLnBrk="1" hangingPunct="1">
              <a:spcBef>
                <a:spcPct val="50000"/>
              </a:spcBef>
            </a:pPr>
            <a:r>
              <a:rPr lang="zh-CN" altLang="en-US" dirty="0">
                <a:solidFill>
                  <a:srgbClr val="000066"/>
                </a:solidFill>
                <a:latin typeface="Times New Roman" panose="02020603050405020304" pitchFamily="18" charset="0"/>
              </a:rPr>
              <a:t>检查盘块号一致性情况</a:t>
            </a:r>
            <a:endParaRPr lang="zh-CN" altLang="en-US" dirty="0">
              <a:solidFill>
                <a:srgbClr val="000066"/>
              </a:solidFill>
              <a:latin typeface="Times New Roman" panose="02020603050405020304" pitchFamily="18" charset="0"/>
            </a:endParaRPr>
          </a:p>
        </p:txBody>
      </p:sp>
      <p:graphicFrame>
        <p:nvGraphicFramePr>
          <p:cNvPr id="14" name="Group 174"/>
          <p:cNvGraphicFramePr>
            <a:graphicFrameLocks noGrp="1"/>
          </p:cNvGraphicFramePr>
          <p:nvPr/>
        </p:nvGraphicFramePr>
        <p:xfrm>
          <a:off x="431800" y="873125"/>
          <a:ext cx="8137525" cy="1300164"/>
        </p:xfrm>
        <a:graphic>
          <a:graphicData uri="http://schemas.openxmlformats.org/drawingml/2006/table">
            <a:tbl>
              <a:tblPr/>
              <a:tblGrid>
                <a:gridCol w="2665413"/>
                <a:gridCol w="611187"/>
                <a:gridCol w="612775"/>
                <a:gridCol w="431800"/>
                <a:gridCol w="504825"/>
                <a:gridCol w="395288"/>
                <a:gridCol w="468312"/>
                <a:gridCol w="468313"/>
                <a:gridCol w="468312"/>
                <a:gridCol w="431800"/>
                <a:gridCol w="468313"/>
                <a:gridCol w="611187"/>
              </a:tblGrid>
              <a:tr h="507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数据盘块号计数器组</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132" name="Line 228"/>
          <p:cNvSpPr/>
          <p:nvPr/>
        </p:nvSpPr>
        <p:spPr>
          <a:xfrm>
            <a:off x="431800" y="873125"/>
            <a:ext cx="2628900" cy="503238"/>
          </a:xfrm>
          <a:prstGeom prst="line">
            <a:avLst/>
          </a:prstGeom>
          <a:ln w="19050" cap="flat" cmpd="sng">
            <a:solidFill>
              <a:schemeClr val="tx1"/>
            </a:solidFill>
            <a:prstDash val="solid"/>
            <a:headEnd type="none" w="med" len="med"/>
            <a:tailEnd type="none" w="med" len="med"/>
          </a:ln>
        </p:spPr>
      </p:sp>
      <p:sp>
        <p:nvSpPr>
          <p:cNvPr id="86133" name="Text Box 229"/>
          <p:cNvSpPr txBox="1"/>
          <p:nvPr/>
        </p:nvSpPr>
        <p:spPr>
          <a:xfrm>
            <a:off x="2052638" y="836613"/>
            <a:ext cx="1008062"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盘块号</a:t>
            </a:r>
            <a:endParaRPr lang="zh-CN" altLang="en-US" sz="2000" dirty="0">
              <a:latin typeface="Times New Roman" panose="02020603050405020304" pitchFamily="18" charset="0"/>
              <a:ea typeface="宋体" panose="02010600030101010101" pitchFamily="2" charset="-122"/>
            </a:endParaRPr>
          </a:p>
        </p:txBody>
      </p:sp>
      <p:sp>
        <p:nvSpPr>
          <p:cNvPr id="86134" name="Text Box 230"/>
          <p:cNvSpPr txBox="1"/>
          <p:nvPr/>
        </p:nvSpPr>
        <p:spPr>
          <a:xfrm>
            <a:off x="468313" y="1016000"/>
            <a:ext cx="1331912" cy="396875"/>
          </a:xfrm>
          <a:prstGeom prst="rect">
            <a:avLst/>
          </a:prstGeom>
          <a:noFill/>
          <a:ln w="19050">
            <a:noFill/>
          </a:ln>
        </p:spPr>
        <p:txBody>
          <a:bodyPr>
            <a:spAutoFit/>
          </a:bodyPr>
          <a:p>
            <a:pPr algn="ctr" eaLnBrk="1" hangingPunct="1">
              <a:spcBef>
                <a:spcPct val="50000"/>
              </a:spcBef>
            </a:pPr>
            <a:r>
              <a:rPr lang="zh-CN" altLang="en-US" sz="2000" dirty="0">
                <a:latin typeface="Times New Roman" panose="02020603050405020304" pitchFamily="18" charset="0"/>
                <a:ea typeface="宋体" panose="02010600030101010101" pitchFamily="2" charset="-122"/>
              </a:rPr>
              <a:t>计数器组</a:t>
            </a:r>
            <a:endParaRPr lang="zh-CN" altLang="en-US" sz="2000" dirty="0">
              <a:latin typeface="Times New Roman" panose="02020603050405020304" pitchFamily="18" charset="0"/>
              <a:ea typeface="宋体" panose="02010600030101010101" pitchFamily="2" charset="-122"/>
            </a:endParaRPr>
          </a:p>
        </p:txBody>
      </p:sp>
      <p:sp>
        <p:nvSpPr>
          <p:cNvPr id="86135" name="Text Box 231"/>
          <p:cNvSpPr txBox="1"/>
          <p:nvPr/>
        </p:nvSpPr>
        <p:spPr>
          <a:xfrm>
            <a:off x="2124075" y="2216150"/>
            <a:ext cx="4932363" cy="457200"/>
          </a:xfrm>
          <a:prstGeom prst="rect">
            <a:avLst/>
          </a:prstGeom>
          <a:noFill/>
          <a:ln w="19050">
            <a:noFill/>
          </a:ln>
        </p:spPr>
        <p:txBody>
          <a:bodyPr>
            <a:spAutoFit/>
          </a:bodyPr>
          <a:p>
            <a:pPr algn="ctr" eaLnBrk="1" hangingPunct="1">
              <a:spcBef>
                <a:spcPct val="50000"/>
              </a:spcBef>
            </a:pPr>
            <a:r>
              <a:rPr lang="en-US" altLang="zh-CN" dirty="0">
                <a:latin typeface="Times New Roman" panose="02020603050405020304" pitchFamily="18" charset="0"/>
              </a:rPr>
              <a:t>(c) </a:t>
            </a:r>
            <a:r>
              <a:rPr lang="zh-CN" altLang="en-US" dirty="0">
                <a:latin typeface="Times New Roman" panose="02020603050405020304" pitchFamily="18" charset="0"/>
                <a:ea typeface="仿宋_GB2312" pitchFamily="49" charset="-122"/>
              </a:rPr>
              <a:t>空闲盘块号重复出现</a:t>
            </a:r>
            <a:endParaRPr lang="zh-CN" altLang="en-US" dirty="0">
              <a:latin typeface="Times New Roman" panose="02020603050405020304" pitchFamily="18" charset="0"/>
              <a:ea typeface="仿宋_GB2312"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87043" name="Text Box 4"/>
          <p:cNvSpPr txBox="1"/>
          <p:nvPr/>
        </p:nvSpPr>
        <p:spPr>
          <a:xfrm>
            <a:off x="395288" y="368300"/>
            <a:ext cx="8208962" cy="1552575"/>
          </a:xfrm>
          <a:prstGeom prst="rect">
            <a:avLst/>
          </a:prstGeom>
          <a:noFill/>
          <a:ln w="19050">
            <a:noFill/>
          </a:ln>
        </p:spPr>
        <p:txBody>
          <a:bodyPr>
            <a:spAutoFit/>
          </a:bodyPr>
          <a:p>
            <a:pPr algn="just" eaLnBrk="1" hangingPunct="1">
              <a:spcBef>
                <a:spcPct val="50000"/>
              </a:spcBef>
            </a:pPr>
            <a:r>
              <a:rPr lang="en-US" altLang="zh-CN" dirty="0">
                <a:solidFill>
                  <a:srgbClr val="0000FF"/>
                </a:solidFill>
                <a:latin typeface="Times New Roman" panose="02020603050405020304" pitchFamily="18" charset="0"/>
              </a:rPr>
              <a:t>【</a:t>
            </a:r>
            <a:r>
              <a:rPr lang="zh-CN" altLang="en-US" dirty="0">
                <a:solidFill>
                  <a:srgbClr val="0000FF"/>
                </a:solidFill>
                <a:latin typeface="Times New Roman" panose="02020603050405020304" pitchFamily="18" charset="0"/>
                <a:ea typeface="黑体" panose="02010609060101010101" pitchFamily="49" charset="-122"/>
              </a:rPr>
              <a:t>例题</a:t>
            </a:r>
            <a:r>
              <a:rPr lang="en-US" altLang="zh-CN" dirty="0">
                <a:solidFill>
                  <a:srgbClr val="0000FF"/>
                </a:solidFill>
                <a:latin typeface="Times New Roman" panose="02020603050405020304" pitchFamily="18" charset="0"/>
              </a:rPr>
              <a:t>】</a:t>
            </a:r>
            <a:r>
              <a:rPr lang="zh-CN" altLang="en-US" dirty="0">
                <a:latin typeface="Times New Roman" panose="02020603050405020304" pitchFamily="18" charset="0"/>
              </a:rPr>
              <a:t>为了解决文件系统的不一致性问题，常采用一个实用程序检查文件系统。在进行了块的一致性检查后，得到如下表所示的结果。请解释该文件系统中出现的每一种错误，并给出处理办法。</a:t>
            </a:r>
            <a:endParaRPr lang="zh-CN" altLang="en-US" dirty="0">
              <a:latin typeface="Times New Roman" panose="02020603050405020304" pitchFamily="18" charset="0"/>
            </a:endParaRPr>
          </a:p>
        </p:txBody>
      </p:sp>
      <p:graphicFrame>
        <p:nvGraphicFramePr>
          <p:cNvPr id="931150" name="Group 334"/>
          <p:cNvGraphicFramePr>
            <a:graphicFrameLocks noGrp="1"/>
          </p:cNvGraphicFramePr>
          <p:nvPr/>
        </p:nvGraphicFramePr>
        <p:xfrm>
          <a:off x="539750" y="1955800"/>
          <a:ext cx="8208963" cy="1189038"/>
        </p:xfrm>
        <a:graphic>
          <a:graphicData uri="http://schemas.openxmlformats.org/drawingml/2006/table">
            <a:tbl>
              <a:tblPr/>
              <a:tblGrid>
                <a:gridCol w="1009650"/>
                <a:gridCol w="449263"/>
                <a:gridCol w="449262"/>
                <a:gridCol w="449263"/>
                <a:gridCol w="452437"/>
                <a:gridCol w="449263"/>
                <a:gridCol w="449262"/>
                <a:gridCol w="450850"/>
                <a:gridCol w="449263"/>
                <a:gridCol w="450850"/>
                <a:gridCol w="449262"/>
                <a:gridCol w="450850"/>
                <a:gridCol w="449263"/>
                <a:gridCol w="449262"/>
                <a:gridCol w="452438"/>
                <a:gridCol w="449262"/>
                <a:gridCol w="449263"/>
              </a:tblGrid>
              <a:tr h="3963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块号</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9050" cap="flat" cmpd="sng" algn="ctr">
                      <a:solidFill>
                        <a:srgbClr val="000000"/>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空闲块</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9050" cap="flat" cmpd="sng" algn="ctr">
                      <a:solidFill>
                        <a:srgbClr val="000000"/>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分配块</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9050" cap="flat" cmpd="sng" algn="ctr">
                      <a:solidFill>
                        <a:srgbClr val="000000"/>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118" name="Text Box 329"/>
          <p:cNvSpPr txBox="1"/>
          <p:nvPr/>
        </p:nvSpPr>
        <p:spPr>
          <a:xfrm>
            <a:off x="576263" y="3321050"/>
            <a:ext cx="8064500" cy="1552575"/>
          </a:xfrm>
          <a:prstGeom prst="rect">
            <a:avLst/>
          </a:prstGeom>
          <a:noFill/>
          <a:ln w="19050">
            <a:noFill/>
          </a:ln>
        </p:spPr>
        <p:txBody>
          <a:bodyPr>
            <a:spAutoFit/>
          </a:bodyPr>
          <a:p>
            <a:pPr algn="just" eaLnBrk="1" hangingPunct="1">
              <a:spcBef>
                <a:spcPct val="50000"/>
              </a:spcBef>
            </a:pPr>
            <a:r>
              <a:rPr lang="en-US" altLang="zh-CN" dirty="0">
                <a:latin typeface="Times New Roman" panose="02020603050405020304" pitchFamily="18" charset="0"/>
              </a:rPr>
              <a:t>【</a:t>
            </a:r>
            <a:r>
              <a:rPr lang="zh-CN" altLang="en-US" dirty="0">
                <a:latin typeface="Times New Roman" panose="02020603050405020304" pitchFamily="18" charset="0"/>
              </a:rPr>
              <a:t>提示</a:t>
            </a:r>
            <a:r>
              <a:rPr lang="en-US" altLang="zh-CN" dirty="0">
                <a:latin typeface="Times New Roman" panose="02020603050405020304" pitchFamily="18" charset="0"/>
              </a:rPr>
              <a:t>】</a:t>
            </a:r>
            <a:r>
              <a:rPr lang="zh-CN" altLang="en-US" dirty="0">
                <a:latin typeface="Times New Roman" panose="02020603050405020304" pitchFamily="18" charset="0"/>
              </a:rPr>
              <a:t>外存空间的任何一个存储块要么存放了信息，要么空闲。因此用两个数据结构分别保存空闲块和分配快，它们的内容应当是互补的，即和为</a:t>
            </a:r>
            <a:r>
              <a:rPr lang="en-US" altLang="zh-CN" dirty="0">
                <a:latin typeface="Times New Roman" panose="02020603050405020304" pitchFamily="18" charset="0"/>
              </a:rPr>
              <a:t>1</a:t>
            </a:r>
            <a:r>
              <a:rPr lang="zh-CN" altLang="en-US" dirty="0">
                <a:latin typeface="Times New Roman" panose="02020603050405020304" pitchFamily="18" charset="0"/>
              </a:rPr>
              <a:t>。如果不是这样，说明出现了错误。</a:t>
            </a:r>
            <a:endParaRPr lang="zh-CN" altLang="en-US"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88067" name="Text Box 4"/>
          <p:cNvSpPr txBox="1"/>
          <p:nvPr/>
        </p:nvSpPr>
        <p:spPr>
          <a:xfrm>
            <a:off x="647700" y="2168525"/>
            <a:ext cx="7740650" cy="457200"/>
          </a:xfrm>
          <a:prstGeom prst="rect">
            <a:avLst/>
          </a:prstGeom>
          <a:noFill/>
          <a:ln w="19050">
            <a:noFill/>
          </a:ln>
        </p:spPr>
        <p:txBody>
          <a:bodyPr>
            <a:spAutoFit/>
          </a:bodyPr>
          <a:p>
            <a:pPr eaLnBrk="1" hangingPunct="1">
              <a:spcBef>
                <a:spcPct val="50000"/>
              </a:spcBef>
            </a:pPr>
            <a:r>
              <a:rPr lang="zh-CN" altLang="en-US" dirty="0">
                <a:latin typeface="Times New Roman" panose="02020603050405020304" pitchFamily="18" charset="0"/>
              </a:rPr>
              <a:t>解：从表中看，系统出现了下述错误：</a:t>
            </a:r>
            <a:endParaRPr lang="zh-CN" altLang="en-US" dirty="0">
              <a:latin typeface="Times New Roman" panose="02020603050405020304" pitchFamily="18" charset="0"/>
            </a:endParaRPr>
          </a:p>
        </p:txBody>
      </p:sp>
      <p:sp>
        <p:nvSpPr>
          <p:cNvPr id="88068" name="Text Box 5"/>
          <p:cNvSpPr txBox="1"/>
          <p:nvPr/>
        </p:nvSpPr>
        <p:spPr>
          <a:xfrm>
            <a:off x="684213" y="2744788"/>
            <a:ext cx="7488237" cy="3597275"/>
          </a:xfrm>
          <a:prstGeom prst="rect">
            <a:avLst/>
          </a:prstGeom>
          <a:noFill/>
          <a:ln w="19050">
            <a:noFill/>
          </a:ln>
        </p:spPr>
        <p:txBody>
          <a:bodyPr>
            <a:spAutoFit/>
          </a:bodyPr>
          <a:p>
            <a:pPr marL="342900" indent="-342900" eaLnBrk="1" hangingPunct="1">
              <a:spcBef>
                <a:spcPct val="20000"/>
              </a:spcBef>
              <a:buAutoNum type="circleNumDbPlain"/>
            </a:pPr>
            <a:r>
              <a:rPr lang="en-US" altLang="zh-CN" dirty="0">
                <a:latin typeface="Times New Roman" panose="02020603050405020304" pitchFamily="18" charset="0"/>
              </a:rPr>
              <a:t>2</a:t>
            </a:r>
            <a:r>
              <a:rPr lang="zh-CN" altLang="en-US" dirty="0">
                <a:latin typeface="Times New Roman" panose="02020603050405020304" pitchFamily="18" charset="0"/>
              </a:rPr>
              <a:t>号块错。该块既是已分配块又是未分配块。应进一步检查</a:t>
            </a:r>
            <a:r>
              <a:rPr lang="en-US" altLang="zh-CN" dirty="0">
                <a:latin typeface="Times New Roman" panose="02020603050405020304" pitchFamily="18" charset="0"/>
              </a:rPr>
              <a:t>2</a:t>
            </a:r>
            <a:r>
              <a:rPr lang="zh-CN" altLang="en-US" dirty="0">
                <a:latin typeface="Times New Roman" panose="02020603050405020304" pitchFamily="18" charset="0"/>
              </a:rPr>
              <a:t>号块是否被某个文件占用，若占用则空闲块标志改为</a:t>
            </a:r>
            <a:r>
              <a:rPr lang="en-US" altLang="zh-CN" dirty="0">
                <a:latin typeface="Times New Roman" panose="02020603050405020304" pitchFamily="18" charset="0"/>
              </a:rPr>
              <a:t>0</a:t>
            </a:r>
            <a:r>
              <a:rPr lang="zh-CN" altLang="en-US" dirty="0">
                <a:latin typeface="Times New Roman" panose="02020603050405020304" pitchFamily="18" charset="0"/>
              </a:rPr>
              <a:t>，否则分配块标志该、改为</a:t>
            </a:r>
            <a:r>
              <a:rPr lang="en-US" altLang="zh-CN" dirty="0">
                <a:latin typeface="Times New Roman" panose="02020603050405020304" pitchFamily="18" charset="0"/>
              </a:rPr>
              <a:t>0</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342900" indent="-342900" eaLnBrk="1" hangingPunct="1">
              <a:spcBef>
                <a:spcPct val="20000"/>
              </a:spcBef>
              <a:buAutoNum type="circleNumDbPlain"/>
            </a:pPr>
            <a:r>
              <a:rPr lang="en-US" altLang="zh-CN" dirty="0">
                <a:latin typeface="Times New Roman" panose="02020603050405020304" pitchFamily="18" charset="0"/>
              </a:rPr>
              <a:t>9</a:t>
            </a:r>
            <a:r>
              <a:rPr lang="zh-CN" altLang="en-US" dirty="0">
                <a:latin typeface="Times New Roman" panose="02020603050405020304" pitchFamily="18" charset="0"/>
              </a:rPr>
              <a:t>号块错。可能是分配时登记错，将分配块数减为</a:t>
            </a:r>
            <a:r>
              <a:rPr lang="en-US" altLang="zh-CN" dirty="0">
                <a:latin typeface="Times New Roman" panose="02020603050405020304" pitchFamily="18" charset="0"/>
              </a:rPr>
              <a:t>1</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342900" indent="-342900" eaLnBrk="1" hangingPunct="1">
              <a:spcBef>
                <a:spcPct val="20000"/>
              </a:spcBef>
              <a:buAutoNum type="circleNumDbPlain"/>
            </a:pPr>
            <a:r>
              <a:rPr lang="en-US" altLang="zh-CN" dirty="0">
                <a:latin typeface="Times New Roman" panose="02020603050405020304" pitchFamily="18" charset="0"/>
              </a:rPr>
              <a:t>11</a:t>
            </a:r>
            <a:r>
              <a:rPr lang="zh-CN" altLang="en-US" dirty="0">
                <a:latin typeface="Times New Roman" panose="02020603050405020304" pitchFamily="18" charset="0"/>
              </a:rPr>
              <a:t>号块错。可能是归还时登记错，重新将该块登记到空闲块链表中。 </a:t>
            </a:r>
            <a:endParaRPr lang="zh-CN" altLang="en-US" dirty="0">
              <a:latin typeface="Times New Roman" panose="02020603050405020304" pitchFamily="18" charset="0"/>
            </a:endParaRPr>
          </a:p>
          <a:p>
            <a:pPr marL="342900" indent="-342900" eaLnBrk="1" hangingPunct="1">
              <a:spcBef>
                <a:spcPct val="20000"/>
              </a:spcBef>
              <a:buAutoNum type="circleNumDbPlain"/>
            </a:pPr>
            <a:r>
              <a:rPr lang="en-US" altLang="zh-CN" dirty="0">
                <a:latin typeface="Times New Roman" panose="02020603050405020304" pitchFamily="18" charset="0"/>
              </a:rPr>
              <a:t>15</a:t>
            </a:r>
            <a:r>
              <a:rPr lang="zh-CN" altLang="en-US" dirty="0">
                <a:latin typeface="Times New Roman" panose="02020603050405020304" pitchFamily="18" charset="0"/>
              </a:rPr>
              <a:t>号块错。可能是归还时出现登记错，将该块的数量减为</a:t>
            </a:r>
            <a:r>
              <a:rPr lang="en-US" altLang="zh-CN" dirty="0">
                <a:latin typeface="Times New Roman" panose="02020603050405020304" pitchFamily="18" charset="0"/>
              </a:rPr>
              <a:t>1</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5" name="Group 334"/>
          <p:cNvGraphicFramePr>
            <a:graphicFrameLocks noGrp="1"/>
          </p:cNvGraphicFramePr>
          <p:nvPr/>
        </p:nvGraphicFramePr>
        <p:xfrm>
          <a:off x="468313" y="547688"/>
          <a:ext cx="8208963" cy="1189038"/>
        </p:xfrm>
        <a:graphic>
          <a:graphicData uri="http://schemas.openxmlformats.org/drawingml/2006/table">
            <a:tbl>
              <a:tblPr/>
              <a:tblGrid>
                <a:gridCol w="1009650"/>
                <a:gridCol w="449263"/>
                <a:gridCol w="449262"/>
                <a:gridCol w="449263"/>
                <a:gridCol w="452437"/>
                <a:gridCol w="449263"/>
                <a:gridCol w="449262"/>
                <a:gridCol w="450850"/>
                <a:gridCol w="449263"/>
                <a:gridCol w="450850"/>
                <a:gridCol w="449262"/>
                <a:gridCol w="450850"/>
                <a:gridCol w="449263"/>
                <a:gridCol w="449262"/>
                <a:gridCol w="452438"/>
                <a:gridCol w="449262"/>
                <a:gridCol w="449263"/>
              </a:tblGrid>
              <a:tr h="3963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块号</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9050" cap="flat" cmpd="sng" algn="ctr">
                      <a:solidFill>
                        <a:srgbClr val="000000"/>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空闲块</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9050" cap="flat" cmpd="sng" algn="ctr">
                      <a:solidFill>
                        <a:srgbClr val="000000"/>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FFFF"/>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分配块</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19050" cap="flat" cmpd="sng" algn="ctr">
                      <a:solidFill>
                        <a:srgbClr val="000000"/>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0" cap="flat" cmpd="sng" algn="ctr">
                      <a:solidFill>
                        <a:srgbClr val="00FFFF"/>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2" marB="45732" horzOverflow="overflow">
                    <a:lnL w="0" cap="flat" cmpd="sng" algn="ctr">
                      <a:solidFill>
                        <a:srgbClr val="00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0" cap="flat" cmpd="sng" algn="ctr">
                      <a:solidFill>
                        <a:srgbClr val="00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89091" name="Text Box 4"/>
          <p:cNvSpPr txBox="1"/>
          <p:nvPr/>
        </p:nvSpPr>
        <p:spPr>
          <a:xfrm>
            <a:off x="468313" y="296863"/>
            <a:ext cx="8243887" cy="579437"/>
          </a:xfrm>
          <a:prstGeom prst="rect">
            <a:avLst/>
          </a:prstGeom>
          <a:noFill/>
          <a:ln w="19050">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3.  </a:t>
            </a:r>
            <a:r>
              <a:rPr lang="zh-CN" altLang="en-US" sz="3200" dirty="0">
                <a:solidFill>
                  <a:srgbClr val="000066"/>
                </a:solidFill>
                <a:latin typeface="Tahoma" panose="020B0604030504040204" pitchFamily="34" charset="0"/>
                <a:ea typeface="黑体" panose="02010609060101010101" pitchFamily="49" charset="-122"/>
              </a:rPr>
              <a:t>链接数一致性检查</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89092" name="Text Box 5"/>
          <p:cNvSpPr txBox="1"/>
          <p:nvPr/>
        </p:nvSpPr>
        <p:spPr>
          <a:xfrm>
            <a:off x="468313" y="1016000"/>
            <a:ext cx="8424862" cy="3013075"/>
          </a:xfrm>
          <a:prstGeom prst="rect">
            <a:avLst/>
          </a:prstGeom>
          <a:noFill/>
          <a:ln w="19050">
            <a:noFill/>
          </a:ln>
        </p:spPr>
        <p:txBody>
          <a:bodyPr>
            <a:spAutoFit/>
          </a:bodyPr>
          <a:p>
            <a:pPr algn="just" eaLnBrk="1" hangingPunct="1"/>
            <a:r>
              <a:rPr lang="en-US" altLang="zh-CN" dirty="0">
                <a:latin typeface="Times New Roman" panose="02020603050405020304" pitchFamily="18" charset="0"/>
              </a:rPr>
              <a:t>UNIX</a:t>
            </a:r>
            <a:r>
              <a:rPr lang="zh-CN" altLang="en-US" dirty="0">
                <a:latin typeface="Times New Roman" panose="02020603050405020304" pitchFamily="18" charset="0"/>
              </a:rPr>
              <a:t>文件的索引结点中的链接计数</a:t>
            </a:r>
            <a:r>
              <a:rPr lang="en-US" altLang="zh-CN" dirty="0">
                <a:latin typeface="Times New Roman" panose="02020603050405020304" pitchFamily="18" charset="0"/>
              </a:rPr>
              <a:t>count</a:t>
            </a:r>
            <a:r>
              <a:rPr lang="zh-CN" altLang="en-US" dirty="0">
                <a:latin typeface="Times New Roman" panose="02020603050405020304" pitchFamily="18" charset="0"/>
              </a:rPr>
              <a:t>，用于指出共享本文件的用户</a:t>
            </a:r>
            <a:r>
              <a:rPr lang="en-US" altLang="zh-CN" dirty="0">
                <a:latin typeface="Times New Roman" panose="02020603050405020304" pitchFamily="18" charset="0"/>
              </a:rPr>
              <a:t>(</a:t>
            </a:r>
            <a:r>
              <a:rPr lang="zh-CN" altLang="en-US" dirty="0">
                <a:latin typeface="Times New Roman" panose="02020603050405020304" pitchFamily="18" charset="0"/>
              </a:rPr>
              <a:t>进程</a:t>
            </a:r>
            <a:r>
              <a:rPr lang="en-US" altLang="zh-CN" dirty="0">
                <a:latin typeface="Times New Roman" panose="02020603050405020304" pitchFamily="18" charset="0"/>
              </a:rPr>
              <a:t>)</a:t>
            </a:r>
            <a:r>
              <a:rPr lang="zh-CN" altLang="en-US" dirty="0">
                <a:latin typeface="Times New Roman" panose="02020603050405020304" pitchFamily="18" charset="0"/>
              </a:rPr>
              <a:t>数。例如，当有</a:t>
            </a:r>
            <a:r>
              <a:rPr lang="en-US" altLang="zh-CN" dirty="0">
                <a:latin typeface="Times New Roman" panose="02020603050405020304" pitchFamily="18" charset="0"/>
              </a:rPr>
              <a:t>5</a:t>
            </a:r>
            <a:r>
              <a:rPr lang="zh-CN" altLang="en-US" dirty="0">
                <a:latin typeface="Times New Roman" panose="02020603050405020304" pitchFamily="18" charset="0"/>
              </a:rPr>
              <a:t>个用户</a:t>
            </a:r>
            <a:r>
              <a:rPr lang="en-US" altLang="zh-CN" dirty="0">
                <a:latin typeface="Times New Roman" panose="02020603050405020304" pitchFamily="18" charset="0"/>
              </a:rPr>
              <a:t>(</a:t>
            </a:r>
            <a:r>
              <a:rPr lang="zh-CN" altLang="en-US" dirty="0">
                <a:latin typeface="Times New Roman" panose="02020603050405020304" pitchFamily="18" charset="0"/>
              </a:rPr>
              <a:t>进程</a:t>
            </a:r>
            <a:r>
              <a:rPr lang="en-US" altLang="zh-CN" dirty="0">
                <a:latin typeface="Times New Roman" panose="02020603050405020304" pitchFamily="18" charset="0"/>
              </a:rPr>
              <a:t>)</a:t>
            </a:r>
            <a:r>
              <a:rPr lang="zh-CN" altLang="en-US" dirty="0">
                <a:latin typeface="Times New Roman" panose="02020603050405020304" pitchFamily="18" charset="0"/>
              </a:rPr>
              <a:t>共享某文件时，其索引节点号会在目录中出现</a:t>
            </a:r>
            <a:r>
              <a:rPr lang="en-US" altLang="zh-CN" dirty="0">
                <a:latin typeface="Times New Roman" panose="02020603050405020304" pitchFamily="18" charset="0"/>
              </a:rPr>
              <a:t>5</a:t>
            </a:r>
            <a:r>
              <a:rPr lang="zh-CN" altLang="en-US" dirty="0">
                <a:latin typeface="Times New Roman" panose="02020603050405020304" pitchFamily="18" charset="0"/>
              </a:rPr>
              <a:t>次，在正常情况下，该索引结点号对应的索引节点中的</a:t>
            </a:r>
            <a:r>
              <a:rPr lang="en-US" altLang="zh-CN" dirty="0">
                <a:latin typeface="Times New Roman" panose="02020603050405020304" pitchFamily="18" charset="0"/>
              </a:rPr>
              <a:t>count</a:t>
            </a:r>
            <a:r>
              <a:rPr lang="zh-CN" altLang="en-US" dirty="0">
                <a:latin typeface="Times New Roman" panose="02020603050405020304" pitchFamily="18" charset="0"/>
              </a:rPr>
              <a:t>值也是</a:t>
            </a:r>
            <a:r>
              <a:rPr lang="en-US" altLang="zh-CN" dirty="0">
                <a:latin typeface="Times New Roman" panose="02020603050405020304" pitchFamily="18" charset="0"/>
              </a:rPr>
              <a:t>5</a:t>
            </a:r>
            <a:r>
              <a:rPr lang="zh-CN" altLang="en-US" dirty="0">
                <a:latin typeface="Times New Roman" panose="02020603050405020304" pitchFamily="18" charset="0"/>
              </a:rPr>
              <a:t>，即两个数据应是一致的。否则，就会出现数据不一致性错误。</a:t>
            </a:r>
            <a:endParaRPr lang="zh-CN" altLang="en-US" dirty="0">
              <a:latin typeface="Times New Roman" panose="02020603050405020304" pitchFamily="18" charset="0"/>
            </a:endParaRPr>
          </a:p>
          <a:p>
            <a:pPr algn="just" eaLnBrk="1" hangingPunct="1"/>
            <a:r>
              <a:rPr lang="zh-CN" altLang="en-US" dirty="0">
                <a:latin typeface="Times New Roman" panose="02020603050405020304" pitchFamily="18" charset="0"/>
              </a:rPr>
              <a:t>为了检查这种数据的一致性，同样可配置一张计数器表，每个文件对应一个表项，其中含有该索引结点号的计数值。</a:t>
            </a:r>
            <a:endParaRPr lang="zh-CN" altLang="en-US" dirty="0">
              <a:latin typeface="Times New Roman" panose="02020603050405020304" pitchFamily="18" charset="0"/>
            </a:endParaRPr>
          </a:p>
          <a:p>
            <a:pPr algn="just" eaLnBrk="1" hangingPunct="1"/>
            <a:r>
              <a:rPr lang="zh-CN" altLang="en-US" dirty="0">
                <a:solidFill>
                  <a:srgbClr val="000066"/>
                </a:solidFill>
                <a:latin typeface="Times New Roman" panose="02020603050405020304" pitchFamily="18" charset="0"/>
                <a:ea typeface="黑体" panose="02010609060101010101" pitchFamily="49" charset="-122"/>
              </a:rPr>
              <a:t>检查过程如下</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89093" name="Text Box 6"/>
          <p:cNvSpPr txBox="1"/>
          <p:nvPr/>
        </p:nvSpPr>
        <p:spPr>
          <a:xfrm>
            <a:off x="539750" y="4113213"/>
            <a:ext cx="8172450" cy="1954212"/>
          </a:xfrm>
          <a:prstGeom prst="rect">
            <a:avLst/>
          </a:prstGeom>
          <a:noFill/>
          <a:ln w="19050">
            <a:noFill/>
          </a:ln>
        </p:spPr>
        <p:txBody>
          <a:bodyPr>
            <a:spAutoFit/>
          </a:bodyPr>
          <a:p>
            <a:pPr marL="342900" indent="-342900" algn="just" eaLnBrk="1" hangingPunct="1">
              <a:spcBef>
                <a:spcPct val="10000"/>
              </a:spcBef>
              <a:buClr>
                <a:srgbClr val="0000FF"/>
              </a:buClr>
              <a:buSzPct val="75000"/>
              <a:buFont typeface="Wingdings" panose="05000000000000000000" pitchFamily="2" charset="2"/>
              <a:buChar char="n"/>
            </a:pPr>
            <a:r>
              <a:rPr lang="zh-CN" altLang="en-US" dirty="0">
                <a:latin typeface="Times New Roman" panose="02020603050405020304" pitchFamily="18" charset="0"/>
              </a:rPr>
              <a:t>从根目录开始查找，对每个目录项中索引结点号，在计数器表的相应表项上加</a:t>
            </a:r>
            <a:r>
              <a:rPr lang="en-US" altLang="zh-CN" dirty="0">
                <a:latin typeface="Times New Roman" panose="02020603050405020304" pitchFamily="18" charset="0"/>
              </a:rPr>
              <a:t>1</a:t>
            </a:r>
            <a:r>
              <a:rPr lang="zh-CN" altLang="en-US" dirty="0">
                <a:latin typeface="Times New Roman" panose="02020603050405020304" pitchFamily="18" charset="0"/>
              </a:rPr>
              <a:t>。直至所有目录都检查完毕。</a:t>
            </a:r>
            <a:endParaRPr lang="zh-CN" altLang="en-US" dirty="0">
              <a:latin typeface="Times New Roman" panose="02020603050405020304" pitchFamily="18" charset="0"/>
            </a:endParaRPr>
          </a:p>
          <a:p>
            <a:pPr marL="342900" indent="-342900" algn="just" eaLnBrk="1" hangingPunct="1">
              <a:spcBef>
                <a:spcPct val="10000"/>
              </a:spcBef>
              <a:buClr>
                <a:srgbClr val="0000FF"/>
              </a:buClr>
              <a:buSzPct val="75000"/>
              <a:buFont typeface="Wingdings" panose="05000000000000000000" pitchFamily="2" charset="2"/>
              <a:buChar char="n"/>
            </a:pPr>
            <a:r>
              <a:rPr lang="zh-CN" altLang="en-US" dirty="0">
                <a:latin typeface="Times New Roman" panose="02020603050405020304" pitchFamily="18" charset="0"/>
              </a:rPr>
              <a:t>将计数器表中的计数值与对应索引节点中的</a:t>
            </a:r>
            <a:r>
              <a:rPr lang="en-US" altLang="zh-CN" dirty="0">
                <a:latin typeface="Times New Roman" panose="02020603050405020304" pitchFamily="18" charset="0"/>
              </a:rPr>
              <a:t>count</a:t>
            </a:r>
            <a:r>
              <a:rPr lang="zh-CN" altLang="en-US" dirty="0">
                <a:latin typeface="Times New Roman" panose="02020603050405020304" pitchFamily="18" charset="0"/>
              </a:rPr>
              <a:t>值比较，若两者一致，则表示正常；否则，便产生了链接数不一致问题。</a:t>
            </a:r>
            <a:endParaRPr lang="zh-CN" altLang="en-US" dirty="0">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fld>
            <a:endParaRPr lang="en-US" altLang="zh-CN" sz="1400" dirty="0"/>
          </a:p>
        </p:txBody>
      </p:sp>
      <p:sp>
        <p:nvSpPr>
          <p:cNvPr id="90115" name="Text Box 4"/>
          <p:cNvSpPr txBox="1"/>
          <p:nvPr/>
        </p:nvSpPr>
        <p:spPr>
          <a:xfrm>
            <a:off x="576263" y="476250"/>
            <a:ext cx="7775575" cy="4340225"/>
          </a:xfrm>
          <a:prstGeom prst="rect">
            <a:avLst/>
          </a:prstGeom>
          <a:noFill/>
          <a:ln w="19050">
            <a:noFill/>
          </a:ln>
        </p:spPr>
        <p:txBody>
          <a:bodyPr>
            <a:spAutoFit/>
          </a:bodyPr>
          <a:p>
            <a:pPr marL="342900" indent="-342900" algn="just" eaLnBrk="1" hangingPunct="1">
              <a:spcBef>
                <a:spcPct val="50000"/>
              </a:spcBef>
              <a:buClr>
                <a:srgbClr val="000066"/>
              </a:buClr>
              <a:buSzPct val="60000"/>
              <a:buFont typeface="Wingdings" panose="05000000000000000000" pitchFamily="2" charset="2"/>
              <a:buChar char="l"/>
            </a:pPr>
            <a:r>
              <a:rPr lang="zh-CN" altLang="en-US" dirty="0">
                <a:latin typeface="Times New Roman" panose="02020603050405020304" pitchFamily="18" charset="0"/>
              </a:rPr>
              <a:t>若</a:t>
            </a:r>
            <a:r>
              <a:rPr lang="en-US" altLang="zh-CN" dirty="0">
                <a:latin typeface="Times New Roman" panose="02020603050405020304" pitchFamily="18" charset="0"/>
              </a:rPr>
              <a:t>count</a:t>
            </a:r>
            <a:r>
              <a:rPr lang="zh-CN" altLang="en-US" dirty="0">
                <a:latin typeface="Times New Roman" panose="02020603050405020304" pitchFamily="18" charset="0"/>
              </a:rPr>
              <a:t>值大于计数器表中的对应值，所有用户删除该文件后，其</a:t>
            </a:r>
            <a:r>
              <a:rPr lang="en-US" altLang="zh-CN" dirty="0">
                <a:latin typeface="Times New Roman" panose="02020603050405020304" pitchFamily="18" charset="0"/>
              </a:rPr>
              <a:t>count</a:t>
            </a:r>
            <a:r>
              <a:rPr lang="zh-CN" altLang="en-US" dirty="0">
                <a:latin typeface="Times New Roman" panose="02020603050405020304" pitchFamily="18" charset="0"/>
              </a:rPr>
              <a:t>值仍不为</a:t>
            </a:r>
            <a:r>
              <a:rPr lang="en-US" altLang="zh-CN" dirty="0">
                <a:latin typeface="Times New Roman" panose="02020603050405020304" pitchFamily="18" charset="0"/>
              </a:rPr>
              <a:t>0</a:t>
            </a:r>
            <a:r>
              <a:rPr lang="zh-CN" altLang="en-US" dirty="0">
                <a:latin typeface="Times New Roman" panose="02020603050405020304" pitchFamily="18" charset="0"/>
              </a:rPr>
              <a:t>，因而该文件不会被删除</a:t>
            </a:r>
            <a:r>
              <a:rPr lang="en-US" altLang="zh-CN" dirty="0">
                <a:latin typeface="Times New Roman" panose="02020603050405020304" pitchFamily="18" charset="0"/>
              </a:rPr>
              <a:t>——</a:t>
            </a:r>
            <a:r>
              <a:rPr lang="zh-CN" altLang="en-US" dirty="0">
                <a:latin typeface="Times New Roman" panose="02020603050405020304" pitchFamily="18" charset="0"/>
              </a:rPr>
              <a:t>浪费磁盘空间。</a:t>
            </a:r>
            <a:endParaRPr lang="zh-CN" altLang="en-US" dirty="0">
              <a:latin typeface="Times New Roman" panose="02020603050405020304" pitchFamily="18" charset="0"/>
            </a:endParaRPr>
          </a:p>
          <a:p>
            <a:pPr marL="342900" indent="-342900" algn="just" eaLnBrk="1" hangingPunct="1">
              <a:spcBef>
                <a:spcPct val="50000"/>
              </a:spcBef>
              <a:buClr>
                <a:srgbClr val="000066"/>
              </a:buClr>
              <a:buSzPct val="60000"/>
              <a:buFont typeface="Wingdings" panose="05000000000000000000" pitchFamily="2" charset="2"/>
              <a:buChar char="l"/>
            </a:pPr>
            <a:r>
              <a:rPr lang="zh-CN" altLang="en-US" dirty="0">
                <a:latin typeface="Times New Roman" panose="02020603050405020304" pitchFamily="18" charset="0"/>
              </a:rPr>
              <a:t>若</a:t>
            </a:r>
            <a:r>
              <a:rPr lang="en-US" altLang="zh-CN" dirty="0">
                <a:latin typeface="Times New Roman" panose="02020603050405020304" pitchFamily="18" charset="0"/>
              </a:rPr>
              <a:t>count</a:t>
            </a:r>
            <a:r>
              <a:rPr lang="zh-CN" altLang="en-US" dirty="0">
                <a:latin typeface="Times New Roman" panose="02020603050405020304" pitchFamily="18" charset="0"/>
              </a:rPr>
              <a:t>值小于计数器表中的对应值，就有潜在的危险。例如，某文件有两个用户共享，计数器值为</a:t>
            </a:r>
            <a:r>
              <a:rPr lang="en-US" altLang="zh-CN" dirty="0">
                <a:latin typeface="Times New Roman" panose="02020603050405020304" pitchFamily="18" charset="0"/>
              </a:rPr>
              <a:t>2</a:t>
            </a:r>
            <a:r>
              <a:rPr lang="zh-CN" altLang="en-US" dirty="0">
                <a:latin typeface="Times New Roman" panose="02020603050405020304" pitchFamily="18" charset="0"/>
              </a:rPr>
              <a:t>，但该文件的索引节点中的</a:t>
            </a:r>
            <a:r>
              <a:rPr lang="en-US" altLang="zh-CN" dirty="0">
                <a:latin typeface="Times New Roman" panose="02020603050405020304" pitchFamily="18" charset="0"/>
              </a:rPr>
              <a:t>count</a:t>
            </a:r>
            <a:r>
              <a:rPr lang="zh-CN" altLang="en-US" dirty="0">
                <a:latin typeface="Times New Roman" panose="02020603050405020304" pitchFamily="18" charset="0"/>
              </a:rPr>
              <a:t>值为</a:t>
            </a:r>
            <a:r>
              <a:rPr lang="en-US" altLang="zh-CN" dirty="0">
                <a:latin typeface="Times New Roman" panose="02020603050405020304" pitchFamily="18" charset="0"/>
              </a:rPr>
              <a:t>1</a:t>
            </a:r>
            <a:r>
              <a:rPr lang="zh-CN" altLang="en-US" dirty="0">
                <a:latin typeface="Times New Roman" panose="02020603050405020304" pitchFamily="18" charset="0"/>
              </a:rPr>
              <a:t>，则只要其中一个用户删除该文件，</a:t>
            </a:r>
            <a:r>
              <a:rPr lang="en-US" altLang="zh-CN" dirty="0">
                <a:latin typeface="Times New Roman" panose="02020603050405020304" pitchFamily="18" charset="0"/>
              </a:rPr>
              <a:t>count</a:t>
            </a:r>
            <a:r>
              <a:rPr lang="zh-CN" altLang="en-US" dirty="0">
                <a:latin typeface="Times New Roman" panose="02020603050405020304" pitchFamily="18" charset="0"/>
              </a:rPr>
              <a:t>值就会为</a:t>
            </a:r>
            <a:r>
              <a:rPr lang="en-US" altLang="zh-CN" dirty="0">
                <a:latin typeface="Times New Roman" panose="02020603050405020304" pitchFamily="18" charset="0"/>
              </a:rPr>
              <a:t>0</a:t>
            </a:r>
            <a:r>
              <a:rPr lang="zh-CN" altLang="en-US" dirty="0">
                <a:latin typeface="Times New Roman" panose="02020603050405020304" pitchFamily="18" charset="0"/>
              </a:rPr>
              <a:t>，从而真正彻底删除该文件，并释放其索引结点及文件所占用的盘块，而导致另一用户的目录项指向了一个空索引节点。最终是使该用户再无法访问此文件。如果该索引结点很快又被分配给其它文件，则又会带来潜在的危险。</a:t>
            </a:r>
            <a:endParaRPr lang="zh-CN" altLang="en-US" dirty="0">
              <a:latin typeface="Times New Roman" panose="02020603050405020304" pitchFamily="18" charset="0"/>
            </a:endParaRPr>
          </a:p>
        </p:txBody>
      </p:sp>
      <p:sp>
        <p:nvSpPr>
          <p:cNvPr id="90116" name="Text Box 5"/>
          <p:cNvSpPr txBox="1"/>
          <p:nvPr/>
        </p:nvSpPr>
        <p:spPr>
          <a:xfrm>
            <a:off x="503238" y="5192713"/>
            <a:ext cx="7921625" cy="822325"/>
          </a:xfrm>
          <a:prstGeom prst="rect">
            <a:avLst/>
          </a:prstGeom>
          <a:noFill/>
          <a:ln w="19050">
            <a:noFill/>
          </a:ln>
        </p:spPr>
        <p:txBody>
          <a:bodyPr>
            <a:spAutoFit/>
          </a:bodyPr>
          <a:p>
            <a:pPr algn="just" eaLnBrk="1" hangingPunct="1">
              <a:spcBef>
                <a:spcPct val="50000"/>
              </a:spcBef>
            </a:pPr>
            <a:r>
              <a:rPr lang="zh-CN" altLang="en-US" dirty="0">
                <a:solidFill>
                  <a:srgbClr val="0000FF"/>
                </a:solidFill>
                <a:latin typeface="Times New Roman" panose="02020603050405020304" pitchFamily="18" charset="0"/>
                <a:ea typeface="仿宋_GB2312" pitchFamily="49" charset="-122"/>
              </a:rPr>
              <a:t>上述两种情况，解决的办法是将</a:t>
            </a:r>
            <a:r>
              <a:rPr lang="en-US" altLang="zh-CN" dirty="0">
                <a:solidFill>
                  <a:srgbClr val="0000FF"/>
                </a:solidFill>
                <a:latin typeface="Times New Roman" panose="02020603050405020304" pitchFamily="18" charset="0"/>
                <a:ea typeface="仿宋_GB2312" pitchFamily="49" charset="-122"/>
              </a:rPr>
              <a:t>count</a:t>
            </a:r>
            <a:r>
              <a:rPr lang="zh-CN" altLang="en-US" dirty="0">
                <a:solidFill>
                  <a:srgbClr val="0000FF"/>
                </a:solidFill>
                <a:latin typeface="Times New Roman" panose="02020603050405020304" pitchFamily="18" charset="0"/>
                <a:ea typeface="仿宋_GB2312" pitchFamily="49" charset="-122"/>
              </a:rPr>
              <a:t>置为正确的值</a:t>
            </a:r>
            <a:r>
              <a:rPr lang="en-US" altLang="zh-CN" dirty="0">
                <a:solidFill>
                  <a:srgbClr val="0000FF"/>
                </a:solidFill>
                <a:latin typeface="Times New Roman" panose="02020603050405020304" pitchFamily="18" charset="0"/>
                <a:ea typeface="仿宋_GB2312" pitchFamily="49" charset="-122"/>
              </a:rPr>
              <a:t>(</a:t>
            </a:r>
            <a:r>
              <a:rPr lang="zh-CN" altLang="en-US" dirty="0">
                <a:solidFill>
                  <a:srgbClr val="0000FF"/>
                </a:solidFill>
                <a:latin typeface="Times New Roman" panose="02020603050405020304" pitchFamily="18" charset="0"/>
                <a:ea typeface="仿宋_GB2312" pitchFamily="49" charset="-122"/>
              </a:rPr>
              <a:t>计数器表中对应表项的值</a:t>
            </a:r>
            <a:r>
              <a:rPr lang="en-US" altLang="zh-CN" dirty="0">
                <a:solidFill>
                  <a:srgbClr val="0000FF"/>
                </a:solidFill>
                <a:latin typeface="Times New Roman" panose="02020603050405020304" pitchFamily="18" charset="0"/>
                <a:ea typeface="仿宋_GB2312" pitchFamily="49" charset="-122"/>
              </a:rPr>
              <a:t>)</a:t>
            </a:r>
            <a:r>
              <a:rPr lang="zh-CN" altLang="en-US" dirty="0">
                <a:solidFill>
                  <a:srgbClr val="0000FF"/>
                </a:solidFill>
                <a:latin typeface="Times New Roman" panose="02020603050405020304" pitchFamily="18" charset="0"/>
                <a:ea typeface="仿宋_GB2312" pitchFamily="49" charset="-122"/>
              </a:rPr>
              <a:t>。</a:t>
            </a:r>
            <a:endParaRPr lang="zh-CN" altLang="en-US" dirty="0">
              <a:solidFill>
                <a:srgbClr val="0000FF"/>
              </a:solidFill>
              <a:latin typeface="Times New Roman" panose="02020603050405020304" pitchFamily="18" charset="0"/>
              <a:ea typeface="仿宋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333375" y="411163"/>
            <a:ext cx="7488238" cy="708025"/>
          </a:xfrm>
          <a:prstGeom prst="rect">
            <a:avLst/>
          </a:prstGeom>
          <a:noFill/>
          <a:ln w="9525">
            <a:noFill/>
          </a:ln>
        </p:spPr>
        <p:txBody>
          <a:bodyPr anchor="b" anchorCtr="0"/>
          <a:p>
            <a:pPr eaLnBrk="1" hangingPunct="1"/>
            <a:r>
              <a:rPr lang="en-US" altLang="en-US" sz="4000" dirty="0">
                <a:solidFill>
                  <a:srgbClr val="000066"/>
                </a:solidFill>
                <a:latin typeface="Tahoma" panose="020B0604030504040204" pitchFamily="34" charset="0"/>
                <a:ea typeface="黑体" panose="02010609060101010101" pitchFamily="49" charset="-122"/>
              </a:rPr>
              <a:t>FAT12 </a:t>
            </a:r>
            <a:endParaRPr lang="en-US" altLang="zh-CN" sz="4000" dirty="0">
              <a:solidFill>
                <a:srgbClr val="000066"/>
              </a:solidFill>
              <a:latin typeface="Tahoma" panose="020B0604030504040204" pitchFamily="34" charset="0"/>
              <a:ea typeface="黑体" panose="02010609060101010101" pitchFamily="49" charset="-122"/>
            </a:endParaRPr>
          </a:p>
        </p:txBody>
      </p:sp>
      <p:sp>
        <p:nvSpPr>
          <p:cNvPr id="12291" name="Text Box 3"/>
          <p:cNvSpPr txBox="1"/>
          <p:nvPr/>
        </p:nvSpPr>
        <p:spPr>
          <a:xfrm>
            <a:off x="323850" y="1412875"/>
            <a:ext cx="3635375" cy="2678113"/>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b="0" dirty="0">
                <a:latin typeface="黑体" panose="02010609060101010101" pitchFamily="49" charset="-122"/>
                <a:ea typeface="黑体" panose="02010609060101010101" pitchFamily="49" charset="-122"/>
              </a:rPr>
              <a:t>FAT12</a:t>
            </a:r>
            <a:r>
              <a:rPr lang="zh-CN" altLang="en-US" b="0" dirty="0">
                <a:latin typeface="黑体" panose="02010609060101010101" pitchFamily="49" charset="-122"/>
                <a:ea typeface="黑体" panose="02010609060101010101" pitchFamily="49" charset="-122"/>
              </a:rPr>
              <a:t>是以盘块为基本分配单位，在每个分区中都配有两张相同的文件分配表</a:t>
            </a:r>
            <a:r>
              <a:rPr lang="en-US" altLang="zh-CN" b="0" dirty="0">
                <a:latin typeface="黑体" panose="02010609060101010101" pitchFamily="49" charset="-122"/>
                <a:ea typeface="黑体" panose="02010609060101010101" pitchFamily="49" charset="-122"/>
              </a:rPr>
              <a:t>FAT1</a:t>
            </a:r>
            <a:r>
              <a:rPr lang="zh-CN" altLang="en-US" b="0" dirty="0">
                <a:latin typeface="黑体" panose="02010609060101010101" pitchFamily="49" charset="-122"/>
                <a:ea typeface="黑体" panose="02010609060101010101" pitchFamily="49" charset="-122"/>
              </a:rPr>
              <a:t>和</a:t>
            </a:r>
            <a:r>
              <a:rPr lang="en-US" altLang="zh-CN" b="0" dirty="0">
                <a:latin typeface="黑体" panose="02010609060101010101" pitchFamily="49" charset="-122"/>
                <a:ea typeface="黑体" panose="02010609060101010101" pitchFamily="49" charset="-122"/>
              </a:rPr>
              <a:t>FAT2</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FAT</a:t>
            </a:r>
            <a:r>
              <a:rPr lang="zh-CN" altLang="en-US" b="0" dirty="0">
                <a:latin typeface="黑体" panose="02010609060101010101" pitchFamily="49" charset="-122"/>
                <a:ea typeface="黑体" panose="02010609060101010101" pitchFamily="49" charset="-122"/>
              </a:rPr>
              <a:t>的每个表项中存放一下一个盘块号，而将文件的第一个盘块号放在自己的</a:t>
            </a:r>
            <a:r>
              <a:rPr lang="en-US" altLang="zh-CN" b="0" dirty="0">
                <a:latin typeface="黑体" panose="02010609060101010101" pitchFamily="49" charset="-122"/>
                <a:ea typeface="黑体" panose="02010609060101010101" pitchFamily="49" charset="-122"/>
              </a:rPr>
              <a:t>FCB</a:t>
            </a:r>
            <a:r>
              <a:rPr lang="zh-CN" altLang="en-US" b="0" dirty="0">
                <a:latin typeface="黑体" panose="02010609060101010101" pitchFamily="49" charset="-122"/>
                <a:ea typeface="黑体" panose="02010609060101010101" pitchFamily="49" charset="-122"/>
              </a:rPr>
              <a:t>中。</a:t>
            </a:r>
            <a:endParaRPr lang="zh-CN" altLang="en-US" b="0" dirty="0">
              <a:latin typeface="黑体" panose="02010609060101010101" pitchFamily="49" charset="-122"/>
              <a:ea typeface="黑体" panose="02010609060101010101" pitchFamily="49" charset="-122"/>
            </a:endParaRPr>
          </a:p>
        </p:txBody>
      </p:sp>
      <p:pic>
        <p:nvPicPr>
          <p:cNvPr id="327687" name="Picture 7"/>
          <p:cNvPicPr>
            <a:picLocks noChangeAspect="1"/>
          </p:cNvPicPr>
          <p:nvPr/>
        </p:nvPicPr>
        <p:blipFill>
          <a:blip r:embed="rId1"/>
          <a:stretch>
            <a:fillRect/>
          </a:stretch>
        </p:blipFill>
        <p:spPr>
          <a:xfrm>
            <a:off x="4078288" y="1341438"/>
            <a:ext cx="4922837" cy="4824412"/>
          </a:xfrm>
          <a:prstGeom prst="rect">
            <a:avLst/>
          </a:prstGeom>
          <a:noFill/>
          <a:ln w="9525">
            <a:noFill/>
          </a:ln>
        </p:spPr>
      </p:pic>
      <p:sp>
        <p:nvSpPr>
          <p:cNvPr id="12293" name="Text Box 41"/>
          <p:cNvSpPr txBox="1"/>
          <p:nvPr/>
        </p:nvSpPr>
        <p:spPr>
          <a:xfrm>
            <a:off x="3708400" y="5949950"/>
            <a:ext cx="5292725" cy="519113"/>
          </a:xfrm>
          <a:prstGeom prst="rect">
            <a:avLst/>
          </a:prstGeom>
          <a:noFill/>
          <a:ln w="9525">
            <a:noFill/>
          </a:ln>
        </p:spPr>
        <p:txBody>
          <a:bodyPr>
            <a:spAutoFit/>
          </a:bodyPr>
          <a:p>
            <a:pPr algn="ctr"/>
            <a:r>
              <a:rPr lang="en-US" altLang="zh-CN" sz="2800" dirty="0">
                <a:solidFill>
                  <a:srgbClr val="000066"/>
                </a:solidFill>
                <a:latin typeface="Times New Roman" panose="02020603050405020304" pitchFamily="18" charset="0"/>
              </a:rPr>
              <a:t>MS-DOS</a:t>
            </a:r>
            <a:r>
              <a:rPr lang="zh-CN" altLang="en-US" sz="2800" dirty="0">
                <a:solidFill>
                  <a:srgbClr val="000066"/>
                </a:solidFill>
                <a:latin typeface="Times New Roman" panose="02020603050405020304" pitchFamily="18" charset="0"/>
              </a:rPr>
              <a:t>的文件物理结构</a:t>
            </a:r>
            <a:endParaRPr lang="zh-CN" altLang="en-US" sz="2800" dirty="0">
              <a:solidFill>
                <a:srgbClr val="000066"/>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blinds(horizontal)">
                                      <p:cBhvr>
                                        <p:cTn id="7" dur="500"/>
                                        <p:tgtEl>
                                          <p:spTgt spid="327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2"/>
          <p:cNvSpPr/>
          <p:nvPr/>
        </p:nvSpPr>
        <p:spPr>
          <a:xfrm>
            <a:off x="503238" y="404813"/>
            <a:ext cx="4702175" cy="584200"/>
          </a:xfrm>
          <a:prstGeom prst="rect">
            <a:avLst/>
          </a:prstGeom>
          <a:noFill/>
          <a:ln w="9525">
            <a:noFill/>
          </a:ln>
        </p:spPr>
        <p:txBody>
          <a:bodyPr wrap="none">
            <a:spAutoFit/>
          </a:bodyPr>
          <a:p>
            <a:r>
              <a:rPr lang="en-US" altLang="zh-CN" sz="3200" dirty="0">
                <a:latin typeface="Times New Roman" panose="02020603050405020304" pitchFamily="18" charset="0"/>
              </a:rPr>
              <a:t>Windows</a:t>
            </a:r>
            <a:r>
              <a:rPr lang="zh-CN" altLang="zh-CN" sz="3200" dirty="0">
                <a:latin typeface="Times New Roman" panose="02020603050405020304" pitchFamily="18" charset="0"/>
              </a:rPr>
              <a:t>磁盘一致性检查</a:t>
            </a:r>
            <a:endParaRPr lang="zh-CN" altLang="en-US" sz="3200" dirty="0">
              <a:latin typeface="Times New Roman" panose="02020603050405020304" pitchFamily="18" charset="0"/>
            </a:endParaRPr>
          </a:p>
        </p:txBody>
      </p:sp>
      <p:sp>
        <p:nvSpPr>
          <p:cNvPr id="91139" name="矩形 4"/>
          <p:cNvSpPr/>
          <p:nvPr/>
        </p:nvSpPr>
        <p:spPr>
          <a:xfrm>
            <a:off x="503238" y="1163638"/>
            <a:ext cx="7956550" cy="4894262"/>
          </a:xfrm>
          <a:prstGeom prst="rect">
            <a:avLst/>
          </a:prstGeom>
          <a:noFill/>
          <a:ln w="9525">
            <a:noFill/>
          </a:ln>
        </p:spPr>
        <p:txBody>
          <a:bodyPr>
            <a:spAutoFit/>
          </a:bodyPr>
          <a:p>
            <a:pPr marL="342900" indent="-342900">
              <a:buFont typeface="Arial" panose="020B0604020202020204" pitchFamily="34" charset="0"/>
              <a:buChar char="•"/>
            </a:pPr>
            <a:r>
              <a:rPr lang="zh-CN" altLang="zh-CN" dirty="0">
                <a:latin typeface="Times New Roman" panose="02020603050405020304" pitchFamily="18" charset="0"/>
              </a:rPr>
              <a:t>如果使用过程中系统突然断电或者因为软件故障导致系统崩溃，那么在下一次重新启动系统的过程中，</a:t>
            </a:r>
            <a:r>
              <a:rPr lang="en-US" altLang="zh-CN" dirty="0">
                <a:latin typeface="Times New Roman" panose="02020603050405020304" pitchFamily="18" charset="0"/>
              </a:rPr>
              <a:t>Windows</a:t>
            </a:r>
            <a:r>
              <a:rPr lang="zh-CN" altLang="zh-CN" dirty="0">
                <a:latin typeface="Times New Roman" panose="02020603050405020304" pitchFamily="18" charset="0"/>
              </a:rPr>
              <a:t>可能显示一个提示画面，其中包含如下信息：</a:t>
            </a:r>
            <a:r>
              <a:rPr lang="en-US" altLang="zh-CN" dirty="0">
                <a:latin typeface="Times New Roman" panose="02020603050405020304" pitchFamily="18" charset="0"/>
              </a:rPr>
              <a:t>one of your disks needs to be checked for consistency</a:t>
            </a:r>
            <a:r>
              <a:rPr lang="zh-CN" altLang="zh-CN" dirty="0">
                <a:latin typeface="Times New Roman" panose="02020603050405020304" pitchFamily="18" charset="0"/>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r>
              <a:rPr lang="zh-CN" altLang="zh-CN" dirty="0">
                <a:latin typeface="Times New Roman" panose="02020603050405020304" pitchFamily="18" charset="0"/>
              </a:rPr>
              <a:t>请问，这里发生了什么，</a:t>
            </a:r>
            <a:r>
              <a:rPr lang="en-US" altLang="zh-CN" dirty="0">
                <a:latin typeface="Times New Roman" panose="02020603050405020304" pitchFamily="18" charset="0"/>
              </a:rPr>
              <a:t>Windows</a:t>
            </a:r>
            <a:r>
              <a:rPr lang="zh-CN" altLang="zh-CN" dirty="0">
                <a:latin typeface="Times New Roman" panose="02020603050405020304" pitchFamily="18" charset="0"/>
              </a:rPr>
              <a:t>为什么能发现磁盘需要检查，</a:t>
            </a:r>
            <a:r>
              <a:rPr lang="en-US" altLang="zh-CN" dirty="0">
                <a:latin typeface="Times New Roman" panose="02020603050405020304" pitchFamily="18" charset="0"/>
              </a:rPr>
              <a:t>Windows</a:t>
            </a:r>
            <a:r>
              <a:rPr lang="zh-CN" altLang="zh-CN" dirty="0">
                <a:latin typeface="Times New Roman" panose="02020603050405020304" pitchFamily="18" charset="0"/>
              </a:rPr>
              <a:t>会用什么样的手段保证一致性？</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endParaRPr lang="zh-CN" altLang="en-US" dirty="0">
              <a:latin typeface="Times New Roman" panose="02020603050405020304" pitchFamily="18" charset="0"/>
            </a:endParaRPr>
          </a:p>
        </p:txBody>
      </p:sp>
      <p:pic>
        <p:nvPicPr>
          <p:cNvPr id="91140" name="Picture 2" descr="Solved - One Of Your Disks Needs To Be Checked For Consistency"/>
          <p:cNvPicPr>
            <a:picLocks noChangeAspect="1"/>
          </p:cNvPicPr>
          <p:nvPr/>
        </p:nvPicPr>
        <p:blipFill>
          <a:blip r:embed="rId1"/>
          <a:srcRect t="8049" b="24927"/>
          <a:stretch>
            <a:fillRect/>
          </a:stretch>
        </p:blipFill>
        <p:spPr>
          <a:xfrm>
            <a:off x="1646238" y="2889250"/>
            <a:ext cx="5438775" cy="1238250"/>
          </a:xfrm>
          <a:prstGeom prst="rect">
            <a:avLst/>
          </a:prstGeom>
          <a:no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矩形 2"/>
          <p:cNvSpPr/>
          <p:nvPr/>
        </p:nvSpPr>
        <p:spPr>
          <a:xfrm>
            <a:off x="503238" y="404813"/>
            <a:ext cx="4702175" cy="584200"/>
          </a:xfrm>
          <a:prstGeom prst="rect">
            <a:avLst/>
          </a:prstGeom>
          <a:noFill/>
          <a:ln w="9525">
            <a:noFill/>
          </a:ln>
        </p:spPr>
        <p:txBody>
          <a:bodyPr wrap="none">
            <a:spAutoFit/>
          </a:bodyPr>
          <a:p>
            <a:r>
              <a:rPr lang="en-US" altLang="zh-CN" sz="3200" dirty="0">
                <a:latin typeface="Times New Roman" panose="02020603050405020304" pitchFamily="18" charset="0"/>
              </a:rPr>
              <a:t>Windows</a:t>
            </a:r>
            <a:r>
              <a:rPr lang="zh-CN" altLang="zh-CN" sz="3200" dirty="0">
                <a:latin typeface="Times New Roman" panose="02020603050405020304" pitchFamily="18" charset="0"/>
              </a:rPr>
              <a:t>磁盘一致性检查</a:t>
            </a:r>
            <a:endParaRPr lang="zh-CN" altLang="en-US" sz="3200" dirty="0">
              <a:latin typeface="Times New Roman" panose="02020603050405020304" pitchFamily="18" charset="0"/>
            </a:endParaRPr>
          </a:p>
        </p:txBody>
      </p:sp>
      <p:sp>
        <p:nvSpPr>
          <p:cNvPr id="92163" name="矩形 4"/>
          <p:cNvSpPr/>
          <p:nvPr/>
        </p:nvSpPr>
        <p:spPr>
          <a:xfrm>
            <a:off x="495300" y="1100138"/>
            <a:ext cx="8289925" cy="5632450"/>
          </a:xfrm>
          <a:prstGeom prst="rect">
            <a:avLst/>
          </a:prstGeom>
          <a:noFill/>
          <a:ln w="9525">
            <a:noFill/>
          </a:ln>
        </p:spPr>
        <p:txBody>
          <a:bodyPr>
            <a:spAutoFit/>
          </a:bodyPr>
          <a:p>
            <a:pPr marL="342900" indent="-342900">
              <a:buFont typeface="Arial" panose="020B0604020202020204" pitchFamily="34" charset="0"/>
              <a:buChar char="•"/>
            </a:pPr>
            <a:r>
              <a:rPr lang="zh-CN" altLang="zh-CN" dirty="0">
                <a:latin typeface="Times New Roman" panose="02020603050405020304" pitchFamily="18" charset="0"/>
              </a:rPr>
              <a:t>一部分数据是存储在内存当中的，异常宕机的时候，会造成内存数据无法写入硬盘，这部分数据是</a:t>
            </a:r>
            <a:r>
              <a:rPr lang="zh-CN" altLang="zh-CN" dirty="0">
                <a:solidFill>
                  <a:srgbClr val="FF0000"/>
                </a:solidFill>
                <a:latin typeface="Times New Roman" panose="02020603050405020304" pitchFamily="18" charset="0"/>
              </a:rPr>
              <a:t>脏数据</a:t>
            </a:r>
            <a:r>
              <a:rPr lang="zh-CN" altLang="zh-CN" dirty="0">
                <a:latin typeface="Times New Roman" panose="02020603050405020304" pitchFamily="18" charset="0"/>
              </a:rPr>
              <a:t>。所以</a:t>
            </a:r>
            <a:r>
              <a:rPr lang="en-US" altLang="zh-CN" dirty="0">
                <a:latin typeface="Times New Roman" panose="02020603050405020304" pitchFamily="18" charset="0"/>
              </a:rPr>
              <a:t>windows</a:t>
            </a:r>
            <a:r>
              <a:rPr lang="zh-CN" altLang="zh-CN" dirty="0">
                <a:latin typeface="Times New Roman" panose="02020603050405020304" pitchFamily="18" charset="0"/>
              </a:rPr>
              <a:t>要对硬盘进行一致性检查</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r>
              <a:rPr lang="zh-CN" altLang="en-US" dirty="0">
                <a:latin typeface="Times New Roman" panose="02020603050405020304" pitchFamily="18" charset="0"/>
              </a:rPr>
              <a:t>如何保证一致性的呢？在</a:t>
            </a:r>
            <a:r>
              <a:rPr lang="en-US" altLang="zh-CN" dirty="0">
                <a:latin typeface="Times New Roman" panose="02020603050405020304" pitchFamily="18" charset="0"/>
              </a:rPr>
              <a:t>NTFS</a:t>
            </a:r>
            <a:r>
              <a:rPr lang="zh-CN" altLang="en-US" dirty="0">
                <a:latin typeface="Times New Roman" panose="02020603050405020304" pitchFamily="18" charset="0"/>
              </a:rPr>
              <a:t>文件系统中，任何操作都可以被看成是一个“</a:t>
            </a:r>
            <a:r>
              <a:rPr lang="zh-CN" altLang="en-US" dirty="0">
                <a:solidFill>
                  <a:srgbClr val="FF0000"/>
                </a:solidFill>
                <a:latin typeface="Times New Roman" panose="02020603050405020304" pitchFamily="18" charset="0"/>
              </a:rPr>
              <a:t>事件</a:t>
            </a:r>
            <a:r>
              <a:rPr lang="zh-CN" altLang="en-US" dirty="0">
                <a:latin typeface="Times New Roman" panose="02020603050405020304" pitchFamily="18" charset="0"/>
              </a:rPr>
              <a:t>”。比如将一个文件从</a:t>
            </a:r>
            <a:r>
              <a:rPr lang="en-US" altLang="zh-CN" dirty="0">
                <a:latin typeface="Times New Roman" panose="02020603050405020304" pitchFamily="18" charset="0"/>
              </a:rPr>
              <a:t>C</a:t>
            </a:r>
            <a:r>
              <a:rPr lang="zh-CN" altLang="en-US" dirty="0">
                <a:latin typeface="Times New Roman" panose="02020603050405020304" pitchFamily="18" charset="0"/>
              </a:rPr>
              <a:t>盘复制到</a:t>
            </a:r>
            <a:r>
              <a:rPr lang="en-US" altLang="zh-CN" dirty="0">
                <a:latin typeface="Times New Roman" panose="02020603050405020304" pitchFamily="18" charset="0"/>
              </a:rPr>
              <a:t>D</a:t>
            </a:r>
            <a:r>
              <a:rPr lang="zh-CN" altLang="en-US" dirty="0">
                <a:latin typeface="Times New Roman" panose="02020603050405020304" pitchFamily="18" charset="0"/>
              </a:rPr>
              <a:t>盘，整个复制过程就是一个事件。事件日志一直监督着整个操作，当它在目标地</a:t>
            </a:r>
            <a:r>
              <a:rPr lang="en-US" altLang="zh-CN" dirty="0">
                <a:latin typeface="Times New Roman" panose="02020603050405020304" pitchFamily="18" charset="0"/>
              </a:rPr>
              <a:t>——D</a:t>
            </a:r>
            <a:r>
              <a:rPr lang="zh-CN" altLang="en-US" dirty="0">
                <a:latin typeface="Times New Roman" panose="02020603050405020304" pitchFamily="18" charset="0"/>
              </a:rPr>
              <a:t>盘发现了完整文件，就会记录下一个“</a:t>
            </a:r>
            <a:r>
              <a:rPr lang="zh-CN" altLang="en-US" dirty="0">
                <a:solidFill>
                  <a:srgbClr val="FF0000"/>
                </a:solidFill>
                <a:latin typeface="Times New Roman" panose="02020603050405020304" pitchFamily="18" charset="0"/>
              </a:rPr>
              <a:t>已完成</a:t>
            </a:r>
            <a:r>
              <a:rPr lang="zh-CN" altLang="en-US" dirty="0">
                <a:latin typeface="Times New Roman" panose="02020603050405020304" pitchFamily="18" charset="0"/>
              </a:rPr>
              <a:t>”的标记</a:t>
            </a:r>
            <a:endParaRPr lang="en-US" altLang="zh-CN" dirty="0">
              <a:latin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ndParaRPr>
          </a:p>
          <a:p>
            <a:pPr marL="342900" indent="-342900">
              <a:buFont typeface="Arial" panose="020B0604020202020204" pitchFamily="34" charset="0"/>
              <a:buChar char="•"/>
            </a:pPr>
            <a:r>
              <a:rPr lang="zh-CN" altLang="zh-CN" dirty="0">
                <a:latin typeface="Times New Roman" panose="02020603050405020304" pitchFamily="18" charset="0"/>
              </a:rPr>
              <a:t>假如复制中途断电，事件日志中就不会记录“已完成”，</a:t>
            </a:r>
            <a:r>
              <a:rPr lang="en-US" altLang="zh-CN" dirty="0">
                <a:latin typeface="Times New Roman" panose="02020603050405020304" pitchFamily="18" charset="0"/>
              </a:rPr>
              <a:t>NTFS</a:t>
            </a:r>
            <a:r>
              <a:rPr lang="zh-CN" altLang="zh-CN" dirty="0">
                <a:latin typeface="Times New Roman" panose="02020603050405020304" pitchFamily="18" charset="0"/>
              </a:rPr>
              <a:t>可以在</a:t>
            </a:r>
            <a:r>
              <a:rPr lang="zh-CN" altLang="zh-CN" dirty="0">
                <a:solidFill>
                  <a:srgbClr val="FF0000"/>
                </a:solidFill>
                <a:latin typeface="Times New Roman" panose="02020603050405020304" pitchFamily="18" charset="0"/>
              </a:rPr>
              <a:t>来电后重新完成刚才的事件</a:t>
            </a:r>
            <a:r>
              <a:rPr lang="zh-CN" altLang="zh-CN" dirty="0">
                <a:latin typeface="Times New Roman" panose="02020603050405020304" pitchFamily="18" charset="0"/>
              </a:rPr>
              <a:t>。事件日志的作用不在于它能挽回损失，而在于它监督所有事件，让系统知道完成了哪些任务，哪些任务还没有完成，保证系统不会因为断电等突发事件发生紊乱，最大程度降低了破坏性</a:t>
            </a:r>
            <a:endParaRPr lang="zh-CN" altLang="en-US"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93187" name="文本框 3"/>
          <p:cNvSpPr txBox="1"/>
          <p:nvPr/>
        </p:nvSpPr>
        <p:spPr>
          <a:xfrm>
            <a:off x="522288" y="1031875"/>
            <a:ext cx="8099425" cy="4340225"/>
          </a:xfrm>
          <a:prstGeom prst="rect">
            <a:avLst/>
          </a:prstGeom>
          <a:noFill/>
          <a:ln w="9525">
            <a:noFill/>
          </a:ln>
        </p:spPr>
        <p:txBody>
          <a:bodyPr>
            <a:spAutoFit/>
          </a:bodyPr>
          <a:p>
            <a:pPr eaLnBrk="1" hangingPunct="1">
              <a:spcBef>
                <a:spcPct val="50000"/>
              </a:spcBef>
            </a:pPr>
            <a:r>
              <a:rPr lang="en-US" altLang="zh-CN" b="0" dirty="0">
                <a:latin typeface="Times New Roman" panose="02020603050405020304" pitchFamily="18" charset="0"/>
              </a:rPr>
              <a:t>2. </a:t>
            </a:r>
            <a:r>
              <a:rPr lang="zh-CN" altLang="en-US" b="0" dirty="0">
                <a:latin typeface="Times New Roman" panose="02020603050405020304" pitchFamily="18" charset="0"/>
              </a:rPr>
              <a:t>由连续组织方式所形成的顺序文件的主要优缺点是什么</a:t>
            </a:r>
            <a:r>
              <a:rPr lang="en-US" altLang="zh-CN" b="0" dirty="0">
                <a:latin typeface="Times New Roman" panose="02020603050405020304" pitchFamily="18" charset="0"/>
              </a:rPr>
              <a:t>? </a:t>
            </a:r>
            <a:r>
              <a:rPr lang="zh-CN" altLang="en-US" b="0" dirty="0">
                <a:latin typeface="Times New Roman" panose="02020603050405020304" pitchFamily="18" charset="0"/>
              </a:rPr>
              <a:t>它主要应用于何种场合</a:t>
            </a:r>
            <a:r>
              <a:rPr lang="en-US" altLang="zh-CN" b="0" dirty="0">
                <a:latin typeface="Times New Roman" panose="02020603050405020304" pitchFamily="18" charset="0"/>
              </a:rPr>
              <a:t>? </a:t>
            </a:r>
            <a:endParaRPr lang="en-US" altLang="zh-CN" b="0" dirty="0">
              <a:latin typeface="Times New Roman" panose="02020603050405020304" pitchFamily="18" charset="0"/>
            </a:endParaRPr>
          </a:p>
          <a:p>
            <a:pPr eaLnBrk="1" hangingPunct="1">
              <a:spcBef>
                <a:spcPct val="50000"/>
              </a:spcBef>
            </a:pPr>
            <a:r>
              <a:rPr lang="en-US" altLang="zh-CN" b="0" dirty="0">
                <a:latin typeface="Times New Roman" panose="02020603050405020304" pitchFamily="18" charset="0"/>
              </a:rPr>
              <a:t>3. </a:t>
            </a:r>
            <a:r>
              <a:rPr lang="zh-CN" altLang="en-US" b="0" dirty="0">
                <a:latin typeface="Times New Roman" panose="02020603050405020304" pitchFamily="18" charset="0"/>
              </a:rPr>
              <a:t>在链接式文件中常用哪种链接方式</a:t>
            </a:r>
            <a:r>
              <a:rPr lang="en-US" altLang="zh-CN" b="0" dirty="0">
                <a:latin typeface="Times New Roman" panose="02020603050405020304" pitchFamily="18" charset="0"/>
              </a:rPr>
              <a:t>? </a:t>
            </a:r>
            <a:r>
              <a:rPr lang="zh-CN" altLang="en-US" b="0" dirty="0">
                <a:latin typeface="Times New Roman" panose="02020603050405020304" pitchFamily="18" charset="0"/>
              </a:rPr>
              <a:t>为什么</a:t>
            </a:r>
            <a:r>
              <a:rPr lang="en-US" altLang="zh-CN" b="0" dirty="0">
                <a:latin typeface="Times New Roman" panose="02020603050405020304" pitchFamily="18" charset="0"/>
              </a:rPr>
              <a:t>? </a:t>
            </a:r>
            <a:endParaRPr lang="en-US" altLang="zh-CN" b="0" dirty="0">
              <a:latin typeface="Times New Roman" panose="02020603050405020304" pitchFamily="18" charset="0"/>
            </a:endParaRPr>
          </a:p>
          <a:p>
            <a:pPr eaLnBrk="1" hangingPunct="1">
              <a:spcBef>
                <a:spcPct val="50000"/>
              </a:spcBef>
            </a:pPr>
            <a:r>
              <a:rPr lang="en-US" altLang="zh-CN" b="0" dirty="0">
                <a:latin typeface="Times New Roman" panose="02020603050405020304" pitchFamily="18" charset="0"/>
              </a:rPr>
              <a:t>12. </a:t>
            </a:r>
            <a:r>
              <a:rPr lang="zh-CN" altLang="en-US" b="0" dirty="0">
                <a:latin typeface="Times New Roman" panose="02020603050405020304" pitchFamily="18" charset="0"/>
              </a:rPr>
              <a:t>什么是索引文件</a:t>
            </a:r>
            <a:r>
              <a:rPr lang="en-US" altLang="zh-CN" b="0" dirty="0">
                <a:latin typeface="Times New Roman" panose="02020603050405020304" pitchFamily="18" charset="0"/>
              </a:rPr>
              <a:t>? </a:t>
            </a:r>
            <a:r>
              <a:rPr lang="zh-CN" altLang="en-US" b="0" dirty="0">
                <a:latin typeface="Times New Roman" panose="02020603050405020304" pitchFamily="18" charset="0"/>
              </a:rPr>
              <a:t>为什么要引入多级索引</a:t>
            </a:r>
            <a:r>
              <a:rPr lang="en-US" altLang="zh-CN" b="0" dirty="0">
                <a:latin typeface="Times New Roman" panose="02020603050405020304" pitchFamily="18" charset="0"/>
              </a:rPr>
              <a:t>?</a:t>
            </a:r>
            <a:endParaRPr lang="en-US" altLang="zh-CN" b="0" dirty="0">
              <a:latin typeface="Times New Roman" panose="02020603050405020304" pitchFamily="18" charset="0"/>
            </a:endParaRPr>
          </a:p>
          <a:p>
            <a:pPr eaLnBrk="1" hangingPunct="1">
              <a:spcBef>
                <a:spcPct val="50000"/>
              </a:spcBef>
            </a:pPr>
            <a:br>
              <a:rPr lang="en-US" altLang="zh-CN" b="0" dirty="0">
                <a:latin typeface="Times New Roman" panose="02020603050405020304" pitchFamily="18" charset="0"/>
              </a:rPr>
            </a:br>
            <a:r>
              <a:rPr lang="en-US" altLang="zh-CN" b="0" dirty="0">
                <a:latin typeface="Times New Roman" panose="02020603050405020304" pitchFamily="18" charset="0"/>
              </a:rPr>
              <a:t>15. </a:t>
            </a:r>
            <a:r>
              <a:rPr lang="zh-CN" altLang="en-US" b="0" dirty="0">
                <a:latin typeface="Times New Roman" panose="02020603050405020304" pitchFamily="18" charset="0"/>
              </a:rPr>
              <a:t>某操作系统的磁盘文件空间共有</a:t>
            </a:r>
            <a:r>
              <a:rPr lang="en-US" altLang="zh-CN" b="0" dirty="0">
                <a:latin typeface="Times New Roman" panose="02020603050405020304" pitchFamily="18" charset="0"/>
              </a:rPr>
              <a:t>500</a:t>
            </a:r>
            <a:r>
              <a:rPr lang="zh-CN" altLang="en-US" b="0" dirty="0">
                <a:latin typeface="Times New Roman" panose="02020603050405020304" pitchFamily="18" charset="0"/>
              </a:rPr>
              <a:t>块，若用字长为</a:t>
            </a:r>
            <a:r>
              <a:rPr lang="en-US" altLang="zh-CN" b="0" dirty="0">
                <a:latin typeface="Times New Roman" panose="02020603050405020304" pitchFamily="18" charset="0"/>
              </a:rPr>
              <a:t>32</a:t>
            </a:r>
            <a:r>
              <a:rPr lang="zh-CN" altLang="en-US" b="0" dirty="0">
                <a:latin typeface="Times New Roman" panose="02020603050405020304" pitchFamily="18" charset="0"/>
              </a:rPr>
              <a:t>位的位示图管理盘空间，试问：</a:t>
            </a:r>
            <a:br>
              <a:rPr lang="zh-CN" altLang="en-US" b="0" dirty="0">
                <a:latin typeface="Times New Roman" panose="02020603050405020304" pitchFamily="18" charset="0"/>
              </a:rPr>
            </a:br>
            <a:r>
              <a:rPr lang="en-US" altLang="zh-CN" b="0" dirty="0">
                <a:latin typeface="Times New Roman" panose="02020603050405020304" pitchFamily="18" charset="0"/>
              </a:rPr>
              <a:t>(1) </a:t>
            </a:r>
            <a:r>
              <a:rPr lang="zh-CN" altLang="en-US" b="0" dirty="0">
                <a:latin typeface="Times New Roman" panose="02020603050405020304" pitchFamily="18" charset="0"/>
              </a:rPr>
              <a:t>位示图需多少个字</a:t>
            </a:r>
            <a:r>
              <a:rPr lang="en-US" altLang="zh-CN" b="0" dirty="0">
                <a:latin typeface="Times New Roman" panose="02020603050405020304" pitchFamily="18" charset="0"/>
              </a:rPr>
              <a:t>? </a:t>
            </a:r>
            <a:br>
              <a:rPr lang="en-US" altLang="zh-CN" b="0" dirty="0">
                <a:latin typeface="Times New Roman" panose="02020603050405020304" pitchFamily="18" charset="0"/>
              </a:rPr>
            </a:br>
            <a:r>
              <a:rPr lang="en-US" altLang="zh-CN" b="0" dirty="0">
                <a:latin typeface="Times New Roman" panose="02020603050405020304" pitchFamily="18" charset="0"/>
              </a:rPr>
              <a:t>(2) </a:t>
            </a:r>
            <a:r>
              <a:rPr lang="zh-CN" altLang="en-US" b="0" dirty="0">
                <a:latin typeface="Times New Roman" panose="02020603050405020304" pitchFamily="18" charset="0"/>
              </a:rPr>
              <a:t>第</a:t>
            </a:r>
            <a:r>
              <a:rPr lang="en-US" altLang="zh-CN" b="0" dirty="0">
                <a:latin typeface="Times New Roman" panose="02020603050405020304" pitchFamily="18" charset="0"/>
              </a:rPr>
              <a:t>i</a:t>
            </a:r>
            <a:r>
              <a:rPr lang="zh-CN" altLang="en-US" b="0" dirty="0">
                <a:latin typeface="Times New Roman" panose="02020603050405020304" pitchFamily="18" charset="0"/>
              </a:rPr>
              <a:t>字第</a:t>
            </a:r>
            <a:r>
              <a:rPr lang="en-US" altLang="zh-CN" b="0" dirty="0">
                <a:latin typeface="Times New Roman" panose="02020603050405020304" pitchFamily="18" charset="0"/>
              </a:rPr>
              <a:t>j</a:t>
            </a:r>
            <a:r>
              <a:rPr lang="zh-CN" altLang="en-US" b="0" dirty="0">
                <a:latin typeface="Times New Roman" panose="02020603050405020304" pitchFamily="18" charset="0"/>
              </a:rPr>
              <a:t>位对应的块号是多少</a:t>
            </a:r>
            <a:r>
              <a:rPr lang="en-US" altLang="zh-CN" b="0" dirty="0">
                <a:latin typeface="Times New Roman" panose="02020603050405020304" pitchFamily="18" charset="0"/>
              </a:rPr>
              <a:t>? </a:t>
            </a:r>
            <a:br>
              <a:rPr lang="en-US" altLang="zh-CN" b="0" dirty="0">
                <a:latin typeface="Times New Roman" panose="02020603050405020304" pitchFamily="18" charset="0"/>
              </a:rPr>
            </a:br>
            <a:r>
              <a:rPr lang="en-US" altLang="zh-CN" b="0" dirty="0">
                <a:latin typeface="Times New Roman" panose="02020603050405020304" pitchFamily="18" charset="0"/>
              </a:rPr>
              <a:t>(3) </a:t>
            </a:r>
            <a:r>
              <a:rPr lang="zh-CN" altLang="en-US" b="0" dirty="0">
                <a:latin typeface="Times New Roman" panose="02020603050405020304" pitchFamily="18" charset="0"/>
              </a:rPr>
              <a:t>给出申请</a:t>
            </a:r>
            <a:r>
              <a:rPr lang="en-US" altLang="zh-CN" b="0" dirty="0">
                <a:latin typeface="Times New Roman" panose="02020603050405020304" pitchFamily="18" charset="0"/>
              </a:rPr>
              <a:t>/</a:t>
            </a:r>
            <a:r>
              <a:rPr lang="zh-CN" altLang="en-US" b="0" dirty="0">
                <a:latin typeface="Times New Roman" panose="02020603050405020304" pitchFamily="18" charset="0"/>
              </a:rPr>
              <a:t>归还一块的工作流程。</a:t>
            </a:r>
            <a:endParaRPr lang="zh-CN" altLang="en-US" b="0" dirty="0">
              <a:latin typeface="Times New Roman" panose="02020603050405020304" pitchFamily="18" charset="0"/>
            </a:endParaRPr>
          </a:p>
        </p:txBody>
      </p:sp>
      <p:sp>
        <p:nvSpPr>
          <p:cNvPr id="93188" name="文本框 5"/>
          <p:cNvSpPr txBox="1"/>
          <p:nvPr/>
        </p:nvSpPr>
        <p:spPr>
          <a:xfrm>
            <a:off x="4049713" y="331788"/>
            <a:ext cx="1530350" cy="523875"/>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习题</a:t>
            </a:r>
            <a:endParaRPr lang="zh-CN" altLang="en-US" sz="2800" dirty="0">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a:xfrm>
            <a:off x="261938" y="225425"/>
            <a:ext cx="8620125" cy="4062413"/>
          </a:xfrm>
        </p:spPr>
        <p:txBody>
          <a:bodyPr vert="horz" wrap="square" lIns="91440" tIns="45720" rIns="91440" bIns="45720" anchor="b" anchorCtr="0"/>
          <a:p>
            <a:r>
              <a:rPr lang="en-US" altLang="zh-CN" sz="2800" dirty="0"/>
              <a:t>A</a:t>
            </a:r>
            <a:r>
              <a:rPr lang="zh-CN" altLang="en-US" sz="2800" dirty="0"/>
              <a:t>、某操作系统的文件管理采用直接索引和多级索引混合方式，文件索引表共有</a:t>
            </a:r>
            <a:r>
              <a:rPr lang="en-US" altLang="zh-CN" sz="2800" dirty="0"/>
              <a:t>10</a:t>
            </a:r>
            <a:r>
              <a:rPr lang="zh-CN" altLang="en-US" sz="2800" dirty="0"/>
              <a:t>项，其中前</a:t>
            </a:r>
            <a:r>
              <a:rPr lang="en-US" altLang="zh-CN" sz="2800" dirty="0"/>
              <a:t>8</a:t>
            </a:r>
            <a:r>
              <a:rPr lang="zh-CN" altLang="en-US" sz="2800" dirty="0"/>
              <a:t>项是直接索引项，第</a:t>
            </a:r>
            <a:r>
              <a:rPr lang="en-US" altLang="zh-CN" sz="2800" dirty="0"/>
              <a:t>9</a:t>
            </a:r>
            <a:r>
              <a:rPr lang="zh-CN" altLang="en-US" sz="2800" dirty="0"/>
              <a:t>项是一次间接索引项，第</a:t>
            </a:r>
            <a:r>
              <a:rPr lang="en-US" altLang="zh-CN" sz="2800" dirty="0"/>
              <a:t>10</a:t>
            </a:r>
            <a:r>
              <a:rPr lang="zh-CN" altLang="en-US" sz="2800" dirty="0"/>
              <a:t>项是二次间接索引项，假定物理块的大小是</a:t>
            </a:r>
            <a:r>
              <a:rPr lang="en-US" altLang="zh-CN" sz="2800" dirty="0"/>
              <a:t>2K</a:t>
            </a:r>
            <a:r>
              <a:rPr lang="zh-CN" altLang="en-US" sz="2800" dirty="0"/>
              <a:t>，每个索引项占用</a:t>
            </a:r>
            <a:r>
              <a:rPr lang="en-US" altLang="zh-CN" sz="2800" dirty="0"/>
              <a:t>4</a:t>
            </a:r>
            <a:r>
              <a:rPr lang="zh-CN" altLang="en-US" sz="2800" dirty="0"/>
              <a:t>个字节，试问：</a:t>
            </a:r>
            <a:br>
              <a:rPr lang="zh-CN" altLang="en-US" sz="2800" dirty="0"/>
            </a:br>
            <a:r>
              <a:rPr lang="en-US" altLang="zh-CN" sz="2800" dirty="0"/>
              <a:t>1</a:t>
            </a:r>
            <a:r>
              <a:rPr lang="zh-CN" altLang="en-US" sz="2800" dirty="0"/>
              <a:t>）该文件系统中最大的文件可以达到多大？</a:t>
            </a:r>
            <a:br>
              <a:rPr lang="zh-CN" altLang="en-US" sz="2800" dirty="0"/>
            </a:br>
            <a:r>
              <a:rPr lang="en-US" altLang="zh-CN" sz="2800" dirty="0"/>
              <a:t>2</a:t>
            </a:r>
            <a:r>
              <a:rPr lang="zh-CN" altLang="en-US" sz="2800" dirty="0"/>
              <a:t>）假定一个文件的实际大小是</a:t>
            </a:r>
            <a:r>
              <a:rPr lang="en-US" altLang="zh-CN" sz="2800" dirty="0"/>
              <a:t>128M</a:t>
            </a:r>
            <a:r>
              <a:rPr lang="zh-CN" altLang="en-US" sz="2800" dirty="0"/>
              <a:t>字节，该文件实际占用磁盘空间多大（包括间接索引块）？</a:t>
            </a:r>
            <a:br>
              <a:rPr lang="zh-CN" altLang="en-US" sz="2800" dirty="0"/>
            </a:br>
            <a:endParaRPr lang="zh-CN" altLang="en-US" sz="28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dd81d8ca-c150-4d0e-ad22-d17e5e37c621"/>
  <p:tag name="COMMONDATA" val="eyJoZGlkIjoiNGU4MTI2ZWM4YzVmNDAzNmI3NGI2MTBkYmRiZjkzN2EifQ=="/>
</p:tagLst>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18336</Words>
  <Application>WPS 演示</Application>
  <PresentationFormat>全屏显示(4:3)</PresentationFormat>
  <Paragraphs>1640</Paragraphs>
  <Slides>93</Slides>
  <Notes>13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10</vt:i4>
      </vt:variant>
      <vt:variant>
        <vt:lpstr>幻灯片标题</vt:lpstr>
      </vt:variant>
      <vt:variant>
        <vt:i4>93</vt:i4>
      </vt:variant>
    </vt:vector>
  </HeadingPairs>
  <TitlesOfParts>
    <vt:vector size="120" baseType="lpstr">
      <vt:lpstr>Arial</vt:lpstr>
      <vt:lpstr>宋体</vt:lpstr>
      <vt:lpstr>Wingdings</vt:lpstr>
      <vt:lpstr>Times New Roman</vt:lpstr>
      <vt:lpstr>楷体_GB2312</vt:lpstr>
      <vt:lpstr>新宋体</vt:lpstr>
      <vt:lpstr>Tahoma</vt:lpstr>
      <vt:lpstr>黑体</vt:lpstr>
      <vt:lpstr>微软雅黑</vt:lpstr>
      <vt:lpstr>Arial Unicode MS</vt:lpstr>
      <vt:lpstr>仿宋_GB2312</vt:lpstr>
      <vt:lpstr>仿宋</vt:lpstr>
      <vt:lpstr>Comic Sans MS</vt:lpstr>
      <vt:lpstr>方正舒体</vt:lpstr>
      <vt:lpstr>Comic Sans MS</vt:lpstr>
      <vt:lpstr>Courier New</vt:lpstr>
      <vt:lpstr>Blends</vt:lpstr>
      <vt:lpstr>Visio.Drawing.4</vt:lpstr>
      <vt:lpstr>Visio.Drawing.4</vt:lpstr>
      <vt:lpstr>Visio.Drawing.4</vt:lpstr>
      <vt:lpstr>Visio.Drawing.4</vt:lpstr>
      <vt:lpstr>Visio.Drawing.4</vt:lpstr>
      <vt:lpstr>Visio.Drawing.4</vt:lpstr>
      <vt:lpstr>Visio.Drawing.4</vt:lpstr>
      <vt:lpstr>Visio.Drawing.4</vt:lpstr>
      <vt:lpstr>Visio.Drawing.4</vt:lpstr>
      <vt:lpstr>Visio.Drawing.4</vt:lpstr>
      <vt:lpstr>PowerPoint 演示文稿</vt:lpstr>
      <vt:lpstr>PowerPoint 演示文稿</vt:lpstr>
      <vt:lpstr>8.1.1  连续分配</vt:lpstr>
      <vt:lpstr>8.1.1  连续分配</vt:lpstr>
      <vt:lpstr>8.1.2  链接分配</vt:lpstr>
      <vt:lpstr>1．隐式链接 </vt:lpstr>
      <vt:lpstr>2  显式链接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混合分配方式（UNIX系统）</vt:lpstr>
      <vt:lpstr>混合分配方式（UNIX系统）</vt:lpstr>
      <vt:lpstr>混合分配方式（UNIX系统）</vt:lpstr>
      <vt:lpstr>混合分配方式（UNIX系统）</vt:lpstr>
      <vt:lpstr>混合分配方式（UNIX系统）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8.5.2  检查点</vt:lpstr>
      <vt:lpstr>PowerPoint 演示文稿</vt:lpstr>
      <vt:lpstr>8.5.3  并发控制</vt:lpstr>
      <vt:lpstr>PowerPoint 演示文稿</vt:lpstr>
      <vt:lpstr>PowerPoint 演示文稿</vt:lpstr>
      <vt:lpstr>8.5.4  重复数据的数据一致性问题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某操作系统的文件管理采用直接索引和多级索引混合方式，文件索引表共有10项，其中前8项是直接索引项，第9项是一次间接索引项，第10项是二次间接索引项，假定物理块的大小是2K，每个索引项占用4个字节，试问： 1）该文件系统中最大的文件可以达到多大？ 2）假定一个文件的实际大小是128M字节，该文件实际占用磁盘空间多大（包括间接索引块）？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creator>Qian</dc:creator>
  <cp:lastModifiedBy>weiwen</cp:lastModifiedBy>
  <cp:revision>445</cp:revision>
  <dcterms:created xsi:type="dcterms:W3CDTF">2010-09-12T07:56:00Z</dcterms:created>
  <dcterms:modified xsi:type="dcterms:W3CDTF">2024-05-21T06:09:24Z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5D373E6D26CE48DD9E541904A2BC502A</vt:lpwstr>
  </property>
  <property fmtid="{D5CDD505-2E9C-101B-9397-08002B2CF9AE}" pid="3" name="KSOProductBuildVer">
    <vt:lpwstr>2052-12.1.0.16929</vt:lpwstr>
  </property>
</Properties>
</file>