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71">
          <p15:clr>
            <a:srgbClr val="000000"/>
          </p15:clr>
        </p15:guide>
        <p15:guide id="2" pos="381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8pfBPwIojBlSAwo/EONX36lgS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>
        <p:guide orient="horz" pos="2271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61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88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0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28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1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85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1" i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u="none" strike="noStrike" cap="none">
                <a:solidFill>
                  <a:srgbClr val="595959"/>
                </a:solidFill>
              </a:defRPr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608400" y="774000"/>
            <a:ext cx="10972800" cy="5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u="none" strike="noStrike" cap="none">
                <a:solidFill>
                  <a:srgbClr val="595959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u="none" strike="noStrike" cap="none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末尾幻灯片">
  <p:cSld name="末尾幻灯片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198800" y="3560400"/>
            <a:ext cx="9799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84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marR="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235750" y="1421729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marR="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>
            <a:spLocks noGrp="1"/>
          </p:cNvSpPr>
          <p:nvPr>
            <p:ph type="pic" idx="2"/>
          </p:nvPr>
        </p:nvSpPr>
        <p:spPr>
          <a:xfrm>
            <a:off x="608330" y="1555115"/>
            <a:ext cx="5233035" cy="460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 rot="5400000">
            <a:off x="8242200" y="2907000"/>
            <a:ext cx="5029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 rot="5400000">
            <a:off x="2984400" y="-1155600"/>
            <a:ext cx="5029200" cy="9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u="none" strike="noStrike" cap="none">
                <a:solidFill>
                  <a:srgbClr val="595959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u="none" strike="noStrike" cap="none">
                <a:solidFill>
                  <a:srgbClr val="595959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u="none" strike="noStrike" cap="none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1682750" y="2698750"/>
            <a:ext cx="9777730" cy="181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experiment, you will hear a sequence of sounds, like a simple melody,  </a:t>
            </a:r>
            <a:r>
              <a:rPr lang="fr-FR" sz="2800" b="0" i="1" u="none" strike="noStrike" cap="none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with variable time intervals betwee</a:t>
            </a:r>
            <a:r>
              <a:rPr lang="fr-FR" sz="2800" i="1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n the notes</a:t>
            </a:r>
            <a:r>
              <a:rPr lang="fr-FR" sz="2800" b="0" i="1" u="none" strike="noStrike" cap="none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. </a:t>
            </a:r>
            <a:r>
              <a:rPr lang="fr-FR" sz="2800" b="1" i="1" u="none" strike="noStrike" cap="none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/>
            </a:r>
            <a:br>
              <a:rPr lang="fr-FR" sz="2800" b="1" i="1" u="none" strike="noStrike" cap="none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</a:b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682750" y="895350"/>
            <a:ext cx="10109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Welcome to this experiment and thank you so much for participating. You help us in our research, and thus you help science!</a:t>
            </a:r>
            <a:endParaRPr sz="2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682750" y="4275455"/>
            <a:ext cx="9777730" cy="181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task will be to </a:t>
            </a:r>
            <a:r>
              <a:rPr lang="fr-F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 of sounds, and 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fr-FR" sz="2800" b="0" i="1" u="none" strike="noStrike" cap="none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reproduce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</a:t>
            </a: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precisely as possible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973580" y="3043555"/>
            <a:ext cx="76022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在开始正式实验之前，我们来做一些练习吧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5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945515" y="1103630"/>
            <a:ext cx="1006348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2"/>
                  </a:ext>
                </a:extLst>
              </a:rPr>
              <a:t>Here are some training trials: </a:t>
            </a:r>
            <a:r>
              <a:rPr lang="fr-FR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  </a:ext>
                </a:extLst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094740" y="2092325"/>
            <a:ext cx="9914255" cy="198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black cross will appear in the center of the screen.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14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 sequence of beeps will be played.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14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goal will be reproduce the full sequence of beeps by pressing the </a:t>
            </a:r>
            <a:r>
              <a:rPr lang="fr-F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**A**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945515" y="4627245"/>
            <a:ext cx="804672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now be able to move on to the experiment.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945515" y="1103630"/>
            <a:ext cx="1006348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  </a:ext>
                </a:extLst>
              </a:rPr>
              <a:t>这里是一些练习：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094740" y="2092325"/>
            <a:ext cx="9914255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会在屏幕中间出现黑色注视点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会播放一系列</a:t>
            </a:r>
            <a:r>
              <a:rPr lang="zh-CN" altLang="en-US" sz="2800" noProof="0" dirty="0" smtClean="0">
                <a:latin typeface="Calibri"/>
                <a:ea typeface="Calibri"/>
                <a:cs typeface="Calibri"/>
                <a:sym typeface="Calibri"/>
              </a:rPr>
              <a:t>滴声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14300">
              <a:spcBef>
                <a:spcPts val="560"/>
              </a:spcBef>
              <a:buSzPts val="2800"/>
              <a:buFont typeface="Noto Sans Symbols"/>
              <a:buChar char="●"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你的目标是通过按键</a:t>
            </a:r>
            <a:r>
              <a:rPr lang="fr-FR" altLang="zh-CN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**A**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来重现你听到的时间间隔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040764" y="4551045"/>
            <a:ext cx="943673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现在我们将继续实验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00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1682750" y="2698750"/>
            <a:ext cx="977773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在这个实验中，你将会听到一系列的声音，比如简单的旋律，声音会提示不同的时间间隔。</a:t>
            </a:r>
            <a:r>
              <a:rPr kumimoji="0" lang="fr-FR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/>
            </a:r>
            <a:br>
              <a:rPr kumimoji="0" lang="fr-FR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</a:b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682750" y="1219200"/>
            <a:ext cx="10109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CN" altLang="en-US" sz="28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欢迎参加我们的实验</a:t>
            </a:r>
            <a:r>
              <a:rPr lang="zh-CN" altLang="en-US" sz="28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。你将对我们的实验有很大的帮助</a:t>
            </a:r>
            <a:r>
              <a:rPr lang="fr-FR" sz="28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 </a:t>
            </a:r>
            <a:r>
              <a:rPr lang="zh-CN" altLang="en-US" sz="28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，你也帮助了科学。</a:t>
            </a:r>
            <a:endParaRPr sz="2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682750" y="4275455"/>
            <a:ext cx="977773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你的任务是要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记住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这些一系列声音，并尽可能精确的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产生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声音里提示的时间长度。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1340485" y="1253490"/>
            <a:ext cx="9799320" cy="11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2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Below, we see a sequence of four sounds "beep" delimiting three time intervals "interval".  </a:t>
            </a:r>
            <a:r>
              <a:rPr lang="fr-FR"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2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20">
              <a:solidFill>
                <a:schemeClr val="dk1"/>
              </a:solidFill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>
                <a:solidFill>
                  <a:schemeClr val="lt1"/>
                </a:solidFill>
              </a:rPr>
              <a:t>Your task will be to memorize the sequence and reproduce it by pressing ESPACE.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579880" y="4346575"/>
            <a:ext cx="10427970" cy="181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will be asked to 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 to th</a:t>
            </a: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 of beeps</a:t>
            </a: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will be asked to 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</a:t>
            </a: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hold this sequence in mind.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you will be asked to 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full sequence of beeps by pressing the </a:t>
            </a:r>
            <a:r>
              <a:rPr lang="fr-FR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**A**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 to indicate each "beep".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340475" y="518155"/>
            <a:ext cx="9799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 fontScale="92500" lnSpcReduction="10000"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take an example: </a:t>
            </a:r>
            <a:endParaRPr sz="252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800" y="2115488"/>
            <a:ext cx="8191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1340485" y="1253490"/>
            <a:ext cx="9799320" cy="112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下图，我们看见四个声音</a:t>
            </a:r>
            <a:r>
              <a:rPr lang="fr-FR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zh-CN" altLang="en-US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滴</a:t>
            </a:r>
            <a:r>
              <a:rPr lang="fr-FR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zh-CN" altLang="en-US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划分出三段</a:t>
            </a:r>
            <a:r>
              <a:rPr lang="fr-FR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zh-CN" altLang="en-US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时间间隔</a:t>
            </a:r>
            <a:r>
              <a:rPr lang="fr-FR" sz="252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  </a:t>
            </a:r>
            <a:r>
              <a:rPr lang="fr-FR" sz="25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25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20" dirty="0">
              <a:solidFill>
                <a:schemeClr val="dk1"/>
              </a:solidFill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37565" y="4244975"/>
            <a:ext cx="1042797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kumimoji="0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首先，你需要听这一系列滴声。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kumimoji="0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然后，你需要等待并且记住这个序列。</a:t>
            </a:r>
            <a:endParaRPr kumimoji="0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zh-CN" altLang="en-US" sz="2800" i="1" noProof="0" dirty="0" smtClean="0">
                <a:latin typeface="Calibri"/>
                <a:ea typeface="Calibri"/>
                <a:cs typeface="Calibri"/>
                <a:sym typeface="Calibri"/>
              </a:rPr>
              <a:t>最后，你需要通过按键</a:t>
            </a:r>
            <a:r>
              <a:rPr lang="fr-FR" altLang="zh-CN" sz="28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**A**</a:t>
            </a:r>
            <a:r>
              <a:rPr lang="fr-FR" altLang="zh-CN" sz="2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altLang="en-US" sz="2800" i="1" dirty="0" smtClean="0">
                <a:latin typeface="Calibri"/>
                <a:ea typeface="Calibri"/>
                <a:cs typeface="Calibri"/>
                <a:sym typeface="Calibri"/>
              </a:rPr>
              <a:t>来重新产生这整个序列。</a:t>
            </a:r>
            <a:endParaRPr kumimoji="0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340475" y="518155"/>
            <a:ext cx="9799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 fontScale="92500" lnSpcReduction="10000"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52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举例</a:t>
            </a:r>
            <a:endParaRPr kumimoji="0" sz="252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150" y="2927350"/>
            <a:ext cx="6845300" cy="1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340475" y="2844800"/>
            <a:ext cx="240675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31125" y="2854325"/>
            <a:ext cx="240675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85525" y="2854325"/>
            <a:ext cx="240675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95350" y="2854325"/>
            <a:ext cx="236200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9050" y="3165475"/>
            <a:ext cx="406399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滴</a:t>
            </a:r>
            <a:endParaRPr lang="zh-CN" altLang="en-US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2643713" y="31665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滴</a:t>
            </a:r>
            <a:endParaRPr lang="zh-CN" altLang="en-US" sz="1800" b="1" dirty="0"/>
          </a:p>
        </p:txBody>
      </p:sp>
      <p:sp>
        <p:nvSpPr>
          <p:cNvPr id="12" name="Rectangle 11"/>
          <p:cNvSpPr/>
          <p:nvPr/>
        </p:nvSpPr>
        <p:spPr>
          <a:xfrm>
            <a:off x="8131349" y="3175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滴</a:t>
            </a:r>
            <a:endParaRPr lang="zh-CN" altLang="en-US" sz="1800" b="1" dirty="0"/>
          </a:p>
        </p:txBody>
      </p:sp>
      <p:sp>
        <p:nvSpPr>
          <p:cNvPr id="13" name="Rectangle 12"/>
          <p:cNvSpPr/>
          <p:nvPr/>
        </p:nvSpPr>
        <p:spPr>
          <a:xfrm>
            <a:off x="6098113" y="31707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滴</a:t>
            </a:r>
            <a:endParaRPr lang="zh-CN" alt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23129" y="2393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时间间隔</a:t>
            </a:r>
            <a:endParaRPr lang="zh-CN" altLang="en-US" sz="1800" b="1" dirty="0"/>
          </a:p>
        </p:txBody>
      </p:sp>
      <p:sp>
        <p:nvSpPr>
          <p:cNvPr id="20" name="Rectangle 19"/>
          <p:cNvSpPr/>
          <p:nvPr/>
        </p:nvSpPr>
        <p:spPr>
          <a:xfrm>
            <a:off x="3768804" y="23881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时间间隔</a:t>
            </a:r>
            <a:endParaRPr lang="zh-CN" altLang="en-US" sz="1800" b="1" dirty="0"/>
          </a:p>
        </p:txBody>
      </p:sp>
      <p:sp>
        <p:nvSpPr>
          <p:cNvPr id="21" name="Rectangle 20"/>
          <p:cNvSpPr/>
          <p:nvPr/>
        </p:nvSpPr>
        <p:spPr>
          <a:xfrm>
            <a:off x="6836450" y="24189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/>
              <a:t>时间间隔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3723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91550" y="227300"/>
            <a:ext cx="10608900" cy="1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At the beginning of each new sequence, a </a:t>
            </a: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cross will appear at the center of the</a:t>
            </a:r>
            <a:r>
              <a:rPr lang="fr-FR" sz="28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</a:t>
            </a: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screen.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</a:ext>
              </a:extLst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Please maintain your g</a:t>
            </a:r>
            <a:r>
              <a:rPr lang="fr-FR" sz="28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aze focused on that cross all the time. 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430950" y="1932200"/>
            <a:ext cx="9502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</a:rPr>
              <a:t>The </a:t>
            </a: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fr-FR" sz="2800">
                <a:solidFill>
                  <a:schemeClr val="dk1"/>
                </a:solidFill>
              </a:rPr>
              <a:t>of the cross </a:t>
            </a: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what you have to do</a:t>
            </a:r>
            <a:r>
              <a:rPr lang="fr-FR" sz="2800">
                <a:solidFill>
                  <a:schemeClr val="dk1"/>
                </a:solidFill>
              </a:rPr>
              <a:t>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141470" y="2856865"/>
            <a:ext cx="433641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listen to</a:t>
            </a:r>
            <a:r>
              <a:rPr lang="fr-F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the sequence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141470" y="3533140"/>
            <a:ext cx="454723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r>
              <a:rPr lang="fr-FR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the sequence in mind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141480" y="4244350"/>
            <a:ext cx="7197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reproduce</a:t>
            </a:r>
            <a:r>
              <a:rPr lang="fr-FR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the sequence as precisely as possible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738120" y="2872105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738120" y="3533140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738120" y="4237990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931250" y="483746"/>
            <a:ext cx="10608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在每个序列的开始，黑色十字会提醒你任务即将开始，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</a:ext>
              </a:extLst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请全程对十字保持注意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430950" y="1932200"/>
            <a:ext cx="9502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十字的颜色会提示你的任务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141470" y="2856865"/>
            <a:ext cx="433641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听</a:t>
            </a:r>
            <a:r>
              <a:rPr kumimoji="0" lang="zh-CN" alt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序列</a:t>
            </a:r>
            <a:endParaRPr kumimoji="0" sz="18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141470" y="3533140"/>
            <a:ext cx="454723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sz="2800" u="sng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记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序列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141480" y="4244350"/>
            <a:ext cx="719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sz="2800" u="sng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尽可能精确重现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序列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738120" y="2872105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738120" y="3533140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738120" y="4237990"/>
            <a:ext cx="693420" cy="534035"/>
          </a:xfrm>
          <a:prstGeom prst="mathPlus">
            <a:avLst>
              <a:gd name="adj1" fmla="val 2352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21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54175" y="392500"/>
            <a:ext cx="108228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</a:t>
            </a:r>
            <a:r>
              <a:rPr lang="fr-FR" sz="1800" i="1" dirty="0" err="1">
                <a:solidFill>
                  <a:schemeClr val="dk1"/>
                </a:solidFill>
              </a:rPr>
              <a:t>ced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</a:t>
            </a:r>
            <a:r>
              <a:rPr lang="fr-FR" sz="1800" i="1" dirty="0" err="1">
                <a:solidFill>
                  <a:schemeClr val="dk1"/>
                </a:solidFill>
              </a:rPr>
              <a:t>th</a:t>
            </a:r>
            <a:r>
              <a:rPr lang="fr-FR" sz="1800" i="1" dirty="0">
                <a:solidFill>
                  <a:schemeClr val="dk1"/>
                </a:solidFill>
              </a:rPr>
              <a:t> 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on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reproduction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fr-FR" sz="18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i="1" dirty="0">
                <a:solidFill>
                  <a:schemeClr val="dk1"/>
                </a:solidFill>
              </a:rPr>
              <a:t>time </a:t>
            </a:r>
            <a:r>
              <a:rPr lang="fr-FR" sz="1800" i="1" dirty="0" err="1">
                <a:solidFill>
                  <a:schemeClr val="dk1"/>
                </a:solidFill>
              </a:rPr>
              <a:t>interval</a:t>
            </a:r>
            <a:r>
              <a:rPr lang="fr-FR" sz="1800" i="1" dirty="0">
                <a:solidFill>
                  <a:schemeClr val="dk1"/>
                </a:solidFill>
              </a:rPr>
              <a:t> in the </a:t>
            </a:r>
            <a:r>
              <a:rPr lang="fr-FR" sz="1800" i="1" dirty="0" err="1">
                <a:solidFill>
                  <a:schemeClr val="dk1"/>
                </a:solidFill>
              </a:rPr>
              <a:t>sequence</a:t>
            </a:r>
            <a:r>
              <a:rPr lang="fr-FR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1800" i="1" dirty="0">
                <a:solidFill>
                  <a:schemeClr val="dk1"/>
                </a:solidFill>
              </a:rPr>
              <a:t>For instance, in </a:t>
            </a:r>
            <a:r>
              <a:rPr lang="fr-FR" sz="1800" i="1" dirty="0" err="1">
                <a:solidFill>
                  <a:schemeClr val="dk1"/>
                </a:solidFill>
              </a:rPr>
              <a:t>our</a:t>
            </a:r>
            <a:r>
              <a:rPr lang="fr-FR" sz="1800" i="1" dirty="0">
                <a:solidFill>
                  <a:schemeClr val="dk1"/>
                </a:solidFill>
              </a:rPr>
              <a:t> </a:t>
            </a:r>
            <a:r>
              <a:rPr lang="fr-FR" sz="1800" i="1" dirty="0" err="1">
                <a:solidFill>
                  <a:schemeClr val="dk1"/>
                </a:solidFill>
              </a:rPr>
              <a:t>example</a:t>
            </a:r>
            <a:r>
              <a:rPr lang="fr-FR" sz="1800" i="1" dirty="0">
                <a:solidFill>
                  <a:schemeClr val="dk1"/>
                </a:solidFill>
              </a:rPr>
              <a:t>, the </a:t>
            </a:r>
            <a:r>
              <a:rPr lang="fr-FR" sz="1800" i="1" dirty="0" err="1">
                <a:solidFill>
                  <a:schemeClr val="dk1"/>
                </a:solidFill>
              </a:rPr>
              <a:t>sequence</a:t>
            </a:r>
            <a:r>
              <a:rPr lang="fr-FR" sz="1800" i="1" dirty="0">
                <a:solidFill>
                  <a:schemeClr val="dk1"/>
                </a:solidFill>
              </a:rPr>
              <a:t> </a:t>
            </a:r>
            <a:r>
              <a:rPr lang="fr-FR" sz="1800" i="1" dirty="0" err="1">
                <a:solidFill>
                  <a:schemeClr val="dk1"/>
                </a:solidFill>
              </a:rPr>
              <a:t>consisted</a:t>
            </a:r>
            <a:r>
              <a:rPr lang="fr-FR" sz="1800" i="1" dirty="0">
                <a:solidFill>
                  <a:schemeClr val="dk1"/>
                </a:solidFill>
              </a:rPr>
              <a:t> of 3 </a:t>
            </a:r>
            <a:r>
              <a:rPr lang="fr-FR" sz="1800" i="1" dirty="0" err="1">
                <a:solidFill>
                  <a:schemeClr val="dk1"/>
                </a:solidFill>
              </a:rPr>
              <a:t>consecutive</a:t>
            </a:r>
            <a:r>
              <a:rPr lang="fr-FR" sz="1800" i="1" dirty="0">
                <a:solidFill>
                  <a:schemeClr val="dk1"/>
                </a:solidFill>
              </a:rPr>
              <a:t> time </a:t>
            </a:r>
            <a:r>
              <a:rPr lang="fr-FR" sz="1800" i="1" dirty="0" err="1">
                <a:solidFill>
                  <a:schemeClr val="dk1"/>
                </a:solidFill>
              </a:rPr>
              <a:t>intervals</a:t>
            </a:r>
            <a:r>
              <a:rPr lang="fr-FR" sz="1800" i="1" dirty="0">
                <a:solidFill>
                  <a:schemeClr val="dk1"/>
                </a:solidFill>
              </a:rPr>
              <a:t>:</a:t>
            </a:r>
            <a:endParaRPr sz="1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461038" y="4148801"/>
            <a:ext cx="738900" cy="8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3872410" y="5035155"/>
            <a:ext cx="57435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4"/>
          <p:cNvSpPr/>
          <p:nvPr/>
        </p:nvSpPr>
        <p:spPr>
          <a:xfrm>
            <a:off x="7942125" y="4406505"/>
            <a:ext cx="739200" cy="64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267630" y="5022455"/>
            <a:ext cx="739200" cy="50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56325" y="4589350"/>
            <a:ext cx="23370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fr-FR" i="1">
                <a:solidFill>
                  <a:schemeClr val="dk1"/>
                </a:solidFill>
              </a:rPr>
              <a:t>reproduction of the first interval was </a:t>
            </a:r>
            <a:r>
              <a:rPr lang="fr-FR" b="1" i="1">
                <a:solidFill>
                  <a:schemeClr val="dk1"/>
                </a:solidFill>
              </a:rPr>
              <a:t>longer</a:t>
            </a: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interval to reproduce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4"/>
          <p:cNvCxnSpPr>
            <a:stCxn id="115" idx="3"/>
            <a:endCxn id="111" idx="1"/>
          </p:cNvCxnSpPr>
          <p:nvPr/>
        </p:nvCxnSpPr>
        <p:spPr>
          <a:xfrm rot="10800000" flipH="1">
            <a:off x="3393325" y="4598200"/>
            <a:ext cx="1067700" cy="38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stCxn id="118" idx="0"/>
            <a:endCxn id="113" idx="2"/>
          </p:cNvCxnSpPr>
          <p:nvPr/>
        </p:nvCxnSpPr>
        <p:spPr>
          <a:xfrm rot="10800000">
            <a:off x="8311600" y="5047450"/>
            <a:ext cx="691200" cy="6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4"/>
          <p:cNvSpPr txBox="1"/>
          <p:nvPr/>
        </p:nvSpPr>
        <p:spPr>
          <a:xfrm>
            <a:off x="329075" y="2270525"/>
            <a:ext cx="2663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Sequence you listened to and had to reproduce</a:t>
            </a:r>
            <a:endParaRPr b="1"/>
          </a:p>
        </p:txBody>
      </p:sp>
      <p:sp>
        <p:nvSpPr>
          <p:cNvPr id="120" name="Google Shape;120;p4"/>
          <p:cNvSpPr txBox="1"/>
          <p:nvPr/>
        </p:nvSpPr>
        <p:spPr>
          <a:xfrm>
            <a:off x="423750" y="4021150"/>
            <a:ext cx="2663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Feedback you will receive</a:t>
            </a:r>
            <a:endParaRPr b="1"/>
          </a:p>
        </p:txBody>
      </p:sp>
      <p:sp>
        <p:nvSpPr>
          <p:cNvPr id="121" name="Google Shape;121;p4"/>
          <p:cNvSpPr txBox="1"/>
          <p:nvPr/>
        </p:nvSpPr>
        <p:spPr>
          <a:xfrm>
            <a:off x="4310600" y="5647300"/>
            <a:ext cx="241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fr-FR" i="1">
                <a:solidFill>
                  <a:schemeClr val="dk1"/>
                </a:solidFill>
              </a:rPr>
              <a:t>reproduction of the second interval was </a:t>
            </a:r>
            <a:r>
              <a:rPr lang="fr-FR" b="1" i="1">
                <a:solidFill>
                  <a:schemeClr val="dk1"/>
                </a:solidFill>
              </a:rPr>
              <a:t>shorter </a:t>
            </a: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the interval to reproduce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797100" y="5690350"/>
            <a:ext cx="24114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fr-FR" i="1">
                <a:solidFill>
                  <a:schemeClr val="dk1"/>
                </a:solidFill>
              </a:rPr>
              <a:t>reproduction of the last interval was </a:t>
            </a:r>
            <a:r>
              <a:rPr lang="fr-FR" b="1" i="1">
                <a:solidFill>
                  <a:schemeClr val="dk1"/>
                </a:solidFill>
              </a:rPr>
              <a:t>longer </a:t>
            </a:r>
            <a:r>
              <a:rPr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the interval to reproduce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9616625" y="4676700"/>
            <a:ext cx="14358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F0000"/>
                </a:solidFill>
              </a:rPr>
              <a:t>TOO LONG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3"/>
                </a:solidFill>
              </a:rPr>
              <a:t>CORRECT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F0000"/>
                </a:solidFill>
              </a:rPr>
              <a:t>TOO SHORT</a:t>
            </a:r>
            <a:endParaRPr b="1" dirty="0">
              <a:solidFill>
                <a:srgbClr val="FF0000"/>
              </a:solidFill>
            </a:endParaRPr>
          </a:p>
        </p:txBody>
      </p:sp>
      <p:cxnSp>
        <p:nvCxnSpPr>
          <p:cNvPr id="123" name="Google Shape;123;p4"/>
          <p:cNvCxnSpPr>
            <a:stCxn id="121" idx="0"/>
            <a:endCxn id="114" idx="1"/>
          </p:cNvCxnSpPr>
          <p:nvPr/>
        </p:nvCxnSpPr>
        <p:spPr>
          <a:xfrm rot="10800000" flipH="1">
            <a:off x="5516300" y="5276200"/>
            <a:ext cx="751200" cy="37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450" y="1691725"/>
            <a:ext cx="8191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854175" y="392500"/>
            <a:ext cx="10822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在你重现序列之后，我们会给你关于你重现结果的每个时间间隔准确性的反馈。比如，示例中，一个序列含有三段连续的时间间隔：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461038" y="4148801"/>
            <a:ext cx="738900" cy="8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3872410" y="5035155"/>
            <a:ext cx="57435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4"/>
          <p:cNvSpPr/>
          <p:nvPr/>
        </p:nvSpPr>
        <p:spPr>
          <a:xfrm>
            <a:off x="7942125" y="4406505"/>
            <a:ext cx="739200" cy="64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267630" y="5022455"/>
            <a:ext cx="739200" cy="50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101988" y="4626305"/>
            <a:ext cx="2337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i="1" dirty="0"/>
              <a:t>重</a:t>
            </a:r>
            <a:r>
              <a:rPr lang="zh-CN" altLang="en-US" i="1" dirty="0" smtClean="0"/>
              <a:t>现的第一个时间</a:t>
            </a:r>
            <a:r>
              <a:rPr lang="zh-CN" altLang="en-US" i="1" dirty="0" smtClean="0">
                <a:solidFill>
                  <a:srgbClr val="FF0000"/>
                </a:solidFill>
              </a:rPr>
              <a:t>长于</a:t>
            </a:r>
            <a:r>
              <a:rPr lang="zh-CN" altLang="en-US" i="1" dirty="0" smtClean="0"/>
              <a:t>听到的时间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4"/>
          <p:cNvCxnSpPr>
            <a:stCxn id="115" idx="3"/>
            <a:endCxn id="111" idx="1"/>
          </p:cNvCxnSpPr>
          <p:nvPr/>
        </p:nvCxnSpPr>
        <p:spPr>
          <a:xfrm rot="10800000" flipH="1">
            <a:off x="3393325" y="4598200"/>
            <a:ext cx="1067700" cy="38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>
            <a:stCxn id="118" idx="0"/>
            <a:endCxn id="113" idx="2"/>
          </p:cNvCxnSpPr>
          <p:nvPr/>
        </p:nvCxnSpPr>
        <p:spPr>
          <a:xfrm rot="10800000">
            <a:off x="8311600" y="5047450"/>
            <a:ext cx="691200" cy="6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4"/>
          <p:cNvSpPr txBox="1"/>
          <p:nvPr/>
        </p:nvSpPr>
        <p:spPr>
          <a:xfrm>
            <a:off x="329075" y="2270525"/>
            <a:ext cx="2663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你要听到并且重现的时间间隔：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23750" y="4021150"/>
            <a:ext cx="2663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你会得到的反馈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225830" y="5679256"/>
            <a:ext cx="241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i="1" dirty="0"/>
              <a:t>重现的第一个时</a:t>
            </a:r>
            <a:r>
              <a:rPr lang="zh-CN" altLang="en-US" i="1" dirty="0" smtClean="0"/>
              <a:t>间</a:t>
            </a:r>
            <a:r>
              <a:rPr lang="zh-CN" altLang="en-US" i="1" dirty="0">
                <a:solidFill>
                  <a:srgbClr val="FF0000"/>
                </a:solidFill>
              </a:rPr>
              <a:t>短</a:t>
            </a:r>
            <a:r>
              <a:rPr lang="zh-CN" altLang="en-US" i="1" dirty="0" smtClean="0">
                <a:solidFill>
                  <a:srgbClr val="FF0000"/>
                </a:solidFill>
              </a:rPr>
              <a:t>于</a:t>
            </a:r>
            <a:r>
              <a:rPr lang="zh-CN" altLang="en-US" i="1" dirty="0"/>
              <a:t>听到的时间</a:t>
            </a:r>
            <a:endParaRPr lang="zh-CN" altLang="en-US" i="1"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7797100" y="5690350"/>
            <a:ext cx="24114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i="1" dirty="0"/>
              <a:t>重现的第一个时间</a:t>
            </a:r>
            <a:r>
              <a:rPr lang="zh-CN" altLang="en-US" i="1" dirty="0">
                <a:solidFill>
                  <a:srgbClr val="FF0000"/>
                </a:solidFill>
              </a:rPr>
              <a:t>长于</a:t>
            </a:r>
            <a:r>
              <a:rPr lang="zh-CN" altLang="en-US" i="1" dirty="0"/>
              <a:t>听到的时间</a:t>
            </a:r>
            <a:endParaRPr lang="zh-CN" altLang="en-US" i="1" dirty="0"/>
          </a:p>
        </p:txBody>
      </p:sp>
      <p:sp>
        <p:nvSpPr>
          <p:cNvPr id="122" name="Google Shape;122;p4"/>
          <p:cNvSpPr txBox="1"/>
          <p:nvPr/>
        </p:nvSpPr>
        <p:spPr>
          <a:xfrm>
            <a:off x="9616625" y="4676699"/>
            <a:ext cx="1435800" cy="85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太长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b="1" dirty="0">
                <a:solidFill>
                  <a:srgbClr val="56CA95"/>
                </a:solidFill>
              </a:rPr>
              <a:t>正</a:t>
            </a:r>
            <a:r>
              <a:rPr lang="zh-CN" altLang="en-US" b="1" dirty="0" smtClean="0">
                <a:solidFill>
                  <a:srgbClr val="56CA95"/>
                </a:solidFill>
              </a:rPr>
              <a:t>确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太短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3" name="Google Shape;123;p4"/>
          <p:cNvCxnSpPr>
            <a:stCxn id="121" idx="0"/>
            <a:endCxn id="114" idx="1"/>
          </p:cNvCxnSpPr>
          <p:nvPr/>
        </p:nvCxnSpPr>
        <p:spPr>
          <a:xfrm rot="10800000" flipH="1">
            <a:off x="5516300" y="5276200"/>
            <a:ext cx="751200" cy="37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75" y="1751270"/>
            <a:ext cx="8525935" cy="17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973580" y="3043555"/>
            <a:ext cx="68389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familiarize a bit with the task before starting the real experiment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875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Noto Sans Symbols</vt:lpstr>
      <vt:lpstr>宋体</vt:lpstr>
      <vt:lpstr>Arial</vt:lpstr>
      <vt:lpstr>Calibri</vt:lpstr>
      <vt:lpstr>Office 主题​​</vt:lpstr>
      <vt:lpstr>Welcome to this experiment and thank you so much for participating. You help us in our research, and thus you help science!</vt:lpstr>
      <vt:lpstr>欢迎参加我们的实验。你将对我们的实验有很大的帮助 ，你也帮助了科学。</vt:lpstr>
      <vt:lpstr>Below, we see a sequence of four sounds "beep" delimiting three time intervals "interval".   </vt:lpstr>
      <vt:lpstr>下图，我们看见四个声音“滴” 划分出三段“时间间隔".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this experiment and thank you so much for participating. You help us in our research, and thus you help science!</dc:title>
  <dc:creator>TLAB</dc:creator>
  <cp:lastModifiedBy>TLAB</cp:lastModifiedBy>
  <cp:revision>12</cp:revision>
  <dcterms:created xsi:type="dcterms:W3CDTF">2019-06-19T02:08:00Z</dcterms:created>
  <dcterms:modified xsi:type="dcterms:W3CDTF">2021-01-21T14:41:48Z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