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4" r:id="rId5"/>
    <p:sldId id="263" r:id="rId6"/>
    <p:sldId id="262" r:id="rId7"/>
    <p:sldId id="265" r:id="rId8"/>
    <p:sldId id="266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41017" y="1205345"/>
            <a:ext cx="5899036" cy="99175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平行計算期末專題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67891" y="3460629"/>
            <a:ext cx="3291840" cy="1502069"/>
          </a:xfrm>
        </p:spPr>
        <p:txBody>
          <a:bodyPr>
            <a:noAutofit/>
          </a:bodyPr>
          <a:lstStyle/>
          <a:p>
            <a:pPr algn="l"/>
            <a:r>
              <a:rPr lang="zh-TW" altLang="en-US" sz="2400" dirty="0" smtClean="0"/>
              <a:t>組員</a:t>
            </a:r>
            <a:r>
              <a:rPr lang="en-US" altLang="zh-TW" sz="2400" dirty="0" smtClean="0"/>
              <a:t>:</a:t>
            </a:r>
          </a:p>
          <a:p>
            <a:r>
              <a:rPr lang="en-US" altLang="zh-TW" sz="2400" dirty="0" smtClean="0"/>
              <a:t>S0554007 </a:t>
            </a:r>
            <a:r>
              <a:rPr lang="zh-TW" altLang="en-US" sz="2400" dirty="0" smtClean="0"/>
              <a:t>謝佳翰</a:t>
            </a:r>
            <a:endParaRPr lang="en-US" altLang="zh-TW" sz="2400" dirty="0" smtClean="0"/>
          </a:p>
          <a:p>
            <a:r>
              <a:rPr lang="en-US" altLang="zh-TW" sz="2400" dirty="0" smtClean="0"/>
              <a:t>S0554014</a:t>
            </a:r>
            <a:r>
              <a:rPr lang="zh-TW" altLang="en-US" sz="2400" dirty="0" smtClean="0"/>
              <a:t> 許振揚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37186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21597" y="2543909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solidFill>
                  <a:srgbClr val="C00000"/>
                </a:solidFill>
              </a:rPr>
              <a:t>重點程式碼講解</a:t>
            </a:r>
            <a:endParaRPr lang="zh-TW" altLang="en-US" sz="4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84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326" y="2139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endParaRPr lang="zh-TW" alt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2" y="1160570"/>
            <a:ext cx="8858572" cy="5218123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5441576" y="1534746"/>
            <a:ext cx="2093434" cy="894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標題 1"/>
          <p:cNvSpPr txBox="1">
            <a:spLocks/>
          </p:cNvSpPr>
          <p:nvPr/>
        </p:nvSpPr>
        <p:spPr>
          <a:xfrm>
            <a:off x="5607790" y="113367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 smtClean="0">
                <a:solidFill>
                  <a:srgbClr val="00B050"/>
                </a:solidFill>
              </a:rPr>
              <a:t>取得圖片資訊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(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寬、高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…)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6560974" y="2303929"/>
            <a:ext cx="1570014" cy="551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/>
        </p:nvSpPr>
        <p:spPr>
          <a:xfrm>
            <a:off x="7634586" y="16719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000" b="1" dirty="0" err="1" smtClean="0">
                <a:solidFill>
                  <a:srgbClr val="00B050"/>
                </a:solidFill>
              </a:rPr>
              <a:t>pdata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指標</a:t>
            </a:r>
            <a:endParaRPr lang="en-US" altLang="zh-TW" sz="2000" b="1" dirty="0" smtClean="0">
              <a:solidFill>
                <a:srgbClr val="00B050"/>
              </a:solidFill>
            </a:endParaRPr>
          </a:p>
          <a:p>
            <a:r>
              <a:rPr lang="zh-TW" altLang="en-US" sz="2000" b="1" dirty="0" smtClean="0">
                <a:solidFill>
                  <a:srgbClr val="00B050"/>
                </a:solidFill>
              </a:rPr>
              <a:t>用來儲存圖片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pixel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資料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5828855" y="34469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 smtClean="0">
                <a:solidFill>
                  <a:srgbClr val="00B050"/>
                </a:solidFill>
              </a:rPr>
              <a:t>將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pixel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資料放入</a:t>
            </a:r>
            <a:r>
              <a:rPr lang="en-US" altLang="zh-TW" sz="2000" b="1" dirty="0" err="1" smtClean="0">
                <a:solidFill>
                  <a:srgbClr val="00B050"/>
                </a:solidFill>
              </a:rPr>
              <a:t>pdata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5029680" y="3342835"/>
            <a:ext cx="823791" cy="316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4240931" y="4028277"/>
            <a:ext cx="1200644" cy="158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標題 1"/>
          <p:cNvSpPr txBox="1">
            <a:spLocks/>
          </p:cNvSpPr>
          <p:nvPr/>
        </p:nvSpPr>
        <p:spPr>
          <a:xfrm>
            <a:off x="5441575" y="399126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000" b="1" dirty="0" smtClean="0">
                <a:solidFill>
                  <a:srgbClr val="00B050"/>
                </a:solidFill>
              </a:rPr>
              <a:t>CPU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版本的圖片資料轉換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4524422" y="4555549"/>
            <a:ext cx="458576" cy="53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標題 1"/>
          <p:cNvSpPr txBox="1">
            <a:spLocks/>
          </p:cNvSpPr>
          <p:nvPr/>
        </p:nvSpPr>
        <p:spPr>
          <a:xfrm>
            <a:off x="4958146" y="4403361"/>
            <a:ext cx="597049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***</a:t>
            </a:r>
            <a:r>
              <a:rPr lang="en-US" altLang="zh-TW" sz="2000" b="1" dirty="0" smtClean="0">
                <a:solidFill>
                  <a:schemeClr val="accent6">
                    <a:lumMod val="50000"/>
                  </a:schemeClr>
                </a:solidFill>
              </a:rPr>
              <a:t>GPU</a:t>
            </a:r>
            <a:r>
              <a:rPr lang="zh-TW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版本的圖片資料轉換，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配置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GPU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參數</a:t>
            </a:r>
            <a:r>
              <a:rPr lang="zh-TW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，</a:t>
            </a:r>
            <a:endParaRPr lang="en-US" altLang="zh-TW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2000" b="1" dirty="0" smtClean="0">
                <a:solidFill>
                  <a:schemeClr val="accent6">
                    <a:lumMod val="50000"/>
                  </a:schemeClr>
                </a:solidFill>
              </a:rPr>
              <a:t>Call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GPU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function(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processData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r>
              <a:rPr lang="zh-TW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轉換資料***</a:t>
            </a:r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4563660" y="5248716"/>
            <a:ext cx="9765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標題 1"/>
          <p:cNvSpPr txBox="1">
            <a:spLocks/>
          </p:cNvSpPr>
          <p:nvPr/>
        </p:nvSpPr>
        <p:spPr>
          <a:xfrm>
            <a:off x="5564764" y="50276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000" b="1" dirty="0" smtClean="0">
                <a:solidFill>
                  <a:srgbClr val="00B050"/>
                </a:solidFill>
              </a:rPr>
              <a:t>Copy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一份原始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lena.bmp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圖片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H="1" flipV="1">
            <a:off x="4563660" y="5611906"/>
            <a:ext cx="855744" cy="367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標題 1"/>
          <p:cNvSpPr txBox="1">
            <a:spLocks/>
          </p:cNvSpPr>
          <p:nvPr/>
        </p:nvSpPr>
        <p:spPr>
          <a:xfrm>
            <a:off x="3134306" y="597049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 smtClean="0">
                <a:solidFill>
                  <a:srgbClr val="00B050"/>
                </a:solidFill>
              </a:rPr>
              <a:t>將新的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Data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資料寫入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copy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完的圖片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(</a:t>
            </a:r>
            <a:r>
              <a:rPr lang="en-US" altLang="zh-TW" sz="2000" b="1" dirty="0">
                <a:solidFill>
                  <a:srgbClr val="00B050"/>
                </a:solidFill>
              </a:rPr>
              <a:t>result.bmp)</a:t>
            </a:r>
            <a:endParaRPr lang="zh-TW" altLang="en-US" sz="2000" b="1" dirty="0">
              <a:solidFill>
                <a:srgbClr val="00B050"/>
              </a:solidFill>
            </a:endParaRPr>
          </a:p>
          <a:p>
            <a:endParaRPr lang="zh-TW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6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65326" y="2139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主要程式碼</a:t>
            </a:r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</a:t>
            </a:r>
            <a:r>
              <a:rPr lang="zh-TW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轉換處理</a:t>
            </a:r>
            <a:endParaRPr lang="zh-TW" alt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" y="2025486"/>
            <a:ext cx="11340352" cy="4204528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5485538" y="1380392"/>
            <a:ext cx="1055939" cy="601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標題 1"/>
          <p:cNvSpPr txBox="1">
            <a:spLocks/>
          </p:cNvSpPr>
          <p:nvPr/>
        </p:nvSpPr>
        <p:spPr>
          <a:xfrm>
            <a:off x="5921555" y="10208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 smtClean="0">
                <a:solidFill>
                  <a:srgbClr val="00B050"/>
                </a:solidFill>
              </a:rPr>
              <a:t>圖片的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Data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(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一維資料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)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7754027" y="13898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000" b="1" dirty="0" smtClean="0">
                <a:solidFill>
                  <a:srgbClr val="00B050"/>
                </a:solidFill>
              </a:rPr>
              <a:t>Filter(3X3) 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資料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7372975" y="1701250"/>
            <a:ext cx="449096" cy="300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4446494" y="3525019"/>
            <a:ext cx="819865" cy="386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/>
        </p:nvSpPr>
        <p:spPr>
          <a:xfrm>
            <a:off x="5266358" y="325114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 smtClean="0">
                <a:solidFill>
                  <a:srgbClr val="00B050"/>
                </a:solidFill>
              </a:rPr>
              <a:t>因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Filter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會重複使用，存入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Share Memory</a:t>
            </a:r>
            <a:endParaRPr lang="zh-TW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4854860" y="4637295"/>
            <a:ext cx="1238934" cy="27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 rot="2134245">
            <a:off x="4016157" y="4289025"/>
            <a:ext cx="636494" cy="1197427"/>
          </a:xfrm>
          <a:prstGeom prst="arc">
            <a:avLst>
              <a:gd name="adj1" fmla="val 15954083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6069136" y="432793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800" b="1" dirty="0" smtClean="0">
                <a:solidFill>
                  <a:srgbClr val="00B050"/>
                </a:solidFill>
              </a:rPr>
              <a:t>每個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Block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，將資料切成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R,G,B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個別處理</a:t>
            </a:r>
            <a:endParaRPr lang="en-US" altLang="zh-TW" sz="1800" b="1" dirty="0" smtClean="0">
              <a:solidFill>
                <a:srgbClr val="00B050"/>
              </a:solidFill>
            </a:endParaRPr>
          </a:p>
          <a:p>
            <a:r>
              <a:rPr lang="zh-TW" altLang="en-US" sz="1800" b="1" dirty="0" smtClean="0">
                <a:solidFill>
                  <a:srgbClr val="00B050"/>
                </a:solidFill>
              </a:rPr>
              <a:t>並且要儲存該該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row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的上中下三個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row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，</a:t>
            </a:r>
            <a:endParaRPr lang="en-US" altLang="zh-TW" sz="1800" b="1" dirty="0" smtClean="0">
              <a:solidFill>
                <a:srgbClr val="00B050"/>
              </a:solidFill>
            </a:endParaRPr>
          </a:p>
          <a:p>
            <a:r>
              <a:rPr lang="zh-TW" altLang="en-US" sz="1800" b="1" dirty="0" smtClean="0">
                <a:solidFill>
                  <a:srgbClr val="00B050"/>
                </a:solidFill>
              </a:rPr>
              <a:t>才能做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Filter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處理</a:t>
            </a:r>
            <a:endParaRPr lang="zh-TW" altLang="en-US" sz="1800" b="1" dirty="0">
              <a:solidFill>
                <a:srgbClr val="00B050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 flipV="1">
            <a:off x="4854860" y="5645784"/>
            <a:ext cx="710501" cy="53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 rot="2134245">
            <a:off x="4050672" y="5183237"/>
            <a:ext cx="636494" cy="1197427"/>
          </a:xfrm>
          <a:prstGeom prst="arc">
            <a:avLst>
              <a:gd name="adj1" fmla="val 15954083"/>
              <a:gd name="adj2" fmla="val 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標題 1"/>
          <p:cNvSpPr txBox="1">
            <a:spLocks/>
          </p:cNvSpPr>
          <p:nvPr/>
        </p:nvSpPr>
        <p:spPr>
          <a:xfrm>
            <a:off x="5491102" y="539069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1800" b="1" dirty="0" smtClean="0">
                <a:solidFill>
                  <a:srgbClr val="00B050"/>
                </a:solidFill>
              </a:rPr>
              <a:t>每個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Block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都會處理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512 pixel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，每個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pixel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都有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R,G,B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值</a:t>
            </a:r>
            <a:endParaRPr lang="en-US" altLang="zh-TW" sz="1800" b="1" dirty="0">
              <a:solidFill>
                <a:srgbClr val="00B050"/>
              </a:solidFill>
            </a:endParaRPr>
          </a:p>
          <a:p>
            <a:r>
              <a:rPr lang="en-US" altLang="zh-TW" sz="1800" b="1" dirty="0" smtClean="0">
                <a:solidFill>
                  <a:srgbClr val="00B050"/>
                </a:solidFill>
              </a:rPr>
              <a:t>R,G,B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分別處理，每個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pixel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轉換過程中會不停加總，</a:t>
            </a:r>
            <a:endParaRPr lang="en-US" altLang="zh-TW" sz="1800" b="1" dirty="0" smtClean="0">
              <a:solidFill>
                <a:srgbClr val="00B050"/>
              </a:solidFill>
            </a:endParaRPr>
          </a:p>
          <a:p>
            <a:r>
              <a:rPr lang="zh-TW" altLang="en-US" sz="1800" b="1" dirty="0" smtClean="0">
                <a:solidFill>
                  <a:srgbClr val="00B050"/>
                </a:solidFill>
              </a:rPr>
              <a:t>故使用</a:t>
            </a:r>
            <a:r>
              <a:rPr lang="en-US" altLang="zh-TW" sz="1800" b="1" dirty="0" smtClean="0">
                <a:solidFill>
                  <a:srgbClr val="00B050"/>
                </a:solidFill>
              </a:rPr>
              <a:t>Share Memory</a:t>
            </a:r>
            <a:endParaRPr lang="zh-TW" altLang="en-US" sz="1800" b="1" dirty="0">
              <a:solidFill>
                <a:srgbClr val="00B050"/>
              </a:solidFill>
            </a:endParaRPr>
          </a:p>
        </p:txBody>
      </p:sp>
      <p:sp>
        <p:nvSpPr>
          <p:cNvPr id="39" name="標題 1"/>
          <p:cNvSpPr txBox="1">
            <a:spLocks/>
          </p:cNvSpPr>
          <p:nvPr/>
        </p:nvSpPr>
        <p:spPr>
          <a:xfrm>
            <a:off x="179773" y="1012443"/>
            <a:ext cx="597049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 smtClean="0">
                <a:solidFill>
                  <a:schemeClr val="tx1"/>
                </a:solidFill>
              </a:rPr>
              <a:t>主要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GPU function</a:t>
            </a:r>
          </a:p>
          <a:p>
            <a:r>
              <a:rPr lang="zh-TW" altLang="en-US" sz="2000" b="1" dirty="0" smtClean="0">
                <a:solidFill>
                  <a:schemeClr val="tx1"/>
                </a:solidFill>
              </a:rPr>
              <a:t>參數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block 512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個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, thread 512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個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0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6" y="1862107"/>
            <a:ext cx="8398878" cy="3536370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463116" y="103802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000" b="1" dirty="0" smtClean="0">
                <a:solidFill>
                  <a:schemeClr val="tx1"/>
                </a:solidFill>
              </a:rPr>
              <a:t>1.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將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Filter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資料寫入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Share Memory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r>
              <a:rPr lang="en-US" altLang="zh-TW" sz="2000" b="1" dirty="0" smtClean="0">
                <a:solidFill>
                  <a:schemeClr val="tx1"/>
                </a:solidFill>
              </a:rPr>
              <a:t>2.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處理邊界，維持原本的值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64221" y="377627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主要程式碼</a:t>
            </a:r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</a:t>
            </a:r>
            <a:r>
              <a:rPr lang="zh-TW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轉換處理</a:t>
            </a:r>
            <a:endParaRPr lang="zh-TW" alt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7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3" y="1067727"/>
            <a:ext cx="5378484" cy="5654530"/>
          </a:xfrm>
          <a:prstGeom prst="rect">
            <a:avLst/>
          </a:prstGeom>
        </p:spPr>
      </p:pic>
      <p:pic>
        <p:nvPicPr>
          <p:cNvPr id="22" name="圖片 2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17" y="2569938"/>
            <a:ext cx="3280490" cy="2477382"/>
          </a:xfrm>
          <a:prstGeom prst="rect">
            <a:avLst/>
          </a:prstGeom>
        </p:spPr>
      </p:pic>
      <p:sp>
        <p:nvSpPr>
          <p:cNvPr id="23" name="標題 1"/>
          <p:cNvSpPr txBox="1">
            <a:spLocks/>
          </p:cNvSpPr>
          <p:nvPr/>
        </p:nvSpPr>
        <p:spPr>
          <a:xfrm>
            <a:off x="6414661" y="124913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2000" b="1" dirty="0" smtClean="0">
                <a:solidFill>
                  <a:schemeClr val="tx1"/>
                </a:solidFill>
              </a:rPr>
              <a:t>每個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Block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會用到該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row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的上中下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r>
              <a:rPr lang="zh-TW" altLang="en-US" sz="2000" b="1" dirty="0" smtClean="0">
                <a:solidFill>
                  <a:schemeClr val="tx1"/>
                </a:solidFill>
              </a:rPr>
              <a:t>三行，將這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3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行存入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Share Memory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3773281" y="1757082"/>
            <a:ext cx="2555801" cy="640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標題 1"/>
          <p:cNvSpPr>
            <a:spLocks noGrp="1"/>
          </p:cNvSpPr>
          <p:nvPr>
            <p:ph type="title"/>
          </p:nvPr>
        </p:nvSpPr>
        <p:spPr>
          <a:xfrm>
            <a:off x="265326" y="213946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主要程式碼</a:t>
            </a:r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</a:t>
            </a:r>
            <a:r>
              <a:rPr lang="zh-TW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轉換處理</a:t>
            </a:r>
            <a:endParaRPr lang="zh-TW" alt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49035" y="2569938"/>
            <a:ext cx="3200572" cy="1571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弧形接點 45"/>
          <p:cNvCxnSpPr/>
          <p:nvPr/>
        </p:nvCxnSpPr>
        <p:spPr>
          <a:xfrm rot="16200000" flipH="1">
            <a:off x="5665619" y="2478319"/>
            <a:ext cx="1739156" cy="296682"/>
          </a:xfrm>
          <a:prstGeom prst="curvedConnector3">
            <a:avLst>
              <a:gd name="adj1" fmla="val 9639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79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4" y="975946"/>
            <a:ext cx="5294088" cy="5750169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H="1">
            <a:off x="3975504" y="1174101"/>
            <a:ext cx="2555801" cy="640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標題 1"/>
          <p:cNvSpPr txBox="1">
            <a:spLocks/>
          </p:cNvSpPr>
          <p:nvPr/>
        </p:nvSpPr>
        <p:spPr>
          <a:xfrm>
            <a:off x="5987891" y="380498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000" b="1" dirty="0" smtClean="0">
                <a:solidFill>
                  <a:schemeClr val="tx1"/>
                </a:solidFill>
              </a:rPr>
              <a:t>R</a:t>
            </a:r>
            <a:r>
              <a:rPr lang="zh-TW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G</a:t>
            </a:r>
            <a:r>
              <a:rPr lang="zh-TW" altLang="en-US" sz="2000" b="1" dirty="0">
                <a:solidFill>
                  <a:schemeClr val="tx1"/>
                </a:solidFill>
              </a:rPr>
              <a:t>、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B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個別與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Filter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運算後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r>
              <a:rPr lang="zh-TW" altLang="en-US" sz="2000" b="1" dirty="0" smtClean="0">
                <a:solidFill>
                  <a:schemeClr val="tx1"/>
                </a:solidFill>
              </a:rPr>
              <a:t>存入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Share Memory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4" name="圖片 2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65" y="2147670"/>
            <a:ext cx="4183743" cy="451905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3975505" y="1174101"/>
            <a:ext cx="2555800" cy="242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24" idx="0"/>
          </p:cNvCxnSpPr>
          <p:nvPr/>
        </p:nvCxnSpPr>
        <p:spPr>
          <a:xfrm>
            <a:off x="6531305" y="1174101"/>
            <a:ext cx="1107532" cy="973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34" y="945021"/>
            <a:ext cx="3737308" cy="1260297"/>
          </a:xfrm>
          <a:prstGeom prst="rect">
            <a:avLst/>
          </a:prstGeom>
        </p:spPr>
      </p:pic>
      <p:sp>
        <p:nvSpPr>
          <p:cNvPr id="30" name="標題 1"/>
          <p:cNvSpPr>
            <a:spLocks noGrp="1"/>
          </p:cNvSpPr>
          <p:nvPr>
            <p:ph type="title"/>
          </p:nvPr>
        </p:nvSpPr>
        <p:spPr>
          <a:xfrm>
            <a:off x="0" y="23144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主要程式碼</a:t>
            </a:r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</a:t>
            </a:r>
            <a:r>
              <a:rPr lang="zh-TW" alt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轉換處理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5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41" y="2226446"/>
            <a:ext cx="9363065" cy="2240045"/>
          </a:xfrm>
        </p:spPr>
      </p:pic>
      <p:sp>
        <p:nvSpPr>
          <p:cNvPr id="8" name="矩形 7"/>
          <p:cNvSpPr/>
          <p:nvPr/>
        </p:nvSpPr>
        <p:spPr>
          <a:xfrm>
            <a:off x="388417" y="1411334"/>
            <a:ext cx="8739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/>
              <a:t>經</a:t>
            </a:r>
            <a:r>
              <a:rPr lang="zh-TW" altLang="en-US" b="1" dirty="0"/>
              <a:t>每個</a:t>
            </a:r>
            <a:r>
              <a:rPr lang="en-US" altLang="zh-TW" b="1" dirty="0"/>
              <a:t>Pixel </a:t>
            </a:r>
            <a:r>
              <a:rPr lang="zh-TW" altLang="en-US" b="1" dirty="0"/>
              <a:t>與 </a:t>
            </a:r>
            <a:r>
              <a:rPr lang="en-US" altLang="zh-TW" b="1" dirty="0"/>
              <a:t>Filter</a:t>
            </a:r>
            <a:r>
              <a:rPr lang="zh-TW" altLang="en-US" b="1" dirty="0"/>
              <a:t>運算完成之後，將</a:t>
            </a:r>
            <a:r>
              <a:rPr lang="en-US" altLang="zh-TW" b="1" dirty="0"/>
              <a:t>R, G, B</a:t>
            </a:r>
            <a:r>
              <a:rPr lang="zh-TW" altLang="en-US" b="1" dirty="0"/>
              <a:t>三個分開運算的陣列中的</a:t>
            </a:r>
            <a:r>
              <a:rPr lang="en-US" altLang="zh-TW" b="1" dirty="0"/>
              <a:t>Pixel(</a:t>
            </a:r>
            <a:r>
              <a:rPr lang="zh-TW" altLang="en-US" b="1" dirty="0"/>
              <a:t>暫存在</a:t>
            </a:r>
            <a:r>
              <a:rPr lang="en-US" altLang="zh-TW" b="1" dirty="0"/>
              <a:t>Share Memory)</a:t>
            </a:r>
            <a:r>
              <a:rPr lang="zh-TW" altLang="en-US" b="1" dirty="0"/>
              <a:t>，合併存回一維陣列中。</a:t>
            </a:r>
            <a:endParaRPr lang="en-US" altLang="zh-TW" b="1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76341" y="241141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主要程式碼</a:t>
            </a:r>
            <a:r>
              <a:rPr lang="en-US" altLang="zh-TW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-&gt;Data</a:t>
            </a:r>
            <a:r>
              <a:rPr lang="zh-TW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轉換處理</a:t>
            </a:r>
            <a:endParaRPr lang="zh-TW" alt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8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5066" y="119149"/>
            <a:ext cx="5578534" cy="7620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程式碼講解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此</a:t>
            </a:r>
            <a:r>
              <a:rPr lang="zh-TW" altLang="en-US" dirty="0" smtClean="0">
                <a:solidFill>
                  <a:srgbClr val="00B050"/>
                </a:solidFill>
              </a:rPr>
              <a:t>為</a:t>
            </a:r>
            <a:r>
              <a:rPr lang="en-US" altLang="zh-TW" dirty="0" smtClean="0">
                <a:solidFill>
                  <a:srgbClr val="00B050"/>
                </a:solidFill>
              </a:rPr>
              <a:t>CPU</a:t>
            </a:r>
            <a:r>
              <a:rPr lang="zh-TW" altLang="en-US" dirty="0" smtClean="0">
                <a:solidFill>
                  <a:srgbClr val="00B050"/>
                </a:solidFill>
              </a:rPr>
              <a:t>版本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4" y="789709"/>
            <a:ext cx="6941822" cy="58846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162204" y="1912958"/>
            <a:ext cx="241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將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R,G,B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三個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bits 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分別儲存在不同的陣列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004259" y="4505496"/>
            <a:ext cx="183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邊緣無法計算</a:t>
            </a:r>
            <a:endParaRPr lang="en-US" altLang="zh-TW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=&gt;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不處理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35233" y="5637721"/>
            <a:ext cx="285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對紅色的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bit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進行模糊計算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848793" y="2236123"/>
            <a:ext cx="125522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3674223" y="4843901"/>
            <a:ext cx="1255222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366655" y="5837111"/>
            <a:ext cx="768578" cy="11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7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4578" y="318654"/>
            <a:ext cx="4925444" cy="762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00B050"/>
                </a:solidFill>
              </a:rPr>
              <a:t>程式碼講解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此</a:t>
            </a:r>
            <a:r>
              <a:rPr lang="zh-TW" altLang="en-US" dirty="0" smtClean="0">
                <a:solidFill>
                  <a:srgbClr val="00B050"/>
                </a:solidFill>
              </a:rPr>
              <a:t>為</a:t>
            </a:r>
            <a:r>
              <a:rPr lang="en-US" altLang="zh-TW" dirty="0" smtClean="0">
                <a:solidFill>
                  <a:srgbClr val="00B050"/>
                </a:solidFill>
              </a:rPr>
              <a:t>CPU</a:t>
            </a:r>
            <a:r>
              <a:rPr lang="zh-TW" altLang="en-US" dirty="0" smtClean="0">
                <a:solidFill>
                  <a:srgbClr val="00B050"/>
                </a:solidFill>
              </a:rPr>
              <a:t>版本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8" y="1080654"/>
            <a:ext cx="7572375" cy="572452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625684" y="1842654"/>
            <a:ext cx="285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對綠色的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bit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進行模糊計算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256116" y="1920240"/>
            <a:ext cx="369568" cy="12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700498" y="3030745"/>
            <a:ext cx="285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對藍色的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bit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進行模糊計算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297680" y="3030745"/>
            <a:ext cx="402818" cy="19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499089" y="3992135"/>
            <a:ext cx="2851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因為只有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8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個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bit(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最大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255)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紀錄一個顏色，因此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若使用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不同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filter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可能會使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bit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超過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255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或小於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zh-TW" altLang="en-US" dirty="0" smtClean="0">
                <a:solidFill>
                  <a:schemeClr val="accent3">
                    <a:lumMod val="75000"/>
                  </a:schemeClr>
                </a:solidFill>
              </a:rPr>
              <a:t>，所以要限制大小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930017" y="4731967"/>
            <a:ext cx="569072" cy="1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7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395" y="28908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zh-TW" altLang="en-US" sz="4400" b="1" dirty="0" smtClean="0">
                <a:solidFill>
                  <a:srgbClr val="0070C0"/>
                </a:solidFill>
              </a:rPr>
              <a:t>題目</a:t>
            </a:r>
            <a:r>
              <a:rPr lang="zh-TW" altLang="en-US" sz="4400" b="1" dirty="0" smtClean="0">
                <a:solidFill>
                  <a:srgbClr val="0070C0"/>
                </a:solidFill>
              </a:rPr>
              <a:t>介紹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395" y="1328498"/>
            <a:ext cx="100882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 smtClean="0"/>
              <a:t>圖片處理</a:t>
            </a:r>
            <a:r>
              <a:rPr lang="en-US" altLang="zh-TW" sz="4000" b="1" dirty="0" smtClean="0"/>
              <a:t>-</a:t>
            </a:r>
            <a:r>
              <a:rPr lang="zh-TW" altLang="en-US" sz="4000" b="1" dirty="0">
                <a:solidFill>
                  <a:srgbClr val="FF0000"/>
                </a:solidFill>
              </a:rPr>
              <a:t>銳利化</a:t>
            </a:r>
            <a:r>
              <a:rPr lang="zh-TW" altLang="en-US" sz="4000" b="1" dirty="0"/>
              <a:t>、</a:t>
            </a:r>
            <a:r>
              <a:rPr lang="zh-TW" altLang="en-US" sz="4000" b="1" dirty="0">
                <a:solidFill>
                  <a:srgbClr val="FF0000"/>
                </a:solidFill>
              </a:rPr>
              <a:t>模糊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化</a:t>
            </a:r>
            <a:endParaRPr lang="en-US" altLang="zh-TW" sz="4000" dirty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使</a:t>
            </a:r>
            <a:r>
              <a:rPr lang="zh-TW" altLang="en-US" sz="2800" dirty="0"/>
              <a:t>用</a:t>
            </a:r>
            <a:r>
              <a:rPr lang="en-US" altLang="zh-TW" sz="2800" dirty="0" err="1" smtClean="0"/>
              <a:t>Cuda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GPU </a:t>
            </a:r>
            <a:r>
              <a:rPr lang="zh-TW" altLang="en-US" sz="2800" dirty="0" smtClean="0"/>
              <a:t>加速將圖片處理加速</a:t>
            </a:r>
            <a:endParaRPr lang="en-US" altLang="zh-TW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透過</a:t>
            </a:r>
            <a:r>
              <a:rPr lang="en-US" altLang="zh-TW" sz="2800" dirty="0" smtClean="0"/>
              <a:t>Filter(</a:t>
            </a:r>
            <a:r>
              <a:rPr lang="zh-TW" altLang="en-US" sz="2800" dirty="0" smtClean="0"/>
              <a:t>濾波器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將達成圖片銳利化、模糊化處理</a:t>
            </a:r>
            <a:endParaRPr lang="en-US" altLang="zh-TW" sz="28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範例圖片為 </a:t>
            </a:r>
            <a:r>
              <a:rPr lang="en-US" altLang="zh-TW" sz="2800" dirty="0" smtClean="0"/>
              <a:t>lena.bmp  </a:t>
            </a:r>
            <a:r>
              <a:rPr lang="zh-TW" altLang="en-US" sz="2800" dirty="0" smtClean="0"/>
              <a:t>解析度</a:t>
            </a:r>
            <a:r>
              <a:rPr lang="en-US" altLang="zh-TW" sz="2800" dirty="0" smtClean="0"/>
              <a:t>-&gt;512 X 512</a:t>
            </a:r>
          </a:p>
        </p:txBody>
      </p:sp>
    </p:spTree>
    <p:extLst>
      <p:ext uri="{BB962C8B-B14F-4D97-AF65-F5344CB8AC3E}">
        <p14:creationId xmlns:p14="http://schemas.microsoft.com/office/powerpoint/2010/main" val="30754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526" y="301869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程式</a:t>
            </a:r>
            <a:r>
              <a:rPr lang="en-US" altLang="zh-TW" dirty="0" smtClean="0">
                <a:solidFill>
                  <a:srgbClr val="0070C0"/>
                </a:solidFill>
              </a:rPr>
              <a:t>UI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2" y="1687199"/>
            <a:ext cx="9152679" cy="25858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526" y="116100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b="1" dirty="0" smtClean="0"/>
              <a:t>此專題的使用者介面如下：</a:t>
            </a:r>
            <a:endParaRPr lang="en-US" altLang="zh-TW" sz="2400" b="1" dirty="0"/>
          </a:p>
        </p:txBody>
      </p:sp>
      <p:sp>
        <p:nvSpPr>
          <p:cNvPr id="6" name="矩形 5"/>
          <p:cNvSpPr/>
          <p:nvPr/>
        </p:nvSpPr>
        <p:spPr>
          <a:xfrm>
            <a:off x="3877407" y="45456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 smtClean="0"/>
              <a:t>可以選擇圖片要</a:t>
            </a:r>
            <a:r>
              <a:rPr lang="zh-TW" altLang="en-US" b="1" dirty="0" smtClean="0">
                <a:solidFill>
                  <a:srgbClr val="FF0000"/>
                </a:solidFill>
              </a:rPr>
              <a:t>模糊化或銳利化</a:t>
            </a:r>
            <a:r>
              <a:rPr lang="zh-TW" altLang="en-US" b="1" dirty="0" smtClean="0"/>
              <a:t>，將原圖片</a:t>
            </a:r>
            <a:r>
              <a:rPr lang="en-US" altLang="zh-TW" b="1" dirty="0" smtClean="0"/>
              <a:t>copy</a:t>
            </a:r>
            <a:r>
              <a:rPr lang="zh-TW" altLang="en-US" b="1" dirty="0" smtClean="0"/>
              <a:t>一份，轉換後存檔為</a:t>
            </a:r>
            <a:r>
              <a:rPr lang="en-US" altLang="zh-TW" b="1" dirty="0" smtClean="0"/>
              <a:t>result.bmp</a:t>
            </a:r>
            <a:endParaRPr lang="en-US" altLang="zh-TW" b="1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1899138" y="3534508"/>
            <a:ext cx="1978269" cy="10111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96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02549" y="1963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>
                <a:solidFill>
                  <a:srgbClr val="0070C0"/>
                </a:solidFill>
              </a:rPr>
              <a:t>模糊</a:t>
            </a:r>
            <a:r>
              <a:rPr lang="zh-TW" altLang="en-US" b="1" dirty="0" smtClean="0">
                <a:solidFill>
                  <a:srgbClr val="0070C0"/>
                </a:solidFill>
              </a:rPr>
              <a:t>化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827822"/>
            <a:ext cx="4576609" cy="46071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7721" y="915921"/>
            <a:ext cx="6666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圖片處理</a:t>
            </a:r>
            <a:r>
              <a:rPr lang="en-US" altLang="zh-TW" sz="2400" b="1" dirty="0" smtClean="0"/>
              <a:t>-</a:t>
            </a:r>
            <a:r>
              <a:rPr lang="zh-TW" altLang="en-US" sz="2400" b="1" dirty="0">
                <a:solidFill>
                  <a:srgbClr val="FF0000"/>
                </a:solidFill>
              </a:rPr>
              <a:t>模糊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化 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使用</a:t>
            </a:r>
            <a:r>
              <a:rPr lang="zh-TW" altLang="en-US" sz="2400" b="1" dirty="0" smtClean="0"/>
              <a:t>平均濾波器</a:t>
            </a:r>
            <a:r>
              <a:rPr lang="en-US" altLang="zh-TW" sz="2400" b="1" dirty="0" smtClean="0"/>
              <a:t>(Average </a:t>
            </a:r>
            <a:r>
              <a:rPr lang="en-US" altLang="zh-TW" sz="2400" b="1" dirty="0"/>
              <a:t>filter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 </a:t>
            </a:r>
            <a:r>
              <a:rPr lang="zh-TW" altLang="en-US" sz="2400" dirty="0" smtClean="0"/>
              <a:t>將圖片模糊</a:t>
            </a:r>
            <a:endParaRPr lang="en-US" altLang="zh-TW" sz="24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941277" y="3851031"/>
            <a:ext cx="1890346" cy="87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28817" y="3360546"/>
            <a:ext cx="140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模糊化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35207"/>
              </p:ext>
            </p:extLst>
          </p:nvPr>
        </p:nvGraphicFramePr>
        <p:xfrm>
          <a:off x="5507947" y="2196033"/>
          <a:ext cx="156663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212">
                  <a:extLst>
                    <a:ext uri="{9D8B030D-6E8A-4147-A177-3AD203B41FA5}">
                      <a16:colId xmlns:a16="http://schemas.microsoft.com/office/drawing/2014/main" val="1342541910"/>
                    </a:ext>
                  </a:extLst>
                </a:gridCol>
                <a:gridCol w="522212">
                  <a:extLst>
                    <a:ext uri="{9D8B030D-6E8A-4147-A177-3AD203B41FA5}">
                      <a16:colId xmlns:a16="http://schemas.microsoft.com/office/drawing/2014/main" val="1079759295"/>
                    </a:ext>
                  </a:extLst>
                </a:gridCol>
                <a:gridCol w="522212">
                  <a:extLst>
                    <a:ext uri="{9D8B030D-6E8A-4147-A177-3AD203B41FA5}">
                      <a16:colId xmlns:a16="http://schemas.microsoft.com/office/drawing/2014/main" val="3926381898"/>
                    </a:ext>
                  </a:extLst>
                </a:gridCol>
              </a:tblGrid>
              <a:tr h="306216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 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 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20193"/>
                  </a:ext>
                </a:extLst>
              </a:tr>
              <a:tr h="30621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zh-TW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zh-TW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65264"/>
                  </a:ext>
                </a:extLst>
              </a:tr>
              <a:tr h="30621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1  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zh-TW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3933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08494" y="2196033"/>
            <a:ext cx="799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1 </a:t>
            </a:r>
          </a:p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— </a:t>
            </a:r>
            <a:r>
              <a:rPr lang="zh-TW" altLang="en-US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X</a:t>
            </a:r>
          </a:p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9 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53" y="1827822"/>
            <a:ext cx="4876800" cy="460717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867705" y="125555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程式成果</a:t>
            </a:r>
            <a:endParaRPr lang="en-US" altLang="zh-TW" sz="2800" b="1" dirty="0">
              <a:solidFill>
                <a:srgbClr val="C00000"/>
              </a:solidFill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93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2549" y="196362"/>
            <a:ext cx="8596668" cy="13208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</a:rPr>
              <a:t>銳利化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4" y="1827822"/>
            <a:ext cx="4576609" cy="46071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6466" y="875672"/>
            <a:ext cx="68307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圖片處理</a:t>
            </a:r>
            <a:r>
              <a:rPr lang="en-US" altLang="zh-TW" sz="2400" b="1" dirty="0"/>
              <a:t>-</a:t>
            </a:r>
            <a:r>
              <a:rPr lang="zh-TW" altLang="en-US" sz="2400" b="1" dirty="0">
                <a:solidFill>
                  <a:srgbClr val="FF0000"/>
                </a:solidFill>
              </a:rPr>
              <a:t>銳利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化 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使用</a:t>
            </a:r>
            <a:r>
              <a:rPr lang="zh-TW" altLang="en-US" sz="2400" b="1" dirty="0" smtClean="0"/>
              <a:t>銳</a:t>
            </a:r>
            <a:r>
              <a:rPr lang="zh-TW" altLang="en-US" sz="2400" b="1" dirty="0"/>
              <a:t>化濾波器</a:t>
            </a:r>
            <a:r>
              <a:rPr lang="en-US" altLang="zh-TW" sz="2400" b="1" dirty="0"/>
              <a:t>(Sharpening </a:t>
            </a:r>
            <a:r>
              <a:rPr lang="en-US" altLang="zh-TW" sz="2400" b="1" dirty="0" smtClean="0"/>
              <a:t>filter)</a:t>
            </a:r>
            <a:r>
              <a:rPr lang="zh-TW" altLang="en-US" sz="2400" dirty="0" smtClean="0"/>
              <a:t>將圖片銳利化</a:t>
            </a:r>
            <a:endParaRPr lang="en-US" altLang="zh-TW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941277" y="3851031"/>
            <a:ext cx="1890346" cy="87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28817" y="3360546"/>
            <a:ext cx="1402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銳利</a:t>
            </a:r>
            <a:r>
              <a:rPr lang="zh-TW" altLang="en-US" b="1" dirty="0" smtClean="0">
                <a:solidFill>
                  <a:srgbClr val="FF0000"/>
                </a:solidFill>
              </a:rPr>
              <a:t>化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23342"/>
              </p:ext>
            </p:extLst>
          </p:nvPr>
        </p:nvGraphicFramePr>
        <p:xfrm>
          <a:off x="5507947" y="2196033"/>
          <a:ext cx="156663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212">
                  <a:extLst>
                    <a:ext uri="{9D8B030D-6E8A-4147-A177-3AD203B41FA5}">
                      <a16:colId xmlns:a16="http://schemas.microsoft.com/office/drawing/2014/main" val="1342541910"/>
                    </a:ext>
                  </a:extLst>
                </a:gridCol>
                <a:gridCol w="522212">
                  <a:extLst>
                    <a:ext uri="{9D8B030D-6E8A-4147-A177-3AD203B41FA5}">
                      <a16:colId xmlns:a16="http://schemas.microsoft.com/office/drawing/2014/main" val="1079759295"/>
                    </a:ext>
                  </a:extLst>
                </a:gridCol>
                <a:gridCol w="522212">
                  <a:extLst>
                    <a:ext uri="{9D8B030D-6E8A-4147-A177-3AD203B41FA5}">
                      <a16:colId xmlns:a16="http://schemas.microsoft.com/office/drawing/2014/main" val="3926381898"/>
                    </a:ext>
                  </a:extLst>
                </a:gridCol>
              </a:tblGrid>
              <a:tr h="306216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 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-1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 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20193"/>
                  </a:ext>
                </a:extLst>
              </a:tr>
              <a:tr h="30621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-1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5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-1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65264"/>
                  </a:ext>
                </a:extLst>
              </a:tr>
              <a:tr h="30621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0  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-1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0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39335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08494" y="2196033"/>
            <a:ext cx="799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1 </a:t>
            </a:r>
          </a:p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— </a:t>
            </a:r>
            <a:r>
              <a:rPr lang="zh-TW" altLang="en-US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X</a:t>
            </a:r>
          </a:p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1 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15" y="1827822"/>
            <a:ext cx="4876800" cy="46071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867705" y="13655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程式成果</a:t>
            </a:r>
            <a:endParaRPr lang="en-US" altLang="zh-TW" sz="2400" b="1" dirty="0">
              <a:solidFill>
                <a:srgbClr val="C00000"/>
              </a:solidFill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614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483" y="81149"/>
            <a:ext cx="8596668" cy="13208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Filter(</a:t>
            </a:r>
            <a:r>
              <a:rPr lang="zh-TW" altLang="en-US" dirty="0" smtClean="0">
                <a:solidFill>
                  <a:srgbClr val="0070C0"/>
                </a:solidFill>
              </a:rPr>
              <a:t>濾波器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</a:rPr>
              <a:t>原理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56" y="1461131"/>
            <a:ext cx="3280490" cy="24773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9408" y="10917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 smtClean="0"/>
              <a:t>假設有一影像矩陣</a:t>
            </a:r>
            <a:r>
              <a:rPr lang="en-US" altLang="zh-TW" b="1" dirty="0" smtClean="0"/>
              <a:t>:</a:t>
            </a:r>
            <a:endParaRPr lang="en-US" altLang="zh-TW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644268"/>
              </p:ext>
            </p:extLst>
          </p:nvPr>
        </p:nvGraphicFramePr>
        <p:xfrm>
          <a:off x="7424670" y="2151182"/>
          <a:ext cx="156663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212">
                  <a:extLst>
                    <a:ext uri="{9D8B030D-6E8A-4147-A177-3AD203B41FA5}">
                      <a16:colId xmlns:a16="http://schemas.microsoft.com/office/drawing/2014/main" val="1342541910"/>
                    </a:ext>
                  </a:extLst>
                </a:gridCol>
                <a:gridCol w="522212">
                  <a:extLst>
                    <a:ext uri="{9D8B030D-6E8A-4147-A177-3AD203B41FA5}">
                      <a16:colId xmlns:a16="http://schemas.microsoft.com/office/drawing/2014/main" val="1079759295"/>
                    </a:ext>
                  </a:extLst>
                </a:gridCol>
                <a:gridCol w="522212">
                  <a:extLst>
                    <a:ext uri="{9D8B030D-6E8A-4147-A177-3AD203B41FA5}">
                      <a16:colId xmlns:a16="http://schemas.microsoft.com/office/drawing/2014/main" val="3926381898"/>
                    </a:ext>
                  </a:extLst>
                </a:gridCol>
              </a:tblGrid>
              <a:tr h="306216">
                <a:tc>
                  <a:txBody>
                    <a:bodyPr/>
                    <a:lstStyle/>
                    <a:p>
                      <a:r>
                        <a:rPr lang="en-US" altLang="zh-TW" baseline="0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 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1"/>
                          </a:solidFill>
                        </a:rPr>
                        <a:t>  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20193"/>
                  </a:ext>
                </a:extLst>
              </a:tr>
              <a:tr h="30621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zh-TW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zh-TW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65264"/>
                  </a:ext>
                </a:extLst>
              </a:tr>
              <a:tr h="306216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1  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zh-TW" altLang="en-US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</a:t>
                      </a:r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  1</a:t>
                      </a:r>
                      <a:endParaRPr lang="zh-TW" alt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33933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625217" y="2151182"/>
            <a:ext cx="7994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1 </a:t>
            </a:r>
          </a:p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— </a:t>
            </a:r>
            <a:r>
              <a:rPr lang="zh-TW" altLang="en-US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X</a:t>
            </a:r>
          </a:p>
          <a:p>
            <a:r>
              <a:rPr lang="en-US" altLang="zh-TW" dirty="0" smtClean="0">
                <a:ln>
                  <a:solidFill>
                    <a:sysClr val="windowText" lastClr="000000"/>
                  </a:solidFill>
                </a:ln>
              </a:rPr>
              <a:t>  9 </a:t>
            </a:r>
          </a:p>
        </p:txBody>
      </p:sp>
      <p:sp>
        <p:nvSpPr>
          <p:cNvPr id="11" name="矩形 10"/>
          <p:cNvSpPr/>
          <p:nvPr/>
        </p:nvSpPr>
        <p:spPr>
          <a:xfrm>
            <a:off x="6925408" y="16931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smtClean="0"/>
              <a:t>Average Filter</a:t>
            </a:r>
            <a:endParaRPr lang="en-US" altLang="zh-TW" b="1" dirty="0"/>
          </a:p>
        </p:txBody>
      </p:sp>
      <p:cxnSp>
        <p:nvCxnSpPr>
          <p:cNvPr id="13" name="直線單箭頭接點 12"/>
          <p:cNvCxnSpPr>
            <a:endCxn id="8" idx="1"/>
          </p:cNvCxnSpPr>
          <p:nvPr/>
        </p:nvCxnSpPr>
        <p:spPr>
          <a:xfrm>
            <a:off x="4202723" y="2612847"/>
            <a:ext cx="242249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02723" y="2151182"/>
            <a:ext cx="6058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對每一個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pixel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進行處</a:t>
            </a:r>
            <a:r>
              <a:rPr lang="zh-TW" altLang="en-US" sz="1600" b="1" dirty="0">
                <a:solidFill>
                  <a:srgbClr val="FF0000"/>
                </a:solidFill>
              </a:rPr>
              <a:t>理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519072" y="3990241"/>
            <a:ext cx="10373046" cy="89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圖片 1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30" y="4848516"/>
            <a:ext cx="2392887" cy="165368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67256" y="4288215"/>
            <a:ext cx="6757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至於</a:t>
            </a:r>
            <a:r>
              <a:rPr lang="zh-TW" altLang="en-US" b="1" dirty="0" smtClean="0"/>
              <a:t>邊界的</a:t>
            </a:r>
            <a:r>
              <a:rPr lang="en-US" altLang="zh-TW" b="1" dirty="0" smtClean="0"/>
              <a:t>pixel</a:t>
            </a:r>
            <a:r>
              <a:rPr lang="zh-TW" altLang="en-US" b="1" dirty="0" smtClean="0"/>
              <a:t>處理</a:t>
            </a:r>
            <a:r>
              <a:rPr lang="zh-TW" altLang="en-US" dirty="0" smtClean="0"/>
              <a:t>，我們採取不理他的方</a:t>
            </a:r>
            <a:r>
              <a:rPr lang="zh-TW" altLang="en-US" dirty="0"/>
              <a:t>式</a:t>
            </a:r>
            <a:r>
              <a:rPr lang="zh-TW" altLang="en-US" dirty="0" smtClean="0"/>
              <a:t>，</a:t>
            </a:r>
            <a:r>
              <a:rPr lang="zh-TW" altLang="en-US" b="1" dirty="0" smtClean="0"/>
              <a:t>保持原本的值</a:t>
            </a:r>
            <a:endParaRPr lang="en-US" altLang="zh-TW" b="1" dirty="0"/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969477" y="1276466"/>
            <a:ext cx="3059723" cy="8747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029200" y="849136"/>
            <a:ext cx="6562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3 * 1 + 2 * 1 + 1 * 1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……1 * 1 </a:t>
            </a:r>
          </a:p>
          <a:p>
            <a:r>
              <a:rPr lang="en-US" altLang="zh-TW" dirty="0" smtClean="0"/>
              <a:t>=&gt; 25 * (1/9) =&gt; 2(</a:t>
            </a:r>
            <a:r>
              <a:rPr lang="zh-TW" altLang="en-US" dirty="0" smtClean="0"/>
              <a:t>取整數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26" name="矩形 25"/>
          <p:cNvSpPr/>
          <p:nvPr/>
        </p:nvSpPr>
        <p:spPr>
          <a:xfrm>
            <a:off x="4084067" y="1374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介紹此專題使用的</a:t>
            </a:r>
            <a:r>
              <a:rPr lang="en-US" altLang="zh-TW" b="1" dirty="0" err="1" smtClean="0">
                <a:solidFill>
                  <a:srgbClr val="FF0000"/>
                </a:solidFill>
              </a:rPr>
              <a:t>Fitler</a:t>
            </a:r>
            <a:r>
              <a:rPr lang="zh-TW" altLang="en-US" b="1" dirty="0" smtClean="0">
                <a:solidFill>
                  <a:srgbClr val="FF0000"/>
                </a:solidFill>
              </a:rPr>
              <a:t>策略與邊界處理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2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1" y="118628"/>
            <a:ext cx="8596668" cy="560448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GPU</a:t>
            </a:r>
            <a:r>
              <a:rPr lang="zh-TW" altLang="en-US" dirty="0" smtClean="0">
                <a:solidFill>
                  <a:srgbClr val="0070C0"/>
                </a:solidFill>
              </a:rPr>
              <a:t> 執行與優化策略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301" y="756184"/>
            <a:ext cx="11122268" cy="55766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TW" altLang="en-US" sz="2000" b="1" dirty="0" smtClean="0">
                <a:solidFill>
                  <a:schemeClr val="tx1"/>
                </a:solidFill>
              </a:rPr>
              <a:t>首先我們會從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彩色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Lena.bmp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中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讀取照片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每個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pixel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值至一維陣列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pdata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sz="2000" b="1" dirty="0" smtClean="0">
                <a:solidFill>
                  <a:schemeClr val="tx1"/>
                </a:solidFill>
              </a:rPr>
              <a:t>因為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圖片為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512 X 512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解析度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，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每個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pixel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有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RGB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三色</a:t>
            </a:r>
            <a:r>
              <a:rPr lang="zh-TW" altLang="en-US" sz="2000" b="1" dirty="0">
                <a:solidFill>
                  <a:schemeClr val="tx1"/>
                </a:solidFill>
              </a:rPr>
              <a:t>，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故接下來會有幾個考量點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chemeClr val="tx1"/>
                </a:solidFill>
              </a:rPr>
              <a:t>考量一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Block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數量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? Thread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數量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TW" sz="2000" b="1" dirty="0">
                <a:solidFill>
                  <a:schemeClr val="tx1"/>
                </a:solidFill>
              </a:rPr>
              <a:t>	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想法</a:t>
            </a:r>
            <a:r>
              <a:rPr lang="zh-TW" altLang="en-US" sz="2000" b="1" dirty="0">
                <a:solidFill>
                  <a:schemeClr val="tx1"/>
                </a:solidFill>
              </a:rPr>
              <a:t>：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因為每一個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pixel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都要處理，若不考慮邊界，最佳效率是我們使用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512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block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照片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512	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個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row)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，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512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thread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來處理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row</a:t>
            </a:r>
            <a:r>
              <a:rPr lang="zh-TW" altLang="en-US" sz="2000" b="1" dirty="0">
                <a:solidFill>
                  <a:schemeClr val="tx1"/>
                </a:solidFill>
              </a:rPr>
              <a:t>裡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的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512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個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pixel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marL="1200150" lvl="3" indent="-342900">
              <a:buFont typeface="Wingdings" panose="05000000000000000000" pitchFamily="2" charset="2"/>
              <a:buChar char="u"/>
            </a:pPr>
            <a:r>
              <a:rPr lang="en-US" altLang="zh-TW" sz="1600" b="1" dirty="0" smtClean="0">
                <a:solidFill>
                  <a:schemeClr val="tx1"/>
                </a:solidFill>
              </a:rPr>
              <a:t> 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補充：</a:t>
            </a:r>
            <a:r>
              <a:rPr lang="zh-TW" altLang="en-US" sz="1800" b="1" dirty="0">
                <a:solidFill>
                  <a:srgbClr val="00B050"/>
                </a:solidFill>
              </a:rPr>
              <a:t>因每個</a:t>
            </a:r>
            <a:r>
              <a:rPr lang="en-US" altLang="zh-TW" sz="1800" b="1" dirty="0">
                <a:solidFill>
                  <a:srgbClr val="00B050"/>
                </a:solidFill>
              </a:rPr>
              <a:t>block</a:t>
            </a:r>
            <a:r>
              <a:rPr lang="zh-TW" altLang="en-US" sz="1800" b="1" dirty="0">
                <a:solidFill>
                  <a:srgbClr val="00B050"/>
                </a:solidFill>
              </a:rPr>
              <a:t>處理一個</a:t>
            </a:r>
            <a:r>
              <a:rPr lang="en-US" altLang="zh-TW" sz="1800" b="1" dirty="0">
                <a:solidFill>
                  <a:srgbClr val="00B050"/>
                </a:solidFill>
              </a:rPr>
              <a:t>row</a:t>
            </a:r>
            <a:r>
              <a:rPr lang="zh-TW" altLang="en-US" sz="1800" b="1" dirty="0">
                <a:solidFill>
                  <a:srgbClr val="00B050"/>
                </a:solidFill>
              </a:rPr>
              <a:t>，故會需要該行</a:t>
            </a:r>
            <a:r>
              <a:rPr lang="en-US" altLang="zh-TW" sz="1800" b="1" dirty="0">
                <a:solidFill>
                  <a:srgbClr val="00B050"/>
                </a:solidFill>
              </a:rPr>
              <a:t>row</a:t>
            </a:r>
            <a:r>
              <a:rPr lang="zh-TW" altLang="en-US" sz="1800" b="1" dirty="0">
                <a:solidFill>
                  <a:srgbClr val="00B050"/>
                </a:solidFill>
              </a:rPr>
              <a:t>的上中下三行</a:t>
            </a:r>
            <a:r>
              <a:rPr lang="en-US" altLang="zh-TW" sz="1800" b="1" dirty="0">
                <a:solidFill>
                  <a:srgbClr val="00B050"/>
                </a:solidFill>
              </a:rPr>
              <a:t>row</a:t>
            </a:r>
            <a:r>
              <a:rPr lang="zh-TW" altLang="en-US" sz="1800" b="1" dirty="0">
                <a:solidFill>
                  <a:srgbClr val="00B050"/>
                </a:solidFill>
              </a:rPr>
              <a:t>的</a:t>
            </a:r>
            <a:r>
              <a:rPr lang="en-US" altLang="zh-TW" sz="1800" b="1" dirty="0">
                <a:solidFill>
                  <a:srgbClr val="00B050"/>
                </a:solidFill>
              </a:rPr>
              <a:t>Data</a:t>
            </a:r>
            <a:r>
              <a:rPr lang="zh-TW" altLang="en-US" sz="1800" b="1" dirty="0" smtClean="0">
                <a:solidFill>
                  <a:srgbClr val="00B050"/>
                </a:solidFill>
              </a:rPr>
              <a:t>資料</a:t>
            </a:r>
            <a:endParaRPr lang="en-US" altLang="zh-TW" sz="1800" b="1" dirty="0" smtClean="0">
              <a:solidFill>
                <a:srgbClr val="00B050"/>
              </a:solidFill>
            </a:endParaRPr>
          </a:p>
          <a:p>
            <a:pPr marL="1200150" lvl="3" indent="-342900">
              <a:buFont typeface="Wingdings" panose="05000000000000000000" pitchFamily="2" charset="2"/>
              <a:buChar char="u"/>
            </a:pPr>
            <a:endParaRPr lang="en-US" altLang="zh-TW" sz="1800" b="1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chemeClr val="tx1"/>
                </a:solidFill>
              </a:rPr>
              <a:t>考</a:t>
            </a:r>
            <a:r>
              <a:rPr lang="zh-TW" altLang="en-US" sz="2000" b="1" dirty="0">
                <a:solidFill>
                  <a:schemeClr val="tx1"/>
                </a:solidFill>
              </a:rPr>
              <a:t>量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二：是否將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一維資料分成三個陣列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Ｒ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, G , B)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，存至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Share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Memory? </a:t>
            </a:r>
          </a:p>
          <a:p>
            <a:pPr marL="457200" lvl="1" indent="0">
              <a:buNone/>
            </a:pPr>
            <a:r>
              <a:rPr lang="zh-TW" altLang="en-US" sz="2000" b="1" dirty="0" smtClean="0">
                <a:solidFill>
                  <a:schemeClr val="tx1"/>
                </a:solidFill>
              </a:rPr>
              <a:t>想法：若每個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Data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只會存取一次，分成三個陣列是不必要的。但事實在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Filter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的處理中，每個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Data </a:t>
            </a:r>
            <a:r>
              <a:rPr lang="en-US" altLang="zh-TW" sz="2000" b="1" u="sng" dirty="0" smtClean="0">
                <a:solidFill>
                  <a:srgbClr val="C00000"/>
                </a:solidFill>
              </a:rPr>
              <a:t>3</a:t>
            </a:r>
            <a:r>
              <a:rPr lang="zh-TW" altLang="en-US" sz="2000" b="1" u="sng" dirty="0" smtClean="0">
                <a:solidFill>
                  <a:srgbClr val="C00000"/>
                </a:solidFill>
              </a:rPr>
              <a:t>次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(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邊界除外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)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，所以我們會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先將其分為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R, G, B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三個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Share Memory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陣列中，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之後的存取便皆可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達到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Memory coalescing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和</a:t>
            </a:r>
            <a:r>
              <a:rPr lang="en-US" altLang="zh-TW" sz="2000" b="1" dirty="0">
                <a:solidFill>
                  <a:srgbClr val="FF0000"/>
                </a:solidFill>
              </a:rPr>
              <a:t>S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hare Memory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的快速記憶體存取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lphaLcParenR"/>
            </a:pPr>
            <a:endParaRPr lang="en-US" altLang="zh-TW" sz="22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400" b="1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endParaRPr lang="en-US" altLang="zh-TW" sz="2200" b="1" dirty="0" smtClean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endParaRPr lang="zh-TW" alt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292" y="179089"/>
            <a:ext cx="6918269" cy="560448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5" y="5069530"/>
            <a:ext cx="2295334" cy="16126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46285" y="5386425"/>
            <a:ext cx="1213338" cy="984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42081" y="5425195"/>
            <a:ext cx="1213338" cy="9847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39816" y="5463965"/>
            <a:ext cx="1211398" cy="9847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endCxn id="10" idx="3"/>
          </p:cNvCxnSpPr>
          <p:nvPr/>
        </p:nvCxnSpPr>
        <p:spPr>
          <a:xfrm flipH="1" flipV="1">
            <a:off x="3251214" y="5956335"/>
            <a:ext cx="1357743" cy="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608957" y="5682195"/>
            <a:ext cx="4746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+mn-ea"/>
              </a:rPr>
              <a:t>對處理這行</a:t>
            </a:r>
            <a:r>
              <a:rPr lang="en-US" altLang="zh-TW" b="1" dirty="0" smtClean="0">
                <a:latin typeface="+mn-ea"/>
              </a:rPr>
              <a:t>row</a:t>
            </a:r>
            <a:r>
              <a:rPr lang="zh-TW" altLang="en-US" b="1" dirty="0" smtClean="0">
                <a:latin typeface="+mn-ea"/>
              </a:rPr>
              <a:t>的</a:t>
            </a:r>
            <a:r>
              <a:rPr lang="en-US" altLang="zh-TW" b="1" dirty="0" smtClean="0">
                <a:latin typeface="+mn-ea"/>
              </a:rPr>
              <a:t>block</a:t>
            </a:r>
            <a:r>
              <a:rPr lang="zh-TW" altLang="en-US" b="1" dirty="0" smtClean="0">
                <a:latin typeface="+mn-ea"/>
              </a:rPr>
              <a:t>而</a:t>
            </a:r>
            <a:r>
              <a:rPr lang="zh-TW" altLang="en-US" b="1" dirty="0">
                <a:latin typeface="+mn-ea"/>
              </a:rPr>
              <a:t>言</a:t>
            </a:r>
            <a:r>
              <a:rPr lang="zh-TW" altLang="en-US" b="1" dirty="0" smtClean="0">
                <a:latin typeface="+mn-ea"/>
              </a:rPr>
              <a:t>，除了邊界外，每一個</a:t>
            </a:r>
            <a:r>
              <a:rPr lang="en-US" altLang="zh-TW" b="1" dirty="0" smtClean="0">
                <a:latin typeface="+mn-ea"/>
              </a:rPr>
              <a:t>Data</a:t>
            </a:r>
            <a:r>
              <a:rPr lang="zh-TW" altLang="en-US" b="1" dirty="0" smtClean="0">
                <a:latin typeface="+mn-ea"/>
              </a:rPr>
              <a:t>至少會被存取三次。</a:t>
            </a:r>
            <a:endParaRPr lang="en-US" altLang="zh-TW" b="1" dirty="0" smtClean="0">
              <a:latin typeface="+mn-ea"/>
            </a:endParaRPr>
          </a:p>
          <a:p>
            <a:endParaRPr lang="en-US" altLang="zh-TW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864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433" y="1131889"/>
            <a:ext cx="9293143" cy="512823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chemeClr val="tx1"/>
                </a:solidFill>
              </a:rPr>
              <a:t>考量三</a:t>
            </a:r>
            <a:r>
              <a:rPr lang="en-US" altLang="zh-TW" sz="2000" dirty="0" smtClean="0">
                <a:solidFill>
                  <a:schemeClr val="tx1"/>
                </a:solidFill>
              </a:rPr>
              <a:t>: 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Filter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為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3X3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的九宮格，亦為一個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不停重複使用的值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，故也存入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Share Memory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chemeClr val="tx1"/>
                </a:solidFill>
              </a:rPr>
              <a:t>考量四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:</a:t>
            </a:r>
            <a:r>
              <a:rPr lang="zh-TW" altLang="en-US" sz="2000" b="1" dirty="0" smtClean="0">
                <a:solidFill>
                  <a:srgbClr val="00B0F0"/>
                </a:solidFill>
              </a:rPr>
              <a:t> 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每個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Pixel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是由周圍</a:t>
            </a:r>
            <a:r>
              <a:rPr lang="en-US" altLang="zh-TW" sz="2000" b="1" dirty="0">
                <a:solidFill>
                  <a:srgbClr val="0070C0"/>
                </a:solidFill>
              </a:rPr>
              <a:t>8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個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Pixel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經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Filter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運算加總後，得出來的值，因此為了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得到一個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Pixel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的值，會經過九次的加法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，故其加法過程中</a:t>
            </a:r>
            <a:r>
              <a:rPr lang="zh-TW" altLang="en-US" sz="2000" b="1" dirty="0" smtClean="0">
                <a:solidFill>
                  <a:srgbClr val="0070C0"/>
                </a:solidFill>
              </a:rPr>
              <a:t>暫存的變數亦使用</a:t>
            </a:r>
            <a:r>
              <a:rPr lang="en-US" altLang="zh-TW" sz="2000" b="1" dirty="0" smtClean="0">
                <a:solidFill>
                  <a:srgbClr val="0070C0"/>
                </a:solidFill>
              </a:rPr>
              <a:t>Share Memory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。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00B0F0"/>
                </a:solidFill>
              </a:rPr>
              <a:t>3.</a:t>
            </a:r>
            <a:r>
              <a:rPr lang="zh-TW" altLang="en-US" sz="2000" b="1" dirty="0" smtClean="0">
                <a:solidFill>
                  <a:srgbClr val="00B0F0"/>
                </a:solidFill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經每個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Pixel 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與 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Filter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運算完成之後，將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R, G, B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三個分開運算的陣列中的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Pixel(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暫存在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Share Memory)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，合併存回一維陣列中。</a:t>
            </a:r>
            <a:endParaRPr lang="en-US" altLang="zh-TW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sz="2000" b="1" dirty="0" smtClean="0">
                <a:solidFill>
                  <a:srgbClr val="00B0F0"/>
                </a:solidFill>
              </a:rPr>
              <a:t>4.</a:t>
            </a:r>
            <a:r>
              <a:rPr lang="zh-TW" altLang="en-US" sz="2000" b="1" smtClean="0">
                <a:solidFill>
                  <a:srgbClr val="00B0F0"/>
                </a:solidFill>
              </a:rPr>
              <a:t> </a:t>
            </a:r>
            <a:r>
              <a:rPr lang="zh-TW" altLang="en-US" sz="2000" b="1" smtClean="0">
                <a:solidFill>
                  <a:schemeClr val="tx1"/>
                </a:solidFill>
              </a:rPr>
              <a:t>將轉換完成</a:t>
            </a:r>
            <a:r>
              <a:rPr lang="zh-TW" altLang="en-US" sz="2000" b="1">
                <a:solidFill>
                  <a:schemeClr val="tx1"/>
                </a:solidFill>
              </a:rPr>
              <a:t>的</a:t>
            </a:r>
            <a:r>
              <a:rPr lang="zh-TW" altLang="en-US" sz="2000" b="1" smtClean="0">
                <a:solidFill>
                  <a:schemeClr val="tx1"/>
                </a:solidFill>
              </a:rPr>
              <a:t>一維陣列資料寫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回圖片</a:t>
            </a:r>
            <a:r>
              <a:rPr lang="en-US" altLang="zh-TW" sz="2000" b="1" dirty="0" smtClean="0">
                <a:solidFill>
                  <a:schemeClr val="tx1"/>
                </a:solidFill>
              </a:rPr>
              <a:t>Data</a:t>
            </a:r>
            <a:r>
              <a:rPr lang="zh-TW" altLang="en-US" sz="2000" b="1" dirty="0" smtClean="0">
                <a:solidFill>
                  <a:schemeClr val="tx1"/>
                </a:solidFill>
              </a:rPr>
              <a:t>中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14301" y="118628"/>
            <a:ext cx="8596668" cy="560448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GPU</a:t>
            </a:r>
            <a:r>
              <a:rPr lang="zh-TW" altLang="en-US" dirty="0" smtClean="0">
                <a:solidFill>
                  <a:srgbClr val="0070C0"/>
                </a:solidFill>
              </a:rPr>
              <a:t> 執行與優化策略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8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2018" y="161192"/>
            <a:ext cx="8596668" cy="13208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執行時間比較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18" y="1176535"/>
            <a:ext cx="5252229" cy="214777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018" y="8215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GPU</a:t>
            </a:r>
            <a:r>
              <a:rPr lang="zh-TW" altLang="en-US" b="1" dirty="0" smtClean="0">
                <a:solidFill>
                  <a:srgbClr val="FF0000"/>
                </a:solidFill>
              </a:rPr>
              <a:t>版本</a:t>
            </a:r>
            <a:r>
              <a:rPr lang="zh-TW" altLang="en-US" b="1" dirty="0" smtClean="0"/>
              <a:t>，進行圖片轉換，花費時間為</a:t>
            </a:r>
            <a:r>
              <a:rPr lang="en-US" altLang="zh-TW" b="1" dirty="0"/>
              <a:t> </a:t>
            </a:r>
            <a:r>
              <a:rPr lang="en-US" altLang="zh-TW" b="1" dirty="0" smtClean="0">
                <a:solidFill>
                  <a:srgbClr val="002060"/>
                </a:solidFill>
              </a:rPr>
              <a:t>0.071712</a:t>
            </a:r>
            <a:endParaRPr lang="en-US" altLang="zh-TW" dirty="0">
              <a:solidFill>
                <a:srgbClr val="00206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52018" y="3497872"/>
            <a:ext cx="10373046" cy="896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52018" y="3089296"/>
            <a:ext cx="1995528" cy="235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6" y="4371309"/>
            <a:ext cx="10809235" cy="14843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2018" y="38930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CPU</a:t>
            </a:r>
            <a:r>
              <a:rPr lang="zh-TW" altLang="en-US" b="1" dirty="0" smtClean="0">
                <a:solidFill>
                  <a:srgbClr val="FF0000"/>
                </a:solidFill>
              </a:rPr>
              <a:t>版本</a:t>
            </a:r>
            <a:r>
              <a:rPr lang="zh-TW" altLang="en-US" b="1" dirty="0" smtClean="0"/>
              <a:t>，進行圖片轉換，花費時間為</a:t>
            </a:r>
            <a:r>
              <a:rPr lang="en-US" altLang="zh-TW" b="1" dirty="0"/>
              <a:t> </a:t>
            </a:r>
            <a:r>
              <a:rPr lang="en-US" altLang="zh-TW" b="1" dirty="0" smtClean="0">
                <a:solidFill>
                  <a:srgbClr val="002060"/>
                </a:solidFill>
              </a:rPr>
              <a:t>16.614496</a:t>
            </a:r>
            <a:endParaRPr lang="en-US" altLang="zh-TW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2018" y="5514731"/>
            <a:ext cx="3806744" cy="331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95469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901</Words>
  <Application>Microsoft Office PowerPoint</Application>
  <PresentationFormat>寬螢幕</PresentationFormat>
  <Paragraphs>131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微軟正黑體</vt:lpstr>
      <vt:lpstr>新細明體-ExtB</vt:lpstr>
      <vt:lpstr>Arial</vt:lpstr>
      <vt:lpstr>Times New Roman</vt:lpstr>
      <vt:lpstr>Trebuchet MS</vt:lpstr>
      <vt:lpstr>Wingdings</vt:lpstr>
      <vt:lpstr>Wingdings 3</vt:lpstr>
      <vt:lpstr>多面向</vt:lpstr>
      <vt:lpstr>平行計算期末專題</vt:lpstr>
      <vt:lpstr>題目介紹   </vt:lpstr>
      <vt:lpstr>程式UI</vt:lpstr>
      <vt:lpstr>PowerPoint 簡報</vt:lpstr>
      <vt:lpstr>銳利化</vt:lpstr>
      <vt:lpstr>Filter(濾波器)原理</vt:lpstr>
      <vt:lpstr>GPU 執行與優化策略</vt:lpstr>
      <vt:lpstr>GPU 執行與優化策略</vt:lpstr>
      <vt:lpstr>執行時間比較</vt:lpstr>
      <vt:lpstr>重點程式碼講解</vt:lpstr>
      <vt:lpstr>Main function</vt:lpstr>
      <vt:lpstr>GPU主要程式碼-&gt;Data轉換處理</vt:lpstr>
      <vt:lpstr>GPU主要程式碼-&gt;Data轉換處理</vt:lpstr>
      <vt:lpstr>GPU主要程式碼-&gt;Data轉換處理</vt:lpstr>
      <vt:lpstr>GPU主要程式碼-&gt;Data轉換處理</vt:lpstr>
      <vt:lpstr>GPU主要程式碼-&gt;Data轉換處理</vt:lpstr>
      <vt:lpstr>程式碼講解(此為CPU版本)</vt:lpstr>
      <vt:lpstr>程式碼講解(此為CPU版本)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平行計算期末專題</dc:title>
  <dc:creator>jason</dc:creator>
  <cp:lastModifiedBy>振揚 許</cp:lastModifiedBy>
  <cp:revision>36</cp:revision>
  <dcterms:created xsi:type="dcterms:W3CDTF">2019-01-22T08:09:32Z</dcterms:created>
  <dcterms:modified xsi:type="dcterms:W3CDTF">2019-01-22T15:30:15Z</dcterms:modified>
</cp:coreProperties>
</file>