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71" r:id="rId5"/>
    <p:sldId id="266" r:id="rId6"/>
    <p:sldId id="259" r:id="rId7"/>
    <p:sldId id="260" r:id="rId8"/>
    <p:sldId id="261" r:id="rId9"/>
    <p:sldId id="262" r:id="rId10"/>
    <p:sldId id="275" r:id="rId11"/>
    <p:sldId id="263" r:id="rId12"/>
    <p:sldId id="264" r:id="rId13"/>
    <p:sldId id="267" r:id="rId14"/>
    <p:sldId id="282" r:id="rId15"/>
    <p:sldId id="277" r:id="rId16"/>
    <p:sldId id="279" r:id="rId17"/>
    <p:sldId id="280" r:id="rId18"/>
    <p:sldId id="281" r:id="rId19"/>
    <p:sldId id="276" r:id="rId20"/>
    <p:sldId id="278" r:id="rId21"/>
    <p:sldId id="270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B3E3BCF-B5A0-4B8A-A732-E07CFEBCBE62}" type="datetimeFigureOut">
              <a:rPr lang="zh-TW" altLang="en-US" smtClean="0"/>
              <a:t>2019/1/20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545FF68-8A89-42B9-9040-9019D05091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BCF-B5A0-4B8A-A732-E07CFEBCBE62}" type="datetimeFigureOut">
              <a:rPr lang="zh-TW" altLang="en-US" smtClean="0"/>
              <a:t>2019/1/20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F68-8A89-42B9-9040-9019D05091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BCF-B5A0-4B8A-A732-E07CFEBCBE62}" type="datetimeFigureOut">
              <a:rPr lang="zh-TW" altLang="en-US" smtClean="0"/>
              <a:t>2019/1/20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F68-8A89-42B9-9040-9019D05091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3E3BCF-B5A0-4B8A-A732-E07CFEBCBE62}" type="datetimeFigureOut">
              <a:rPr lang="zh-TW" altLang="en-US" smtClean="0"/>
              <a:t>2019/1/20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45FF68-8A89-42B9-9040-9019D05091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B3E3BCF-B5A0-4B8A-A732-E07CFEBCBE62}" type="datetimeFigureOut">
              <a:rPr lang="zh-TW" altLang="en-US" smtClean="0"/>
              <a:t>2019/1/20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545FF68-8A89-42B9-9040-9019D05091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BCF-B5A0-4B8A-A732-E07CFEBCBE62}" type="datetimeFigureOut">
              <a:rPr lang="zh-TW" altLang="en-US" smtClean="0"/>
              <a:t>2019/1/20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F68-8A89-42B9-9040-9019D05091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BCF-B5A0-4B8A-A732-E07CFEBCBE62}" type="datetimeFigureOut">
              <a:rPr lang="zh-TW" altLang="en-US" smtClean="0"/>
              <a:t>2019/1/20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F68-8A89-42B9-9040-9019D05091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3E3BCF-B5A0-4B8A-A732-E07CFEBCBE62}" type="datetimeFigureOut">
              <a:rPr lang="zh-TW" altLang="en-US" smtClean="0"/>
              <a:t>2019/1/20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45FF68-8A89-42B9-9040-9019D05091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BCF-B5A0-4B8A-A732-E07CFEBCBE62}" type="datetimeFigureOut">
              <a:rPr lang="zh-TW" altLang="en-US" smtClean="0"/>
              <a:t>2019/1/20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F68-8A89-42B9-9040-9019D05091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3E3BCF-B5A0-4B8A-A732-E07CFEBCBE62}" type="datetimeFigureOut">
              <a:rPr lang="zh-TW" altLang="en-US" smtClean="0"/>
              <a:t>2019/1/20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45FF68-8A89-42B9-9040-9019D05091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3E3BCF-B5A0-4B8A-A732-E07CFEBCBE62}" type="datetimeFigureOut">
              <a:rPr lang="zh-TW" altLang="en-US" smtClean="0"/>
              <a:t>2019/1/20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45FF68-8A89-42B9-9040-9019D05091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B3E3BCF-B5A0-4B8A-A732-E07CFEBCBE62}" type="datetimeFigureOut">
              <a:rPr lang="zh-TW" altLang="en-US" smtClean="0"/>
              <a:t>2019/1/20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45FF68-8A89-42B9-9040-9019D05091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51720" y="1268760"/>
            <a:ext cx="6552728" cy="1894362"/>
          </a:xfrm>
        </p:spPr>
        <p:txBody>
          <a:bodyPr>
            <a:noAutofit/>
          </a:bodyPr>
          <a:lstStyle/>
          <a:p>
            <a:pPr algn="ctr"/>
            <a:r>
              <a:rPr lang="zh-TW" altLang="en-US" sz="5400" dirty="0"/>
              <a:t>彰化</a:t>
            </a:r>
            <a:r>
              <a:rPr lang="zh-TW" altLang="en-US" sz="5400" dirty="0" smtClean="0"/>
              <a:t>師範大學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 smtClean="0"/>
              <a:t>運動</a:t>
            </a:r>
            <a:r>
              <a:rPr lang="zh-TW" altLang="en-US" sz="5400" dirty="0"/>
              <a:t>場地借用系統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20280" y="5003322"/>
            <a:ext cx="6172200" cy="1371600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3100" dirty="0" smtClean="0"/>
              <a:t>組員</a:t>
            </a:r>
            <a:r>
              <a:rPr lang="en-US" altLang="zh-TW" sz="3100" dirty="0" smtClean="0"/>
              <a:t>:	S0554007 </a:t>
            </a:r>
            <a:r>
              <a:rPr lang="zh-TW" altLang="en-US" sz="3100" dirty="0" smtClean="0"/>
              <a:t>謝佳翰</a:t>
            </a:r>
            <a:endParaRPr lang="en-US" altLang="zh-TW" sz="3100" dirty="0" smtClean="0"/>
          </a:p>
          <a:p>
            <a:r>
              <a:rPr lang="en-US" altLang="zh-TW" sz="3100" dirty="0" smtClean="0"/>
              <a:t>	S0554009</a:t>
            </a:r>
            <a:r>
              <a:rPr lang="zh-TW" altLang="en-US" sz="3100" dirty="0" smtClean="0"/>
              <a:t> 劉韋亨</a:t>
            </a:r>
            <a:endParaRPr lang="en-US" altLang="zh-TW" sz="3100" dirty="0" smtClean="0"/>
          </a:p>
          <a:p>
            <a:r>
              <a:rPr lang="en-US" altLang="zh-TW" sz="3100" dirty="0" smtClean="0"/>
              <a:t>	S0554014</a:t>
            </a:r>
            <a:r>
              <a:rPr lang="zh-TW" altLang="en-US" sz="3100" dirty="0" smtClean="0"/>
              <a:t> 許振揚</a:t>
            </a:r>
            <a:endParaRPr lang="en-US" altLang="zh-TW" sz="3100" dirty="0" smtClean="0"/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09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/>
              <a:t>基本資料填寫 示意圖</a:t>
            </a:r>
            <a:endParaRPr lang="zh-TW" altLang="en-US" sz="44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3"/>
            <a:ext cx="8280920" cy="3288559"/>
          </a:xfrm>
        </p:spPr>
      </p:pic>
      <p:sp>
        <p:nvSpPr>
          <p:cNvPr id="5" name="文字方塊 4"/>
          <p:cNvSpPr txBox="1"/>
          <p:nvPr/>
        </p:nvSpPr>
        <p:spPr>
          <a:xfrm>
            <a:off x="5508104" y="443711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+mn-ea"/>
              </a:rPr>
              <a:t>基本資料填寫</a:t>
            </a:r>
            <a:endParaRPr lang="zh-TW" altLang="en-US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933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/>
              <a:t>(</a:t>
            </a:r>
            <a:r>
              <a:rPr lang="zh-TW" altLang="en-US" sz="4800" b="1" dirty="0" smtClean="0"/>
              <a:t>申請、存檔動作完成</a:t>
            </a:r>
            <a:r>
              <a:rPr lang="en-US" altLang="zh-TW" sz="4800" b="1" dirty="0" smtClean="0"/>
              <a:t>)</a:t>
            </a:r>
            <a:endParaRPr lang="zh-TW" altLang="en-US" sz="4800" b="1" dirty="0"/>
          </a:p>
        </p:txBody>
      </p:sp>
      <p:pic>
        <p:nvPicPr>
          <p:cNvPr id="4" name="內容版面配置區 3" descr="系統管理員: Anaconda Prompt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5703279" cy="3184401"/>
          </a:xfrm>
        </p:spPr>
      </p:pic>
      <p:pic>
        <p:nvPicPr>
          <p:cNvPr id="5" name="圖片 4" descr="userReco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80" y="2204864"/>
            <a:ext cx="7310034" cy="4582536"/>
          </a:xfrm>
          <a:prstGeom prst="rect">
            <a:avLst/>
          </a:prstGeom>
        </p:spPr>
      </p:pic>
      <p:sp>
        <p:nvSpPr>
          <p:cNvPr id="9" name="向左箭號 8"/>
          <p:cNvSpPr/>
          <p:nvPr/>
        </p:nvSpPr>
        <p:spPr>
          <a:xfrm>
            <a:off x="3995936" y="3270696"/>
            <a:ext cx="504056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191000" y="359596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User </a:t>
            </a:r>
            <a:r>
              <a:rPr lang="zh-TW" altLang="en-US" b="1" dirty="0" smtClean="0">
                <a:solidFill>
                  <a:srgbClr val="FF0000"/>
                </a:solidFill>
              </a:rPr>
              <a:t>儲存的資料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選擇</a:t>
            </a:r>
            <a:r>
              <a:rPr lang="zh-TW" altLang="en-US" sz="4800" b="1" dirty="0" smtClean="0"/>
              <a:t>功能</a:t>
            </a:r>
            <a:r>
              <a:rPr lang="en-US" altLang="zh-TW" sz="4800" b="1" dirty="0" smtClean="0"/>
              <a:t>2:</a:t>
            </a:r>
            <a:r>
              <a:rPr lang="zh-TW" altLang="en-US" sz="4800" b="1" dirty="0"/>
              <a:t>已建檔</a:t>
            </a:r>
            <a:endParaRPr lang="zh-TW" altLang="en-US" sz="4400" dirty="0"/>
          </a:p>
        </p:txBody>
      </p:sp>
      <p:pic>
        <p:nvPicPr>
          <p:cNvPr id="4" name="內容版面配置區 3" descr="系統管理員: Anaconda Prompt - C:\Users\user\Desktop\mining\hw3.py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65" y="1382376"/>
            <a:ext cx="9161165" cy="5331608"/>
          </a:xfrm>
        </p:spPr>
      </p:pic>
      <p:sp>
        <p:nvSpPr>
          <p:cNvPr id="5" name="向右箭號 4"/>
          <p:cNvSpPr/>
          <p:nvPr/>
        </p:nvSpPr>
        <p:spPr>
          <a:xfrm>
            <a:off x="3707904" y="6137262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409503" y="414908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315866" y="41084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展示出上次存檔的資料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99741" y="5814096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可使用存檔資料</a:t>
            </a:r>
            <a:r>
              <a:rPr lang="zh-TW" altLang="en-US" dirty="0" smtClean="0">
                <a:solidFill>
                  <a:srgbClr val="FF0000"/>
                </a:solidFill>
              </a:rPr>
              <a:t>進行</a:t>
            </a:r>
            <a:r>
              <a:rPr lang="zh-TW" altLang="en-US" dirty="0" smtClean="0">
                <a:solidFill>
                  <a:srgbClr val="FF0000"/>
                </a:solidFill>
              </a:rPr>
              <a:t>搶場、取消借場功能</a:t>
            </a:r>
            <a:r>
              <a:rPr lang="zh-TW" altLang="en-US" dirty="0" smtClean="0">
                <a:solidFill>
                  <a:srgbClr val="FF0000"/>
                </a:solidFill>
              </a:rPr>
              <a:t>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亦可修改資料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如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日期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08856" y="522972"/>
            <a:ext cx="311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可在</a:t>
            </a:r>
            <a:r>
              <a:rPr lang="en-US" altLang="zh-TW" dirty="0" smtClean="0"/>
              <a:t>UI</a:t>
            </a:r>
            <a:r>
              <a:rPr lang="zh-TW" altLang="en-US" dirty="0" smtClean="0"/>
              <a:t>介面選擇</a:t>
            </a:r>
            <a:r>
              <a:rPr lang="en-US" altLang="zh-TW" dirty="0" smtClean="0"/>
              <a:t>-&gt;</a:t>
            </a:r>
            <a:r>
              <a:rPr lang="zh-TW" altLang="en-US" b="1" dirty="0" smtClean="0"/>
              <a:t>已建檔</a:t>
            </a:r>
            <a:endParaRPr lang="en-US" altLang="zh-TW" b="1" dirty="0"/>
          </a:p>
          <a:p>
            <a:r>
              <a:rPr lang="zh-TW" altLang="en-US" dirty="0" smtClean="0"/>
              <a:t>快速讀取已經填入過的資料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6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修改日期</a:t>
            </a:r>
            <a:endParaRPr lang="zh-TW" altLang="en-US" sz="4800" b="1" dirty="0"/>
          </a:p>
        </p:txBody>
      </p:sp>
      <p:pic>
        <p:nvPicPr>
          <p:cNvPr id="4" name="內容版面配置區 3" descr="系統管理員: Anaconda Prompt - C:\Users\user\Desktop\mining\hw3.py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8819162" cy="5132570"/>
          </a:xfrm>
        </p:spPr>
      </p:pic>
      <p:sp>
        <p:nvSpPr>
          <p:cNvPr id="5" name="向右箭號 4"/>
          <p:cNvSpPr/>
          <p:nvPr/>
        </p:nvSpPr>
        <p:spPr>
          <a:xfrm>
            <a:off x="3946724" y="3537012"/>
            <a:ext cx="194421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084167" y="33883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選擇修改日期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2438655" y="4199751"/>
            <a:ext cx="14401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>
            <a:off x="2483768" y="2099283"/>
            <a:ext cx="144016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61210" y="2692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原日期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55776" y="4118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修改成功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161052" y="67269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若需要在</a:t>
            </a:r>
            <a:r>
              <a:rPr lang="zh-TW" altLang="en-US" b="1" dirty="0" smtClean="0">
                <a:solidFill>
                  <a:srgbClr val="0070C0"/>
                </a:solidFill>
              </a:rPr>
              <a:t>不同日期搶場</a:t>
            </a:r>
            <a:r>
              <a:rPr lang="zh-TW" altLang="en-US" dirty="0" smtClean="0"/>
              <a:t>、取消借場，只需要</a:t>
            </a:r>
            <a:r>
              <a:rPr lang="zh-TW" altLang="en-US" b="1" dirty="0" smtClean="0">
                <a:solidFill>
                  <a:srgbClr val="0070C0"/>
                </a:solidFill>
              </a:rPr>
              <a:t>修改日期</a:t>
            </a:r>
            <a:r>
              <a:rPr lang="zh-TW" altLang="en-US" dirty="0" smtClean="0"/>
              <a:t>，即可完成快速完成工作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1656801" y="2060848"/>
            <a:ext cx="114630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760131" y="3933056"/>
            <a:ext cx="6480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52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27784" y="2420888"/>
            <a:ext cx="7467600" cy="1143000"/>
          </a:xfrm>
        </p:spPr>
        <p:txBody>
          <a:bodyPr>
            <a:noAutofit/>
          </a:bodyPr>
          <a:lstStyle/>
          <a:p>
            <a:r>
              <a:rPr lang="zh-TW" altLang="en-US" sz="96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搶場</a:t>
            </a:r>
            <a:endParaRPr lang="zh-TW" altLang="en-US" sz="96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67744" y="4725144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注</a:t>
            </a:r>
            <a:r>
              <a:rPr lang="en-US" altLang="zh-TW" dirty="0" smtClean="0"/>
              <a:t>:</a:t>
            </a:r>
            <a:r>
              <a:rPr lang="zh-TW" altLang="en-US" dirty="0" smtClean="0"/>
              <a:t> 搶場分為↓</a:t>
            </a:r>
            <a:endParaRPr lang="en-US" altLang="zh-TW" dirty="0" smtClean="0"/>
          </a:p>
          <a:p>
            <a:r>
              <a:rPr lang="en-US" altLang="zh-TW" dirty="0" smtClean="0"/>
              <a:t>7</a:t>
            </a:r>
            <a:r>
              <a:rPr lang="zh-TW" altLang="en-US" dirty="0" smtClean="0"/>
              <a:t>天內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可立刻申請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7</a:t>
            </a:r>
            <a:r>
              <a:rPr lang="zh-TW" altLang="en-US" dirty="0" smtClean="0"/>
              <a:t>天後</a:t>
            </a:r>
            <a:r>
              <a:rPr lang="en-US" altLang="zh-TW" dirty="0" smtClean="0"/>
              <a:t>(</a:t>
            </a:r>
            <a:r>
              <a:rPr lang="zh-TW" altLang="en-US" dirty="0" smtClean="0"/>
              <a:t>彰師系統場地開放時間</a:t>
            </a:r>
            <a:r>
              <a:rPr lang="zh-TW" altLang="en-US" dirty="0" smtClean="0"/>
              <a:t>一到，</a:t>
            </a:r>
            <a:r>
              <a:rPr lang="zh-TW" altLang="en-US" dirty="0" smtClean="0"/>
              <a:t>程式自動搶場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615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-315416"/>
            <a:ext cx="7467600" cy="1008112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/>
              <a:t>搶場示意圖</a:t>
            </a:r>
            <a:r>
              <a:rPr lang="en-US" altLang="zh-TW" sz="4000" dirty="0" smtClean="0"/>
              <a:t>(</a:t>
            </a:r>
            <a:r>
              <a:rPr lang="en-US" altLang="zh-TW" sz="4000" dirty="0" smtClean="0">
                <a:solidFill>
                  <a:srgbClr val="FF0000"/>
                </a:solidFill>
              </a:rPr>
              <a:t>7</a:t>
            </a:r>
            <a:r>
              <a:rPr lang="zh-TW" altLang="en-US" sz="4000" dirty="0" smtClean="0">
                <a:solidFill>
                  <a:srgbClr val="FF0000"/>
                </a:solidFill>
              </a:rPr>
              <a:t>天內</a:t>
            </a:r>
            <a:r>
              <a:rPr lang="zh-TW" altLang="en-US" sz="4000" dirty="0" smtClean="0"/>
              <a:t>可立刻申請借用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69429" y="789786"/>
            <a:ext cx="8805142" cy="487375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若我們要申請</a:t>
            </a:r>
            <a:r>
              <a:rPr lang="en-US" altLang="zh-TW" b="1" dirty="0" smtClean="0"/>
              <a:t>2019/01/24</a:t>
            </a:r>
            <a:r>
              <a:rPr lang="zh-TW" altLang="en-US" dirty="0" smtClean="0"/>
              <a:t>的場地，</a:t>
            </a:r>
            <a:r>
              <a:rPr lang="zh-TW" altLang="en-US" b="1" dirty="0" smtClean="0"/>
              <a:t>節次</a:t>
            </a:r>
            <a:r>
              <a:rPr lang="en-US" altLang="zh-TW" b="1" dirty="0" smtClean="0"/>
              <a:t>1 2 3 5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場地</a:t>
            </a:r>
            <a:r>
              <a:rPr lang="en-US" altLang="zh-TW" b="1" dirty="0" smtClean="0"/>
              <a:t>BEGH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52678"/>
            <a:ext cx="8424936" cy="53916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75656" y="4221088"/>
            <a:ext cx="72008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95736" y="4221088"/>
            <a:ext cx="72008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220072" y="5093731"/>
            <a:ext cx="864096" cy="2794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949428" y="3953302"/>
            <a:ext cx="720080" cy="2891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051720" y="3573016"/>
            <a:ext cx="144016" cy="6250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3563888" y="3328208"/>
            <a:ext cx="421432" cy="636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851920" y="293583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預計借場失敗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紅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21714" y="3226662"/>
            <a:ext cx="20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預計借場成功</a:t>
            </a:r>
            <a:r>
              <a:rPr lang="en-US" altLang="zh-TW" b="1" dirty="0" smtClean="0">
                <a:solidFill>
                  <a:srgbClr val="00B050"/>
                </a:solidFill>
              </a:rPr>
              <a:t>(</a:t>
            </a:r>
            <a:r>
              <a:rPr lang="zh-TW" altLang="en-US" b="1" dirty="0" smtClean="0">
                <a:solidFill>
                  <a:srgbClr val="00B050"/>
                </a:solidFill>
              </a:rPr>
              <a:t>綠</a:t>
            </a:r>
            <a:r>
              <a:rPr lang="en-US" altLang="zh-TW" b="1" dirty="0" smtClean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2000" y="1504803"/>
            <a:ext cx="3600399" cy="3400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2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8537881" cy="4896544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7467600" cy="1143000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搶場</a:t>
            </a:r>
            <a:r>
              <a:rPr lang="en-US" altLang="zh-TW" sz="4000" dirty="0" smtClean="0"/>
              <a:t>UI</a:t>
            </a:r>
            <a:r>
              <a:rPr lang="zh-TW" altLang="en-US" sz="4000" dirty="0" smtClean="0"/>
              <a:t>介面</a:t>
            </a:r>
            <a:r>
              <a:rPr lang="en-US" altLang="zh-TW" sz="4000" dirty="0" smtClean="0"/>
              <a:t>(7</a:t>
            </a:r>
            <a:r>
              <a:rPr lang="zh-TW" altLang="en-US" sz="4000" dirty="0" smtClean="0"/>
              <a:t>天內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691680" y="4653136"/>
            <a:ext cx="93610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915816" y="4869160"/>
            <a:ext cx="201622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156176" y="5085184"/>
            <a:ext cx="201622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內容版面配置區 2"/>
          <p:cNvSpPr txBox="1">
            <a:spLocks/>
          </p:cNvSpPr>
          <p:nvPr/>
        </p:nvSpPr>
        <p:spPr>
          <a:xfrm>
            <a:off x="117889" y="1052736"/>
            <a:ext cx="8805142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若我們要申請</a:t>
            </a:r>
            <a:r>
              <a:rPr lang="en-US" altLang="zh-TW" b="1" dirty="0" smtClean="0"/>
              <a:t>2019/01/24</a:t>
            </a:r>
            <a:r>
              <a:rPr lang="zh-TW" altLang="en-US" dirty="0" smtClean="0"/>
              <a:t>的場地，</a:t>
            </a:r>
            <a:r>
              <a:rPr lang="zh-TW" altLang="en-US" b="1" dirty="0" smtClean="0"/>
              <a:t>節次</a:t>
            </a:r>
            <a:r>
              <a:rPr lang="en-US" altLang="zh-TW" b="1" dirty="0" smtClean="0"/>
              <a:t>1 2 3 5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場地</a:t>
            </a:r>
            <a:r>
              <a:rPr lang="en-US" altLang="zh-TW" b="1" dirty="0" smtClean="0"/>
              <a:t>BEGH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0710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8496944" cy="5581344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45980" y="-99392"/>
            <a:ext cx="7467600" cy="1143000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搶場 </a:t>
            </a:r>
            <a:r>
              <a:rPr lang="en-US" altLang="zh-TW" sz="4000" dirty="0" smtClean="0"/>
              <a:t>(7</a:t>
            </a:r>
            <a:r>
              <a:rPr lang="zh-TW" altLang="en-US" sz="4000" dirty="0" smtClean="0"/>
              <a:t>天內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5580112" y="47210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執行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後回饋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9943" y="3068960"/>
            <a:ext cx="22322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1520" y="3915416"/>
            <a:ext cx="22322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9588" y="5805264"/>
            <a:ext cx="223224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9588" y="4761872"/>
            <a:ext cx="2232248" cy="574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483768" y="3212976"/>
            <a:ext cx="2016224" cy="1440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572000" y="32129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成功借場資訊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451836" y="4761872"/>
            <a:ext cx="1727944" cy="98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197172" y="4577206"/>
            <a:ext cx="433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若</a:t>
            </a:r>
            <a:r>
              <a:rPr lang="zh-TW" altLang="en-US" dirty="0" smtClean="0">
                <a:solidFill>
                  <a:srgbClr val="00B050"/>
                </a:solidFill>
              </a:rPr>
              <a:t>借用場地已額滿</a:t>
            </a:r>
            <a:r>
              <a:rPr lang="zh-TW" altLang="en-US" dirty="0">
                <a:solidFill>
                  <a:srgbClr val="00B050"/>
                </a:solidFill>
              </a:rPr>
              <a:t>，</a:t>
            </a:r>
            <a:r>
              <a:rPr lang="zh-TW" altLang="en-US" dirty="0" smtClean="0">
                <a:solidFill>
                  <a:srgbClr val="00B050"/>
                </a:solidFill>
              </a:rPr>
              <a:t>會</a:t>
            </a:r>
            <a:r>
              <a:rPr lang="zh-TW" altLang="en-US" dirty="0">
                <a:solidFill>
                  <a:srgbClr val="00B050"/>
                </a:solidFill>
              </a:rPr>
              <a:t>列出該節次所有剩餘</a:t>
            </a:r>
            <a:r>
              <a:rPr lang="zh-TW" altLang="en-US" dirty="0" smtClean="0">
                <a:solidFill>
                  <a:srgbClr val="00B050"/>
                </a:solidFill>
              </a:rPr>
              <a:t>場地</a:t>
            </a:r>
            <a:r>
              <a:rPr lang="zh-TW" altLang="en-US" dirty="0">
                <a:solidFill>
                  <a:srgbClr val="00B050"/>
                </a:solidFill>
              </a:rPr>
              <a:t>；</a:t>
            </a:r>
            <a:r>
              <a:rPr lang="zh-TW" altLang="en-US" dirty="0" smtClean="0">
                <a:solidFill>
                  <a:srgbClr val="00B050"/>
                </a:solidFill>
              </a:rPr>
              <a:t>此節次 </a:t>
            </a:r>
            <a:r>
              <a:rPr lang="en-US" altLang="zh-TW" dirty="0" smtClean="0">
                <a:solidFill>
                  <a:srgbClr val="00B050"/>
                </a:solidFill>
              </a:rPr>
              <a:t>-&gt;</a:t>
            </a:r>
            <a:r>
              <a:rPr lang="zh-TW" altLang="en-US" dirty="0" smtClean="0">
                <a:solidFill>
                  <a:srgbClr val="00B050"/>
                </a:solidFill>
              </a:rPr>
              <a:t>剩餘場地</a:t>
            </a:r>
            <a:r>
              <a:rPr lang="en-US" altLang="zh-TW" dirty="0" smtClean="0">
                <a:solidFill>
                  <a:srgbClr val="00B050"/>
                </a:solidFill>
              </a:rPr>
              <a:t>:</a:t>
            </a:r>
            <a:r>
              <a:rPr lang="zh-TW" altLang="en-US" dirty="0" smtClean="0">
                <a:solidFill>
                  <a:srgbClr val="00B050"/>
                </a:solidFill>
              </a:rPr>
              <a:t>無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251520" y="6525344"/>
            <a:ext cx="24482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21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4" y="1052736"/>
            <a:ext cx="8208912" cy="5692209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323528" y="-171400"/>
            <a:ext cx="7467600" cy="1143000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 smtClean="0"/>
              <a:t>搶場結果示意圖</a:t>
            </a:r>
            <a:r>
              <a:rPr lang="en-US" altLang="zh-TW" sz="4000" dirty="0" smtClean="0"/>
              <a:t>(7</a:t>
            </a:r>
            <a:r>
              <a:rPr lang="zh-TW" altLang="en-US" sz="4000" dirty="0" smtClean="0"/>
              <a:t>天內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1475656" y="3917383"/>
            <a:ext cx="72008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95736" y="3917383"/>
            <a:ext cx="72008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220072" y="4869160"/>
            <a:ext cx="72008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499992" y="1052736"/>
            <a:ext cx="3672407" cy="3400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41642" y="3604958"/>
            <a:ext cx="720080" cy="3199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425180" y="2968375"/>
            <a:ext cx="421432" cy="636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645311" y="253971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無剩餘場地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85504" y="2909051"/>
            <a:ext cx="14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借場成功</a:t>
            </a:r>
            <a:r>
              <a:rPr lang="en-US" altLang="zh-TW" b="1" dirty="0" smtClean="0">
                <a:solidFill>
                  <a:srgbClr val="00B050"/>
                </a:solidFill>
              </a:rPr>
              <a:t>(</a:t>
            </a:r>
            <a:r>
              <a:rPr lang="zh-TW" altLang="en-US" b="1" dirty="0" smtClean="0">
                <a:solidFill>
                  <a:srgbClr val="00B050"/>
                </a:solidFill>
              </a:rPr>
              <a:t>綠</a:t>
            </a:r>
            <a:r>
              <a:rPr lang="en-US" altLang="zh-TW" b="1" dirty="0" smtClean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069557" y="3268523"/>
            <a:ext cx="144016" cy="6250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11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7329" y="0"/>
            <a:ext cx="7467600" cy="11430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搶場</a:t>
            </a:r>
            <a:r>
              <a:rPr lang="en-US" altLang="zh-TW" sz="4000" b="1" dirty="0" smtClean="0"/>
              <a:t>(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7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天後</a:t>
            </a:r>
            <a:r>
              <a:rPr lang="en-US" altLang="zh-TW" sz="4000" b="1" dirty="0" smtClean="0"/>
              <a:t>)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7467600" cy="4873752"/>
          </a:xfrm>
        </p:spPr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TW" sz="18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TW" sz="18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TW" altLang="en-US" sz="2400" dirty="0"/>
              <a:t>為了達到搶場功能</a:t>
            </a:r>
            <a:r>
              <a:rPr lang="en-US" altLang="zh-TW" sz="2400" dirty="0"/>
              <a:t>-&gt;</a:t>
            </a:r>
            <a:r>
              <a:rPr lang="zh-TW" altLang="en-US" sz="2400" dirty="0"/>
              <a:t>使用者能夠</a:t>
            </a:r>
            <a:r>
              <a:rPr lang="zh-TW" altLang="en-US" sz="2400" b="1" dirty="0">
                <a:solidFill>
                  <a:srgbClr val="0070C0"/>
                </a:solidFill>
              </a:rPr>
              <a:t>事先啟動程式，</a:t>
            </a:r>
            <a:r>
              <a:rPr lang="zh-TW" altLang="en-US" sz="2400" dirty="0"/>
              <a:t>程式便會</a:t>
            </a:r>
            <a:r>
              <a:rPr lang="zh-TW" altLang="en-US" sz="2400" b="1" dirty="0">
                <a:solidFill>
                  <a:srgbClr val="0070C0"/>
                </a:solidFill>
              </a:rPr>
              <a:t>自動倒數剩餘時間</a:t>
            </a:r>
            <a:r>
              <a:rPr lang="zh-TW" altLang="en-US" sz="2400" dirty="0"/>
              <a:t>，在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場地系統開放</a:t>
            </a:r>
            <a:r>
              <a:rPr lang="zh-TW" altLang="en-US" sz="2400" b="1" dirty="0">
                <a:solidFill>
                  <a:srgbClr val="0070C0"/>
                </a:solidFill>
              </a:rPr>
              <a:t>借用時間剛開放</a:t>
            </a:r>
            <a:r>
              <a:rPr lang="zh-TW" altLang="en-US" sz="2400" dirty="0"/>
              <a:t>當下立刻借用場地，達到</a:t>
            </a:r>
            <a:r>
              <a:rPr lang="en-US" altLang="zh-TW" sz="2400" dirty="0"/>
              <a:t>“</a:t>
            </a:r>
            <a:r>
              <a:rPr lang="zh-TW" altLang="en-US" sz="2400" dirty="0"/>
              <a:t>搶場</a:t>
            </a:r>
            <a:r>
              <a:rPr lang="en-US" altLang="zh-TW" sz="2400" dirty="0"/>
              <a:t>”</a:t>
            </a:r>
            <a:r>
              <a:rPr lang="zh-TW" altLang="en-US" sz="2400" dirty="0"/>
              <a:t>功能。</a:t>
            </a:r>
            <a:endParaRPr lang="en-US" altLang="zh-TW" sz="24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TW" sz="2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TW" altLang="en-US" sz="2400" dirty="0" smtClean="0"/>
              <a:t>學校</a:t>
            </a:r>
            <a:r>
              <a:rPr lang="zh-TW" altLang="en-US" sz="2400" dirty="0"/>
              <a:t>運動場地系統可借用時間為七天內</a:t>
            </a:r>
            <a:r>
              <a:rPr lang="en-US" altLang="zh-TW" sz="2400" dirty="0"/>
              <a:t>(</a:t>
            </a:r>
            <a:r>
              <a:rPr lang="zh-TW" altLang="en-US" sz="2400" dirty="0"/>
              <a:t>七天以後尚不可借</a:t>
            </a:r>
            <a:r>
              <a:rPr lang="en-US" altLang="zh-TW" sz="2400" dirty="0"/>
              <a:t>)</a:t>
            </a:r>
            <a:r>
              <a:rPr lang="zh-TW" altLang="en-US" sz="2400" dirty="0"/>
              <a:t>，並會在於每日</a:t>
            </a:r>
            <a:r>
              <a:rPr lang="en-US" altLang="zh-TW" sz="2400" dirty="0"/>
              <a:t>00:01:30</a:t>
            </a:r>
            <a:r>
              <a:rPr lang="zh-TW" altLang="en-US" sz="2400" dirty="0"/>
              <a:t>更新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TW" sz="24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TW" sz="2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TW" altLang="en-US" sz="2400" dirty="0" smtClean="0"/>
              <a:t>下方以目前日期</a:t>
            </a:r>
            <a:r>
              <a:rPr lang="en-US" altLang="zh-TW" sz="2400" dirty="0" smtClean="0"/>
              <a:t>1/21</a:t>
            </a:r>
            <a:r>
              <a:rPr lang="zh-TW" altLang="en-US" sz="2400" dirty="0" smtClean="0"/>
              <a:t>，欲申請日期</a:t>
            </a:r>
            <a:r>
              <a:rPr lang="en-US" altLang="zh-TW" sz="2400" dirty="0" smtClean="0"/>
              <a:t>1/30</a:t>
            </a:r>
            <a:r>
              <a:rPr lang="zh-TW" altLang="en-US" sz="2400" dirty="0" smtClean="0"/>
              <a:t>示範此功能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76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143000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簡介與動機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7992888" cy="4873752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+mn-ea"/>
              </a:rPr>
              <a:t>我們使用網路爬蟲將借用彰師大運動場地的工作自動、簡單、快速化，最主要目的是達到</a:t>
            </a:r>
            <a:r>
              <a:rPr lang="en-US" altLang="zh-TW" sz="3200" dirty="0" smtClean="0">
                <a:latin typeface="+mn-ea"/>
              </a:rPr>
              <a:t>“</a:t>
            </a:r>
            <a:r>
              <a:rPr lang="zh-TW" altLang="en-US" sz="3200" b="1" dirty="0" smtClean="0">
                <a:latin typeface="+mn-ea"/>
              </a:rPr>
              <a:t>搶場</a:t>
            </a:r>
            <a:r>
              <a:rPr lang="en-US" altLang="zh-TW" sz="3200" dirty="0" smtClean="0">
                <a:latin typeface="+mn-ea"/>
              </a:rPr>
              <a:t>”</a:t>
            </a:r>
            <a:r>
              <a:rPr lang="zh-TW" altLang="en-US" sz="3200" dirty="0" smtClean="0">
                <a:latin typeface="+mn-ea"/>
              </a:rPr>
              <a:t>功能。</a:t>
            </a:r>
            <a:endParaRPr lang="en-US" altLang="zh-TW" sz="3200" dirty="0" smtClean="0">
              <a:latin typeface="+mn-ea"/>
            </a:endParaRPr>
          </a:p>
          <a:p>
            <a:endParaRPr lang="en-US" altLang="zh-TW" sz="3200" dirty="0" smtClean="0">
              <a:latin typeface="+mn-ea"/>
            </a:endParaRPr>
          </a:p>
          <a:p>
            <a:r>
              <a:rPr lang="zh-TW" altLang="en-US" sz="3200" b="1" dirty="0" smtClean="0">
                <a:latin typeface="+mn-ea"/>
              </a:rPr>
              <a:t>搶場</a:t>
            </a:r>
            <a:r>
              <a:rPr lang="en-US" altLang="zh-TW" sz="32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3200" dirty="0" smtClean="0">
                <a:latin typeface="+mn-ea"/>
                <a:sym typeface="Wingdings" panose="05000000000000000000" pitchFamily="2" charset="2"/>
              </a:rPr>
              <a:t>學校</a:t>
            </a:r>
            <a:r>
              <a:rPr lang="zh-TW" altLang="en-US" sz="3200" dirty="0" smtClean="0">
                <a:latin typeface="+mn-ea"/>
              </a:rPr>
              <a:t>系</a:t>
            </a:r>
            <a:r>
              <a:rPr lang="zh-TW" altLang="en-US" sz="3200" dirty="0" smtClean="0">
                <a:latin typeface="+mn-ea"/>
              </a:rPr>
              <a:t>隊練球場地需要與很多系共同競爭，在熱門時段時常發生搶不到場地之現象。</a:t>
            </a:r>
            <a:endParaRPr lang="zh-TW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6969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27329" y="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smtClean="0"/>
              <a:t>搶場</a:t>
            </a:r>
            <a:r>
              <a:rPr lang="en-US" altLang="zh-TW" sz="4000" b="1" smtClean="0"/>
              <a:t>(7</a:t>
            </a:r>
            <a:r>
              <a:rPr lang="zh-TW" altLang="en-US" sz="4000" b="1" smtClean="0"/>
              <a:t>天後</a:t>
            </a:r>
            <a:r>
              <a:rPr lang="en-US" altLang="zh-TW" sz="4000" b="1" smtClean="0"/>
              <a:t>)</a:t>
            </a:r>
            <a:endParaRPr lang="zh-TW" altLang="en-US" sz="4000" b="1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8424936" cy="49390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3342" y="4926709"/>
            <a:ext cx="4680520" cy="4092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938758" y="4797152"/>
            <a:ext cx="569346" cy="1295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475656" y="3789040"/>
            <a:ext cx="100811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424062" y="4472847"/>
            <a:ext cx="2892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將在可借用日期的</a:t>
            </a:r>
            <a:r>
              <a:rPr lang="en-US" altLang="zh-TW" dirty="0" smtClean="0">
                <a:solidFill>
                  <a:srgbClr val="00B050"/>
                </a:solidFill>
              </a:rPr>
              <a:t>7</a:t>
            </a:r>
            <a:r>
              <a:rPr lang="zh-TW" altLang="en-US" dirty="0" smtClean="0">
                <a:solidFill>
                  <a:srgbClr val="00B050"/>
                </a:solidFill>
              </a:rPr>
              <a:t>天前</a:t>
            </a:r>
            <a:r>
              <a:rPr lang="en-US" altLang="zh-TW" dirty="0" smtClean="0">
                <a:solidFill>
                  <a:srgbClr val="00B050"/>
                </a:solidFill>
              </a:rPr>
              <a:t>(1/30 - 7</a:t>
            </a:r>
            <a:r>
              <a:rPr lang="zh-TW" altLang="en-US" dirty="0" smtClean="0">
                <a:solidFill>
                  <a:srgbClr val="00B050"/>
                </a:solidFill>
              </a:rPr>
              <a:t>天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  <a:r>
              <a:rPr lang="zh-TW" altLang="en-US" dirty="0" smtClean="0">
                <a:solidFill>
                  <a:srgbClr val="00B050"/>
                </a:solidFill>
              </a:rPr>
              <a:t>，系統開放時程式自動立即搶場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2483768" y="3531825"/>
            <a:ext cx="569346" cy="12955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099636" y="3117674"/>
            <a:ext cx="413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目前日期</a:t>
            </a:r>
            <a:r>
              <a:rPr lang="en-US" altLang="zh-TW" dirty="0" smtClean="0">
                <a:solidFill>
                  <a:srgbClr val="00B050"/>
                </a:solidFill>
              </a:rPr>
              <a:t>1/21</a:t>
            </a:r>
            <a:r>
              <a:rPr lang="zh-TW" altLang="en-US" dirty="0" smtClean="0">
                <a:solidFill>
                  <a:srgbClr val="00B050"/>
                </a:solidFill>
              </a:rPr>
              <a:t>，欲搶場日期</a:t>
            </a:r>
            <a:r>
              <a:rPr lang="en-US" altLang="zh-TW" dirty="0" smtClean="0">
                <a:solidFill>
                  <a:srgbClr val="00B050"/>
                </a:solidFill>
              </a:rPr>
              <a:t>:1/30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938634" y="435452"/>
            <a:ext cx="452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透過準時喚醒程式，程式自動快速執行輸入，達到</a:t>
            </a:r>
            <a:r>
              <a:rPr lang="en-US" altLang="zh-TW" b="1" dirty="0" smtClean="0">
                <a:solidFill>
                  <a:srgbClr val="FF0000"/>
                </a:solidFill>
              </a:rPr>
              <a:t>”</a:t>
            </a:r>
            <a:r>
              <a:rPr lang="zh-TW" altLang="en-US" b="1" dirty="0" smtClean="0">
                <a:solidFill>
                  <a:srgbClr val="FF0000"/>
                </a:solidFill>
              </a:rPr>
              <a:t>搶場</a:t>
            </a:r>
            <a:r>
              <a:rPr lang="en-US" altLang="zh-TW" b="1" dirty="0" smtClean="0">
                <a:solidFill>
                  <a:srgbClr val="FF0000"/>
                </a:solidFill>
              </a:rPr>
              <a:t>”</a:t>
            </a:r>
            <a:r>
              <a:rPr lang="zh-TW" altLang="en-US" b="1" dirty="0" smtClean="0">
                <a:solidFill>
                  <a:srgbClr val="FF0000"/>
                </a:solidFill>
              </a:rPr>
              <a:t>功能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39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700" dirty="0"/>
              <a:t>Thank you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43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2618"/>
            <a:ext cx="7467600" cy="1143000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環境介紹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</a:t>
            </a:r>
          </a:p>
          <a:p>
            <a:endParaRPr lang="en-US" altLang="zh-TW" dirty="0"/>
          </a:p>
          <a:p>
            <a:r>
              <a:rPr lang="zh-TW" altLang="en-US" dirty="0" smtClean="0"/>
              <a:t>主要套件</a:t>
            </a:r>
            <a:r>
              <a:rPr lang="en-US" altLang="zh-TW" dirty="0"/>
              <a:t>: </a:t>
            </a:r>
            <a:r>
              <a:rPr lang="en-US" altLang="zh-TW" dirty="0" smtClean="0"/>
              <a:t>Selenium </a:t>
            </a:r>
            <a:r>
              <a:rPr lang="zh-TW" altLang="en-US" dirty="0" smtClean="0"/>
              <a:t>、 </a:t>
            </a:r>
            <a:r>
              <a:rPr lang="en-US" altLang="zh-TW" dirty="0" err="1" smtClean="0"/>
              <a:t>Webdriver</a:t>
            </a:r>
            <a:r>
              <a:rPr lang="zh-TW" altLang="en-US" dirty="0" smtClean="0"/>
              <a:t> 、 </a:t>
            </a:r>
            <a:r>
              <a:rPr lang="en-US" altLang="zh-TW" dirty="0" smtClean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程式功能介紹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136904" cy="487375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主要功能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zh-TW" altLang="en-US" dirty="0" smtClean="0"/>
              <a:t>因為</a:t>
            </a:r>
            <a:r>
              <a:rPr lang="zh-TW" altLang="en-US" dirty="0"/>
              <a:t>此</a:t>
            </a:r>
            <a:r>
              <a:rPr lang="zh-TW" altLang="en-US" dirty="0" smtClean="0"/>
              <a:t>程式</a:t>
            </a:r>
            <a:r>
              <a:rPr lang="zh-TW" altLang="en-US" b="1" dirty="0">
                <a:solidFill>
                  <a:srgbClr val="0070C0"/>
                </a:solidFill>
              </a:rPr>
              <a:t>可儲存</a:t>
            </a:r>
            <a:r>
              <a:rPr lang="en-US" altLang="zh-TW" b="1" dirty="0">
                <a:solidFill>
                  <a:srgbClr val="0070C0"/>
                </a:solidFill>
              </a:rPr>
              <a:t>/</a:t>
            </a:r>
            <a:r>
              <a:rPr lang="zh-TW" altLang="en-US" b="1" dirty="0">
                <a:solidFill>
                  <a:srgbClr val="0070C0"/>
                </a:solidFill>
              </a:rPr>
              <a:t>修改上次輸入</a:t>
            </a:r>
            <a:r>
              <a:rPr lang="zh-TW" altLang="en-US" dirty="0"/>
              <a:t>的</a:t>
            </a:r>
            <a:r>
              <a:rPr lang="zh-TW" altLang="en-US" dirty="0" smtClean="0"/>
              <a:t>資訊，故能夠</a:t>
            </a:r>
            <a:r>
              <a:rPr lang="zh-TW" altLang="en-US" b="1" dirty="0" smtClean="0">
                <a:solidFill>
                  <a:srgbClr val="0070C0"/>
                </a:solidFill>
              </a:rPr>
              <a:t>免去每次手動重複輸入</a:t>
            </a:r>
            <a:r>
              <a:rPr lang="zh-TW" altLang="en-US" dirty="0"/>
              <a:t>一堆借場</a:t>
            </a:r>
            <a:r>
              <a:rPr lang="zh-TW" altLang="en-US" dirty="0" smtClean="0"/>
              <a:t>資料、取消借用場地的麻煩。</a:t>
            </a:r>
            <a:endParaRPr lang="en-US" altLang="zh-TW" dirty="0" smtClean="0"/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者</a:t>
            </a:r>
            <a:r>
              <a:rPr lang="zh-TW" altLang="en-US" dirty="0" smtClean="0"/>
              <a:t>能夠在</a:t>
            </a:r>
            <a:r>
              <a:rPr lang="en-US" altLang="zh-TW" b="1" dirty="0" smtClean="0">
                <a:solidFill>
                  <a:srgbClr val="0070C0"/>
                </a:solidFill>
              </a:rPr>
              <a:t>UI</a:t>
            </a:r>
            <a:r>
              <a:rPr lang="zh-TW" altLang="en-US" b="1" dirty="0" smtClean="0">
                <a:solidFill>
                  <a:srgbClr val="0070C0"/>
                </a:solidFill>
              </a:rPr>
              <a:t>介面事先設定喜好</a:t>
            </a:r>
            <a:r>
              <a:rPr lang="zh-TW" altLang="en-US" b="1" dirty="0" smtClean="0">
                <a:solidFill>
                  <a:srgbClr val="0070C0"/>
                </a:solidFill>
              </a:rPr>
              <a:t>的場地與節次</a:t>
            </a:r>
            <a:r>
              <a:rPr lang="en-US" altLang="zh-TW" dirty="0" smtClean="0"/>
              <a:t>(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，程式執行時會按照</a:t>
            </a:r>
            <a:r>
              <a:rPr lang="zh-TW" altLang="en-US" dirty="0" smtClean="0"/>
              <a:t>使用者自訂的資料依照輸入的優先次序</a:t>
            </a:r>
            <a:r>
              <a:rPr lang="zh-TW" altLang="en-US" dirty="0" smtClean="0"/>
              <a:t>搶</a:t>
            </a:r>
            <a:r>
              <a:rPr lang="zh-TW" altLang="en-US" dirty="0" smtClean="0"/>
              <a:t>場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為了達到搶場功能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使用者能夠</a:t>
            </a:r>
            <a:r>
              <a:rPr lang="zh-TW" altLang="en-US" b="1" dirty="0" smtClean="0">
                <a:solidFill>
                  <a:srgbClr val="0070C0"/>
                </a:solidFill>
              </a:rPr>
              <a:t>事先啟動程式，</a:t>
            </a:r>
            <a:r>
              <a:rPr lang="zh-TW" altLang="en-US" dirty="0" smtClean="0"/>
              <a:t>程式便會</a:t>
            </a:r>
            <a:r>
              <a:rPr lang="zh-TW" altLang="en-US" b="1" dirty="0" smtClean="0">
                <a:solidFill>
                  <a:srgbClr val="0070C0"/>
                </a:solidFill>
              </a:rPr>
              <a:t>自動倒數剩餘時間</a:t>
            </a:r>
            <a:r>
              <a:rPr lang="zh-TW" altLang="en-US" dirty="0" smtClean="0"/>
              <a:t>，在</a:t>
            </a:r>
            <a:r>
              <a:rPr lang="zh-TW" altLang="en-US" b="1" dirty="0" smtClean="0">
                <a:solidFill>
                  <a:srgbClr val="0070C0"/>
                </a:solidFill>
              </a:rPr>
              <a:t>場地開放借用時間剛開放</a:t>
            </a:r>
            <a:r>
              <a:rPr lang="zh-TW" altLang="en-US" dirty="0" smtClean="0"/>
              <a:t>當下</a:t>
            </a:r>
            <a:r>
              <a:rPr lang="zh-TW" altLang="en-US" dirty="0"/>
              <a:t>立刻借用</a:t>
            </a:r>
            <a:r>
              <a:rPr lang="zh-TW" altLang="en-US" dirty="0" smtClean="0"/>
              <a:t>場地，達到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搶場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功能。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	</a:t>
            </a:r>
            <a:r>
              <a:rPr lang="zh-TW" altLang="en-US" sz="1800" dirty="0"/>
              <a:t>*注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學校運動場地系統可借用時間為七</a:t>
            </a:r>
            <a:r>
              <a:rPr lang="zh-TW" altLang="en-US" sz="1800" dirty="0"/>
              <a:t>天</a:t>
            </a:r>
            <a:r>
              <a:rPr lang="zh-TW" altLang="en-US" sz="1800" dirty="0" smtClean="0"/>
              <a:t>內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七天以後尚不可借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，並會在於</a:t>
            </a:r>
            <a:r>
              <a:rPr lang="zh-TW" altLang="en-US" sz="1800" dirty="0"/>
              <a:t>每日</a:t>
            </a:r>
            <a:r>
              <a:rPr lang="en-US" altLang="zh-TW" sz="1800" dirty="0" smtClean="0"/>
              <a:t>00:01:30</a:t>
            </a:r>
            <a:r>
              <a:rPr lang="zh-TW" altLang="en-US" sz="1800" dirty="0" smtClean="0"/>
              <a:t>更新，故可在當日</a:t>
            </a:r>
            <a:r>
              <a:rPr lang="en-US" altLang="zh-TW" sz="1800" dirty="0" smtClean="0"/>
              <a:t>00:01:30</a:t>
            </a:r>
            <a:r>
              <a:rPr lang="zh-TW" altLang="en-US" sz="1800" dirty="0" smtClean="0"/>
              <a:t>開始執行搶場。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6311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展示程式使用流程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37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程式</a:t>
            </a:r>
            <a:r>
              <a:rPr lang="en-US" altLang="zh-TW" sz="4800" b="1" dirty="0" smtClean="0"/>
              <a:t>UI</a:t>
            </a:r>
            <a:r>
              <a:rPr lang="zh-TW" altLang="en-US" sz="4800" b="1" dirty="0" smtClean="0"/>
              <a:t>介面</a:t>
            </a:r>
            <a:endParaRPr lang="zh-TW" altLang="en-US" sz="4800" b="1" dirty="0"/>
          </a:p>
        </p:txBody>
      </p:sp>
      <p:pic>
        <p:nvPicPr>
          <p:cNvPr id="4" name="內容版面配置區 3" descr="系統管理員: Anaconda Prompt - C:\Users\user\Desktop\mining\hw3.py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4" y="1628800"/>
            <a:ext cx="7389617" cy="4824536"/>
          </a:xfrm>
        </p:spPr>
      </p:pic>
    </p:spTree>
    <p:extLst>
      <p:ext uri="{BB962C8B-B14F-4D97-AF65-F5344CB8AC3E}">
        <p14:creationId xmlns:p14="http://schemas.microsoft.com/office/powerpoint/2010/main" val="105734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選擇功能</a:t>
            </a:r>
            <a:r>
              <a:rPr lang="en-US" altLang="zh-TW" sz="4800" b="1" dirty="0" smtClean="0"/>
              <a:t>1:</a:t>
            </a:r>
            <a:r>
              <a:rPr lang="zh-TW" altLang="en-US" sz="4800" b="1" dirty="0" smtClean="0"/>
              <a:t>新的申請</a:t>
            </a:r>
            <a:endParaRPr lang="zh-TW" altLang="en-US" sz="4800" b="1" dirty="0"/>
          </a:p>
        </p:txBody>
      </p:sp>
      <p:pic>
        <p:nvPicPr>
          <p:cNvPr id="6" name="內容版面配置區 5" descr="系統管理員: Anaconda Prompt - C:\Users\user\Desktop\mining\hw3.py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4" y="1412776"/>
            <a:ext cx="8340310" cy="5445224"/>
          </a:xfrm>
        </p:spPr>
      </p:pic>
      <p:sp>
        <p:nvSpPr>
          <p:cNvPr id="7" name="文字方塊 6"/>
          <p:cNvSpPr txBox="1"/>
          <p:nvPr/>
        </p:nvSpPr>
        <p:spPr>
          <a:xfrm>
            <a:off x="4187034" y="2675265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此處選擇</a:t>
            </a:r>
            <a:r>
              <a:rPr lang="en-US" altLang="zh-TW" b="1" dirty="0">
                <a:solidFill>
                  <a:srgbClr val="FF0000"/>
                </a:solidFill>
              </a:rPr>
              <a:t>&lt;</a:t>
            </a:r>
            <a:r>
              <a:rPr lang="zh-TW" altLang="en-US" b="1" dirty="0" smtClean="0">
                <a:solidFill>
                  <a:srgbClr val="FF0000"/>
                </a:solidFill>
              </a:rPr>
              <a:t>申請場地</a:t>
            </a:r>
            <a:r>
              <a:rPr lang="en-US" altLang="zh-TW" b="1" dirty="0" smtClean="0">
                <a:solidFill>
                  <a:srgbClr val="FF0000"/>
                </a:solidFill>
              </a:rPr>
              <a:t>&gt;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259632" y="5091866"/>
            <a:ext cx="603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輸入資料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zh-TW" altLang="en-US" b="1" dirty="0" smtClean="0">
                <a:solidFill>
                  <a:srgbClr val="FF0000"/>
                </a:solidFill>
              </a:rPr>
              <a:t> 借用日期</a:t>
            </a:r>
            <a:r>
              <a:rPr lang="zh-TW" altLang="en-US" b="1" dirty="0" smtClean="0">
                <a:solidFill>
                  <a:srgbClr val="FF0000"/>
                </a:solidFill>
              </a:rPr>
              <a:t>、場地借用</a:t>
            </a:r>
            <a:r>
              <a:rPr lang="zh-TW" altLang="en-US" b="1" dirty="0" smtClean="0">
                <a:solidFill>
                  <a:srgbClr val="FF0000"/>
                </a:solidFill>
              </a:rPr>
              <a:t>時間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節次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、場地優先序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1115616" y="3645024"/>
            <a:ext cx="2808312" cy="144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5724128" y="4077072"/>
            <a:ext cx="288032" cy="101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915816" y="3429000"/>
            <a:ext cx="2952328" cy="166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93076" y="535900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1</a:t>
            </a:r>
            <a:r>
              <a:rPr lang="zh-TW" altLang="en-US" b="1" dirty="0" smtClean="0">
                <a:solidFill>
                  <a:srgbClr val="0070C0"/>
                </a:solidFill>
              </a:rPr>
              <a:t>月</a:t>
            </a:r>
            <a:r>
              <a:rPr lang="en-US" altLang="zh-TW" b="1" dirty="0" smtClean="0">
                <a:solidFill>
                  <a:srgbClr val="0070C0"/>
                </a:solidFill>
              </a:rPr>
              <a:t>21</a:t>
            </a:r>
            <a:r>
              <a:rPr lang="zh-TW" altLang="en-US" b="1" dirty="0" smtClean="0">
                <a:solidFill>
                  <a:srgbClr val="0070C0"/>
                </a:solidFill>
              </a:rPr>
              <a:t>日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668260" y="5359007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1</a:t>
            </a:r>
            <a:r>
              <a:rPr lang="zh-TW" altLang="en-US" b="1" dirty="0" smtClean="0">
                <a:solidFill>
                  <a:srgbClr val="0070C0"/>
                </a:solidFill>
              </a:rPr>
              <a:t>、</a:t>
            </a:r>
            <a:r>
              <a:rPr lang="en-US" altLang="zh-TW" b="1" dirty="0" smtClean="0">
                <a:solidFill>
                  <a:srgbClr val="0070C0"/>
                </a:solidFill>
              </a:rPr>
              <a:t>2</a:t>
            </a:r>
            <a:r>
              <a:rPr lang="zh-TW" altLang="en-US" b="1" dirty="0" smtClean="0">
                <a:solidFill>
                  <a:srgbClr val="0070C0"/>
                </a:solidFill>
              </a:rPr>
              <a:t>、</a:t>
            </a:r>
            <a:r>
              <a:rPr lang="en-US" altLang="zh-TW" b="1" dirty="0" smtClean="0">
                <a:solidFill>
                  <a:srgbClr val="0070C0"/>
                </a:solidFill>
              </a:rPr>
              <a:t>3</a:t>
            </a:r>
            <a:r>
              <a:rPr lang="zh-TW" altLang="en-US" b="1" dirty="0" smtClean="0">
                <a:solidFill>
                  <a:srgbClr val="0070C0"/>
                </a:solidFill>
              </a:rPr>
              <a:t>、</a:t>
            </a:r>
            <a:r>
              <a:rPr lang="en-US" altLang="zh-TW" b="1" dirty="0" smtClean="0">
                <a:solidFill>
                  <a:srgbClr val="0070C0"/>
                </a:solidFill>
              </a:rPr>
              <a:t>4</a:t>
            </a:r>
            <a:r>
              <a:rPr lang="zh-TW" altLang="en-US" b="1" dirty="0" smtClean="0">
                <a:solidFill>
                  <a:srgbClr val="0070C0"/>
                </a:solidFill>
              </a:rPr>
              <a:t>節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68315" y="5359007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G F E D A B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1547664" y="3212976"/>
            <a:ext cx="114630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7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節次</a:t>
            </a:r>
            <a:r>
              <a:rPr lang="zh-TW" altLang="en-US" sz="4800" b="1" dirty="0" smtClean="0"/>
              <a:t>、場地示意圖</a:t>
            </a:r>
            <a:endParaRPr lang="zh-TW" altLang="en-US" sz="4800" b="1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1" y="1700808"/>
            <a:ext cx="9022179" cy="4464495"/>
          </a:xfrm>
        </p:spPr>
      </p:pic>
      <p:sp>
        <p:nvSpPr>
          <p:cNvPr id="5" name="文字方塊 4"/>
          <p:cNvSpPr txBox="1"/>
          <p:nvPr/>
        </p:nvSpPr>
        <p:spPr>
          <a:xfrm>
            <a:off x="1607115" y="2481768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節次</a:t>
            </a:r>
            <a:r>
              <a:rPr lang="en-US" altLang="zh-TW" b="1" dirty="0" smtClean="0">
                <a:solidFill>
                  <a:srgbClr val="FF0000"/>
                </a:solidFill>
              </a:rPr>
              <a:t>1~14(14</a:t>
            </a:r>
            <a:r>
              <a:rPr lang="zh-TW" altLang="en-US" b="1" dirty="0" smtClean="0">
                <a:solidFill>
                  <a:srgbClr val="FF0000"/>
                </a:solidFill>
              </a:rPr>
              <a:t>表示中午時段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1607115" y="2350185"/>
            <a:ext cx="490910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1030511" y="3284984"/>
            <a:ext cx="144016" cy="2736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174527" y="3140968"/>
            <a:ext cx="502702" cy="3303369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羽球場地選擇</a:t>
            </a:r>
            <a:r>
              <a:rPr lang="en-US" altLang="zh-TW" b="1" dirty="0" smtClean="0">
                <a:solidFill>
                  <a:srgbClr val="FF0000"/>
                </a:solidFill>
              </a:rPr>
              <a:t>:A</a:t>
            </a:r>
            <a:r>
              <a:rPr lang="en-US" altLang="zh-TW" b="1" dirty="0">
                <a:solidFill>
                  <a:srgbClr val="FF0000"/>
                </a:solidFill>
              </a:rPr>
              <a:t>~</a:t>
            </a:r>
            <a:r>
              <a:rPr lang="en-US" altLang="zh-TW" b="1" dirty="0" smtClean="0">
                <a:solidFill>
                  <a:srgbClr val="FF0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6388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基本資料填寫與</a:t>
            </a:r>
            <a:r>
              <a:rPr lang="zh-TW" altLang="en-US" sz="4800" b="1" dirty="0" smtClean="0"/>
              <a:t>存檔</a:t>
            </a:r>
            <a:endParaRPr lang="zh-TW" altLang="en-US" sz="4800" b="1" dirty="0"/>
          </a:p>
        </p:txBody>
      </p:sp>
      <p:pic>
        <p:nvPicPr>
          <p:cNvPr id="9" name="內容版面配置區 8" descr="系統管理員: Anaconda Prompt - C:\Users\user\Desktop\mining\hw3.py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76565"/>
            <a:ext cx="8568952" cy="5481435"/>
          </a:xfrm>
        </p:spPr>
      </p:pic>
      <p:sp>
        <p:nvSpPr>
          <p:cNvPr id="10" name="文字方塊 9"/>
          <p:cNvSpPr txBox="1"/>
          <p:nvPr/>
        </p:nvSpPr>
        <p:spPr>
          <a:xfrm>
            <a:off x="2195736" y="42756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基本資料填寫</a:t>
            </a:r>
            <a:endParaRPr lang="zh-TW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2449" y="5397540"/>
            <a:ext cx="7677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4">
                    <a:lumMod val="50000"/>
                  </a:schemeClr>
                </a:solidFill>
              </a:rPr>
              <a:t>存檔功能</a:t>
            </a:r>
            <a:r>
              <a:rPr lang="en-US" altLang="zh-TW" sz="2000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  <a:r>
              <a:rPr lang="zh-TW" alt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zh-TW" altLang="en-US" sz="2000" dirty="0" smtClean="0">
                <a:solidFill>
                  <a:schemeClr val="accent4">
                    <a:lumMod val="50000"/>
                  </a:schemeClr>
                </a:solidFill>
              </a:rPr>
              <a:t>可將資料</a:t>
            </a:r>
            <a:r>
              <a:rPr lang="en-US" altLang="zh-TW" sz="20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4">
                    <a:lumMod val="50000"/>
                  </a:schemeClr>
                </a:solidFill>
              </a:rPr>
              <a:t>帳密、日期、借用時間、場地優先、借場事由</a:t>
            </a:r>
            <a:r>
              <a:rPr lang="en-US" altLang="zh-TW" sz="20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sz="2000" dirty="0" smtClean="0">
                <a:solidFill>
                  <a:schemeClr val="accent4">
                    <a:lumMod val="50000"/>
                  </a:schemeClr>
                </a:solidFill>
              </a:rPr>
              <a:t>                 存檔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</a:rPr>
              <a:t>，</a:t>
            </a:r>
            <a:r>
              <a:rPr lang="zh-TW" altLang="en-US" sz="2000" dirty="0" smtClean="0">
                <a:solidFill>
                  <a:schemeClr val="accent4">
                    <a:lumMod val="50000"/>
                  </a:schemeClr>
                </a:solidFill>
              </a:rPr>
              <a:t>少去重複輸入的麻煩</a:t>
            </a:r>
            <a:endParaRPr lang="zh-TW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向左箭號 12"/>
          <p:cNvSpPr/>
          <p:nvPr/>
        </p:nvSpPr>
        <p:spPr>
          <a:xfrm rot="8019460">
            <a:off x="4416082" y="4997742"/>
            <a:ext cx="628439" cy="370486"/>
          </a:xfrm>
          <a:prstGeom prst="leftArrow">
            <a:avLst>
              <a:gd name="adj1" fmla="val 349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761</TotalTime>
  <Words>692</Words>
  <Application>Microsoft Office PowerPoint</Application>
  <PresentationFormat>如螢幕大小 (4:3)</PresentationFormat>
  <Paragraphs>82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標楷體</vt:lpstr>
      <vt:lpstr>Century Schoolbook</vt:lpstr>
      <vt:lpstr>Wingdings</vt:lpstr>
      <vt:lpstr>Wingdings 2</vt:lpstr>
      <vt:lpstr>壁窗</vt:lpstr>
      <vt:lpstr>彰化師範大學 運動場地借用系統</vt:lpstr>
      <vt:lpstr>簡介與動機</vt:lpstr>
      <vt:lpstr>環境介紹</vt:lpstr>
      <vt:lpstr>程式功能介紹</vt:lpstr>
      <vt:lpstr>展示程式使用流程 </vt:lpstr>
      <vt:lpstr>程式UI介面</vt:lpstr>
      <vt:lpstr>選擇功能1:新的申請</vt:lpstr>
      <vt:lpstr>節次、場地示意圖</vt:lpstr>
      <vt:lpstr>基本資料填寫與存檔</vt:lpstr>
      <vt:lpstr>基本資料填寫 示意圖</vt:lpstr>
      <vt:lpstr>(申請、存檔動作完成)</vt:lpstr>
      <vt:lpstr>選擇功能2:已建檔</vt:lpstr>
      <vt:lpstr>修改日期</vt:lpstr>
      <vt:lpstr>搶場</vt:lpstr>
      <vt:lpstr>搶場示意圖(7天內可立刻申請借用)</vt:lpstr>
      <vt:lpstr>搶場UI介面(7天內)</vt:lpstr>
      <vt:lpstr>搶場 (7天內)</vt:lpstr>
      <vt:lpstr>PowerPoint 簡報</vt:lpstr>
      <vt:lpstr>搶場(7天後)</vt:lpstr>
      <vt:lpstr>PowerPoint 簡報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彰化師範大學 運動場地借用系統</dc:title>
  <dc:creator>user</dc:creator>
  <cp:lastModifiedBy>振揚 許</cp:lastModifiedBy>
  <cp:revision>22</cp:revision>
  <dcterms:created xsi:type="dcterms:W3CDTF">2019-01-15T06:30:33Z</dcterms:created>
  <dcterms:modified xsi:type="dcterms:W3CDTF">2019-01-21T02:21:03Z</dcterms:modified>
</cp:coreProperties>
</file>