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a:tblStyle styleId="{76450435-6131-4BA9-BD02-603D08AFE7CB}" styleName="Light Style 1 - Accent 3">
    <a:wholeTbl>
      <a:tcTxStyle>
        <a:fontRef idx="minor">
          <a:scrgbClr r="0" g="0" b="0"/>
        </a:fontRef>
        <a:schemeClr val="tx1"/>
      </a:tcTxStyle>
      <a:tcStyle>
        <a:tcBdr>
          <a:left>
            <a:ln>
              <a:noFill/>
            </a:ln>
          </a:left>
          <a:right>
            <a:ln>
              <a:noFill/>
            </a:ln>
          </a:right>
          <a:top>
            <a:ln w="22700" cmpd="sng">
              <a:solidFill>
                <a:schemeClr val="accent3"/>
              </a:solidFill>
            </a:ln>
          </a:top>
          <a:bottom>
            <a:ln w="22700" cmpd="sng">
              <a:solidFill>
                <a:schemeClr val="accent3"/>
              </a:solidFill>
            </a:ln>
          </a:bottom>
          <a:insideH>
            <a:ln>
              <a:noFill/>
            </a:ln>
          </a:insideH>
          <a:insideV>
            <a:ln>
              <a:noFill/>
            </a:ln>
          </a:insideV>
        </a:tcBdr>
        <a:fill>
          <a:noFill/>
        </a:fill>
      </a:tcStyle>
    </a:wholeTbl>
    <a:band1H>
      <a:tcTxStyle/>
      <a:tcStyle>
        <a:tcBdr>
          <a:top>
            <a:ln w="10000" cmpd="sng">
              <a:solidFill>
                <a:schemeClr val="accent3"/>
              </a:solidFill>
            </a:ln>
          </a:top>
          <a:bottom>
            <a:ln w="10000" cmpd="sng">
              <a:solidFill>
                <a:schemeClr val="accent3"/>
              </a:solidFill>
            </a:ln>
          </a:bottom>
        </a:tcBdr>
        <a:fill>
          <a:solidFill>
            <a:schemeClr val="accent3">
              <a:alpha val="20000"/>
              <a:tint val="80000"/>
            </a:schemeClr>
          </a:solidFill>
        </a:fill>
      </a:tcStyle>
    </a:band1H>
    <a:band2H>
      <a:tcTxStyle/>
      <a:tcStyle>
        <a:tcBdr/>
      </a:tcStyle>
    </a:band2H>
    <a:band1V>
      <a:tcTxStyle/>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dbl">
              <a:solidFill>
                <a:schemeClr val="accent3"/>
              </a:solidFill>
            </a:ln>
          </a:top>
        </a:tcBdr>
        <a:fill>
          <a:noFill/>
        </a:fill>
      </a:tcStyle>
    </a:lastRow>
    <a:firstRow>
      <a:tcTxStyle b="on"/>
      <a:tcStyle>
        <a:tcBdr>
          <a:bottom>
            <a:ln w="22700" cmpd="sng">
              <a:solidFill>
                <a:schemeClr val="accent3"/>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9D6073-5DEC-478E-BFBB-120F47F47B7E}" styleName="Light Style 1 - Body/Background 1">
    <a:wholeTbl>
      <a:tcTxStyle>
        <a:fontRef idx="minor">
          <a:scrgbClr r="0" g="0" b="0"/>
        </a:fontRef>
        <a:schemeClr val="tx1"/>
      </a:tcTxStyle>
      <a:tcStyle>
        <a:tcBdr>
          <a:left>
            <a:ln>
              <a:noFill/>
            </a:ln>
          </a:left>
          <a:right>
            <a:ln>
              <a:noFill/>
            </a:ln>
          </a:right>
          <a:top>
            <a:ln w="22700" cmpd="sng">
              <a:solidFill>
                <a:schemeClr val="dk1"/>
              </a:solidFill>
            </a:ln>
          </a:top>
          <a:bottom>
            <a:ln w="22700" cmpd="sng">
              <a:solidFill>
                <a:schemeClr val="dk1"/>
              </a:solidFill>
            </a:ln>
          </a:bottom>
          <a:insideH>
            <a:ln>
              <a:noFill/>
            </a:ln>
          </a:insideH>
          <a:insideV>
            <a:ln>
              <a:noFill/>
            </a:ln>
          </a:insideV>
        </a:tcBdr>
        <a:fill>
          <a:noFill/>
        </a:fill>
      </a:tcStyle>
    </a:wholeTbl>
    <a:band1H>
      <a:tcTxStyle/>
      <a:tcStyle>
        <a:tcBdr>
          <a:top>
            <a:ln w="10000" cmpd="sng">
              <a:solidFill>
                <a:schemeClr val="dk1"/>
              </a:solidFill>
            </a:ln>
          </a:top>
          <a:bottom>
            <a:ln w="10000" cmpd="sng">
              <a:solidFill>
                <a:schemeClr val="dk1"/>
              </a:solidFill>
            </a:ln>
          </a:bottom>
        </a:tcBdr>
        <a:fill>
          <a:solidFill>
            <a:schemeClr val="dk1">
              <a:alpha val="20000"/>
              <a:tint val="80000"/>
            </a:schemeClr>
          </a:solidFill>
        </a:fill>
      </a:tcStyle>
    </a:band1H>
    <a:band2H>
      <a:tcTxStyle/>
      <a:tcStyle>
        <a:tcBdr/>
      </a:tcStyle>
    </a:band2H>
    <a:band1V>
      <a:tcTxStyle/>
      <a:tcStyle>
        <a:tcBdr/>
        <a:fill>
          <a:solidFill>
            <a:schemeClr val="dk1">
              <a:alpha val="20000"/>
            </a:schemeClr>
          </a:solidFill>
        </a:fill>
      </a:tcStyle>
    </a:band1V>
    <a:lastCol>
      <a:tcTxStyle b="on"/>
      <a:tcStyle>
        <a:tcBdr/>
      </a:tcStyle>
    </a:lastCol>
    <a:firstCol>
      <a:tcTxStyle b="on"/>
      <a:tcStyle>
        <a:tcBdr/>
      </a:tcStyle>
    </a:firstCol>
    <a:lastRow>
      <a:tcTxStyle b="on"/>
      <a:tcStyle>
        <a:tcBdr>
          <a:top>
            <a:ln w="12700" cmpd="dbl">
              <a:solidFill>
                <a:schemeClr val="dk1"/>
              </a:solidFill>
            </a:ln>
          </a:top>
        </a:tcBdr>
        <a:fill>
          <a:noFill/>
        </a:fill>
      </a:tcStyle>
    </a:lastRow>
    <a:firstRow>
      <a:tcTxStyle b="on"/>
      <a:tcStyle>
        <a:tcBdr>
          <a:bottom>
            <a:ln w="22700" cmpd="sng">
              <a:solidFill>
                <a:schemeClr val="dk1"/>
              </a:solidFill>
            </a:ln>
          </a:bottom>
        </a:tcBdr>
        <a:fill>
          <a:no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4055" autoAdjust="0"/>
    <p:restoredTop sz="94660"/>
  </p:normalViewPr>
  <p:slideViewPr>
    <p:cSldViewPr snapToGrid="0">
      <p:cViewPr>
        <p:scale>
          <a:sx n="100" d="100"/>
          <a:sy n="100" d="100"/>
        </p:scale>
        <p:origin x="1195" y="216"/>
      </p:cViewPr>
      <p:guideLst>
        <p:guide orient="horz" pos="2158"/>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presProps" Target="presProps.xml"  /><Relationship Id="rId24" Type="http://schemas.openxmlformats.org/officeDocument/2006/relationships/viewProps" Target="viewProps.xml"  /><Relationship Id="rId25" Type="http://schemas.openxmlformats.org/officeDocument/2006/relationships/theme" Target="theme/theme1.xml"  /><Relationship Id="rId26"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E0A99C-65F3-EB70-4033-24F8730656B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2ED77C2-95B8-68A1-435E-4E459DC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8905F4D-F7BA-EAC0-AC48-7A67215FB715}"/>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AFB7935B-24C8-25B3-F7F7-C23A8B5BC3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CECAB9-3269-C587-9EC9-E24C1292269F}"/>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323804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F09FD11-B503-AE51-7E8F-88A2B2587EB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E747FAF7-3BC8-4BA1-C467-B3D415C7DE0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566C6D2-B089-E7D1-C27C-107BE3F31918}"/>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28E89255-77F7-A9EB-E0BB-C2E2C340CCE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AB53B1E-B3D9-EB3D-6821-1EA5820C39E1}"/>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69586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0E49253-D16D-0EF5-06D5-DE786FE3E40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EEE98B2-FDE0-A213-62F0-9675682721C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8B1804F-3D87-BD5B-7D7D-23F0EADC387E}"/>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8CB675E4-EEDD-B5D6-8FD6-7B1C85555E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530EDC-F12B-F893-9BFF-5BDAA7B6336B}"/>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367806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DC0898-D863-9FAF-23A9-F81F4CB3161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72FDF42-8C9C-4CB3-2EAA-FF3A569C3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C20F0B-951E-A8A5-5D2F-14EC2101EBAC}"/>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F6C39821-3A57-1DB3-02F8-3F9F1F1F56B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A9C99FF-26D5-8960-17DB-8C183CE62CED}"/>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107544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49D18E-06E4-8DAA-572F-CAB0A5F84CE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8D95A00-7982-B632-2ECD-8F65718F2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3D3FEBB-A6B3-61DF-DF57-65E3098D140F}"/>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B3F6BFA2-ECEE-113D-7251-0505E041293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C9C25F5-C1A4-18FE-11C0-A764222624B6}"/>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304277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E77533-D3C6-FD5B-5D8D-6489D6DF16F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A0AF4F1-0798-0DEA-A3AB-82D36DB8B02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CCDBB6F-56F2-D247-748C-2FD7B3F488D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A7CC15B-5407-7D93-1B83-623EFE329585}"/>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6" name="바닥글 개체 틀 5">
            <a:extLst>
              <a:ext uri="{FF2B5EF4-FFF2-40B4-BE49-F238E27FC236}">
                <a16:creationId xmlns:a16="http://schemas.microsoft.com/office/drawing/2014/main" id="{95A09287-CA63-D8BA-2348-5DF883E03D1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F7D26B7-4B0D-80DF-CF86-D12D9CFB9AA3}"/>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408493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F41F4E-F609-1CA1-2D17-1340A1286BE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ACC769A-1281-A6D6-AED5-E531DD2AC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0B8BC80-0250-D938-54A7-4A64C1A0644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C72305E-518D-9E8A-AB2F-C2156C481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18DE495-E13C-1297-84C9-642DDF09AAA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12ACB11-3C80-4DF3-71A9-95FA3BB90390}"/>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8" name="바닥글 개체 틀 7">
            <a:extLst>
              <a:ext uri="{FF2B5EF4-FFF2-40B4-BE49-F238E27FC236}">
                <a16:creationId xmlns:a16="http://schemas.microsoft.com/office/drawing/2014/main" id="{B5713414-1896-57BD-6807-BED0DD40141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EE9F878-5A0A-503C-A30B-C6BFD5C4C787}"/>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399111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BEECA5-56FD-8DF9-E41A-D49EA01375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168E0E3-BF3B-9AA0-02C7-432C5635DF1D}"/>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4" name="바닥글 개체 틀 3">
            <a:extLst>
              <a:ext uri="{FF2B5EF4-FFF2-40B4-BE49-F238E27FC236}">
                <a16:creationId xmlns:a16="http://schemas.microsoft.com/office/drawing/2014/main" id="{95BEDF5F-387B-2AEE-F861-9B264E8FFA3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C3972F5-535C-714B-0456-ECC94466C504}"/>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68122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FDB4FA5-947A-F762-9D53-D19F39A21C2A}"/>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3" name="바닥글 개체 틀 2">
            <a:extLst>
              <a:ext uri="{FF2B5EF4-FFF2-40B4-BE49-F238E27FC236}">
                <a16:creationId xmlns:a16="http://schemas.microsoft.com/office/drawing/2014/main" id="{4648060F-39DC-06A1-441E-75CE864BB13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67436EE-1FB0-E10B-67FD-482BD4B2B3A6}"/>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409837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B0D057-226A-A1C2-CD0C-9A4091E1975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26DC952-D04B-61BF-92B2-9323AC4D6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DC805C0-EF3B-9BCB-76DF-FC5ECDC6D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F5EF5D3-9C8C-BBF4-0732-C6184BFA45CA}"/>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6" name="바닥글 개체 틀 5">
            <a:extLst>
              <a:ext uri="{FF2B5EF4-FFF2-40B4-BE49-F238E27FC236}">
                <a16:creationId xmlns:a16="http://schemas.microsoft.com/office/drawing/2014/main" id="{61CC9643-57E8-B4F6-44D8-129D4EE5FCA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BE894C9-5DE0-707D-8E01-DE6D0E251BE0}"/>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206110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27CFAA-2309-FD96-04EB-61298A7A07F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E57E4F8-15ED-A4E3-D2F1-DDA3CB126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650B5F1-8025-7C15-1645-CE17CDD6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0524699-6738-E5DE-7307-9EB8B5E96A37}"/>
              </a:ext>
            </a:extLst>
          </p:cNvPr>
          <p:cNvSpPr>
            <a:spLocks noGrp="1"/>
          </p:cNvSpPr>
          <p:nvPr>
            <p:ph type="dt" sz="half" idx="10"/>
          </p:nvPr>
        </p:nvSpPr>
        <p:spPr/>
        <p:txBody>
          <a:bodyPr/>
          <a:lstStyle/>
          <a:p>
            <a:fld id="{BAA734A8-9A3B-4A5B-A05B-CCA37F1D18EF}" type="datetimeFigureOut">
              <a:rPr lang="ko-KR" altLang="en-US" smtClean="0"/>
              <a:t>2023-06-10</a:t>
            </a:fld>
            <a:endParaRPr lang="ko-KR" altLang="en-US"/>
          </a:p>
        </p:txBody>
      </p:sp>
      <p:sp>
        <p:nvSpPr>
          <p:cNvPr id="6" name="바닥글 개체 틀 5">
            <a:extLst>
              <a:ext uri="{FF2B5EF4-FFF2-40B4-BE49-F238E27FC236}">
                <a16:creationId xmlns:a16="http://schemas.microsoft.com/office/drawing/2014/main" id="{23030BF0-D2EC-37B9-0D59-48090E4EE73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DBEA9B0-4572-E86F-8217-81ABAE39A692}"/>
              </a:ext>
            </a:extLst>
          </p:cNvPr>
          <p:cNvSpPr>
            <a:spLocks noGrp="1"/>
          </p:cNvSpPr>
          <p:nvPr>
            <p:ph type="sldNum" sz="quarter" idx="12"/>
          </p:nvPr>
        </p:nvSpPr>
        <p:spPr/>
        <p:txBody>
          <a:body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370210457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C96AE12-917C-5586-2D82-013C76E9F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369B987-2F50-78CF-497C-588F3E7E5E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1E0CBD8-54D9-9A52-9D32-8180D68EF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734A8-9A3B-4A5B-A05B-CCA37F1D18EF}" type="datetimeFigureOut">
              <a:rPr lang="ko-KR" altLang="en-US" smtClean="0"/>
              <a:t>2023-06-10</a:t>
            </a:fld>
            <a:endParaRPr lang="ko-KR" altLang="en-US"/>
          </a:p>
        </p:txBody>
      </p:sp>
      <p:sp>
        <p:nvSpPr>
          <p:cNvPr id="5" name="바닥글 개체 틀 4">
            <a:extLst>
              <a:ext uri="{FF2B5EF4-FFF2-40B4-BE49-F238E27FC236}">
                <a16:creationId xmlns:a16="http://schemas.microsoft.com/office/drawing/2014/main" id="{8B5051EF-912D-2B1F-0562-9CECEF40E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1876E67-7B2A-F5DF-626F-0ACC915AC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4C88BF-AA91-40AA-916A-54F0963256F1}" type="slidenum">
              <a:rPr lang="ko-KR" altLang="en-US" smtClean="0"/>
              <a:t>‹#›</a:t>
            </a:fld>
            <a:endParaRPr lang="ko-KR" altLang="en-US"/>
          </a:p>
        </p:txBody>
      </p:sp>
    </p:spTree>
    <p:extLst>
      <p:ext uri="{BB962C8B-B14F-4D97-AF65-F5344CB8AC3E}">
        <p14:creationId xmlns:p14="http://schemas.microsoft.com/office/powerpoint/2010/main" val="1034106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eg"  /><Relationship Id="rId3" Type="http://schemas.openxmlformats.org/officeDocument/2006/relationships/image" Target="../media/image2.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3673920" y="2352675"/>
            <a:ext cx="4844159" cy="1644650"/>
          </a:xfrm>
          <a:prstGeom prst="rect">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6000">
                <a:solidFill>
                  <a:schemeClr val="tx1"/>
                </a:solidFill>
              </a:rPr>
              <a:t>Final Project</a:t>
            </a:r>
            <a:endParaRPr lang="en-US" altLang="ko-KR" sz="6000">
              <a:solidFill>
                <a:schemeClr val="tx1"/>
              </a:solidFill>
            </a:endParaRPr>
          </a:p>
        </p:txBody>
      </p:sp>
      <p:sp>
        <p:nvSpPr>
          <p:cNvPr id="3" name="TextBox 2"/>
          <p:cNvSpPr txBox="1"/>
          <p:nvPr/>
        </p:nvSpPr>
        <p:spPr>
          <a:xfrm>
            <a:off x="2006598" y="4072890"/>
            <a:ext cx="8178801" cy="1278255"/>
          </a:xfrm>
          <a:prstGeom prst="rect">
            <a:avLst/>
          </a:prstGeom>
          <a:noFill/>
        </p:spPr>
        <p:txBody>
          <a:bodyPr wrap="square">
            <a:spAutoFit/>
          </a:bodyPr>
          <a:lstStyle/>
          <a:p>
            <a:pPr algn="ctr">
              <a:defRPr/>
            </a:pPr>
            <a:r>
              <a:rPr lang="en-US" altLang="ko-KR" sz="3000" b="1">
                <a:solidFill>
                  <a:schemeClr val="tx1"/>
                </a:solidFill>
              </a:rPr>
              <a:t>- Download Manager-</a:t>
            </a:r>
            <a:r>
              <a:rPr lang="en-US" altLang="ko-KR" sz="3000">
                <a:solidFill>
                  <a:schemeClr val="tx1"/>
                </a:solidFill>
              </a:rPr>
              <a:t> </a:t>
            </a:r>
            <a:endParaRPr lang="en-US" altLang="ko-KR" sz="3000">
              <a:solidFill>
                <a:schemeClr val="tx1"/>
              </a:solidFill>
            </a:endParaRPr>
          </a:p>
          <a:p>
            <a:pPr algn="ctr">
              <a:defRPr/>
            </a:pPr>
            <a:endParaRPr lang="en-US" altLang="ko-KR" sz="2800">
              <a:solidFill>
                <a:schemeClr val="tx1"/>
              </a:solidFill>
            </a:endParaRPr>
          </a:p>
          <a:p>
            <a:pPr algn="ctr">
              <a:defRPr/>
            </a:pPr>
            <a:r>
              <a:rPr lang="en-US" altLang="ko-KR" sz="2000">
                <a:solidFill>
                  <a:schemeClr val="tx1"/>
                </a:solidFill>
              </a:rPr>
              <a:t>201911471 Yunju Jo</a:t>
            </a:r>
            <a:endParaRPr lang="en-US" altLang="ko-KR" sz="20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lvl="0">
              <a:defRPr/>
            </a:pPr>
            <a:r>
              <a:rPr lang="en-US" altLang="ko-KR"/>
              <a:t>Explain Code (main)</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5" name=""/>
          <p:cNvPicPr>
            <a:picLocks noChangeAspect="1"/>
          </p:cNvPicPr>
          <p:nvPr/>
        </p:nvPicPr>
        <p:blipFill rotWithShape="1">
          <a:blip r:embed="rId2"/>
          <a:stretch>
            <a:fillRect/>
          </a:stretch>
        </p:blipFill>
        <p:spPr>
          <a:xfrm>
            <a:off x="268296" y="2395915"/>
            <a:ext cx="6592416" cy="2507984"/>
          </a:xfrm>
          <a:prstGeom prst="rect">
            <a:avLst/>
          </a:prstGeom>
        </p:spPr>
      </p:pic>
      <p:sp>
        <p:nvSpPr>
          <p:cNvPr id="6" name=""/>
          <p:cNvSpPr/>
          <p:nvPr/>
        </p:nvSpPr>
        <p:spPr>
          <a:xfrm>
            <a:off x="7185591" y="2317167"/>
            <a:ext cx="4716576" cy="2224353"/>
          </a:xfrm>
          <a:prstGeom prst="rect">
            <a:avLst/>
          </a:prstGeom>
          <a:noFill/>
          <a:ln>
            <a:noFill/>
          </a:ln>
        </p:spPr>
        <p:txBody>
          <a:bodyPr wrap="square">
            <a:spAutoFit/>
          </a:bodyPr>
          <a:p>
            <a:pPr algn="l">
              <a:defRPr/>
            </a:pPr>
            <a:r>
              <a:rPr xmlns:mc="http://schemas.openxmlformats.org/markup-compatibility/2006" xmlns:hp="http://schemas.haansoft.com/office/presentation/8.0" sz="2000" b="0" i="0" strike="noStrike" mc:Ignorable="hp" hp:hslEmbossed="0">
                <a:solidFill>
                  <a:srgbClr val="ff0000"/>
                </a:solidFill>
                <a:latin typeface="Arial"/>
                <a:ea typeface="&amp;quot"/>
              </a:rPr>
              <a:t>EventQueue.invokeLater()</a:t>
            </a:r>
            <a:endParaRPr xmlns:mc="http://schemas.openxmlformats.org/markup-compatibility/2006" xmlns:hp="http://schemas.haansoft.com/office/presentation/8.0" sz="2000" b="0" i="0" strike="noStrike" mc:Ignorable="hp" hp:hslEmbossed="0">
              <a:solidFill>
                <a:srgbClr val="ff0000"/>
              </a:solidFill>
              <a:latin typeface="Arial"/>
              <a:ea typeface="&amp;quot"/>
            </a:endParaRPr>
          </a:p>
          <a:p>
            <a:pPr algn="l">
              <a:defRPr/>
            </a:pPr>
            <a:r>
              <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rPr>
              <a:t>:</a:t>
            </a:r>
            <a:r>
              <a:rPr xmlns:mc="http://schemas.openxmlformats.org/markup-compatibility/2006" xmlns:hp="http://schemas.haansoft.com/office/presentation/8.0" lang="ko-KR" altLang="en-US" sz="2000" b="0" i="0" strike="noStrike" mc:Ignorable="hp" hp:hslEmbossed="0">
                <a:solidFill>
                  <a:srgbClr val="111827">
                    <a:alpha val="100000"/>
                  </a:srgbClr>
                </a:solidFill>
                <a:latin typeface="Arial"/>
                <a:ea typeface="&amp;quot"/>
              </a:rPr>
              <a:t> </a:t>
            </a:r>
            <a:r>
              <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rPr>
              <a:t>Create GUI</a:t>
            </a:r>
            <a:endPar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endParaRPr>
          </a:p>
          <a:p>
            <a:pPr algn="l">
              <a:defRPr/>
            </a:pPr>
            <a:endPar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endParaRPr>
          </a:p>
          <a:p>
            <a:pPr algn="l">
              <a:defRPr/>
            </a:pPr>
            <a:r>
              <a:rPr xmlns:mc="http://schemas.openxmlformats.org/markup-compatibility/2006" xmlns:hp="http://schemas.haansoft.com/office/presentation/8.0" lang="en-US" altLang="ko-KR" sz="2000" b="0" i="0" strike="noStrike" mc:Ignorable="hp" hp:hslEmbossed="0">
                <a:solidFill>
                  <a:srgbClr val="ff0000"/>
                </a:solidFill>
                <a:latin typeface="Arial"/>
                <a:ea typeface="&amp;quot"/>
              </a:rPr>
              <a:t>() -&gt; { new DownloadManager(); }</a:t>
            </a:r>
            <a:endPar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endParaRPr>
          </a:p>
          <a:p>
            <a:pPr algn="l">
              <a:defRPr/>
            </a:pPr>
            <a:r>
              <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rPr>
              <a:t>: Lambda expression</a:t>
            </a:r>
            <a:br>
              <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rPr>
            </a:br>
            <a:r>
              <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rPr>
              <a:t>  / Create a DownloadManager object</a:t>
            </a:r>
            <a:endPar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endParaRPr>
          </a:p>
          <a:p>
            <a:pPr algn="l">
              <a:defRPr/>
            </a:pPr>
            <a:endParaRPr xmlns:mc="http://schemas.openxmlformats.org/markup-compatibility/2006" xmlns:hp="http://schemas.haansoft.com/office/presentation/8.0" lang="en-US" altLang="ko-KR" sz="2000" b="0" i="0" strike="noStrike" mc:Ignorable="hp" hp:hslEmbossed="0">
              <a:solidFill>
                <a:srgbClr val="111827">
                  <a:alpha val="100000"/>
                </a:srgbClr>
              </a:solidFill>
              <a:latin typeface="Arial"/>
              <a:ea typeface="&amp;quot"/>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43288" y="0"/>
            <a:ext cx="11401020" cy="1325563"/>
          </a:xfrm>
        </p:spPr>
        <p:txBody>
          <a:bodyPr>
            <a:normAutofit/>
          </a:bodyPr>
          <a:lstStyle/>
          <a:p>
            <a:pPr lvl="0">
              <a:defRPr/>
            </a:pPr>
            <a:r>
              <a:rPr lang="en-US" altLang="ko-KR" sz="3700"/>
              <a:t>Explain Code(DownloadManager- member variables)</a:t>
            </a:r>
            <a:endParaRPr lang="en-US" altLang="ko-KR" sz="3700"/>
          </a:p>
        </p:txBody>
      </p:sp>
      <p:sp>
        <p:nvSpPr>
          <p:cNvPr id="4" name="직사각형 3"/>
          <p:cNvSpPr/>
          <p:nvPr/>
        </p:nvSpPr>
        <p:spPr>
          <a:xfrm>
            <a:off x="0" y="40035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5" name=""/>
          <p:cNvPicPr>
            <a:picLocks noChangeAspect="1"/>
          </p:cNvPicPr>
          <p:nvPr/>
        </p:nvPicPr>
        <p:blipFill rotWithShape="1">
          <a:blip r:embed="rId2"/>
          <a:srcRect b="58770"/>
          <a:stretch>
            <a:fillRect/>
          </a:stretch>
        </p:blipFill>
        <p:spPr>
          <a:xfrm>
            <a:off x="244172" y="2226005"/>
            <a:ext cx="5482388" cy="2405989"/>
          </a:xfrm>
          <a:prstGeom prst="rect">
            <a:avLst/>
          </a:prstGeom>
        </p:spPr>
      </p:pic>
      <p:sp>
        <p:nvSpPr>
          <p:cNvPr id="6" name=""/>
          <p:cNvSpPr txBox="1"/>
          <p:nvPr/>
        </p:nvSpPr>
        <p:spPr>
          <a:xfrm>
            <a:off x="5676758" y="1147800"/>
            <a:ext cx="6515242" cy="5889270"/>
          </a:xfrm>
          <a:prstGeom prst="rect">
            <a:avLst/>
          </a:prstGeom>
        </p:spPr>
        <p:txBody>
          <a:bodyPr wrap="square">
            <a:spAutoFit/>
          </a:bodyPr>
          <a:p>
            <a:pPr marL="271320" indent="-271320">
              <a:buFont typeface="Arial"/>
              <a:buChar char="•"/>
              <a:defRPr/>
            </a:pPr>
            <a:r>
              <a:rPr lang="en-US" altLang="ko-KR" sz="2000">
                <a:solidFill>
                  <a:srgbClr val="ff0000"/>
                </a:solidFill>
              </a:rPr>
              <a:t>private Queue&lt;String&gt; downloadQueue;</a:t>
            </a:r>
            <a:br>
              <a:rPr lang="ko-KR" altLang="en-US" sz="2000"/>
            </a:br>
            <a:r>
              <a:rPr lang="en-US" altLang="ko-KR" sz="2000"/>
              <a:t>: Queue to store the download list</a:t>
            </a:r>
            <a:endParaRPr lang="en-US" altLang="ko-KR" sz="2000"/>
          </a:p>
          <a:p>
            <a:pPr marL="271320" indent="-271320">
              <a:buFont typeface="Arial"/>
              <a:buChar char="•"/>
              <a:defRPr/>
            </a:pPr>
            <a:r>
              <a:rPr lang="en-US" altLang="ko-KR" sz="2000">
                <a:solidFill>
                  <a:srgbClr val="ff0000"/>
                </a:solidFill>
              </a:rPr>
              <a:t>private boolean isDownloading;   </a:t>
            </a:r>
            <a:r>
              <a:rPr lang="en-US" altLang="ko-KR" sz="2000"/>
              <a:t>                   </a:t>
            </a:r>
            <a:br>
              <a:rPr lang="ko-KR" altLang="en-US" sz="2000"/>
            </a:br>
            <a:r>
              <a:rPr lang="en-US" altLang="ko-KR" sz="2000"/>
              <a:t>:</a:t>
            </a:r>
            <a:r>
              <a:rPr lang="ko-KR" altLang="en-US" sz="2000"/>
              <a:t> </a:t>
            </a:r>
            <a:r>
              <a:rPr lang="en-US" altLang="ko-KR" sz="2000"/>
              <a:t>Variable to indicate if a download is in progress</a:t>
            </a:r>
            <a:endParaRPr lang="en-US" altLang="ko-KR" sz="2000"/>
          </a:p>
          <a:p>
            <a:pPr marL="271320" indent="-271320">
              <a:buFont typeface="Arial"/>
              <a:buChar char="•"/>
              <a:defRPr/>
            </a:pPr>
            <a:r>
              <a:rPr lang="en-US" altLang="ko-KR" sz="2000">
                <a:solidFill>
                  <a:srgbClr val="ff0000"/>
                </a:solidFill>
              </a:rPr>
              <a:t>private JTextField urlField;  </a:t>
            </a:r>
            <a:r>
              <a:rPr lang="en-US" altLang="ko-KR" sz="2000"/>
              <a:t>                      </a:t>
            </a:r>
            <a:br>
              <a:rPr lang="ko-KR" altLang="en-US" sz="2000"/>
            </a:br>
            <a:r>
              <a:rPr lang="en-US" altLang="ko-KR" sz="2000"/>
              <a:t>:</a:t>
            </a:r>
            <a:r>
              <a:rPr lang="ko-KR" altLang="en-US" sz="2000"/>
              <a:t> </a:t>
            </a:r>
            <a:r>
              <a:rPr lang="en-US" altLang="ko-KR" sz="2000"/>
              <a:t>Text field for entering the URL</a:t>
            </a:r>
            <a:endParaRPr lang="en-US" altLang="ko-KR" sz="2000"/>
          </a:p>
          <a:p>
            <a:pPr marL="271320" indent="-271320">
              <a:buFont typeface="Arial"/>
              <a:buChar char="•"/>
              <a:defRPr/>
            </a:pPr>
            <a:r>
              <a:rPr lang="en-US" altLang="ko-KR" sz="2000">
                <a:solidFill>
                  <a:srgbClr val="ff0000"/>
                </a:solidFill>
              </a:rPr>
              <a:t>private JButton downloadButton;   </a:t>
            </a:r>
            <a:r>
              <a:rPr lang="en-US" altLang="ko-KR" sz="2000"/>
              <a:t>                   </a:t>
            </a:r>
            <a:br>
              <a:rPr lang="ko-KR" altLang="en-US" sz="2000"/>
            </a:br>
            <a:r>
              <a:rPr lang="en-US" altLang="ko-KR" sz="2000"/>
              <a:t>:</a:t>
            </a:r>
            <a:r>
              <a:rPr lang="ko-KR" altLang="en-US" sz="2000"/>
              <a:t> </a:t>
            </a:r>
            <a:r>
              <a:rPr lang="en-US" altLang="ko-KR" sz="2000"/>
              <a:t>Download button</a:t>
            </a:r>
            <a:endParaRPr lang="en-US" altLang="ko-KR" sz="2000"/>
          </a:p>
          <a:p>
            <a:pPr marL="271320" indent="-271320">
              <a:buFont typeface="Arial"/>
              <a:buChar char="•"/>
              <a:defRPr/>
            </a:pPr>
            <a:r>
              <a:rPr lang="en-US" altLang="ko-KR" sz="2000">
                <a:solidFill>
                  <a:srgbClr val="ff0000"/>
                </a:solidFill>
              </a:rPr>
              <a:t>private JButton browseButton; </a:t>
            </a:r>
            <a:r>
              <a:rPr lang="en-US" altLang="ko-KR" sz="2000"/>
              <a:t>                       </a:t>
            </a:r>
            <a:br>
              <a:rPr lang="ko-KR" altLang="en-US" sz="2000"/>
            </a:br>
            <a:r>
              <a:rPr lang="en-US" altLang="ko-KR" sz="2000"/>
              <a:t>:</a:t>
            </a:r>
            <a:r>
              <a:rPr lang="ko-KR" altLang="en-US" sz="2000"/>
              <a:t> </a:t>
            </a:r>
            <a:r>
              <a:rPr lang="en-US" altLang="ko-KR" sz="2000"/>
              <a:t>Browse button for selecting files</a:t>
            </a:r>
            <a:endParaRPr lang="en-US" altLang="ko-KR" sz="2000"/>
          </a:p>
          <a:p>
            <a:pPr marL="271320" indent="-271320">
              <a:buFont typeface="Arial"/>
              <a:buChar char="•"/>
              <a:defRPr/>
            </a:pPr>
            <a:r>
              <a:rPr lang="en-US" altLang="ko-KR" sz="2000">
                <a:solidFill>
                  <a:srgbClr val="ff0000"/>
                </a:solidFill>
              </a:rPr>
              <a:t>private DefaultListModel&lt;String&gt; downloadListModel;</a:t>
            </a:r>
            <a:r>
              <a:rPr lang="en-US" altLang="ko-KR" sz="2000"/>
              <a:t>  </a:t>
            </a:r>
            <a:br>
              <a:rPr lang="ko-KR" altLang="en-US" sz="2000"/>
            </a:br>
            <a:r>
              <a:rPr lang="en-US" altLang="ko-KR" sz="2000"/>
              <a:t>:</a:t>
            </a:r>
            <a:r>
              <a:rPr lang="ko-KR" altLang="en-US" sz="2000"/>
              <a:t> </a:t>
            </a:r>
            <a:r>
              <a:rPr lang="en-US" altLang="ko-KR" sz="2000"/>
              <a:t>List model for displaying the download list</a:t>
            </a:r>
            <a:endParaRPr lang="en-US" altLang="ko-KR" sz="2000"/>
          </a:p>
          <a:p>
            <a:pPr marL="271320" indent="-271320">
              <a:buFont typeface="Arial"/>
              <a:buChar char="•"/>
              <a:defRPr/>
            </a:pPr>
            <a:r>
              <a:rPr lang="en-US" altLang="ko-KR" sz="2000">
                <a:solidFill>
                  <a:srgbClr val="ff0000"/>
                </a:solidFill>
              </a:rPr>
              <a:t>private JList&lt;String&gt; downloadList; </a:t>
            </a:r>
            <a:r>
              <a:rPr lang="en-US" altLang="ko-KR" sz="2000"/>
              <a:t>                 </a:t>
            </a:r>
            <a:br>
              <a:rPr lang="ko-KR" altLang="en-US" sz="2000"/>
            </a:br>
            <a:r>
              <a:rPr lang="en-US" altLang="ko-KR" sz="2000"/>
              <a:t>:</a:t>
            </a:r>
            <a:r>
              <a:rPr lang="ko-KR" altLang="en-US" sz="2000"/>
              <a:t> </a:t>
            </a:r>
            <a:r>
              <a:rPr lang="en-US" altLang="ko-KR" sz="2000"/>
              <a:t>List for displaying the download list</a:t>
            </a:r>
            <a:endParaRPr lang="en-US" altLang="ko-KR" sz="2000"/>
          </a:p>
          <a:p>
            <a:pPr marL="271320" indent="-271320">
              <a:buFont typeface="Arial"/>
              <a:buChar char="•"/>
              <a:defRPr/>
            </a:pPr>
            <a:r>
              <a:rPr lang="en-US" altLang="ko-KR" sz="2000">
                <a:solidFill>
                  <a:srgbClr val="ff0000"/>
                </a:solidFill>
              </a:rPr>
              <a:t>private Map&lt;String, Color&gt; downloadItemColors;  </a:t>
            </a:r>
            <a:r>
              <a:rPr lang="en-US" altLang="ko-KR" sz="2000"/>
              <a:t>      </a:t>
            </a:r>
            <a:br>
              <a:rPr lang="ko-KR" altLang="en-US" sz="2000"/>
            </a:br>
            <a:r>
              <a:rPr lang="en-US" altLang="ko-KR" sz="2000"/>
              <a:t>:</a:t>
            </a:r>
            <a:r>
              <a:rPr lang="ko-KR" altLang="en-US" sz="2000"/>
              <a:t> </a:t>
            </a:r>
            <a:r>
              <a:rPr lang="en-US" altLang="ko-KR" sz="2000"/>
              <a:t>Map to store cell background colors for download</a:t>
            </a:r>
            <a:r>
              <a:rPr lang="ko-KR" altLang="en-US" sz="2000"/>
              <a:t> </a:t>
            </a:r>
            <a:r>
              <a:rPr lang="en-US" altLang="ko-KR" sz="2000"/>
              <a:t>items</a:t>
            </a:r>
            <a:endParaRPr lang="en-US" altLang="ko-KR" sz="2000"/>
          </a:p>
          <a:p>
            <a:pPr marL="271320" indent="-271320">
              <a:buFont typeface="Arial"/>
              <a:buChar char="•"/>
              <a:defRPr/>
            </a:pPr>
            <a:endParaRPr lang="en-US" altLang="ko-KR"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43288" y="0"/>
            <a:ext cx="9322838" cy="1325563"/>
          </a:xfrm>
        </p:spPr>
        <p:txBody>
          <a:bodyPr>
            <a:normAutofit/>
          </a:bodyPr>
          <a:lstStyle/>
          <a:p>
            <a:pPr lvl="0">
              <a:defRPr/>
            </a:pPr>
            <a:r>
              <a:rPr lang="en-US" altLang="ko-KR"/>
              <a:t>Explain Code(DownloadManager)</a:t>
            </a:r>
            <a:endParaRPr lang="en-US" altLang="ko-KR"/>
          </a:p>
        </p:txBody>
      </p:sp>
      <p:sp>
        <p:nvSpPr>
          <p:cNvPr id="4" name="직사각형 3"/>
          <p:cNvSpPr/>
          <p:nvPr/>
        </p:nvSpPr>
        <p:spPr>
          <a:xfrm>
            <a:off x="0" y="40035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5" name=""/>
          <p:cNvPicPr>
            <a:picLocks noChangeAspect="1"/>
          </p:cNvPicPr>
          <p:nvPr/>
        </p:nvPicPr>
        <p:blipFill rotWithShape="1">
          <a:blip r:embed="rId2"/>
          <a:srcRect t="43140"/>
          <a:stretch>
            <a:fillRect/>
          </a:stretch>
        </p:blipFill>
        <p:spPr>
          <a:xfrm>
            <a:off x="389458" y="2112949"/>
            <a:ext cx="6269382" cy="3793918"/>
          </a:xfrm>
          <a:prstGeom prst="rect">
            <a:avLst/>
          </a:prstGeom>
        </p:spPr>
      </p:pic>
      <p:sp>
        <p:nvSpPr>
          <p:cNvPr id="6" name=""/>
          <p:cNvSpPr txBox="1"/>
          <p:nvPr/>
        </p:nvSpPr>
        <p:spPr>
          <a:xfrm>
            <a:off x="5501809" y="1050607"/>
            <a:ext cx="6492164" cy="376238"/>
          </a:xfrm>
          <a:prstGeom prst="rect">
            <a:avLst/>
          </a:prstGeom>
        </p:spPr>
        <p:txBody>
          <a:bodyPr wrap="square">
            <a:spAutoFit/>
          </a:bodyPr>
          <a:p>
            <a:pPr>
              <a:defRPr/>
            </a:pPr>
            <a:endParaRPr lang="en-US" altLang="ko-KR" sz="1900"/>
          </a:p>
        </p:txBody>
      </p:sp>
      <p:sp>
        <p:nvSpPr>
          <p:cNvPr id="7" name=""/>
          <p:cNvSpPr txBox="1"/>
          <p:nvPr/>
        </p:nvSpPr>
        <p:spPr>
          <a:xfrm>
            <a:off x="7250544" y="2486832"/>
            <a:ext cx="4393048" cy="2834583"/>
          </a:xfrm>
          <a:prstGeom prst="rect">
            <a:avLst/>
          </a:prstGeom>
        </p:spPr>
        <p:txBody>
          <a:bodyPr wrap="square">
            <a:spAutoFit/>
          </a:bodyPr>
          <a:p>
            <a:pPr>
              <a:defRPr/>
            </a:pPr>
            <a:r>
              <a:rPr lang="en-US" altLang="ko-KR" sz="2000">
                <a:solidFill>
                  <a:schemeClr val="dk1"/>
                </a:solidFill>
              </a:rPr>
              <a:t>The </a:t>
            </a:r>
            <a:r>
              <a:rPr lang="en-US" altLang="ko-KR" sz="2000">
                <a:solidFill>
                  <a:srgbClr val="ff0000"/>
                </a:solidFill>
              </a:rPr>
              <a:t>DownloadManager()</a:t>
            </a:r>
            <a:r>
              <a:rPr lang="en-US" altLang="ko-KR" sz="2000"/>
              <a:t> method is effectively a main function. It initializes several variables before starting.</a:t>
            </a:r>
            <a:endParaRPr lang="en-US" altLang="ko-KR" sz="2000"/>
          </a:p>
          <a:p>
            <a:pPr>
              <a:defRPr/>
            </a:pPr>
            <a:r>
              <a:rPr lang="en-US" altLang="ko-KR" sz="2000"/>
              <a:t>It initializes the list and download status, item colors and components, and creates the layout. It also makes some simple settings for the frame. </a:t>
            </a:r>
            <a:endParaRPr lang="en-US" altLang="ko-KR"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43288" y="0"/>
            <a:ext cx="11626156" cy="1325563"/>
          </a:xfrm>
        </p:spPr>
        <p:txBody>
          <a:bodyPr>
            <a:normAutofit/>
          </a:bodyPr>
          <a:lstStyle/>
          <a:p>
            <a:pPr lvl="0">
              <a:defRPr/>
            </a:pPr>
            <a:r>
              <a:rPr lang="en-US" altLang="ko-KR"/>
              <a:t>Explain Code(initializeComponents method)</a:t>
            </a:r>
            <a:endParaRPr lang="en-US" altLang="ko-KR"/>
          </a:p>
        </p:txBody>
      </p:sp>
      <p:sp>
        <p:nvSpPr>
          <p:cNvPr id="4" name="직사각형 3"/>
          <p:cNvSpPr/>
          <p:nvPr/>
        </p:nvSpPr>
        <p:spPr>
          <a:xfrm>
            <a:off x="0" y="40035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
          <p:cNvPicPr>
            <a:picLocks noChangeAspect="1"/>
          </p:cNvPicPr>
          <p:nvPr/>
        </p:nvPicPr>
        <p:blipFill rotWithShape="1">
          <a:blip r:embed="rId2"/>
          <a:stretch>
            <a:fillRect/>
          </a:stretch>
        </p:blipFill>
        <p:spPr>
          <a:xfrm>
            <a:off x="521769" y="1135917"/>
            <a:ext cx="6050481" cy="5722083"/>
          </a:xfrm>
          <a:prstGeom prst="rect">
            <a:avLst/>
          </a:prstGeom>
        </p:spPr>
      </p:pic>
      <p:pic>
        <p:nvPicPr>
          <p:cNvPr id="7" name=""/>
          <p:cNvPicPr>
            <a:picLocks noChangeAspect="1"/>
          </p:cNvPicPr>
          <p:nvPr/>
        </p:nvPicPr>
        <p:blipFill rotWithShape="1">
          <a:blip r:embed="rId3"/>
          <a:srcRect l="7160" b="24510"/>
          <a:stretch>
            <a:fillRect/>
          </a:stretch>
        </p:blipFill>
        <p:spPr>
          <a:xfrm>
            <a:off x="6584223" y="1070656"/>
            <a:ext cx="5461986" cy="1947018"/>
          </a:xfrm>
          <a:prstGeom prst="rect">
            <a:avLst/>
          </a:prstGeom>
        </p:spPr>
      </p:pic>
      <p:sp>
        <p:nvSpPr>
          <p:cNvPr id="8" name=""/>
          <p:cNvSpPr txBox="1"/>
          <p:nvPr/>
        </p:nvSpPr>
        <p:spPr>
          <a:xfrm>
            <a:off x="6981208" y="3820615"/>
            <a:ext cx="4726134" cy="1606730"/>
          </a:xfrm>
          <a:prstGeom prst="rect">
            <a:avLst/>
          </a:prstGeom>
        </p:spPr>
        <p:txBody>
          <a:bodyPr wrap="square">
            <a:spAutoFit/>
          </a:bodyPr>
          <a:p>
            <a:pPr>
              <a:defRPr/>
            </a:pPr>
            <a:r>
              <a:rPr lang="en-US" altLang="ko-KR" sz="2000"/>
              <a:t>This is pretty much the frontend.</a:t>
            </a:r>
            <a:endParaRPr lang="en-US" altLang="ko-KR" sz="2000"/>
          </a:p>
          <a:p>
            <a:pPr>
              <a:defRPr/>
            </a:pPr>
            <a:r>
              <a:rPr lang="en-US" altLang="ko-KR" sz="2000"/>
              <a:t>It's the code that creates and sets up the buttons or lists you see.</a:t>
            </a:r>
            <a:endParaRPr lang="en-US" altLang="ko-KR" sz="2000"/>
          </a:p>
          <a:p>
            <a:pPr>
              <a:defRPr/>
            </a:pPr>
            <a:endParaRPr lang="en-US" altLang="ko-KR" sz="2000"/>
          </a:p>
          <a:p>
            <a:pPr>
              <a:defRPr/>
            </a:pPr>
            <a:r>
              <a:rPr lang="en-US" altLang="ko-KR" sz="2000"/>
              <a:t>It uses javax.swing.</a:t>
            </a:r>
            <a:endParaRPr lang="en-US" altLang="ko-KR"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43288" y="0"/>
            <a:ext cx="11848712" cy="1325563"/>
          </a:xfrm>
        </p:spPr>
        <p:txBody>
          <a:bodyPr>
            <a:normAutofit/>
          </a:bodyPr>
          <a:lstStyle/>
          <a:p>
            <a:pPr lvl="0">
              <a:defRPr/>
            </a:pPr>
            <a:r>
              <a:rPr lang="en-US" altLang="ko-KR" sz="3800"/>
              <a:t>Explain Code(CreateLayout, addToQueue methods)</a:t>
            </a:r>
            <a:endParaRPr lang="en-US" altLang="ko-KR" sz="3800"/>
          </a:p>
        </p:txBody>
      </p:sp>
      <p:sp>
        <p:nvSpPr>
          <p:cNvPr id="4" name="직사각형 3"/>
          <p:cNvSpPr/>
          <p:nvPr/>
        </p:nvSpPr>
        <p:spPr>
          <a:xfrm>
            <a:off x="0" y="40035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8" name=""/>
          <p:cNvPicPr>
            <a:picLocks noChangeAspect="1"/>
          </p:cNvPicPr>
          <p:nvPr/>
        </p:nvPicPr>
        <p:blipFill rotWithShape="1">
          <a:blip r:embed="rId2"/>
          <a:stretch>
            <a:fillRect/>
          </a:stretch>
        </p:blipFill>
        <p:spPr>
          <a:xfrm>
            <a:off x="447037" y="1198916"/>
            <a:ext cx="6302160" cy="5659083"/>
          </a:xfrm>
          <a:prstGeom prst="rect">
            <a:avLst/>
          </a:prstGeom>
        </p:spPr>
      </p:pic>
      <p:sp>
        <p:nvSpPr>
          <p:cNvPr id="9" name=""/>
          <p:cNvSpPr txBox="1"/>
          <p:nvPr/>
        </p:nvSpPr>
        <p:spPr>
          <a:xfrm>
            <a:off x="7086099" y="2287428"/>
            <a:ext cx="4727408" cy="2968467"/>
          </a:xfrm>
          <a:prstGeom prst="rect">
            <a:avLst/>
          </a:prstGeom>
        </p:spPr>
        <p:txBody>
          <a:bodyPr wrap="square">
            <a:spAutoFit/>
          </a:bodyPr>
          <a:p>
            <a:pPr>
              <a:defRPr/>
            </a:pPr>
            <a:r>
              <a:rPr lang="en-US" altLang="ko-KR" sz="2100"/>
              <a:t>The </a:t>
            </a:r>
            <a:r>
              <a:rPr lang="en-US" altLang="ko-KR" sz="2100">
                <a:solidFill>
                  <a:srgbClr val="ff0000"/>
                </a:solidFill>
              </a:rPr>
              <a:t>createLayout() </a:t>
            </a:r>
            <a:r>
              <a:rPr lang="en-US" altLang="ko-KR" sz="2100"/>
              <a:t>method is responsible for creating the layout of the UI and placing the components.</a:t>
            </a:r>
            <a:endParaRPr lang="en-US" altLang="ko-KR" sz="2100"/>
          </a:p>
          <a:p>
            <a:pPr>
              <a:defRPr/>
            </a:pPr>
            <a:endParaRPr lang="en-US" altLang="ko-KR" sz="2100"/>
          </a:p>
          <a:p>
            <a:pPr>
              <a:defRPr/>
            </a:pPr>
            <a:endParaRPr lang="en-US" altLang="ko-KR" sz="2100"/>
          </a:p>
          <a:p>
            <a:pPr>
              <a:defRPr/>
            </a:pPr>
            <a:r>
              <a:rPr lang="en-US" altLang="ko-KR" sz="2100"/>
              <a:t>The </a:t>
            </a:r>
            <a:r>
              <a:rPr lang="en-US" altLang="ko-KR" sz="2100">
                <a:solidFill>
                  <a:srgbClr val="ff0000"/>
                </a:solidFill>
              </a:rPr>
              <a:t>addToQueue(String url)</a:t>
            </a:r>
            <a:r>
              <a:rPr lang="en-US" altLang="ko-KR" sz="2100"/>
              <a:t> method adds the given URL to the download queue and starts the download if it is not already downloading</a:t>
            </a:r>
            <a:endParaRPr lang="en-US" altLang="ko-KR" sz="21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255813" y="0"/>
            <a:ext cx="11936186" cy="1325563"/>
          </a:xfrm>
        </p:spPr>
        <p:txBody>
          <a:bodyPr>
            <a:normAutofit/>
          </a:bodyPr>
          <a:lstStyle/>
          <a:p>
            <a:pPr lvl="0">
              <a:defRPr/>
            </a:pPr>
            <a:r>
              <a:rPr lang="en-US" altLang="ko-KR" sz="3100"/>
              <a:t>Explain Code(startDownload, notifyDownloadComplete methods)</a:t>
            </a:r>
            <a:endParaRPr lang="en-US" altLang="ko-KR" sz="3100"/>
          </a:p>
        </p:txBody>
      </p:sp>
      <p:sp>
        <p:nvSpPr>
          <p:cNvPr id="4" name="직사각형 3"/>
          <p:cNvSpPr/>
          <p:nvPr/>
        </p:nvSpPr>
        <p:spPr>
          <a:xfrm>
            <a:off x="0" y="2254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9" name=""/>
          <p:cNvPicPr>
            <a:picLocks noChangeAspect="1"/>
          </p:cNvPicPr>
          <p:nvPr/>
        </p:nvPicPr>
        <p:blipFill rotWithShape="1">
          <a:blip r:embed="rId2"/>
          <a:stretch>
            <a:fillRect/>
          </a:stretch>
        </p:blipFill>
        <p:spPr>
          <a:xfrm>
            <a:off x="442636" y="1023072"/>
            <a:ext cx="5653363" cy="5808960"/>
          </a:xfrm>
          <a:prstGeom prst="rect">
            <a:avLst/>
          </a:prstGeom>
        </p:spPr>
      </p:pic>
      <p:sp>
        <p:nvSpPr>
          <p:cNvPr id="10" name=""/>
          <p:cNvSpPr txBox="1"/>
          <p:nvPr/>
        </p:nvSpPr>
        <p:spPr>
          <a:xfrm>
            <a:off x="6219322" y="1182804"/>
            <a:ext cx="5648828" cy="1682316"/>
          </a:xfrm>
          <a:prstGeom prst="rect">
            <a:avLst/>
          </a:prstGeom>
        </p:spPr>
        <p:txBody>
          <a:bodyPr wrap="square">
            <a:spAutoFit/>
          </a:bodyPr>
          <a:p>
            <a:pPr>
              <a:defRPr/>
            </a:pPr>
            <a:r>
              <a:rPr lang="en-US" altLang="ko-KR" sz="2100"/>
              <a:t>The </a:t>
            </a:r>
            <a:r>
              <a:rPr lang="en-US" altLang="ko-KR" sz="2100">
                <a:solidFill>
                  <a:srgbClr val="ff0000"/>
                </a:solidFill>
              </a:rPr>
              <a:t>startDownload() </a:t>
            </a:r>
            <a:r>
              <a:rPr lang="en-US" altLang="ko-KR" sz="2100"/>
              <a:t>method is responsible for starting the download.</a:t>
            </a:r>
            <a:endParaRPr lang="en-US" altLang="ko-KR" sz="2100"/>
          </a:p>
          <a:p>
            <a:pPr>
              <a:defRPr/>
            </a:pPr>
            <a:r>
              <a:rPr lang="en-US" altLang="ko-KR" sz="2100"/>
              <a:t>It creates a new thread and tells it to run the download operation in the new thread.</a:t>
            </a:r>
            <a:endParaRPr lang="en-US" altLang="ko-KR" sz="2100"/>
          </a:p>
          <a:p>
            <a:pPr>
              <a:defRPr/>
            </a:pPr>
            <a:r>
              <a:rPr lang="en-US" altLang="ko-KR" sz="2100"/>
              <a:t>(DownloadTask is meke the thread)</a:t>
            </a:r>
            <a:endParaRPr lang="en-US" altLang="ko-KR" sz="2100"/>
          </a:p>
        </p:txBody>
      </p:sp>
      <p:sp>
        <p:nvSpPr>
          <p:cNvPr id="11" name=""/>
          <p:cNvSpPr txBox="1"/>
          <p:nvPr/>
        </p:nvSpPr>
        <p:spPr>
          <a:xfrm>
            <a:off x="6258424" y="3578310"/>
            <a:ext cx="5933575" cy="2972983"/>
          </a:xfrm>
          <a:prstGeom prst="rect">
            <a:avLst/>
          </a:prstGeom>
        </p:spPr>
        <p:txBody>
          <a:bodyPr wrap="square">
            <a:spAutoFit/>
          </a:bodyPr>
          <a:p>
            <a:pPr>
              <a:defRPr/>
            </a:pPr>
            <a:r>
              <a:rPr lang="en-US" altLang="ko-KR" sz="2100"/>
              <a:t>The </a:t>
            </a:r>
            <a:r>
              <a:rPr lang="en-US" altLang="ko-KR" sz="2100">
                <a:solidFill>
                  <a:srgbClr val="ff0000"/>
                </a:solidFill>
              </a:rPr>
              <a:t>notifyDownloadComplete(String url, boolean success) </a:t>
            </a:r>
            <a:r>
              <a:rPr lang="en-US" altLang="ko-KR" sz="2100"/>
              <a:t>method is called when the download operation is complete to perform processing.</a:t>
            </a:r>
            <a:endParaRPr lang="en-US" altLang="ko-KR" sz="2100"/>
          </a:p>
          <a:p>
            <a:pPr>
              <a:defRPr/>
            </a:pPr>
            <a:endParaRPr lang="en-US" altLang="ko-KR" sz="2100"/>
          </a:p>
          <a:p>
            <a:pPr>
              <a:defRPr/>
            </a:pPr>
            <a:r>
              <a:rPr lang="en-US" altLang="ko-KR" sz="2100"/>
              <a:t>If the download was successful, the list is colored green with a completion message, and if the download was unsuccessful, the list is colored pink with an error message.</a:t>
            </a:r>
            <a:endParaRPr lang="en-US" altLang="ko-KR" sz="21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6591687" y="145543"/>
            <a:ext cx="5600313" cy="6712457"/>
          </a:xfrm>
        </p:spPr>
        <p:txBody>
          <a:bodyPr>
            <a:noAutofit/>
          </a:bodyPr>
          <a:lstStyle/>
          <a:p>
            <a:pPr>
              <a:defRPr/>
            </a:pPr>
            <a:r>
              <a:rPr lang="en-US" altLang="ko-KR" sz="2000">
                <a:solidFill>
                  <a:srgbClr val="ff0000"/>
                </a:solidFill>
              </a:rPr>
              <a:t>showDownloadCompleteMessage(String url)</a:t>
            </a:r>
            <a:r>
              <a:rPr lang="en-US" altLang="ko-KR" sz="2000"/>
              <a:t>: Method to display a download complete message when the download is complete.</a:t>
            </a:r>
            <a:endParaRPr lang="en-US" altLang="ko-KR" sz="2000"/>
          </a:p>
          <a:p>
            <a:pPr>
              <a:defRPr/>
            </a:pPr>
            <a:endParaRPr lang="en-US" altLang="ko-KR" sz="2000"/>
          </a:p>
          <a:p>
            <a:pPr>
              <a:defRPr/>
            </a:pPr>
            <a:r>
              <a:rPr lang="en-US" altLang="ko-KR" sz="2000">
                <a:solidFill>
                  <a:srgbClr val="ff0000"/>
                </a:solidFill>
              </a:rPr>
              <a:t>showErrorMessage(String message)</a:t>
            </a:r>
            <a:r>
              <a:rPr lang="en-US" altLang="ko-KR" sz="2000"/>
              <a:t>: Method to display an error message.</a:t>
            </a:r>
            <a:endParaRPr lang="en-US" altLang="ko-KR" sz="2000"/>
          </a:p>
          <a:p>
            <a:pPr>
              <a:defRPr/>
            </a:pPr>
            <a:endParaRPr lang="en-US" altLang="ko-KR" sz="2000"/>
          </a:p>
          <a:p>
            <a:pPr>
              <a:defRPr/>
            </a:pPr>
            <a:r>
              <a:rPr lang="en-US" altLang="ko-KR" sz="2000">
                <a:solidFill>
                  <a:srgbClr val="ff0000"/>
                </a:solidFill>
              </a:rPr>
              <a:t>addToDownloadList(String url)</a:t>
            </a:r>
            <a:r>
              <a:rPr lang="en-US" altLang="ko-KR" sz="2000"/>
              <a:t>: Method to add a URL to the download list.</a:t>
            </a:r>
            <a:endParaRPr lang="en-US" altLang="ko-KR" sz="2000"/>
          </a:p>
          <a:p>
            <a:pPr>
              <a:defRPr/>
            </a:pPr>
            <a:endParaRPr lang="en-US" altLang="ko-KR" sz="2000"/>
          </a:p>
          <a:p>
            <a:pPr>
              <a:defRPr/>
            </a:pPr>
            <a:r>
              <a:rPr lang="en-US" altLang="ko-KR" sz="2000">
                <a:solidFill>
                  <a:srgbClr val="ff0000"/>
                </a:solidFill>
              </a:rPr>
              <a:t>loadUrlsFromFile(String filePath)</a:t>
            </a:r>
            <a:r>
              <a:rPr lang="en-US" altLang="ko-KR" sz="2000"/>
              <a:t>: Method to load URLs from a file and add them to the queue.</a:t>
            </a:r>
            <a:endParaRPr lang="en-US" altLang="ko-KR" sz="2000"/>
          </a:p>
          <a:p>
            <a:pPr>
              <a:defRPr/>
            </a:pPr>
            <a:r>
              <a:rPr lang="en-US" altLang="ko-KR" sz="2000"/>
              <a:t>It uses Files.lines() to read each line of the file and calls the addToQueue() method to add each URL to the queue.</a:t>
            </a:r>
            <a:endParaRPr lang="en-US" altLang="ko-KR" sz="2000"/>
          </a:p>
          <a:p>
            <a:pPr>
              <a:defRPr/>
            </a:pPr>
            <a:endParaRPr lang="en-US" altLang="ko-KR" sz="2000"/>
          </a:p>
          <a:p>
            <a:pPr>
              <a:defRPr/>
            </a:pPr>
            <a:r>
              <a:rPr lang="en-US" altLang="ko-KR" sz="2000">
                <a:solidFill>
                  <a:srgbClr val="ff0000"/>
                </a:solidFill>
              </a:rPr>
              <a:t>highlightDownloadItem(String url, Color color)</a:t>
            </a:r>
            <a:r>
              <a:rPr lang="en-US" altLang="ko-KR" sz="2000"/>
              <a:t>: This method highlights the download item.</a:t>
            </a:r>
            <a:endParaRPr lang="en-US" altLang="ko-KR" sz="2000"/>
          </a:p>
          <a:p>
            <a:pPr>
              <a:defRPr/>
            </a:pPr>
            <a:r>
              <a:rPr lang="en-US" altLang="ko-KR" sz="2000"/>
              <a:t>It stores the URL and its corresponding background color in the downloadItemColors map, and updates the download list by redrawing the downloadList</a:t>
            </a:r>
            <a:endParaRPr lang="en-US" altLang="ko-KR" sz="2000"/>
          </a:p>
        </p:txBody>
      </p:sp>
      <p:sp>
        <p:nvSpPr>
          <p:cNvPr id="4" name="직사각형 3"/>
          <p:cNvSpPr/>
          <p:nvPr/>
        </p:nvSpPr>
        <p:spPr>
          <a:xfrm>
            <a:off x="0" y="40035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9" name=""/>
          <p:cNvPicPr>
            <a:picLocks noChangeAspect="1"/>
          </p:cNvPicPr>
          <p:nvPr/>
        </p:nvPicPr>
        <p:blipFill rotWithShape="1">
          <a:blip r:embed="rId2"/>
          <a:stretch>
            <a:fillRect/>
          </a:stretch>
        </p:blipFill>
        <p:spPr>
          <a:xfrm>
            <a:off x="0" y="155655"/>
            <a:ext cx="6488075" cy="670234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254564"/>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0" name=""/>
          <p:cNvPicPr>
            <a:picLocks noChangeAspect="1"/>
          </p:cNvPicPr>
          <p:nvPr/>
        </p:nvPicPr>
        <p:blipFill rotWithShape="1">
          <a:blip r:embed="rId2"/>
          <a:stretch>
            <a:fillRect/>
          </a:stretch>
        </p:blipFill>
        <p:spPr>
          <a:xfrm>
            <a:off x="277789" y="1063112"/>
            <a:ext cx="6865029" cy="5678255"/>
          </a:xfrm>
          <a:prstGeom prst="rect">
            <a:avLst/>
          </a:prstGeom>
        </p:spPr>
      </p:pic>
      <p:sp>
        <p:nvSpPr>
          <p:cNvPr id="15" name="제목 1"/>
          <p:cNvSpPr>
            <a:spLocks noGrp="1"/>
          </p:cNvSpPr>
          <p:nvPr/>
        </p:nvSpPr>
        <p:spPr>
          <a:xfrm>
            <a:off x="314130" y="0"/>
            <a:ext cx="11140364" cy="1325563"/>
          </a:xfrm>
          <a:prstGeom prst="rect">
            <a:avLst/>
          </a:prstGeom>
        </p:spPr>
        <p:txBody>
          <a:bodyPr vert="horz" lIns="91440" tIns="45720" rIns="91440" bIns="45720" anchor="ctr">
            <a:normAutofit/>
          </a:bodyPr>
          <a:p>
            <a:pPr marL="0" lvl="0" indent="0" algn="l" defTabSz="914400" rtl="0" eaLnBrk="1" latinLnBrk="1" hangingPunct="1">
              <a:lnSpc>
                <a:spcPct val="90000"/>
              </a:lnSpc>
              <a:spcBef>
                <a:spcPct val="0"/>
              </a:spcBef>
              <a:spcAft>
                <a:spcPts val="0"/>
              </a:spcAft>
              <a:buNone/>
              <a:defRPr/>
            </a:pPr>
            <a:r>
              <a:rPr xmlns:mc="http://schemas.openxmlformats.org/markup-compatibility/2006" xmlns:hp="http://schemas.haansoft.com/office/presentation/8.0" kumimoji="0" lang="en-US" altLang="ko-KR" sz="4400" b="0" i="0" u="none" strike="noStrike" kern="1200" cap="none" spc="0" normalizeH="0" baseline="0" mc:Ignorable="hp" hp:hslEmbossed="0">
                <a:solidFill>
                  <a:schemeClr val="tx1"/>
                </a:solidFill>
                <a:latin typeface="+mj-lt"/>
                <a:ea typeface="+mj-ea"/>
                <a:cs typeface="+mj-cs"/>
              </a:rPr>
              <a:t>Explain Code(class DownloadTask -1)</a:t>
            </a:r>
            <a:endParaRPr xmlns:mc="http://schemas.openxmlformats.org/markup-compatibility/2006" xmlns:hp="http://schemas.haansoft.com/office/presentation/8.0" kumimoji="0" lang="en-US" altLang="ko-KR" sz="4400" b="0" i="0" u="none" strike="noStrike" kern="1200" cap="none" spc="0" normalizeH="0" baseline="0" mc:Ignorable="hp" hp:hslEmbossed="0">
              <a:solidFill>
                <a:schemeClr val="tx1"/>
              </a:solidFill>
              <a:latin typeface="+mj-lt"/>
              <a:ea typeface="+mj-ea"/>
              <a:cs typeface="+mj-cs"/>
            </a:endParaRPr>
          </a:p>
        </p:txBody>
      </p:sp>
      <p:sp>
        <p:nvSpPr>
          <p:cNvPr id="17" name=""/>
          <p:cNvSpPr txBox="1"/>
          <p:nvPr/>
        </p:nvSpPr>
        <p:spPr>
          <a:xfrm>
            <a:off x="7181271" y="1386724"/>
            <a:ext cx="5010728" cy="4974070"/>
          </a:xfrm>
          <a:prstGeom prst="rect">
            <a:avLst/>
          </a:prstGeom>
        </p:spPr>
        <p:txBody>
          <a:bodyPr wrap="square">
            <a:spAutoFit/>
          </a:bodyPr>
          <a:p>
            <a:pPr>
              <a:defRPr/>
            </a:pPr>
            <a:r>
              <a:rPr lang="en-US" altLang="ko-KR" sz="2000"/>
              <a:t>The </a:t>
            </a:r>
            <a:r>
              <a:rPr lang="en-US" altLang="ko-KR" sz="2000">
                <a:solidFill>
                  <a:srgbClr val="ff0000"/>
                </a:solidFill>
              </a:rPr>
              <a:t>Runnable interface</a:t>
            </a:r>
            <a:r>
              <a:rPr lang="en-US" altLang="ko-KR" sz="2000"/>
              <a:t> is the fundamental interface for implementing multithreading in Java.</a:t>
            </a:r>
            <a:endParaRPr lang="en-US" altLang="ko-KR" sz="2000"/>
          </a:p>
          <a:p>
            <a:pPr>
              <a:defRPr/>
            </a:pPr>
            <a:r>
              <a:rPr lang="en-US" altLang="ko-KR" sz="2000"/>
              <a:t>Runnable allows for threaded and isolated operations.</a:t>
            </a:r>
            <a:endParaRPr lang="en-US" altLang="ko-KR" sz="2000"/>
          </a:p>
          <a:p>
            <a:pPr>
              <a:defRPr/>
            </a:pPr>
            <a:r>
              <a:rPr lang="en-US" altLang="ko-KR" sz="2000"/>
              <a:t>(Only </a:t>
            </a:r>
            <a:endParaRPr lang="en-US" altLang="ko-KR" sz="2000"/>
          </a:p>
          <a:p>
            <a:pPr>
              <a:defRPr/>
            </a:pPr>
            <a:endParaRPr lang="en-US" altLang="ko-KR" sz="2000"/>
          </a:p>
          <a:p>
            <a:pPr>
              <a:defRPr/>
            </a:pPr>
            <a:r>
              <a:rPr lang="en-US" altLang="ko-KR" sz="2000">
                <a:solidFill>
                  <a:srgbClr val="ff0000"/>
                </a:solidFill>
              </a:rPr>
              <a:t>DownloadTask</a:t>
            </a:r>
            <a:r>
              <a:rPr lang="en-US" altLang="ko-KR" sz="2000"/>
              <a:t> is a class that implements the Runnable interface and is responsible for performing download tasks.</a:t>
            </a:r>
            <a:endParaRPr lang="en-US" altLang="ko-KR" sz="2000"/>
          </a:p>
          <a:p>
            <a:pPr>
              <a:defRPr/>
            </a:pPr>
            <a:endParaRPr lang="en-US" altLang="ko-KR" sz="2000"/>
          </a:p>
          <a:p>
            <a:pPr>
              <a:defRPr/>
            </a:pPr>
            <a:r>
              <a:rPr lang="en-US" altLang="ko-KR" sz="2000"/>
              <a:t>The </a:t>
            </a:r>
            <a:r>
              <a:rPr lang="en-US" altLang="ko-KR" sz="2000">
                <a:solidFill>
                  <a:srgbClr val="ff0000"/>
                </a:solidFill>
              </a:rPr>
              <a:t>run()</a:t>
            </a:r>
            <a:r>
              <a:rPr lang="en-US" altLang="ko-KR" sz="2000"/>
              <a:t> method is a required method of the Runnable interface and is where the actual download operation is performed.</a:t>
            </a:r>
            <a:endParaRPr lang="en-US" altLang="ko-KR" sz="2000"/>
          </a:p>
          <a:p>
            <a:pPr>
              <a:defRPr/>
            </a:pPr>
            <a:endParaRPr lang="en-US" altLang="ko-KR"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254564"/>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제목 1"/>
          <p:cNvSpPr>
            <a:spLocks noGrp="1"/>
          </p:cNvSpPr>
          <p:nvPr/>
        </p:nvSpPr>
        <p:spPr>
          <a:xfrm>
            <a:off x="314130" y="0"/>
            <a:ext cx="11140364" cy="1325563"/>
          </a:xfrm>
          <a:prstGeom prst="rect">
            <a:avLst/>
          </a:prstGeom>
        </p:spPr>
        <p:txBody>
          <a:bodyPr vert="horz" lIns="91440" tIns="45720" rIns="91440" bIns="45720" anchor="ctr">
            <a:normAutofit/>
          </a:bodyPr>
          <a:p>
            <a:pPr marL="0" lvl="0" indent="0" algn="l" defTabSz="914400" rtl="0" eaLnBrk="1" latinLnBrk="1" hangingPunct="1">
              <a:lnSpc>
                <a:spcPct val="90000"/>
              </a:lnSpc>
              <a:spcBef>
                <a:spcPct val="0"/>
              </a:spcBef>
              <a:spcAft>
                <a:spcPts val="0"/>
              </a:spcAft>
              <a:buNone/>
              <a:defRPr/>
            </a:pPr>
            <a:r>
              <a:rPr xmlns:mc="http://schemas.openxmlformats.org/markup-compatibility/2006" xmlns:hp="http://schemas.haansoft.com/office/presentation/8.0" kumimoji="0" lang="en-US" altLang="ko-KR" sz="4400" b="0" i="0" u="none" strike="noStrike" kern="1200" cap="none" spc="0" normalizeH="0" baseline="0" mc:Ignorable="hp" hp:hslEmbossed="0">
                <a:solidFill>
                  <a:schemeClr val="tx1"/>
                </a:solidFill>
                <a:latin typeface="+mj-lt"/>
                <a:ea typeface="+mj-ea"/>
                <a:cs typeface="+mj-cs"/>
              </a:rPr>
              <a:t>Explain Code(class DownloadTask -2)</a:t>
            </a:r>
            <a:endParaRPr xmlns:mc="http://schemas.openxmlformats.org/markup-compatibility/2006" xmlns:hp="http://schemas.haansoft.com/office/presentation/8.0" kumimoji="0" lang="en-US" altLang="ko-KR" sz="4400" b="0" i="0" u="none" strike="noStrike" kern="1200" cap="none" spc="0" normalizeH="0" baseline="0" mc:Ignorable="hp" hp:hslEmbossed="0">
              <a:solidFill>
                <a:schemeClr val="tx1"/>
              </a:solidFill>
              <a:latin typeface="+mj-lt"/>
              <a:ea typeface="+mj-ea"/>
              <a:cs typeface="+mj-cs"/>
            </a:endParaRPr>
          </a:p>
        </p:txBody>
      </p:sp>
      <p:pic>
        <p:nvPicPr>
          <p:cNvPr id="16" name=""/>
          <p:cNvPicPr>
            <a:picLocks noChangeAspect="1"/>
          </p:cNvPicPr>
          <p:nvPr/>
        </p:nvPicPr>
        <p:blipFill rotWithShape="1">
          <a:blip r:embed="rId2"/>
          <a:stretch>
            <a:fillRect/>
          </a:stretch>
        </p:blipFill>
        <p:spPr>
          <a:xfrm>
            <a:off x="0" y="1306291"/>
            <a:ext cx="7817530" cy="3578738"/>
          </a:xfrm>
          <a:prstGeom prst="rect">
            <a:avLst/>
          </a:prstGeom>
        </p:spPr>
      </p:pic>
      <p:sp>
        <p:nvSpPr>
          <p:cNvPr id="17" name=""/>
          <p:cNvSpPr txBox="1"/>
          <p:nvPr/>
        </p:nvSpPr>
        <p:spPr>
          <a:xfrm>
            <a:off x="2695859" y="4158903"/>
            <a:ext cx="9135344" cy="2528339"/>
          </a:xfrm>
          <a:prstGeom prst="rect">
            <a:avLst/>
          </a:prstGeom>
        </p:spPr>
        <p:txBody>
          <a:bodyPr wrap="square">
            <a:spAutoFit/>
          </a:bodyPr>
          <a:p>
            <a:pPr>
              <a:defRPr/>
            </a:pPr>
            <a:r>
              <a:rPr lang="en-US" altLang="ko-KR" sz="2000"/>
              <a:t>The </a:t>
            </a:r>
            <a:r>
              <a:rPr lang="en-US" altLang="ko-KR" sz="2000">
                <a:solidFill>
                  <a:srgbClr val="ff0000"/>
                </a:solidFill>
              </a:rPr>
              <a:t>downloadImage(URL imageUrl, String fileName)</a:t>
            </a:r>
            <a:r>
              <a:rPr lang="en-US" altLang="ko-KR" sz="2000"/>
              <a:t> method is responsible for downloading an image from imageUrl and saving it as fileName.</a:t>
            </a:r>
            <a:endParaRPr lang="en-US" altLang="ko-KR" sz="2000"/>
          </a:p>
          <a:p>
            <a:pPr>
              <a:defRPr/>
            </a:pPr>
            <a:r>
              <a:rPr lang="en-US" altLang="ko-KR" sz="2000"/>
              <a:t>You can replace the path here.</a:t>
            </a:r>
            <a:endParaRPr lang="en-US" altLang="ko-KR" sz="2000"/>
          </a:p>
          <a:p>
            <a:pPr>
              <a:defRPr/>
            </a:pPr>
            <a:endParaRPr lang="en-US" altLang="ko-KR" sz="2000"/>
          </a:p>
          <a:p>
            <a:pPr>
              <a:defRPr/>
            </a:pPr>
            <a:r>
              <a:rPr lang="en-US" altLang="ko-KR" sz="2000"/>
              <a:t>The </a:t>
            </a:r>
            <a:r>
              <a:rPr lang="en-US" altLang="ko-KR" sz="2000">
                <a:solidFill>
                  <a:srgbClr val="ff0000"/>
                </a:solidFill>
              </a:rPr>
              <a:t>getFileNameFromUrl(URL url)</a:t>
            </a:r>
            <a:r>
              <a:rPr lang="en-US" altLang="ko-KR" sz="2000"/>
              <a:t> method extracts the file name from the url and returns it. However, since URLs aren't always clear, it removes as many alphabetic, numeric, and hyphenated characters as possible from the URL to return a refined filename.</a:t>
            </a:r>
            <a:endParaRPr lang="en-US" altLang="ko-KR"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0" y="254564"/>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제목 1"/>
          <p:cNvSpPr>
            <a:spLocks noGrp="1"/>
          </p:cNvSpPr>
          <p:nvPr/>
        </p:nvSpPr>
        <p:spPr>
          <a:xfrm>
            <a:off x="314130" y="0"/>
            <a:ext cx="11140364" cy="1325563"/>
          </a:xfrm>
          <a:prstGeom prst="rect">
            <a:avLst/>
          </a:prstGeom>
        </p:spPr>
        <p:txBody>
          <a:bodyPr vert="horz" lIns="91440" tIns="45720" rIns="91440" bIns="45720" anchor="ctr">
            <a:normAutofit/>
          </a:bodyPr>
          <a:p>
            <a:pPr marL="0" lvl="0" indent="0" algn="l" defTabSz="914400" rtl="0" eaLnBrk="1" latinLnBrk="1" hangingPunct="1">
              <a:lnSpc>
                <a:spcPct val="90000"/>
              </a:lnSpc>
              <a:spcBef>
                <a:spcPct val="0"/>
              </a:spcBef>
              <a:spcAft>
                <a:spcPts val="0"/>
              </a:spcAft>
              <a:buNone/>
              <a:defRPr/>
            </a:pPr>
            <a:r>
              <a:rPr xmlns:mc="http://schemas.openxmlformats.org/markup-compatibility/2006" xmlns:hp="http://schemas.haansoft.com/office/presentation/8.0" kumimoji="0" lang="en-US" altLang="ko-KR" sz="4400" b="0" i="0" u="none" strike="noStrike" kern="1200" cap="none" spc="0" normalizeH="0" baseline="0" mc:Ignorable="hp" hp:hslEmbossed="0">
                <a:solidFill>
                  <a:schemeClr val="tx1"/>
                </a:solidFill>
                <a:latin typeface="+mj-lt"/>
                <a:ea typeface="+mj-ea"/>
                <a:cs typeface="+mj-cs"/>
              </a:rPr>
              <a:t>Explain Code(class MyListCellRender)</a:t>
            </a:r>
            <a:endParaRPr xmlns:mc="http://schemas.openxmlformats.org/markup-compatibility/2006" xmlns:hp="http://schemas.haansoft.com/office/presentation/8.0" kumimoji="0" lang="en-US" altLang="ko-KR" sz="4400" b="0" i="0" u="none" strike="noStrike" kern="1200" cap="none" spc="0" normalizeH="0" baseline="0" mc:Ignorable="hp" hp:hslEmbossed="0">
              <a:solidFill>
                <a:schemeClr val="tx1"/>
              </a:solidFill>
              <a:latin typeface="+mj-lt"/>
              <a:ea typeface="+mj-ea"/>
              <a:cs typeface="+mj-cs"/>
            </a:endParaRPr>
          </a:p>
        </p:txBody>
      </p:sp>
      <p:pic>
        <p:nvPicPr>
          <p:cNvPr id="17" name=""/>
          <p:cNvPicPr>
            <a:picLocks noChangeAspect="1"/>
          </p:cNvPicPr>
          <p:nvPr/>
        </p:nvPicPr>
        <p:blipFill rotWithShape="1">
          <a:blip r:embed="rId2"/>
          <a:stretch>
            <a:fillRect/>
          </a:stretch>
        </p:blipFill>
        <p:spPr>
          <a:xfrm>
            <a:off x="182987" y="2047144"/>
            <a:ext cx="8498172" cy="3738724"/>
          </a:xfrm>
          <a:prstGeom prst="rect">
            <a:avLst/>
          </a:prstGeom>
        </p:spPr>
      </p:pic>
      <p:sp>
        <p:nvSpPr>
          <p:cNvPr id="18" name=""/>
          <p:cNvSpPr txBox="1"/>
          <p:nvPr/>
        </p:nvSpPr>
        <p:spPr>
          <a:xfrm>
            <a:off x="4519466" y="1234728"/>
            <a:ext cx="7412760" cy="696942"/>
          </a:xfrm>
          <a:prstGeom prst="rect">
            <a:avLst/>
          </a:prstGeom>
        </p:spPr>
        <p:txBody>
          <a:bodyPr wrap="square">
            <a:spAutoFit/>
          </a:bodyPr>
          <a:p>
            <a:pPr>
              <a:defRPr/>
            </a:pPr>
            <a:r>
              <a:rPr lang="en-US" altLang="ko-KR" sz="2000">
                <a:solidFill>
                  <a:srgbClr val="ff0000"/>
                </a:solidFill>
              </a:rPr>
              <a:t>DefaultListCellRenderer</a:t>
            </a:r>
            <a:r>
              <a:rPr lang="en-US" altLang="ko-KR" sz="2000"/>
              <a:t>: In Swing, this class is responsible for the default rendering of list cells in components like JList.</a:t>
            </a:r>
            <a:endParaRPr lang="en-US" altLang="ko-KR" sz="2000"/>
          </a:p>
        </p:txBody>
      </p:sp>
      <p:sp>
        <p:nvSpPr>
          <p:cNvPr id="19" name=""/>
          <p:cNvSpPr txBox="1"/>
          <p:nvPr/>
        </p:nvSpPr>
        <p:spPr>
          <a:xfrm>
            <a:off x="1616650" y="5679727"/>
            <a:ext cx="10575350" cy="1004918"/>
          </a:xfrm>
          <a:prstGeom prst="rect">
            <a:avLst/>
          </a:prstGeom>
        </p:spPr>
        <p:txBody>
          <a:bodyPr wrap="square">
            <a:spAutoFit/>
          </a:bodyPr>
          <a:p>
            <a:pPr>
              <a:defRPr/>
            </a:pPr>
            <a:r>
              <a:rPr lang="en-US" altLang="ko-KR" sz="2000"/>
              <a:t>The </a:t>
            </a:r>
            <a:r>
              <a:rPr lang="en-US" altLang="ko-KR" sz="2000">
                <a:solidFill>
                  <a:srgbClr val="ff0000"/>
                </a:solidFill>
              </a:rPr>
              <a:t>MyListCellRenderer class</a:t>
            </a:r>
            <a:r>
              <a:rPr lang="en-US" altLang="ko-KR" sz="2000"/>
              <a:t> is defined and used inside the DownloadManager class. The MyListCellRenderer class inherits from the DefaultListCellRenderer class and is used to customize the rendering of list cells.</a:t>
            </a:r>
            <a:endParaRPr lang="en-US" altLang="ko-KR" sz="20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4246984" cy="1325563"/>
          </a:xfrm>
        </p:spPr>
        <p:txBody>
          <a:bodyPr/>
          <a:lstStyle/>
          <a:p>
            <a:pPr lvl="0">
              <a:defRPr/>
            </a:pPr>
            <a:r>
              <a:rPr lang="en-US" altLang="ko-KR"/>
              <a:t>Contents</a:t>
            </a:r>
            <a:endParaRPr lang="ko-KR" altLang="en-US"/>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내용 개체 틀 2"/>
          <p:cNvSpPr>
            <a:spLocks noGrp="1"/>
          </p:cNvSpPr>
          <p:nvPr>
            <p:ph idx="1"/>
          </p:nvPr>
        </p:nvSpPr>
        <p:spPr>
          <a:xfrm>
            <a:off x="713845" y="2261612"/>
            <a:ext cx="6318380" cy="3910592"/>
          </a:xfrm>
        </p:spPr>
        <p:txBody>
          <a:bodyPr>
            <a:normAutofit lnSpcReduction="10000"/>
          </a:bodyPr>
          <a:lstStyle/>
          <a:p>
            <a:pPr marL="0" indent="0">
              <a:buNone/>
              <a:defRPr/>
            </a:pPr>
            <a:r>
              <a:rPr lang="en-US" altLang="ko-KR"/>
              <a:t>0.</a:t>
            </a:r>
            <a:r>
              <a:rPr lang="ko-KR" altLang="en-US"/>
              <a:t> </a:t>
            </a:r>
            <a:r>
              <a:rPr lang="en-US" altLang="ko-KR"/>
              <a:t> Introduction</a:t>
            </a:r>
            <a:endParaRPr lang="en-US" altLang="ko-KR"/>
          </a:p>
          <a:p>
            <a:pPr marL="514350" indent="-514350">
              <a:buAutoNum type="arabicPeriod"/>
              <a:defRPr/>
            </a:pPr>
            <a:r>
              <a:rPr lang="en-US" altLang="ko-KR"/>
              <a:t>Development environment</a:t>
            </a:r>
            <a:endParaRPr lang="en-US" altLang="ko-KR"/>
          </a:p>
          <a:p>
            <a:pPr marL="514350" indent="-514350">
              <a:buAutoNum type="arabicPeriod"/>
              <a:defRPr/>
            </a:pPr>
            <a:r>
              <a:rPr lang="en-US" altLang="ko-KR"/>
              <a:t>Design</a:t>
            </a:r>
            <a:endParaRPr lang="en-US" altLang="ko-KR"/>
          </a:p>
          <a:p>
            <a:pPr marL="514350" indent="-514350">
              <a:buAutoNum type="arabicPeriod"/>
              <a:defRPr/>
            </a:pPr>
            <a:r>
              <a:rPr lang="en-US" altLang="ko-KR"/>
              <a:t>Flow Chart</a:t>
            </a:r>
            <a:endParaRPr lang="en-US" altLang="ko-KR"/>
          </a:p>
          <a:p>
            <a:pPr marL="514350" indent="-514350">
              <a:buAutoNum type="arabicPeriod"/>
              <a:defRPr/>
            </a:pPr>
            <a:r>
              <a:rPr lang="en-US" altLang="ko-KR"/>
              <a:t>Explain Code(Implement)</a:t>
            </a:r>
            <a:endParaRPr lang="en-US" altLang="ko-KR"/>
          </a:p>
          <a:p>
            <a:pPr marL="514350" indent="-514350">
              <a:buAutoNum type="arabicPeriod"/>
              <a:defRPr/>
            </a:pPr>
            <a:r>
              <a:rPr lang="en-US" altLang="ko-KR"/>
              <a:t>Execution</a:t>
            </a:r>
            <a:endParaRPr lang="en-US" altLang="ko-KR"/>
          </a:p>
          <a:p>
            <a:pPr marL="514350" indent="-514350">
              <a:buAutoNum type="arabicPeriod"/>
              <a:defRPr/>
            </a:pPr>
            <a:r>
              <a:rPr lang="en-US" altLang="ko-KR"/>
              <a:t>Conclusion</a:t>
            </a:r>
            <a:endParaRPr lang="en-US" altLang="ko-KR"/>
          </a:p>
        </p:txBody>
      </p:sp>
      <p:pic>
        <p:nvPicPr>
          <p:cNvPr id="6" name=""/>
          <p:cNvPicPr>
            <a:picLocks noChangeAspect="1"/>
          </p:cNvPicPr>
          <p:nvPr/>
        </p:nvPicPr>
        <p:blipFill rotWithShape="1">
          <a:blip r:embed="rId2"/>
          <a:stretch>
            <a:fillRect/>
          </a:stretch>
        </p:blipFill>
        <p:spPr>
          <a:xfrm>
            <a:off x="6669442" y="1869038"/>
            <a:ext cx="4920343" cy="311992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lvl="0">
              <a:defRPr/>
            </a:pPr>
            <a:r>
              <a:rPr lang="en-US" altLang="ko-KR"/>
              <a:t>Execution</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
          <p:cNvSpPr txBox="1"/>
          <p:nvPr/>
        </p:nvSpPr>
        <p:spPr>
          <a:xfrm>
            <a:off x="4177101" y="3429000"/>
            <a:ext cx="3837797" cy="483870"/>
          </a:xfrm>
          <a:prstGeom prst="rect">
            <a:avLst/>
          </a:prstGeom>
        </p:spPr>
        <p:txBody>
          <a:bodyPr wrap="square">
            <a:spAutoFit/>
          </a:bodyPr>
          <a:p>
            <a:pPr algn="ctr">
              <a:defRPr/>
            </a:pPr>
            <a:r>
              <a:rPr lang="en-US" altLang="ko-KR" sz="2600"/>
              <a:t>Actually going to run it.</a:t>
            </a:r>
            <a:endParaRPr lang="en-US" altLang="ko-KR" sz="26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lvl="0">
              <a:defRPr/>
            </a:pPr>
            <a:r>
              <a:rPr lang="en-US" altLang="ko-KR"/>
              <a:t>Conclusion</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
          <p:cNvSpPr txBox="1"/>
          <p:nvPr/>
        </p:nvSpPr>
        <p:spPr>
          <a:xfrm>
            <a:off x="263589" y="2113830"/>
            <a:ext cx="11664822" cy="3513540"/>
          </a:xfrm>
          <a:prstGeom prst="rect">
            <a:avLst/>
          </a:prstGeom>
        </p:spPr>
        <p:txBody>
          <a:bodyPr wrap="square">
            <a:spAutoFit/>
          </a:bodyPr>
          <a:p>
            <a:pPr algn="ctr">
              <a:defRPr/>
            </a:pPr>
            <a:r>
              <a:rPr lang="en-US" altLang="ko-KR" sz="2500"/>
              <a:t>There are no major errors in this project, but I want to be able to download even the files that are not downloadable.</a:t>
            </a:r>
            <a:endParaRPr lang="en-US" altLang="ko-KR" sz="2500"/>
          </a:p>
          <a:p>
            <a:pPr algn="ctr">
              <a:defRPr/>
            </a:pPr>
            <a:endParaRPr lang="en-US" altLang="ko-KR" sz="2500"/>
          </a:p>
          <a:p>
            <a:pPr algn="ctr">
              <a:defRPr/>
            </a:pPr>
            <a:r>
              <a:rPr lang="en-US" altLang="ko-KR" sz="2500"/>
              <a:t>So I thought about different ways to do it, and after searching, I found </a:t>
            </a:r>
            <a:r>
              <a:rPr lang="en-US" altLang="ko-KR" sz="2500">
                <a:solidFill>
                  <a:srgbClr val="ff0000"/>
                </a:solidFill>
              </a:rPr>
              <a:t>Jsoup</a:t>
            </a:r>
            <a:r>
              <a:rPr lang="en-US" altLang="ko-KR" sz="2500"/>
              <a:t>. </a:t>
            </a:r>
            <a:endParaRPr lang="en-US" altLang="ko-KR" sz="2500"/>
          </a:p>
          <a:p>
            <a:pPr algn="ctr">
              <a:defRPr/>
            </a:pPr>
            <a:r>
              <a:rPr lang="en-US" altLang="ko-KR" sz="2500">
                <a:solidFill>
                  <a:srgbClr val="ff0000"/>
                </a:solidFill>
              </a:rPr>
              <a:t>Jsoup is an HTML parsing and manipulation library written in Java</a:t>
            </a:r>
            <a:r>
              <a:rPr lang="en-US" altLang="ko-KR" sz="2500"/>
              <a:t> that provides the ability to parse an HTML document, select the desired elements, and extract or manipulate data. </a:t>
            </a:r>
            <a:endParaRPr lang="en-US" altLang="ko-KR" sz="2500"/>
          </a:p>
          <a:p>
            <a:pPr algn="ctr">
              <a:defRPr/>
            </a:pPr>
            <a:r>
              <a:rPr lang="en-US" altLang="ko-KR" sz="2500"/>
              <a:t>I kept trying to make it work better, but it didn't. If I get a chance, I'd like to integrate Jsoup into my download manager.</a:t>
            </a:r>
            <a:endParaRPr lang="en-US" altLang="ko-KR" sz="25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lvl="0">
              <a:defRPr/>
            </a:pPr>
            <a:r>
              <a:rPr lang="en-US" altLang="ko-KR"/>
              <a:t>Introduction</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TextBox 6"/>
          <p:cNvSpPr txBox="1"/>
          <p:nvPr/>
        </p:nvSpPr>
        <p:spPr>
          <a:xfrm>
            <a:off x="290750" y="1629122"/>
            <a:ext cx="11610500" cy="4474498"/>
          </a:xfrm>
          <a:prstGeom prst="rect">
            <a:avLst/>
          </a:prstGeom>
          <a:noFill/>
        </p:spPr>
        <p:txBody>
          <a:bodyPr wrap="square">
            <a:spAutoFit/>
          </a:bodyPr>
          <a:lstStyle/>
          <a:p>
            <a:pPr algn="ctr">
              <a:defRPr/>
            </a:pPr>
            <a:r>
              <a:rPr lang="en-US" altLang="ko-KR" sz="3200"/>
              <a:t>I find it annoying to collect images for assignments, because when I download images without thinking, I often end up downloading things that aren't images.  (Some weird stuff with unknown paths...) </a:t>
            </a:r>
            <a:r>
              <a:rPr lang="en-US" altLang="ko-KR" sz="3200">
                <a:solidFill>
                  <a:srgbClr val="ff0000"/>
                </a:solidFill>
              </a:rPr>
              <a:t>I'm going through the process of using and categorizing those images.</a:t>
            </a:r>
            <a:endParaRPr lang="en-US" altLang="ko-KR" sz="3200"/>
          </a:p>
          <a:p>
            <a:pPr algn="ctr">
              <a:defRPr/>
            </a:pPr>
            <a:endParaRPr lang="en-US" altLang="ko-KR" sz="3200"/>
          </a:p>
          <a:p>
            <a:pPr algn="ctr">
              <a:defRPr/>
            </a:pPr>
            <a:r>
              <a:rPr lang="en-US" altLang="ko-KR" sz="3200"/>
              <a:t>So I created Download Manager with the idea that </a:t>
            </a:r>
            <a:r>
              <a:rPr lang="en-US" altLang="ko-KR" sz="3200">
                <a:solidFill>
                  <a:srgbClr val="ff0000"/>
                </a:solidFill>
              </a:rPr>
              <a:t>I could attach a link to all the image addresses or a link to the pdf address in one txt file and get the downloads all at once.</a:t>
            </a:r>
            <a:endParaRPr lang="en-US" altLang="ko-KR" sz="3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marL="0" indent="0">
              <a:buNone/>
              <a:defRPr/>
            </a:pPr>
            <a:r>
              <a:rPr lang="en-US" altLang="ko-KR"/>
              <a:t>Development environment</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8" name=""/>
          <p:cNvPicPr>
            <a:picLocks noChangeAspect="1"/>
          </p:cNvPicPr>
          <p:nvPr/>
        </p:nvPicPr>
        <p:blipFill rotWithShape="1">
          <a:blip r:embed="rId2"/>
          <a:stretch>
            <a:fillRect/>
          </a:stretch>
        </p:blipFill>
        <p:spPr>
          <a:xfrm>
            <a:off x="6723104" y="2077450"/>
            <a:ext cx="4262984" cy="2703100"/>
          </a:xfrm>
          <a:prstGeom prst="rect">
            <a:avLst/>
          </a:prstGeom>
        </p:spPr>
      </p:pic>
      <p:pic>
        <p:nvPicPr>
          <p:cNvPr id="9" name=""/>
          <p:cNvPicPr>
            <a:picLocks noChangeAspect="1"/>
          </p:cNvPicPr>
          <p:nvPr/>
        </p:nvPicPr>
        <p:blipFill rotWithShape="1">
          <a:blip r:embed="rId3"/>
          <a:stretch>
            <a:fillRect/>
          </a:stretch>
        </p:blipFill>
        <p:spPr>
          <a:xfrm>
            <a:off x="1814310" y="2123204"/>
            <a:ext cx="3210596" cy="324212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lvl="0">
              <a:defRPr/>
            </a:pPr>
            <a:r>
              <a:rPr lang="en-US" altLang="ko-KR"/>
              <a:t>Design</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9" name=""/>
          <p:cNvPicPr>
            <a:picLocks noChangeAspect="1"/>
          </p:cNvPicPr>
          <p:nvPr/>
        </p:nvPicPr>
        <p:blipFill rotWithShape="1">
          <a:blip r:embed="rId2"/>
          <a:stretch>
            <a:fillRect/>
          </a:stretch>
        </p:blipFill>
        <p:spPr>
          <a:xfrm>
            <a:off x="1233358" y="2059146"/>
            <a:ext cx="9725285" cy="314792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645792"/>
            <a:ext cx="9322838" cy="1325563"/>
          </a:xfrm>
        </p:spPr>
        <p:txBody>
          <a:bodyPr>
            <a:normAutofit/>
          </a:bodyPr>
          <a:lstStyle/>
          <a:p>
            <a:pPr lvl="0">
              <a:defRPr/>
            </a:pPr>
            <a:r>
              <a:rPr lang="en-US" altLang="ko-KR"/>
              <a:t>Flow Chart</a:t>
            </a:r>
            <a:endParaRPr lang="en-US" altLang="ko-KR"/>
          </a:p>
        </p:txBody>
      </p:sp>
      <p:sp>
        <p:nvSpPr>
          <p:cNvPr id="4" name="직사각형 3"/>
          <p:cNvSpPr/>
          <p:nvPr/>
        </p:nvSpPr>
        <p:spPr>
          <a:xfrm>
            <a:off x="0" y="828980"/>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22" name=""/>
          <p:cNvGrpSpPr/>
          <p:nvPr/>
        </p:nvGrpSpPr>
        <p:grpSpPr>
          <a:xfrm rot="0">
            <a:off x="351887" y="2829313"/>
            <a:ext cx="11488227" cy="1199372"/>
            <a:chOff x="757126" y="2667000"/>
            <a:chExt cx="10784452" cy="762000"/>
          </a:xfrm>
        </p:grpSpPr>
        <p:sp>
          <p:nvSpPr>
            <p:cNvPr id="12" name=""/>
            <p:cNvSpPr/>
            <p:nvPr/>
          </p:nvSpPr>
          <p:spPr>
            <a:xfrm>
              <a:off x="757126" y="2667000"/>
              <a:ext cx="955221" cy="762000"/>
            </a:xfrm>
            <a:prstGeom prst="rect">
              <a:avLst/>
            </a:prstGeom>
            <a:solidFill>
              <a:schemeClr val="lt1"/>
            </a:solidFill>
            <a:ln w="28575">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sz="2200">
                  <a:solidFill>
                    <a:schemeClr val="tx1"/>
                  </a:solidFill>
                </a:rPr>
                <a:t>Start</a:t>
              </a:r>
              <a:endParaRPr lang="en-US" altLang="ko-KR" sz="2200">
                <a:solidFill>
                  <a:schemeClr val="tx1"/>
                </a:solidFill>
              </a:endParaRPr>
            </a:p>
          </p:txBody>
        </p:sp>
        <p:sp>
          <p:nvSpPr>
            <p:cNvPr id="13" name=""/>
            <p:cNvSpPr/>
            <p:nvPr/>
          </p:nvSpPr>
          <p:spPr>
            <a:xfrm>
              <a:off x="2150628" y="2667000"/>
              <a:ext cx="2205600" cy="762000"/>
            </a:xfrm>
            <a:prstGeom prst="rect">
              <a:avLst/>
            </a:prstGeom>
            <a:solidFill>
              <a:schemeClr val="lt1"/>
            </a:solidFill>
            <a:ln w="28575">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2200">
                  <a:solidFill>
                    <a:schemeClr val="tx1"/>
                  </a:solidFill>
                </a:rPr>
                <a:t>Create GUI window</a:t>
              </a:r>
              <a:endParaRPr lang="en-US" altLang="ko-KR" sz="2200">
                <a:solidFill>
                  <a:schemeClr val="tx1"/>
                </a:solidFill>
              </a:endParaRPr>
            </a:p>
          </p:txBody>
        </p:sp>
        <p:sp>
          <p:nvSpPr>
            <p:cNvPr id="14" name=""/>
            <p:cNvSpPr/>
            <p:nvPr/>
          </p:nvSpPr>
          <p:spPr>
            <a:xfrm>
              <a:off x="4774513" y="2667000"/>
              <a:ext cx="2399989" cy="762000"/>
            </a:xfrm>
            <a:prstGeom prst="rect">
              <a:avLst/>
            </a:prstGeom>
            <a:solidFill>
              <a:schemeClr val="lt1"/>
            </a:solidFill>
            <a:ln w="28575">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2200">
                  <a:solidFill>
                    <a:schemeClr val="tx1"/>
                  </a:solidFill>
                </a:rPr>
                <a:t>Initialize Components</a:t>
              </a:r>
              <a:endParaRPr lang="en-US" altLang="ko-KR" sz="2200">
                <a:solidFill>
                  <a:schemeClr val="tx1"/>
                </a:solidFill>
              </a:endParaRPr>
            </a:p>
          </p:txBody>
        </p:sp>
        <p:sp>
          <p:nvSpPr>
            <p:cNvPr id="16" name=""/>
            <p:cNvSpPr/>
            <p:nvPr/>
          </p:nvSpPr>
          <p:spPr>
            <a:xfrm>
              <a:off x="7581240" y="2667000"/>
              <a:ext cx="1777947" cy="762000"/>
            </a:xfrm>
            <a:prstGeom prst="rect">
              <a:avLst/>
            </a:prstGeom>
            <a:solidFill>
              <a:schemeClr val="lt1"/>
            </a:solidFill>
            <a:ln w="28575">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2200">
                  <a:solidFill>
                    <a:schemeClr val="tx1"/>
                  </a:solidFill>
                </a:rPr>
                <a:t>Create layout</a:t>
              </a:r>
              <a:endParaRPr lang="en-US" altLang="ko-KR" sz="2200">
                <a:solidFill>
                  <a:schemeClr val="tx1"/>
                </a:solidFill>
              </a:endParaRPr>
            </a:p>
          </p:txBody>
        </p:sp>
        <p:sp>
          <p:nvSpPr>
            <p:cNvPr id="17" name=""/>
            <p:cNvSpPr/>
            <p:nvPr/>
          </p:nvSpPr>
          <p:spPr>
            <a:xfrm>
              <a:off x="9763631" y="2667000"/>
              <a:ext cx="1777947" cy="762000"/>
            </a:xfrm>
            <a:prstGeom prst="rect">
              <a:avLst/>
            </a:prstGeom>
            <a:solidFill>
              <a:schemeClr val="lt1"/>
            </a:solidFill>
            <a:ln w="28575">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2200">
                  <a:solidFill>
                    <a:schemeClr val="tx1"/>
                  </a:solidFill>
                </a:rPr>
                <a:t>Display GUI window</a:t>
              </a:r>
              <a:endParaRPr lang="en-US" altLang="ko-KR" sz="2200">
                <a:solidFill>
                  <a:schemeClr val="tx1"/>
                </a:solidFill>
              </a:endParaRPr>
            </a:p>
          </p:txBody>
        </p:sp>
        <p:sp>
          <p:nvSpPr>
            <p:cNvPr id="18" name=""/>
            <p:cNvSpPr/>
            <p:nvPr/>
          </p:nvSpPr>
          <p:spPr>
            <a:xfrm>
              <a:off x="1790086" y="2879779"/>
              <a:ext cx="281862" cy="349898"/>
            </a:xfrm>
            <a:prstGeom prst="rightArrow">
              <a:avLst>
                <a:gd name="adj1" fmla="val 50000"/>
                <a:gd name="adj2" fmla="val 50000"/>
              </a:avLst>
            </a:prstGeom>
            <a:solidFill>
              <a:srgbClr val="40404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en-US" altLang="ko-KR" sz="2200"/>
            </a:p>
          </p:txBody>
        </p:sp>
        <p:sp>
          <p:nvSpPr>
            <p:cNvPr id="19" name=""/>
            <p:cNvSpPr/>
            <p:nvPr/>
          </p:nvSpPr>
          <p:spPr>
            <a:xfrm>
              <a:off x="4426314" y="2901760"/>
              <a:ext cx="281862" cy="349898"/>
            </a:xfrm>
            <a:prstGeom prst="rightArrow">
              <a:avLst>
                <a:gd name="adj1" fmla="val 50000"/>
                <a:gd name="adj2" fmla="val 50000"/>
              </a:avLst>
            </a:prstGeom>
            <a:solidFill>
              <a:srgbClr val="40404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sz="2200"/>
            </a:p>
          </p:txBody>
        </p:sp>
        <p:sp>
          <p:nvSpPr>
            <p:cNvPr id="20" name=""/>
            <p:cNvSpPr/>
            <p:nvPr/>
          </p:nvSpPr>
          <p:spPr>
            <a:xfrm>
              <a:off x="7261833" y="2885639"/>
              <a:ext cx="281862" cy="349898"/>
            </a:xfrm>
            <a:prstGeom prst="rightArrow">
              <a:avLst>
                <a:gd name="adj1" fmla="val 50000"/>
                <a:gd name="adj2" fmla="val 50000"/>
              </a:avLst>
            </a:prstGeom>
            <a:solidFill>
              <a:srgbClr val="40404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sz="2200"/>
            </a:p>
          </p:txBody>
        </p:sp>
        <p:sp>
          <p:nvSpPr>
            <p:cNvPr id="21" name=""/>
            <p:cNvSpPr/>
            <p:nvPr/>
          </p:nvSpPr>
          <p:spPr>
            <a:xfrm>
              <a:off x="9408622" y="2892967"/>
              <a:ext cx="281862" cy="349898"/>
            </a:xfrm>
            <a:prstGeom prst="rightArrow">
              <a:avLst>
                <a:gd name="adj1" fmla="val 50000"/>
                <a:gd name="adj2" fmla="val 50000"/>
              </a:avLst>
            </a:prstGeom>
            <a:solidFill>
              <a:srgbClr val="40404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endParaRPr lang="en-US" altLang="ko-KR"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0"/>
            <a:ext cx="9322838" cy="1325563"/>
          </a:xfrm>
        </p:spPr>
        <p:txBody>
          <a:bodyPr>
            <a:normAutofit/>
          </a:bodyPr>
          <a:lstStyle/>
          <a:p>
            <a:pPr lvl="0">
              <a:defRPr/>
            </a:pPr>
            <a:r>
              <a:rPr lang="en-US" altLang="ko-KR"/>
              <a:t>Flow Chart</a:t>
            </a:r>
            <a:endParaRPr lang="en-US" altLang="ko-KR"/>
          </a:p>
        </p:txBody>
      </p:sp>
      <p:sp>
        <p:nvSpPr>
          <p:cNvPr id="4" name="직사각형 3"/>
          <p:cNvSpPr/>
          <p:nvPr/>
        </p:nvSpPr>
        <p:spPr>
          <a:xfrm>
            <a:off x="0" y="257480"/>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6" name=""/>
          <p:cNvSpPr/>
          <p:nvPr/>
        </p:nvSpPr>
        <p:spPr>
          <a:xfrm>
            <a:off x="4318835" y="497626"/>
            <a:ext cx="3554329" cy="340894"/>
          </a:xfrm>
          <a:prstGeom prst="roundRect">
            <a:avLst>
              <a:gd name="adj" fmla="val 50000"/>
            </a:avLst>
          </a:prstGeom>
          <a:solidFill>
            <a:schemeClr val="lt1"/>
          </a:solidFill>
          <a:ln w="19050">
            <a:solidFill>
              <a:srgbClr val="404040"/>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solidFill>
                  <a:schemeClr val="dk1"/>
                </a:solidFill>
              </a:rPr>
              <a:t>Start</a:t>
            </a:r>
            <a:endParaRPr lang="en-US" altLang="ko-KR">
              <a:solidFill>
                <a:schemeClr val="dk1"/>
              </a:solidFill>
            </a:endParaRPr>
          </a:p>
        </p:txBody>
      </p:sp>
      <p:sp>
        <p:nvSpPr>
          <p:cNvPr id="27" name=""/>
          <p:cNvSpPr/>
          <p:nvPr/>
        </p:nvSpPr>
        <p:spPr>
          <a:xfrm>
            <a:off x="1211789" y="2448982"/>
            <a:ext cx="4300009" cy="592666"/>
          </a:xfrm>
          <a:prstGeom prst="flowChartInputOutput">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solidFill>
                  <a:schemeClr val="tx1"/>
                </a:solidFill>
              </a:rPr>
              <a:t>Add URL &amp; </a:t>
            </a:r>
            <a:endParaRPr lang="en-US" altLang="ko-KR">
              <a:solidFill>
                <a:schemeClr val="tx1"/>
              </a:solidFill>
            </a:endParaRPr>
          </a:p>
          <a:p>
            <a:pPr algn="ctr">
              <a:defRPr/>
            </a:pPr>
            <a:r>
              <a:rPr lang="en-US" altLang="ko-KR">
                <a:solidFill>
                  <a:schemeClr val="tx1"/>
                </a:solidFill>
              </a:rPr>
              <a:t>Download Button Click</a:t>
            </a:r>
            <a:endParaRPr lang="en-US" altLang="ko-KR">
              <a:solidFill>
                <a:schemeClr val="tx1"/>
              </a:solidFill>
            </a:endParaRPr>
          </a:p>
        </p:txBody>
      </p:sp>
      <p:sp>
        <p:nvSpPr>
          <p:cNvPr id="28" name=""/>
          <p:cNvSpPr/>
          <p:nvPr/>
        </p:nvSpPr>
        <p:spPr>
          <a:xfrm>
            <a:off x="6850590" y="2016123"/>
            <a:ext cx="3908428" cy="539749"/>
          </a:xfrm>
          <a:prstGeom prst="flowChartInputOutput">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rPr>
              <a:t>Browse Button Click</a:t>
            </a:r>
            <a:endParaRPr lang="en-US" altLang="ko-KR">
              <a:solidFill>
                <a:schemeClr val="tx1"/>
              </a:solidFill>
            </a:endParaRPr>
          </a:p>
          <a:p>
            <a:pPr algn="ctr">
              <a:defRPr/>
            </a:pPr>
            <a:r>
              <a:rPr lang="en-US" altLang="ko-KR">
                <a:solidFill>
                  <a:schemeClr val="tx1"/>
                </a:solidFill>
              </a:rPr>
              <a:t>&amp;File upload</a:t>
            </a:r>
            <a:endParaRPr lang="en-US" altLang="ko-KR">
              <a:solidFill>
                <a:schemeClr val="tx1"/>
              </a:solidFill>
            </a:endParaRPr>
          </a:p>
        </p:txBody>
      </p:sp>
      <p:sp>
        <p:nvSpPr>
          <p:cNvPr id="29" name=""/>
          <p:cNvSpPr/>
          <p:nvPr/>
        </p:nvSpPr>
        <p:spPr>
          <a:xfrm>
            <a:off x="7360709" y="2768600"/>
            <a:ext cx="2857501" cy="539750"/>
          </a:xfrm>
          <a:prstGeom prst="flowChartProcess">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solidFill>
                  <a:schemeClr val="dk1"/>
                </a:solidFill>
              </a:rPr>
              <a:t>Read File</a:t>
            </a:r>
            <a:endParaRPr lang="en-US" altLang="ko-KR">
              <a:solidFill>
                <a:schemeClr val="dk1"/>
              </a:solidFill>
            </a:endParaRPr>
          </a:p>
        </p:txBody>
      </p:sp>
      <p:sp>
        <p:nvSpPr>
          <p:cNvPr id="30" name=""/>
          <p:cNvSpPr/>
          <p:nvPr/>
        </p:nvSpPr>
        <p:spPr>
          <a:xfrm>
            <a:off x="4492625" y="3196166"/>
            <a:ext cx="3206750" cy="899583"/>
          </a:xfrm>
          <a:prstGeom prst="flowChartDecision">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solidFill>
                  <a:schemeClr val="dk1"/>
                </a:solidFill>
              </a:rPr>
              <a:t>Download Queue empty?</a:t>
            </a:r>
            <a:endParaRPr lang="en-US" altLang="ko-KR">
              <a:solidFill>
                <a:schemeClr val="dk1"/>
              </a:solidFill>
            </a:endParaRPr>
          </a:p>
        </p:txBody>
      </p:sp>
      <p:cxnSp>
        <p:nvCxnSpPr>
          <p:cNvPr id="31" name=""/>
          <p:cNvCxnSpPr>
            <a:stCxn id="62" idx="3"/>
            <a:endCxn id="27" idx="1"/>
          </p:cNvCxnSpPr>
          <p:nvPr/>
        </p:nvCxnSpPr>
        <p:spPr>
          <a:xfrm flipH="1">
            <a:off x="3361793" y="1718387"/>
            <a:ext cx="1363772" cy="730595"/>
          </a:xfrm>
          <a:prstGeom prst="bentConnector2">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33" name=""/>
          <p:cNvCxnSpPr>
            <a:stCxn id="62" idx="0"/>
            <a:endCxn id="28" idx="1"/>
          </p:cNvCxnSpPr>
          <p:nvPr/>
        </p:nvCxnSpPr>
        <p:spPr>
          <a:xfrm>
            <a:off x="7466433" y="1718388"/>
            <a:ext cx="1338370" cy="297734"/>
          </a:xfrm>
          <a:prstGeom prst="bentConnector2">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35" name=""/>
          <p:cNvCxnSpPr>
            <a:stCxn id="28" idx="4"/>
            <a:endCxn id="29" idx="0"/>
          </p:cNvCxnSpPr>
          <p:nvPr/>
        </p:nvCxnSpPr>
        <p:spPr>
          <a:xfrm rot="5400000">
            <a:off x="8690768" y="2654564"/>
            <a:ext cx="212727" cy="15344"/>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36" name=""/>
          <p:cNvCxnSpPr>
            <a:stCxn id="29" idx="2"/>
            <a:endCxn id="30" idx="3"/>
          </p:cNvCxnSpPr>
          <p:nvPr/>
        </p:nvCxnSpPr>
        <p:spPr>
          <a:xfrm rot="5400000">
            <a:off x="8075613" y="2932111"/>
            <a:ext cx="337607" cy="1090085"/>
          </a:xfrm>
          <a:prstGeom prst="bentConnector2">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37" name=""/>
          <p:cNvCxnSpPr>
            <a:stCxn id="27" idx="4"/>
            <a:endCxn id="30" idx="1"/>
          </p:cNvCxnSpPr>
          <p:nvPr/>
        </p:nvCxnSpPr>
        <p:spPr>
          <a:xfrm rot="5400000" flipV="1">
            <a:off x="3625054" y="2778387"/>
            <a:ext cx="604309" cy="1130831"/>
          </a:xfrm>
          <a:prstGeom prst="bentConnector2">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38" name=""/>
          <p:cNvSpPr/>
          <p:nvPr/>
        </p:nvSpPr>
        <p:spPr>
          <a:xfrm>
            <a:off x="4492625" y="5429379"/>
            <a:ext cx="3206750" cy="510808"/>
          </a:xfrm>
          <a:prstGeom prst="flowChartDecision">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dk1"/>
                </a:solidFill>
              </a:rPr>
              <a:t>Error?</a:t>
            </a:r>
            <a:endParaRPr lang="en-US" altLang="ko-KR">
              <a:solidFill>
                <a:schemeClr val="dk1"/>
              </a:solidFill>
            </a:endParaRPr>
          </a:p>
        </p:txBody>
      </p:sp>
      <p:cxnSp>
        <p:nvCxnSpPr>
          <p:cNvPr id="39" name=""/>
          <p:cNvCxnSpPr>
            <a:stCxn id="30" idx="2"/>
            <a:endCxn id="41" idx="0"/>
          </p:cNvCxnSpPr>
          <p:nvPr/>
        </p:nvCxnSpPr>
        <p:spPr>
          <a:xfrm rot="16200000" flipH="1">
            <a:off x="5813488" y="4378261"/>
            <a:ext cx="565024" cy="0"/>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41" name=""/>
          <p:cNvSpPr/>
          <p:nvPr/>
        </p:nvSpPr>
        <p:spPr>
          <a:xfrm>
            <a:off x="4667249" y="4660773"/>
            <a:ext cx="2857501" cy="539750"/>
          </a:xfrm>
          <a:prstGeom prst="flowChartProcess">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dk1"/>
                </a:solidFill>
              </a:rPr>
              <a:t>Download</a:t>
            </a:r>
            <a:endParaRPr lang="en-US" altLang="ko-KR">
              <a:solidFill>
                <a:schemeClr val="dk1"/>
              </a:solidFill>
            </a:endParaRPr>
          </a:p>
        </p:txBody>
      </p:sp>
      <p:cxnSp>
        <p:nvCxnSpPr>
          <p:cNvPr id="42" name=""/>
          <p:cNvCxnSpPr>
            <a:stCxn id="41" idx="2"/>
            <a:endCxn id="38" idx="0"/>
          </p:cNvCxnSpPr>
          <p:nvPr/>
        </p:nvCxnSpPr>
        <p:spPr>
          <a:xfrm rot="16200000" flipH="1">
            <a:off x="5981572" y="5314951"/>
            <a:ext cx="228856" cy="0"/>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43" name=""/>
          <p:cNvSpPr txBox="1"/>
          <p:nvPr/>
        </p:nvSpPr>
        <p:spPr>
          <a:xfrm>
            <a:off x="7516702" y="3944126"/>
            <a:ext cx="505953" cy="365489"/>
          </a:xfrm>
          <a:prstGeom prst="rect">
            <a:avLst/>
          </a:prstGeom>
        </p:spPr>
        <p:txBody>
          <a:bodyPr wrap="none">
            <a:spAutoFit/>
          </a:bodyPr>
          <a:p>
            <a:pPr>
              <a:defRPr/>
            </a:pPr>
            <a:r>
              <a:rPr lang="en-US" altLang="ko-KR"/>
              <a:t>No</a:t>
            </a:r>
            <a:endParaRPr lang="en-US" altLang="ko-KR"/>
          </a:p>
        </p:txBody>
      </p:sp>
      <p:sp>
        <p:nvSpPr>
          <p:cNvPr id="44" name=""/>
          <p:cNvSpPr txBox="1"/>
          <p:nvPr/>
        </p:nvSpPr>
        <p:spPr>
          <a:xfrm>
            <a:off x="5582737" y="4290915"/>
            <a:ext cx="513263" cy="364905"/>
          </a:xfrm>
          <a:prstGeom prst="rect">
            <a:avLst/>
          </a:prstGeom>
        </p:spPr>
        <p:txBody>
          <a:bodyPr wrap="none">
            <a:spAutoFit/>
          </a:bodyPr>
          <a:lstStyle/>
          <a:p>
            <a:pPr>
              <a:defRPr/>
            </a:pPr>
            <a:r>
              <a:rPr lang="en-US" altLang="ko-KR"/>
              <a:t>Yes</a:t>
            </a:r>
            <a:endParaRPr lang="en-US" altLang="ko-KR"/>
          </a:p>
        </p:txBody>
      </p:sp>
      <p:cxnSp>
        <p:nvCxnSpPr>
          <p:cNvPr id="46" name=""/>
          <p:cNvCxnSpPr/>
          <p:nvPr/>
        </p:nvCxnSpPr>
        <p:spPr>
          <a:xfrm>
            <a:off x="6096000" y="4342623"/>
            <a:ext cx="3095625" cy="0"/>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47" name=""/>
          <p:cNvCxnSpPr>
            <a:stCxn id="38" idx="1"/>
            <a:endCxn id="48" idx="3"/>
          </p:cNvCxnSpPr>
          <p:nvPr/>
        </p:nvCxnSpPr>
        <p:spPr>
          <a:xfrm rot="10800000">
            <a:off x="4072445" y="5679035"/>
            <a:ext cx="420180" cy="5748"/>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48" name=""/>
          <p:cNvSpPr/>
          <p:nvPr/>
        </p:nvSpPr>
        <p:spPr>
          <a:xfrm>
            <a:off x="2148005" y="5409160"/>
            <a:ext cx="1924439" cy="539750"/>
          </a:xfrm>
          <a:prstGeom prst="flowChartProcess">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dk1"/>
                </a:solidFill>
              </a:rPr>
              <a:t>Display Error Message</a:t>
            </a:r>
            <a:endParaRPr lang="en-US" altLang="ko-KR">
              <a:solidFill>
                <a:schemeClr val="dk1"/>
              </a:solidFill>
            </a:endParaRPr>
          </a:p>
        </p:txBody>
      </p:sp>
      <p:cxnSp>
        <p:nvCxnSpPr>
          <p:cNvPr id="49" name=""/>
          <p:cNvCxnSpPr>
            <a:stCxn id="38" idx="3"/>
            <a:endCxn id="50" idx="1"/>
          </p:cNvCxnSpPr>
          <p:nvPr/>
        </p:nvCxnSpPr>
        <p:spPr>
          <a:xfrm flipV="1">
            <a:off x="7699375" y="5675926"/>
            <a:ext cx="510419" cy="8857"/>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50" name=""/>
          <p:cNvSpPr/>
          <p:nvPr/>
        </p:nvSpPr>
        <p:spPr>
          <a:xfrm>
            <a:off x="8209794" y="5406051"/>
            <a:ext cx="1924439" cy="539750"/>
          </a:xfrm>
          <a:prstGeom prst="flowChartProcess">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dk1"/>
                </a:solidFill>
              </a:rPr>
              <a:t>Display Success Message</a:t>
            </a:r>
            <a:endParaRPr lang="en-US" altLang="ko-KR">
              <a:solidFill>
                <a:schemeClr val="dk1"/>
              </a:solidFill>
            </a:endParaRPr>
          </a:p>
        </p:txBody>
      </p:sp>
      <p:sp>
        <p:nvSpPr>
          <p:cNvPr id="52" name=""/>
          <p:cNvSpPr txBox="1"/>
          <p:nvPr/>
        </p:nvSpPr>
        <p:spPr>
          <a:xfrm>
            <a:off x="4043963" y="5308340"/>
            <a:ext cx="514702" cy="366654"/>
          </a:xfrm>
          <a:prstGeom prst="rect">
            <a:avLst/>
          </a:prstGeom>
        </p:spPr>
        <p:txBody>
          <a:bodyPr wrap="none">
            <a:spAutoFit/>
          </a:bodyPr>
          <a:lstStyle/>
          <a:p>
            <a:pPr>
              <a:defRPr/>
            </a:pPr>
            <a:r>
              <a:rPr lang="en-US" altLang="ko-KR"/>
              <a:t>Yes</a:t>
            </a:r>
            <a:endParaRPr lang="en-US" altLang="ko-KR"/>
          </a:p>
        </p:txBody>
      </p:sp>
      <p:sp>
        <p:nvSpPr>
          <p:cNvPr id="55" name=""/>
          <p:cNvSpPr txBox="1"/>
          <p:nvPr/>
        </p:nvSpPr>
        <p:spPr>
          <a:xfrm>
            <a:off x="7669102" y="5321169"/>
            <a:ext cx="505953" cy="365489"/>
          </a:xfrm>
          <a:prstGeom prst="rect">
            <a:avLst/>
          </a:prstGeom>
        </p:spPr>
        <p:txBody>
          <a:bodyPr wrap="none">
            <a:spAutoFit/>
          </a:bodyPr>
          <a:lstStyle/>
          <a:p>
            <a:pPr>
              <a:defRPr/>
            </a:pPr>
            <a:r>
              <a:rPr lang="en-US" altLang="ko-KR"/>
              <a:t>No</a:t>
            </a:r>
            <a:endParaRPr lang="en-US" altLang="ko-KR"/>
          </a:p>
        </p:txBody>
      </p:sp>
      <p:sp>
        <p:nvSpPr>
          <p:cNvPr id="57" name=""/>
          <p:cNvSpPr/>
          <p:nvPr/>
        </p:nvSpPr>
        <p:spPr>
          <a:xfrm>
            <a:off x="269226" y="5421475"/>
            <a:ext cx="1584259" cy="1205204"/>
          </a:xfrm>
          <a:prstGeom prst="flowChartDocument">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solidFill>
                  <a:schemeClr val="tx1"/>
                </a:solidFill>
              </a:rPr>
              <a:t>Highlight URL Item  (Red Color) </a:t>
            </a:r>
            <a:endParaRPr lang="en-US" altLang="ko-KR">
              <a:solidFill>
                <a:schemeClr val="tx1"/>
              </a:solidFill>
            </a:endParaRPr>
          </a:p>
        </p:txBody>
      </p:sp>
      <p:sp>
        <p:nvSpPr>
          <p:cNvPr id="59" name=""/>
          <p:cNvSpPr/>
          <p:nvPr/>
        </p:nvSpPr>
        <p:spPr>
          <a:xfrm>
            <a:off x="10442315" y="5194819"/>
            <a:ext cx="1584259" cy="1205204"/>
          </a:xfrm>
          <a:prstGeom prst="flowChartDocument">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tx1"/>
                </a:solidFill>
              </a:rPr>
              <a:t>Highlight URL Item  (Green Color) </a:t>
            </a:r>
            <a:endParaRPr lang="en-US" altLang="ko-KR">
              <a:solidFill>
                <a:schemeClr val="tx1"/>
              </a:solidFill>
            </a:endParaRPr>
          </a:p>
        </p:txBody>
      </p:sp>
      <p:cxnSp>
        <p:nvCxnSpPr>
          <p:cNvPr id="60" name=""/>
          <p:cNvCxnSpPr>
            <a:stCxn id="48" idx="1"/>
            <a:endCxn id="57" idx="3"/>
          </p:cNvCxnSpPr>
          <p:nvPr/>
        </p:nvCxnSpPr>
        <p:spPr>
          <a:xfrm rot="5400000">
            <a:off x="1828225" y="5704298"/>
            <a:ext cx="345040" cy="294518"/>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61" name=""/>
          <p:cNvCxnSpPr>
            <a:stCxn id="50" idx="3"/>
            <a:endCxn id="59" idx="1"/>
          </p:cNvCxnSpPr>
          <p:nvPr/>
        </p:nvCxnSpPr>
        <p:spPr>
          <a:xfrm>
            <a:off x="10134236" y="5675926"/>
            <a:ext cx="308079" cy="121495"/>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62" name=""/>
          <p:cNvSpPr/>
          <p:nvPr/>
        </p:nvSpPr>
        <p:spPr>
          <a:xfrm>
            <a:off x="4725566" y="1387928"/>
            <a:ext cx="2740867" cy="660918"/>
          </a:xfrm>
          <a:prstGeom prst="hexagon">
            <a:avLst>
              <a:gd name="adj" fmla="val 49218"/>
              <a:gd name="vf" fmla="val 115470"/>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r>
              <a:rPr lang="en-US" altLang="ko-KR">
                <a:solidFill>
                  <a:schemeClr val="tx1"/>
                </a:solidFill>
              </a:rPr>
              <a:t>Wait the user input</a:t>
            </a:r>
            <a:endParaRPr lang="en-US" altLang="ko-KR">
              <a:solidFill>
                <a:schemeClr val="tx1"/>
              </a:solidFill>
            </a:endParaRPr>
          </a:p>
        </p:txBody>
      </p:sp>
      <p:cxnSp>
        <p:nvCxnSpPr>
          <p:cNvPr id="64" name=""/>
          <p:cNvCxnSpPr/>
          <p:nvPr/>
        </p:nvCxnSpPr>
        <p:spPr>
          <a:xfrm rot="5400000">
            <a:off x="5821298" y="1132661"/>
            <a:ext cx="549407" cy="4"/>
          </a:xfrm>
          <a:prstGeom prst="straightConnector1">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65" name=""/>
          <p:cNvCxnSpPr>
            <a:stCxn id="57" idx="0"/>
          </p:cNvCxnSpPr>
          <p:nvPr/>
        </p:nvCxnSpPr>
        <p:spPr>
          <a:xfrm rot="5400000" flipH="1" flipV="1">
            <a:off x="1386957" y="712432"/>
            <a:ext cx="4383441" cy="5034643"/>
          </a:xfrm>
          <a:prstGeom prst="bentConnector2">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cxnSp>
        <p:nvCxnSpPr>
          <p:cNvPr id="66" name=""/>
          <p:cNvCxnSpPr>
            <a:stCxn id="59" idx="0"/>
          </p:cNvCxnSpPr>
          <p:nvPr/>
        </p:nvCxnSpPr>
        <p:spPr>
          <a:xfrm rot="16200000" flipV="1">
            <a:off x="6599899" y="560273"/>
            <a:ext cx="4130645" cy="5138444"/>
          </a:xfrm>
          <a:prstGeom prst="bentConnector2">
            <a:avLst/>
          </a:prstGeom>
          <a:ln w="28575">
            <a:solidFill>
              <a:srgbClr val="262626"/>
            </a:solidFill>
            <a:tailEnd type="arrow"/>
          </a:ln>
        </p:spPr>
        <p:style>
          <a:lnRef idx="1">
            <a:schemeClr val="accent1"/>
          </a:lnRef>
          <a:fillRef idx="0">
            <a:schemeClr val="accent1"/>
          </a:fillRef>
          <a:effectRef idx="0">
            <a:schemeClr val="accent1"/>
          </a:effectRef>
          <a:fontRef idx="minor">
            <a:schemeClr val="tx1"/>
          </a:fontRef>
        </p:style>
      </p:cxnSp>
      <p:sp>
        <p:nvSpPr>
          <p:cNvPr id="67" name=""/>
          <p:cNvSpPr/>
          <p:nvPr/>
        </p:nvSpPr>
        <p:spPr>
          <a:xfrm>
            <a:off x="9205837" y="4075272"/>
            <a:ext cx="1693117" cy="539750"/>
          </a:xfrm>
          <a:prstGeom prst="flowChartProcess">
            <a:avLst/>
          </a:prstGeom>
          <a:solidFill>
            <a:schemeClr val="lt1"/>
          </a:solidFill>
          <a:ln w="19050">
            <a:solidFill>
              <a:srgbClr val="262626"/>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dk1"/>
                </a:solidFill>
              </a:rPr>
              <a:t>Error message</a:t>
            </a:r>
            <a:endParaRPr lang="en-US" altLang="ko-KR">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94087" y="0"/>
            <a:ext cx="9322838" cy="1325563"/>
          </a:xfrm>
        </p:spPr>
        <p:txBody>
          <a:bodyPr>
            <a:normAutofit/>
          </a:bodyPr>
          <a:lstStyle/>
          <a:p>
            <a:pPr lvl="0">
              <a:defRPr/>
            </a:pPr>
            <a:r>
              <a:rPr lang="en-US" altLang="ko-KR"/>
              <a:t>Explain Code(Class structure)</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aphicFrame>
        <p:nvGraphicFramePr>
          <p:cNvPr id="8" name=""/>
          <p:cNvGraphicFramePr>
            <a:graphicFrameLocks noGrp="1"/>
          </p:cNvGraphicFramePr>
          <p:nvPr/>
        </p:nvGraphicFramePr>
        <p:xfrm>
          <a:off x="502921" y="1084581"/>
          <a:ext cx="5593079" cy="5773419"/>
        </p:xfrm>
        <a:graphic>
          <a:graphicData uri="http://schemas.openxmlformats.org/drawingml/2006/table">
            <a:tbl>
              <a:tblPr firstRow="1" bandRow="1">
                <a:tableStyleId>{76450435-6131-4BA9-BD02-603D08AFE7CB}</a:tableStyleId>
              </a:tblPr>
              <a:tblGrid>
                <a:gridCol w="5593079"/>
              </a:tblGrid>
              <a:tr h="370840">
                <a:tc>
                  <a:txBody>
                    <a:bodyPr vert="horz" wrap="square" lIns="91440" tIns="45720" rIns="91440" bIns="45720" anchor="t" anchorCtr="0">
                      <a:spAutoFit/>
                    </a:bodyPr>
                    <a:p>
                      <a:pPr algn="ctr">
                        <a:defRPr/>
                      </a:pPr>
                      <a:r>
                        <a:rPr lang="en-US" altLang="ko-KR"/>
                        <a:t>DownloadManager</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tcPr>
                </a:tc>
              </a:tr>
              <a:tr h="2263140">
                <a:tc>
                  <a:txBody>
                    <a:bodyPr vert="horz" wrap="square" lIns="91440" tIns="45720" rIns="91440" bIns="45720" anchor="t" anchorCtr="0">
                      <a:spAutoFit/>
                    </a:bodyPr>
                    <a:p>
                      <a:pPr algn="ctr">
                        <a:defRPr/>
                      </a:pPr>
                      <a:r>
                        <a:rPr lang="en-US" altLang="ko-KR"/>
                        <a:t>- downloadQueue : Queue&lt;String&gt;</a:t>
                      </a:r>
                      <a:endParaRPr lang="en-US" altLang="ko-KR"/>
                    </a:p>
                    <a:p>
                      <a:pPr algn="ctr">
                        <a:defRPr/>
                      </a:pPr>
                      <a:r>
                        <a:rPr lang="en-US" altLang="ko-KR"/>
                        <a:t>- isDownloading : boolean</a:t>
                      </a:r>
                      <a:endParaRPr lang="en-US" altLang="ko-KR"/>
                    </a:p>
                    <a:p>
                      <a:pPr algn="ctr">
                        <a:defRPr/>
                      </a:pPr>
                      <a:r>
                        <a:rPr lang="en-US" altLang="ko-KR"/>
                        <a:t>- urlField : JTextField</a:t>
                      </a:r>
                      <a:endParaRPr lang="en-US" altLang="ko-KR"/>
                    </a:p>
                    <a:p>
                      <a:pPr algn="ctr">
                        <a:defRPr/>
                      </a:pPr>
                      <a:r>
                        <a:rPr lang="en-US" altLang="ko-KR"/>
                        <a:t>- downloadButton : JButton</a:t>
                      </a:r>
                      <a:endParaRPr lang="en-US" altLang="ko-KR"/>
                    </a:p>
                    <a:p>
                      <a:pPr algn="ctr">
                        <a:defRPr/>
                      </a:pPr>
                      <a:r>
                        <a:rPr lang="en-US" altLang="ko-KR"/>
                        <a:t>- browseButton : JButton</a:t>
                      </a:r>
                      <a:endParaRPr lang="en-US" altLang="ko-KR"/>
                    </a:p>
                    <a:p>
                      <a:pPr algn="ctr">
                        <a:defRPr/>
                      </a:pPr>
                      <a:r>
                        <a:rPr lang="en-US" altLang="ko-KR"/>
                        <a:t>-</a:t>
                      </a:r>
                      <a:r>
                        <a:rPr lang="ko-KR" altLang="en-US"/>
                        <a:t> </a:t>
                      </a:r>
                      <a:r>
                        <a:rPr lang="en-US" altLang="en-US"/>
                        <a:t>downloadListModel</a:t>
                      </a:r>
                      <a:r>
                        <a:rPr lang="ko-KR" altLang="en-US"/>
                        <a:t> </a:t>
                      </a:r>
                      <a:r>
                        <a:rPr lang="en-US" altLang="ko-KR"/>
                        <a:t>:</a:t>
                      </a:r>
                      <a:r>
                        <a:rPr lang="ko-KR" altLang="en-US"/>
                        <a:t> </a:t>
                      </a:r>
                      <a:r>
                        <a:rPr lang="en-US" altLang="ko-KR"/>
                        <a:t>DefaultListModel&lt;String&gt;</a:t>
                      </a:r>
                      <a:endParaRPr lang="en-US" altLang="ko-KR"/>
                    </a:p>
                    <a:p>
                      <a:pPr algn="ctr">
                        <a:defRPr/>
                      </a:pPr>
                      <a:r>
                        <a:rPr lang="en-US" altLang="ko-KR"/>
                        <a:t>- downloadList : JList&lt;String&gt;</a:t>
                      </a:r>
                      <a:endParaRPr lang="en-US" altLang="ko-KR"/>
                    </a:p>
                    <a:p>
                      <a:pPr algn="ctr">
                        <a:defRPr/>
                      </a:pPr>
                      <a:r>
                        <a:rPr lang="en-US" altLang="ko-KR"/>
                        <a:t>- downloadItemColors : Map&lt;String,Color&gt;</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2015489">
                <a:tc>
                  <a:txBody>
                    <a:bodyPr vert="horz" wrap="square" lIns="91440" tIns="45720" rIns="91440" bIns="45720" anchor="t" anchorCtr="0">
                      <a:spAutoFit/>
                    </a:bodyPr>
                    <a:p>
                      <a:pPr algn="ctr">
                        <a:defRPr/>
                      </a:pPr>
                      <a:r>
                        <a:rPr lang="en-US" altLang="ko-KR"/>
                        <a:t>+ DownloadManager()</a:t>
                      </a:r>
                      <a:endParaRPr lang="en-US" altLang="ko-KR"/>
                    </a:p>
                    <a:p>
                      <a:pPr algn="ctr">
                        <a:defRPr/>
                      </a:pPr>
                      <a:r>
                        <a:rPr lang="en-US" altLang="ko-KR"/>
                        <a:t>- initializeComponents() : void</a:t>
                      </a:r>
                      <a:endParaRPr lang="en-US" altLang="ko-KR"/>
                    </a:p>
                    <a:p>
                      <a:pPr algn="ctr">
                        <a:defRPr/>
                      </a:pPr>
                      <a:r>
                        <a:rPr lang="en-US" altLang="ko-KR"/>
                        <a:t>- createLayout() : void</a:t>
                      </a:r>
                      <a:endParaRPr lang="en-US" altLang="ko-KR"/>
                    </a:p>
                    <a:p>
                      <a:pPr algn="ctr">
                        <a:defRPr/>
                      </a:pPr>
                      <a:r>
                        <a:rPr lang="en-US" altLang="ko-KR"/>
                        <a:t>+ addToQueue(String) : void</a:t>
                      </a:r>
                      <a:endParaRPr lang="en-US" altLang="ko-KR"/>
                    </a:p>
                    <a:p>
                      <a:pPr algn="ctr">
                        <a:defRPr/>
                      </a:pPr>
                      <a:r>
                        <a:rPr lang="en-US" altLang="ko-KR"/>
                        <a:t>- startDownload() : void</a:t>
                      </a:r>
                      <a:endParaRPr lang="en-US" altLang="ko-KR"/>
                    </a:p>
                    <a:p>
                      <a:pPr algn="ctr">
                        <a:defRPr/>
                      </a:pPr>
                      <a:r>
                        <a:rPr lang="en-US" altLang="ko-KR"/>
                        <a:t>+ notifyDownloadComplete(String, boolean) : void</a:t>
                      </a:r>
                      <a:endParaRPr lang="en-US" altLang="ko-KR"/>
                    </a:p>
                    <a:p>
                      <a:pPr algn="ctr">
                        <a:defRPr/>
                      </a:pPr>
                      <a:r>
                        <a:rPr lang="en-US" altLang="ko-KR"/>
                        <a:t>- showDownloadCompleteMessage(String) : void</a:t>
                      </a:r>
                      <a:endParaRPr lang="en-US" altLang="ko-KR"/>
                    </a:p>
                    <a:p>
                      <a:pPr algn="ctr">
                        <a:defRPr/>
                      </a:pPr>
                      <a:r>
                        <a:rPr lang="en-US" altLang="ko-KR"/>
                        <a:t>+showErrorMessage(String)</a:t>
                      </a:r>
                      <a:endParaRPr lang="en-US" altLang="ko-KR"/>
                    </a:p>
                    <a:p>
                      <a:pPr algn="ctr">
                        <a:defRPr/>
                      </a:pPr>
                      <a:r>
                        <a:rPr lang="en-US" altLang="ko-KR"/>
                        <a:t>+addToDownloadList(String) : void</a:t>
                      </a:r>
                      <a:endParaRPr lang="en-US" altLang="ko-KR"/>
                    </a:p>
                    <a:p>
                      <a:pPr algn="ctr">
                        <a:defRPr/>
                      </a:pPr>
                      <a:r>
                        <a:rPr lang="en-US" altLang="ko-KR"/>
                        <a:t>- loadUrlsFromFile : void</a:t>
                      </a:r>
                      <a:endParaRPr lang="en-US" altLang="ko-KR"/>
                    </a:p>
                    <a:p>
                      <a:pPr algn="ctr">
                        <a:defRPr/>
                      </a:pPr>
                      <a:r>
                        <a:rPr lang="en-US" altLang="ko-KR"/>
                        <a:t>- highlightDownloadItem(String, Color) : void</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tcPr>
                </a:tc>
              </a:tr>
            </a:tbl>
          </a:graphicData>
        </a:graphic>
      </p:graphicFrame>
      <p:graphicFrame>
        <p:nvGraphicFramePr>
          <p:cNvPr id="9" name=""/>
          <p:cNvGraphicFramePr>
            <a:graphicFrameLocks noGrp="1"/>
          </p:cNvGraphicFramePr>
          <p:nvPr/>
        </p:nvGraphicFramePr>
        <p:xfrm>
          <a:off x="6734397" y="1230630"/>
          <a:ext cx="4954905" cy="2471420"/>
        </p:xfrm>
        <a:graphic>
          <a:graphicData uri="http://schemas.openxmlformats.org/drawingml/2006/table">
            <a:tbl>
              <a:tblPr firstRow="1" bandRow="1">
                <a:tableStyleId>{76450435-6131-4BA9-BD02-603D08AFE7CB}</a:tableStyleId>
              </a:tblPr>
              <a:tblGrid>
                <a:gridCol w="4954905"/>
              </a:tblGrid>
              <a:tr h="643890">
                <a:tc>
                  <a:txBody>
                    <a:bodyPr vert="horz" wrap="square" lIns="91440" tIns="45720" rIns="91440" bIns="45720" anchor="t" anchorCtr="0">
                      <a:spAutoFit/>
                    </a:bodyPr>
                    <a:p>
                      <a:pPr algn="ctr">
                        <a:defRPr/>
                      </a:pPr>
                      <a:r>
                        <a:rPr lang="en-US" altLang="ko-KR"/>
                        <a:t>DownloadTask </a:t>
                      </a:r>
                      <a:br>
                        <a:rPr lang="en-US" altLang="ko-KR"/>
                      </a:br>
                      <a:r>
                        <a:rPr lang="en-US" altLang="ko-KR"/>
                        <a:t>(implements Runnable)</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tcPr>
                </a:tc>
              </a:tr>
              <a:tr h="640715">
                <a:tc>
                  <a:txBody>
                    <a:bodyPr vert="horz" wrap="square" lIns="91440" tIns="45720" rIns="91440" bIns="45720" anchor="t" anchorCtr="0">
                      <a:spAutoFit/>
                    </a:bodyPr>
                    <a:p>
                      <a:pPr algn="ctr">
                        <a:defRPr/>
                      </a:pPr>
                      <a:r>
                        <a:rPr lang="en-US" altLang="ko-KR"/>
                        <a:t>- url : String</a:t>
                      </a:r>
                      <a:endParaRPr lang="en-US" altLang="ko-KR"/>
                    </a:p>
                    <a:p>
                      <a:pPr algn="ctr">
                        <a:defRPr/>
                      </a:pPr>
                      <a:r>
                        <a:rPr lang="en-US" altLang="ko-KR"/>
                        <a:t>- downloadManager : DownloadManager</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643890">
                <a:tc>
                  <a:txBody>
                    <a:bodyPr vert="horz" wrap="square" lIns="91440" tIns="45720" rIns="91440" bIns="45720" anchor="t" anchorCtr="0">
                      <a:spAutoFit/>
                    </a:bodyPr>
                    <a:p>
                      <a:pPr algn="ctr">
                        <a:defRPr/>
                      </a:pPr>
                      <a:r>
                        <a:rPr lang="en-US" altLang="ko-KR"/>
                        <a:t>+ DownloadTask(String, DownloadManager)</a:t>
                      </a:r>
                      <a:endParaRPr lang="en-US" altLang="ko-KR"/>
                    </a:p>
                    <a:p>
                      <a:pPr algn="ctr">
                        <a:defRPr/>
                      </a:pPr>
                      <a:r>
                        <a:rPr lang="en-US" altLang="ko-KR"/>
                        <a:t>+ run() : void</a:t>
                      </a:r>
                      <a:endParaRPr lang="en-US" altLang="ko-KR"/>
                    </a:p>
                    <a:p>
                      <a:pPr algn="ctr">
                        <a:defRPr/>
                      </a:pPr>
                      <a:r>
                        <a:rPr lang="en-US" altLang="ko-KR"/>
                        <a:t>- downloadImage(URL, String) : void</a:t>
                      </a:r>
                      <a:endParaRPr lang="en-US" altLang="ko-KR"/>
                    </a:p>
                    <a:p>
                      <a:pPr algn="ctr">
                        <a:defRPr/>
                      </a:pPr>
                      <a:r>
                        <a:rPr lang="en-US" altLang="ko-KR"/>
                        <a:t>-getFileNameFromUrl(URL) : String</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tcPr>
                </a:tc>
              </a:tr>
            </a:tbl>
          </a:graphicData>
        </a:graphic>
      </p:graphicFrame>
      <p:graphicFrame>
        <p:nvGraphicFramePr>
          <p:cNvPr id="10" name=""/>
          <p:cNvGraphicFramePr>
            <a:graphicFrameLocks noGrp="1"/>
          </p:cNvGraphicFramePr>
          <p:nvPr/>
        </p:nvGraphicFramePr>
        <p:xfrm>
          <a:off x="7224991" y="4150880"/>
          <a:ext cx="3811905" cy="1925320"/>
        </p:xfrm>
        <a:graphic>
          <a:graphicData uri="http://schemas.openxmlformats.org/drawingml/2006/table">
            <a:tbl>
              <a:tblPr firstRow="1" bandRow="1">
                <a:tableStyleId>{76450435-6131-4BA9-BD02-603D08AFE7CB}</a:tableStyleId>
              </a:tblPr>
              <a:tblGrid>
                <a:gridCol w="3811905"/>
              </a:tblGrid>
              <a:tr h="370840">
                <a:tc>
                  <a:txBody>
                    <a:bodyPr vert="horz" wrap="square" lIns="91440" tIns="45720" rIns="91440" bIns="45720" anchor="t" anchorCtr="0">
                      <a:spAutoFit/>
                    </a:bodyPr>
                    <a:p>
                      <a:pPr algn="ctr">
                        <a:defRPr/>
                      </a:pPr>
                      <a:r>
                        <a:rPr lang="en-US" altLang="ko-KR"/>
                        <a:t>MyListCellRenderer</a:t>
                      </a:r>
                      <a:endParaRPr lang="en-US" altLang="ko-KR"/>
                    </a:p>
                    <a:p>
                      <a:pPr algn="ctr">
                        <a:defRPr/>
                      </a:pPr>
                      <a:r>
                        <a:rPr lang="en-US" altLang="ko-KR"/>
                        <a:t>(extends DefaultListCellRenderer)</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tcPr>
                </a:tc>
              </a:tr>
              <a:tr h="370840">
                <a:tc>
                  <a:txBody>
                    <a:bodyPr vert="horz" wrap="square" lIns="91440" tIns="45720" rIns="91440" bIns="45720" anchor="t" anchorCtr="0">
                      <a:spAutoFit/>
                    </a:bodyPr>
                    <a:p>
                      <a:pPr algn="ctr">
                        <a:defRPr/>
                      </a:pP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noFill/>
                  </a:tcPr>
                </a:tc>
              </a:tr>
              <a:tr h="370840">
                <a:tc>
                  <a:txBody>
                    <a:bodyPr vert="horz" wrap="square" lIns="91440" tIns="45720" rIns="91440" bIns="45720" anchor="t" anchorCtr="0">
                      <a:spAutoFit/>
                    </a:bodyPr>
                    <a:p>
                      <a:pPr algn="ctr">
                        <a:defRPr/>
                      </a:pPr>
                      <a:r>
                        <a:rPr lang="en-US" altLang="ko-KR"/>
                        <a:t>+getListCellRendererComponent(JList&lt;?&gt;, Object, int, boolean, boolean) : Component</a:t>
                      </a:r>
                      <a:endParaRPr lang="en-US" altLang="ko-KR"/>
                    </a:p>
                  </a:txBody>
                  <a:tcPr marL="91440" marR="91440">
                    <a:lnL w="12700" cap="flat" cmpd="sng" algn="ctr">
                      <a:solidFill>
                        <a:schemeClr val="tx1"/>
                      </a:solidFill>
                      <a:prstDash val="solid"/>
                      <a:round/>
                    </a:lnL>
                    <a:lnR w="12700" cap="flat" cmpd="sng" algn="ctr">
                      <a:solidFill>
                        <a:schemeClr val="tx1"/>
                      </a:solidFill>
                      <a:prstDash val="solid"/>
                      <a:round/>
                    </a:lnR>
                    <a:lnT w="12700" cap="flat" cmpd="sng" algn="ctr">
                      <a:solidFill>
                        <a:schemeClr val="tx1"/>
                      </a:solidFill>
                      <a:prstDash val="solid"/>
                      <a:round/>
                    </a:lnT>
                    <a:lnB w="12700" cap="flat" cmpd="sng" algn="ctr">
                      <a:solidFill>
                        <a:schemeClr val="tx1"/>
                      </a:solidFill>
                      <a:prstDash val="solid"/>
                      <a:roun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362338" y="350517"/>
            <a:ext cx="9322838" cy="1325563"/>
          </a:xfrm>
        </p:spPr>
        <p:txBody>
          <a:bodyPr>
            <a:normAutofit/>
          </a:bodyPr>
          <a:lstStyle/>
          <a:p>
            <a:pPr lvl="0">
              <a:defRPr/>
            </a:pPr>
            <a:r>
              <a:rPr lang="en-US" altLang="ko-KR"/>
              <a:t>Explain Code (import)</a:t>
            </a:r>
            <a:endParaRPr lang="en-US" altLang="ko-KR"/>
          </a:p>
        </p:txBody>
      </p:sp>
      <p:sp>
        <p:nvSpPr>
          <p:cNvPr id="4" name="직사각형 3"/>
          <p:cNvSpPr/>
          <p:nvPr/>
        </p:nvSpPr>
        <p:spPr>
          <a:xfrm>
            <a:off x="0" y="533705"/>
            <a:ext cx="195943" cy="9591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
          <p:cNvPicPr>
            <a:picLocks noChangeAspect="1"/>
          </p:cNvPicPr>
          <p:nvPr/>
        </p:nvPicPr>
        <p:blipFill rotWithShape="1">
          <a:blip r:embed="rId2"/>
          <a:stretch>
            <a:fillRect/>
          </a:stretch>
        </p:blipFill>
        <p:spPr>
          <a:xfrm>
            <a:off x="3078661" y="1623091"/>
            <a:ext cx="6034677" cy="482404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147483647"/>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147483647"/>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1281</ep:Words>
  <ep:PresentationFormat>와이드스크린</ep:PresentationFormat>
  <ep:Paragraphs>133</ep:Paragraphs>
  <ep:Slides>21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21</vt:i4>
      </vt:variant>
    </vt:vector>
  </ep:HeadingPairs>
  <ep:TitlesOfParts>
    <vt:vector size="22" baseType="lpstr">
      <vt:lpstr>Office 테마</vt:lpstr>
      <vt:lpstr>슬라이드 1</vt:lpstr>
      <vt:lpstr>Contents</vt:lpstr>
      <vt:lpstr>Introduction</vt:lpstr>
      <vt:lpstr>Development environment</vt:lpstr>
      <vt:lpstr>Design</vt:lpstr>
      <vt:lpstr>Flow Chart</vt:lpstr>
      <vt:lpstr>Flow Chart</vt:lpstr>
      <vt:lpstr>Explain Code(Class structure)</vt:lpstr>
      <vt:lpstr>Explain Code (import)</vt:lpstr>
      <vt:lpstr>Explain Code (main)</vt:lpstr>
      <vt:lpstr>Explain Code(DownloadManager- member variables)</vt:lpstr>
      <vt:lpstr>Explain Code(DownloadManager)</vt:lpstr>
      <vt:lpstr>Explain Code(initializeComponents method)</vt:lpstr>
      <vt:lpstr>Explain Code(CreateLayout, addToQueue methods)</vt:lpstr>
      <vt:lpstr>Explain Code(startDownload, notifyDownloadComplete methods)</vt:lpstr>
      <vt:lpstr>슬라이드 16</vt:lpstr>
      <vt:lpstr>슬라이드 17</vt:lpstr>
      <vt:lpstr>슬라이드 18</vt:lpstr>
      <vt:lpstr>슬라이드 19</vt:lpstr>
      <vt:lpstr>Conclusion</vt:lpstr>
      <vt:lpstr>슬라이드 21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2023-05-30T13:39:58.000</dcterms:created>
  <dc:creator>조윤주</dc:creator>
  <cp:lastModifiedBy>yunju</cp:lastModifiedBy>
  <dcterms:modified xsi:type="dcterms:W3CDTF">2023-06-14T05:49:30.057</dcterms:modified>
  <cp:revision>85</cp:revision>
  <dc:title>PowerPoint 프레젠테이션</dc:title>
  <cp:version>1000.0000.01</cp:version>
</cp:coreProperties>
</file>