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1" r:id="rId11"/>
    <p:sldId id="262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53" autoAdjust="0"/>
    <p:restoredTop sz="94660"/>
  </p:normalViewPr>
  <p:slideViewPr>
    <p:cSldViewPr snapToGrid="0">
      <p:cViewPr>
        <p:scale>
          <a:sx n="75" d="100"/>
          <a:sy n="75" d="100"/>
        </p:scale>
        <p:origin x="1195" y="21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0A99C-65F3-EB70-4033-24F873065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D77C2-95B8-68A1-435E-4E459DC4D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05F4D-F7BA-EAC0-AC48-7A67215F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34A8-9A3B-4A5B-A05B-CCA37F1D18E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7935B-24C8-25B3-F7F7-C23A8B5B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ECAB9-3269-C587-9EC9-E24C1292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8BF-AA91-40AA-916A-54F09632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4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9FD11-B503-AE51-7E8F-88A2B258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47FAF7-3BC8-4BA1-C467-B3D415C7D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6C6D2-B089-E7D1-C27C-107BE3F3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34A8-9A3B-4A5B-A05B-CCA37F1D18E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89255-77F7-A9EB-E0BB-C2E2C340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53B1E-B3D9-EB3D-6821-1EA5820C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8BF-AA91-40AA-916A-54F09632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86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E49253-D16D-0EF5-06D5-DE786FE3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EE98B2-FDE0-A213-62F0-967568272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1804F-3D87-BD5B-7D7D-23F0EADC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34A8-9A3B-4A5B-A05B-CCA37F1D18E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675E4-EEDD-B5D6-8FD6-7B1C8555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30EDC-F12B-F893-9BFF-5BDAA7B6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8BF-AA91-40AA-916A-54F09632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6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C0898-D863-9FAF-23A9-F81F4CB3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FDF42-8C9C-4CB3-2EAA-FF3A569C3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20F0B-951E-A8A5-5D2F-14EC2101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34A8-9A3B-4A5B-A05B-CCA37F1D18E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39821-3A57-1DB3-02F8-3F9F1F1F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C99FF-26D5-8960-17DB-8C183CE6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8BF-AA91-40AA-916A-54F09632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4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9D18E-06E4-8DAA-572F-CAB0A5F8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D95A00-7982-B632-2ECD-8F65718F2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3FEBB-A6B3-61DF-DF57-65E3098D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34A8-9A3B-4A5B-A05B-CCA37F1D18E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6BFA2-ECEE-113D-7251-0505E041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C25F5-C1A4-18FE-11C0-A7642226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8BF-AA91-40AA-916A-54F09632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7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77533-D3C6-FD5B-5D8D-6489D6DF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AF4F1-0798-0DEA-A3AB-82D36DB8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DBB6F-56F2-D247-748C-2FD7B3F48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7CC15B-5407-7D93-1B83-623EFE32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34A8-9A3B-4A5B-A05B-CCA37F1D18E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09287-CA63-D8BA-2348-5DF883E0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D26B7-4B0D-80DF-CF86-D12D9CFB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8BF-AA91-40AA-916A-54F09632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41F4E-F609-1CA1-2D17-1340A128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C769A-1281-A6D6-AED5-E531DD2A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8BC80-0250-D938-54A7-4A64C1A06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72305E-518D-9E8A-AB2F-C2156C481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8DE495-E13C-1297-84C9-642DDF09A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2ACB11-3C80-4DF3-71A9-95FA3BB9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34A8-9A3B-4A5B-A05B-CCA37F1D18E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713414-1896-57BD-6807-BED0DD40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E9F878-5A0A-503C-A30B-C6BFD5C4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8BF-AA91-40AA-916A-54F09632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11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EECA5-56FD-8DF9-E41A-D49EA013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68E0E3-BF3B-9AA0-02C7-432C5635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34A8-9A3B-4A5B-A05B-CCA37F1D18E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BEDF5F-387B-2AEE-F861-9B264E8F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972F5-535C-714B-0456-ECC94466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8BF-AA91-40AA-916A-54F09632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2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DB4FA5-947A-F762-9D53-D19F39A2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34A8-9A3B-4A5B-A05B-CCA37F1D18E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48060F-39DC-06A1-441E-75CE864B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7436EE-1FB0-E10B-67FD-482BD4B2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8BF-AA91-40AA-916A-54F09632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7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0D057-226A-A1C2-CD0C-9A4091E1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DC952-D04B-61BF-92B2-9323AC4D6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805C0-EF3B-9BCB-76DF-FC5ECDC6D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EF5D3-9C8C-BBF4-0732-C6184BFA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34A8-9A3B-4A5B-A05B-CCA37F1D18E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C9643-57E8-B4F6-44D8-129D4EE5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E894C9-5DE0-707D-8E01-DE6D0E25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8BF-AA91-40AA-916A-54F09632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10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7CFAA-2309-FD96-04EB-61298A7A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57E4F8-15ED-A4E3-D2F1-DDA3CB126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50B5F1-8025-7C15-1645-CE17CDD64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524699-6738-E5DE-7307-9EB8B5E9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34A8-9A3B-4A5B-A05B-CCA37F1D18E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30BF0-D2EC-37B9-0D59-48090E4E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EA9B0-4572-E86F-8217-81ABAE39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88BF-AA91-40AA-916A-54F09632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0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96AE12-917C-5586-2D82-013C76E9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9B987-2F50-78CF-497C-588F3E7E5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0CBD8-54D9-9A52-9D32-8180D68EF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34A8-9A3B-4A5B-A05B-CCA37F1D18E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051EF-912D-2B1F-0562-9CECEF40E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76E67-7B2A-F5DF-626F-0ACC915AC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88BF-AA91-40AA-916A-54F09632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0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9470453/how-does-hadoop-read-input-file" TargetMode="External"/><Relationship Id="rId2" Type="http://schemas.openxmlformats.org/officeDocument/2006/relationships/hyperlink" Target="https://www.kaggle.com/datasets/meetnagadia/netflix-stock-price-data-set-200220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doop.apache.org/docs/r1.2.1/mapred_tutorial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E600C3-06A3-DB11-52A6-86085A83BF8F}"/>
              </a:ext>
            </a:extLst>
          </p:cNvPr>
          <p:cNvSpPr/>
          <p:nvPr/>
        </p:nvSpPr>
        <p:spPr>
          <a:xfrm>
            <a:off x="3673920" y="2352675"/>
            <a:ext cx="4844159" cy="1644650"/>
          </a:xfrm>
          <a:prstGeom prst="rect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</a:rPr>
              <a:t>Final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DC120-966E-E199-B016-A3284AF46037}"/>
              </a:ext>
            </a:extLst>
          </p:cNvPr>
          <p:cNvSpPr txBox="1"/>
          <p:nvPr/>
        </p:nvSpPr>
        <p:spPr>
          <a:xfrm>
            <a:off x="2006598" y="4072890"/>
            <a:ext cx="817880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Find the maximum Netflix stock price by year</a:t>
            </a: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201911471 Yunju Jo</a:t>
            </a:r>
          </a:p>
        </p:txBody>
      </p:sp>
    </p:spTree>
    <p:extLst>
      <p:ext uri="{BB962C8B-B14F-4D97-AF65-F5344CB8AC3E}">
        <p14:creationId xmlns:p14="http://schemas.microsoft.com/office/powerpoint/2010/main" val="96383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2338" y="350517"/>
            <a:ext cx="9322838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Result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533705"/>
            <a:ext cx="195943" cy="9591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EEB421F-E4FE-D204-FBFB-AD79455F9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78" y="1492893"/>
            <a:ext cx="8741444" cy="5014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2338" y="350517"/>
            <a:ext cx="9322838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Input/Output file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533705"/>
            <a:ext cx="195943" cy="9591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C23F45-D865-CB1C-FE19-08C5F4A9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423" y="1484371"/>
            <a:ext cx="2309334" cy="5181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E7C64C-246A-63B9-B1AD-11BA3B0324E1}"/>
              </a:ext>
            </a:extLst>
          </p:cNvPr>
          <p:cNvSpPr txBox="1"/>
          <p:nvPr/>
        </p:nvSpPr>
        <p:spPr>
          <a:xfrm>
            <a:off x="437161" y="3429000"/>
            <a:ext cx="432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stocks of NETFLIX </a:t>
            </a:r>
          </a:p>
          <a:p>
            <a:r>
              <a:rPr lang="en-US" altLang="ko-KR" dirty="0"/>
              <a:t>from 2002 to 2022 </a:t>
            </a:r>
            <a:endParaRPr lang="ko-KR" altLang="en-US" dirty="0"/>
          </a:p>
        </p:txBody>
      </p:sp>
      <p:pic>
        <p:nvPicPr>
          <p:cNvPr id="12" name="그림 1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5589D67-E588-2616-216F-4864F4689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23" y="2304246"/>
            <a:ext cx="6174716" cy="35421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35AA8-444B-7073-DD95-62DCB97F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8" y="350517"/>
            <a:ext cx="9322838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Conclusion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A8269E-7282-355B-E336-43091A6C0754}"/>
              </a:ext>
            </a:extLst>
          </p:cNvPr>
          <p:cNvSpPr/>
          <p:nvPr/>
        </p:nvSpPr>
        <p:spPr>
          <a:xfrm>
            <a:off x="0" y="533705"/>
            <a:ext cx="195943" cy="9591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57BB5-E26B-91FB-B9C9-5E49AA9D168E}"/>
              </a:ext>
            </a:extLst>
          </p:cNvPr>
          <p:cNvSpPr txBox="1"/>
          <p:nvPr/>
        </p:nvSpPr>
        <p:spPr>
          <a:xfrm>
            <a:off x="1084981" y="2038823"/>
            <a:ext cx="1002203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Through this project, I learned about the structure of Hadoop and how it can be used to easily and fast process large amounts of data.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However, My project has</a:t>
            </a:r>
            <a:r>
              <a:rPr lang="ko-KR" altLang="en-US" sz="2800" dirty="0"/>
              <a:t> </a:t>
            </a:r>
            <a:r>
              <a:rPr lang="en-US" altLang="ko-KR" sz="2800" dirty="0"/>
              <a:t>an</a:t>
            </a:r>
            <a:r>
              <a:rPr lang="ko-KR" altLang="en-US" sz="2800" dirty="0"/>
              <a:t> </a:t>
            </a:r>
            <a:r>
              <a:rPr lang="en-US" altLang="ko-KR" sz="2800" dirty="0"/>
              <a:t>error. In the result window, several years are missing. I tried to fix this, but I couldn’t.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I need to study Hadoop more and fix this error next time.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45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35AA8-444B-7073-DD95-62DCB97F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8" y="350517"/>
            <a:ext cx="9322838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Reference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A8269E-7282-355B-E336-43091A6C0754}"/>
              </a:ext>
            </a:extLst>
          </p:cNvPr>
          <p:cNvSpPr/>
          <p:nvPr/>
        </p:nvSpPr>
        <p:spPr>
          <a:xfrm>
            <a:off x="0" y="533705"/>
            <a:ext cx="195943" cy="9591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4C788-3532-FA49-4394-8390A319B0A8}"/>
              </a:ext>
            </a:extLst>
          </p:cNvPr>
          <p:cNvSpPr txBox="1"/>
          <p:nvPr/>
        </p:nvSpPr>
        <p:spPr>
          <a:xfrm>
            <a:off x="621058" y="2131937"/>
            <a:ext cx="1122726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2000" i="0" dirty="0">
                <a:solidFill>
                  <a:srgbClr val="202124"/>
                </a:solidFill>
                <a:effectLst/>
                <a:latin typeface="zeitung"/>
              </a:rPr>
              <a:t>Netflix Stock Price Data set 2002-2022</a:t>
            </a:r>
          </a:p>
          <a:p>
            <a:r>
              <a:rPr lang="en-US" altLang="ko-KR" sz="2000" dirty="0">
                <a:hlinkClick r:id="rId2"/>
              </a:rPr>
              <a:t>https://www.kaggle.com/datasets/meetnagadia/netflix-stock-price-data-set-20022022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How does Hadoop read input file?</a:t>
            </a:r>
          </a:p>
          <a:p>
            <a:r>
              <a:rPr lang="en-US" altLang="ko-KR" sz="2000" dirty="0">
                <a:hlinkClick r:id="rId3"/>
              </a:rPr>
              <a:t>https://stackoverflow.com/questions/19470453/how-does-hadoop-read-input-file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latin typeface="Roboto" panose="02000000000000000000" pitchFamily="2" charset="0"/>
              </a:rPr>
              <a:t>MapReduce Tutorial – Apache Hadoop</a:t>
            </a:r>
            <a:endParaRPr lang="ko-KR" altLang="en-US" sz="2000" dirty="0"/>
          </a:p>
          <a:p>
            <a:r>
              <a:rPr lang="en-US" altLang="ko-KR" sz="2000" dirty="0">
                <a:hlinkClick r:id="rId4"/>
              </a:rPr>
              <a:t>https://hadoop.apache.org/docs/r1.2.1/mapred_tutorial.html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821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35AA8-444B-7073-DD95-62DCB97F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8" y="350517"/>
            <a:ext cx="4246984" cy="1325563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A8269E-7282-355B-E336-43091A6C0754}"/>
              </a:ext>
            </a:extLst>
          </p:cNvPr>
          <p:cNvSpPr/>
          <p:nvPr/>
        </p:nvSpPr>
        <p:spPr>
          <a:xfrm>
            <a:off x="0" y="533705"/>
            <a:ext cx="195943" cy="9591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EF77A-C076-2816-AD60-5CC669EB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330" y="1863118"/>
            <a:ext cx="6318380" cy="3910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0.</a:t>
            </a:r>
            <a:r>
              <a:rPr lang="ko-KR" altLang="en-US" dirty="0"/>
              <a:t> </a:t>
            </a:r>
            <a:r>
              <a:rPr lang="en-US" altLang="ko-KR" dirty="0"/>
              <a:t>Overview</a:t>
            </a:r>
          </a:p>
          <a:p>
            <a:pPr marL="514350" indent="-514350">
              <a:buAutoNum type="arabicPeriod"/>
            </a:pPr>
            <a:r>
              <a:rPr lang="en-US" altLang="ko-KR" dirty="0"/>
              <a:t>Focused code - MapReduce</a:t>
            </a:r>
          </a:p>
          <a:p>
            <a:pPr marL="514350" indent="-514350">
              <a:buAutoNum type="arabicPeriod"/>
            </a:pPr>
            <a:r>
              <a:rPr lang="en-US" altLang="ko-KR" dirty="0"/>
              <a:t>Java Code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Compare the original code</a:t>
            </a:r>
          </a:p>
          <a:p>
            <a:pPr marL="514350" indent="-514350">
              <a:buAutoNum type="arabicPeriod"/>
            </a:pPr>
            <a:r>
              <a:rPr lang="en-US" altLang="ko-KR" dirty="0"/>
              <a:t>Result</a:t>
            </a:r>
          </a:p>
          <a:p>
            <a:pPr marL="514350" indent="-514350">
              <a:buAutoNum type="arabicPeriod"/>
            </a:pPr>
            <a:r>
              <a:rPr lang="en-US" altLang="ko-KR" dirty="0"/>
              <a:t>Input/output file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Conclusion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Reference</a:t>
            </a:r>
            <a:endParaRPr lang="ko-KR" altLang="en-US" dirty="0"/>
          </a:p>
        </p:txBody>
      </p:sp>
      <p:pic>
        <p:nvPicPr>
          <p:cNvPr id="5" name="Picture 2" descr="왜 하둡(Hadoop)인가?">
            <a:extLst>
              <a:ext uri="{FF2B5EF4-FFF2-40B4-BE49-F238E27FC236}">
                <a16:creationId xmlns:a16="http://schemas.microsoft.com/office/drawing/2014/main" id="{1A8A7156-260E-7DA2-7622-25E31BFA3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37" y="2245360"/>
            <a:ext cx="4181536" cy="314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1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2338" y="350517"/>
            <a:ext cx="9322838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533705"/>
            <a:ext cx="195943" cy="9591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4B944-B6B7-35D8-35FD-D85C5E3DF17C}"/>
              </a:ext>
            </a:extLst>
          </p:cNvPr>
          <p:cNvSpPr txBox="1"/>
          <p:nvPr/>
        </p:nvSpPr>
        <p:spPr>
          <a:xfrm>
            <a:off x="953450" y="2141567"/>
            <a:ext cx="102851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/>
              <a:t>This takes all the stocks of NETFLIX from 2002 to 2022 and selects only the highest peak for each year. </a:t>
            </a:r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This allows you to quickly see when </a:t>
            </a:r>
            <a:r>
              <a:rPr lang="en-US" altLang="ko-KR" sz="3200" dirty="0" err="1"/>
              <a:t>netflix</a:t>
            </a:r>
            <a:r>
              <a:rPr lang="en-US" altLang="ko-KR" sz="3200" dirty="0"/>
              <a:t> had its highest stock price, </a:t>
            </a:r>
          </a:p>
          <a:p>
            <a:pPr algn="ctr"/>
            <a:r>
              <a:rPr lang="en-US" altLang="ko-KR" sz="3200" dirty="0"/>
              <a:t>and the company's stock price on a year-by-year basis.</a:t>
            </a:r>
            <a:endParaRPr lang="ko-KR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2338" y="350517"/>
            <a:ext cx="9322838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Focused code(Map-reduce)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533705"/>
            <a:ext cx="195943" cy="9591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3A49E-49B6-5A54-F13F-61F546F11D2F}"/>
              </a:ext>
            </a:extLst>
          </p:cNvPr>
          <p:cNvSpPr txBox="1"/>
          <p:nvPr/>
        </p:nvSpPr>
        <p:spPr>
          <a:xfrm>
            <a:off x="244839" y="2077996"/>
            <a:ext cx="40147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start </a:t>
            </a:r>
            <a:r>
              <a:rPr lang="en-US" altLang="ko-KR" dirty="0" err="1"/>
              <a:t>hadoop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$HADOOP_HOME/sbin/start-dfs.sh $HADOOP_HOME/sbin/start-yarn.sh </a:t>
            </a:r>
          </a:p>
          <a:p>
            <a:endParaRPr lang="en-US" altLang="ko-KR" dirty="0"/>
          </a:p>
          <a:p>
            <a:r>
              <a:rPr lang="en-US" altLang="ko-KR" dirty="0"/>
              <a:t>#make directory </a:t>
            </a:r>
          </a:p>
          <a:p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/>
              <a:t>netflix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cd </a:t>
            </a:r>
            <a:r>
              <a:rPr lang="en-US" altLang="ko-KR" dirty="0" err="1"/>
              <a:t>netflix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#make ProcessUnits.java code </a:t>
            </a:r>
          </a:p>
          <a:p>
            <a:r>
              <a:rPr lang="en-US" altLang="ko-KR" dirty="0"/>
              <a:t>touch ProcessUnits.java </a:t>
            </a:r>
          </a:p>
          <a:p>
            <a:r>
              <a:rPr lang="en-US" altLang="ko-KR" dirty="0"/>
              <a:t>nano ProcessUnits.java </a:t>
            </a:r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A424C-F976-7EA9-DA8D-5244CFF7AC81}"/>
              </a:ext>
            </a:extLst>
          </p:cNvPr>
          <p:cNvSpPr txBox="1"/>
          <p:nvPr/>
        </p:nvSpPr>
        <p:spPr>
          <a:xfrm>
            <a:off x="4377128" y="1800997"/>
            <a:ext cx="7570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#Compile Java </a:t>
            </a:r>
          </a:p>
          <a:p>
            <a:r>
              <a:rPr lang="en-US" altLang="ko-KR" dirty="0"/>
              <a:t>cd - </a:t>
            </a:r>
          </a:p>
          <a:p>
            <a:r>
              <a:rPr lang="en-US" altLang="ko-KR" dirty="0" err="1"/>
              <a:t>javac</a:t>
            </a:r>
            <a:r>
              <a:rPr lang="en-US" altLang="ko-KR" dirty="0"/>
              <a:t> -d </a:t>
            </a:r>
            <a:r>
              <a:rPr lang="en-US" altLang="ko-KR" dirty="0" err="1"/>
              <a:t>netflix</a:t>
            </a:r>
            <a:r>
              <a:rPr lang="en-US" altLang="ko-KR" dirty="0"/>
              <a:t> </a:t>
            </a:r>
            <a:r>
              <a:rPr lang="en-US" altLang="ko-KR" dirty="0" err="1"/>
              <a:t>netflix</a:t>
            </a:r>
            <a:r>
              <a:rPr lang="en-US" altLang="ko-KR" dirty="0"/>
              <a:t>/ProcessUnits.java -cp $(</a:t>
            </a:r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en-US" altLang="ko-KR" dirty="0" err="1"/>
              <a:t>classpath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jar -</a:t>
            </a:r>
            <a:r>
              <a:rPr lang="en-US" altLang="ko-KR" dirty="0" err="1"/>
              <a:t>cvf</a:t>
            </a:r>
            <a:r>
              <a:rPr lang="en-US" altLang="ko-KR" dirty="0"/>
              <a:t> netflix.jar -C </a:t>
            </a:r>
            <a:r>
              <a:rPr lang="en-US" altLang="ko-KR" dirty="0" err="1"/>
              <a:t>netflix</a:t>
            </a:r>
            <a:r>
              <a:rPr lang="en-US" altLang="ko-KR" dirty="0"/>
              <a:t>/ . </a:t>
            </a:r>
          </a:p>
          <a:p>
            <a:endParaRPr lang="en-US" altLang="ko-KR" dirty="0"/>
          </a:p>
          <a:p>
            <a:r>
              <a:rPr lang="en-US" altLang="ko-KR" dirty="0"/>
              <a:t># Copy sample data into </a:t>
            </a:r>
            <a:r>
              <a:rPr lang="en-US" altLang="ko-KR" dirty="0" err="1"/>
              <a:t>hadoop</a:t>
            </a:r>
            <a:r>
              <a:rPr lang="en-US" altLang="ko-KR" dirty="0"/>
              <a:t>/DFS file system $HADOOP_HOME/bin/</a:t>
            </a:r>
            <a:r>
              <a:rPr lang="en-US" altLang="ko-KR" dirty="0" err="1"/>
              <a:t>hadoop</a:t>
            </a:r>
            <a:r>
              <a:rPr lang="en-US" altLang="ko-KR" dirty="0"/>
              <a:t> fs -</a:t>
            </a:r>
            <a:r>
              <a:rPr lang="en-US" altLang="ko-KR" dirty="0" err="1"/>
              <a:t>mkdir</a:t>
            </a:r>
            <a:r>
              <a:rPr lang="en-US" altLang="ko-KR" dirty="0"/>
              <a:t> /</a:t>
            </a:r>
            <a:r>
              <a:rPr lang="en-US" altLang="ko-KR" dirty="0" err="1"/>
              <a:t>input_netflix</a:t>
            </a:r>
            <a:endParaRPr lang="en-US" altLang="ko-KR" dirty="0"/>
          </a:p>
          <a:p>
            <a:r>
              <a:rPr lang="en-US" altLang="ko-KR" dirty="0"/>
              <a:t>$HADOOP_HOME/bin/</a:t>
            </a:r>
            <a:r>
              <a:rPr lang="en-US" altLang="ko-KR" dirty="0" err="1"/>
              <a:t>hadoop</a:t>
            </a:r>
            <a:r>
              <a:rPr lang="en-US" altLang="ko-KR" dirty="0"/>
              <a:t> fs -put /home/</a:t>
            </a:r>
            <a:r>
              <a:rPr lang="en-US" altLang="ko-KR" dirty="0" err="1"/>
              <a:t>hdoop</a:t>
            </a:r>
            <a:r>
              <a:rPr lang="en-US" altLang="ko-KR" dirty="0"/>
              <a:t>/NETFLIX.csv /</a:t>
            </a:r>
            <a:r>
              <a:rPr lang="en-US" altLang="ko-KR" dirty="0" err="1"/>
              <a:t>input_netflix</a:t>
            </a:r>
            <a:endParaRPr lang="en-US" altLang="ko-KR" dirty="0"/>
          </a:p>
          <a:p>
            <a:r>
              <a:rPr lang="en-US" altLang="ko-KR" dirty="0"/>
              <a:t>$HADOOP_HOME/bin/</a:t>
            </a:r>
            <a:r>
              <a:rPr lang="en-US" altLang="ko-KR" dirty="0" err="1"/>
              <a:t>hadoop</a:t>
            </a:r>
            <a:r>
              <a:rPr lang="en-US" altLang="ko-KR" dirty="0"/>
              <a:t> fs -ls /</a:t>
            </a:r>
            <a:r>
              <a:rPr lang="en-US" altLang="ko-KR" dirty="0" err="1"/>
              <a:t>input_netflix</a:t>
            </a:r>
            <a:r>
              <a:rPr lang="en-US" altLang="ko-KR" dirty="0"/>
              <a:t>/</a:t>
            </a:r>
          </a:p>
          <a:p>
            <a:endParaRPr lang="en-US" altLang="ko-KR" dirty="0"/>
          </a:p>
          <a:p>
            <a:r>
              <a:rPr lang="en-US" altLang="ko-KR" dirty="0"/>
              <a:t>#excute the </a:t>
            </a:r>
            <a:r>
              <a:rPr lang="en-US" altLang="ko-KR" dirty="0" err="1"/>
              <a:t>hadoop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$HADOOP_HOME/bin/</a:t>
            </a:r>
            <a:r>
              <a:rPr lang="en-US" altLang="ko-KR" dirty="0" err="1"/>
              <a:t>hadoop</a:t>
            </a:r>
            <a:r>
              <a:rPr lang="en-US" altLang="ko-KR" dirty="0"/>
              <a:t> jar netflix.jar </a:t>
            </a:r>
            <a:r>
              <a:rPr lang="en-US" altLang="ko-KR" dirty="0" err="1"/>
              <a:t>ProcessUnits</a:t>
            </a:r>
            <a:r>
              <a:rPr lang="en-US" altLang="ko-KR" dirty="0"/>
              <a:t> /</a:t>
            </a:r>
            <a:r>
              <a:rPr lang="en-US" altLang="ko-KR" dirty="0" err="1"/>
              <a:t>input_netflix</a:t>
            </a:r>
            <a:r>
              <a:rPr lang="en-US" altLang="ko-KR" dirty="0"/>
              <a:t> /output_netflix5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35AA8-444B-7073-DD95-62DCB97F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8" y="350517"/>
            <a:ext cx="9322838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Java code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A8269E-7282-355B-E336-43091A6C0754}"/>
              </a:ext>
            </a:extLst>
          </p:cNvPr>
          <p:cNvSpPr/>
          <p:nvPr/>
        </p:nvSpPr>
        <p:spPr>
          <a:xfrm>
            <a:off x="0" y="533705"/>
            <a:ext cx="195943" cy="9591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353447-BFD8-6DF6-2C21-30A82A87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38" y="2105223"/>
            <a:ext cx="4911700" cy="34711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0A1879-4616-DE82-0A99-A7645E20F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22" y="151422"/>
            <a:ext cx="6649884" cy="655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35AA8-444B-7073-DD95-62DCB97F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8" y="350517"/>
            <a:ext cx="9322838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Java code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A8269E-7282-355B-E336-43091A6C0754}"/>
              </a:ext>
            </a:extLst>
          </p:cNvPr>
          <p:cNvSpPr/>
          <p:nvPr/>
        </p:nvSpPr>
        <p:spPr>
          <a:xfrm>
            <a:off x="0" y="533705"/>
            <a:ext cx="195943" cy="9591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5697E8-9EBF-15C6-09C9-E085BFB00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2" y="1917779"/>
            <a:ext cx="5719665" cy="34447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5A5948-6271-E8F9-FB00-BBF824BB5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2"/>
          <a:stretch/>
        </p:blipFill>
        <p:spPr>
          <a:xfrm>
            <a:off x="5838157" y="446472"/>
            <a:ext cx="6337879" cy="57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9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35AA8-444B-7073-DD95-62DCB97F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8" y="350517"/>
            <a:ext cx="9322838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Compare the original code (1)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A8269E-7282-355B-E336-43091A6C0754}"/>
              </a:ext>
            </a:extLst>
          </p:cNvPr>
          <p:cNvSpPr/>
          <p:nvPr/>
        </p:nvSpPr>
        <p:spPr>
          <a:xfrm>
            <a:off x="0" y="533705"/>
            <a:ext cx="195943" cy="9591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C8D8810-B3CE-088E-EAAF-2E2842FBB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95110"/>
              </p:ext>
            </p:extLst>
          </p:nvPr>
        </p:nvGraphicFramePr>
        <p:xfrm>
          <a:off x="727856" y="1492892"/>
          <a:ext cx="11101806" cy="5011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0903">
                  <a:extLst>
                    <a:ext uri="{9D8B030D-6E8A-4147-A177-3AD203B41FA5}">
                      <a16:colId xmlns:a16="http://schemas.microsoft.com/office/drawing/2014/main" val="1721224556"/>
                    </a:ext>
                  </a:extLst>
                </a:gridCol>
                <a:gridCol w="5550903">
                  <a:extLst>
                    <a:ext uri="{9D8B030D-6E8A-4147-A177-3AD203B41FA5}">
                      <a16:colId xmlns:a16="http://schemas.microsoft.com/office/drawing/2014/main" val="2318464236"/>
                    </a:ext>
                  </a:extLst>
                </a:gridCol>
              </a:tblGrid>
              <a:tr h="27059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 Data Format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340061"/>
                  </a:ext>
                </a:extLst>
              </a:tr>
              <a:tr h="262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Original code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My code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160349"/>
                  </a:ext>
                </a:extLst>
              </a:tr>
              <a:tr h="4279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line of the input data is in a tab-separated format, such as "year \t value".</a:t>
                      </a:r>
                    </a:p>
                    <a:p>
                      <a:pPr latinLnBrk="1"/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line of the input data is in a comma-separated format, such as "date, value1, value2, value3, ...".</a:t>
                      </a:r>
                    </a:p>
                    <a:p>
                      <a:pPr latinLnBrk="1"/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84931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8B25713B-6BB4-857A-F126-AD9F5F555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1931" b="3417"/>
          <a:stretch/>
        </p:blipFill>
        <p:spPr>
          <a:xfrm>
            <a:off x="195943" y="3429000"/>
            <a:ext cx="5949387" cy="10496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CEDE65-EC8E-6D63-2FCE-EDEE4F7C0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423" y="2907934"/>
            <a:ext cx="2888721" cy="531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6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35AA8-444B-7073-DD95-62DCB97F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8" y="162618"/>
            <a:ext cx="9322838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Compare the original code (2)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A8269E-7282-355B-E336-43091A6C0754}"/>
              </a:ext>
            </a:extLst>
          </p:cNvPr>
          <p:cNvSpPr/>
          <p:nvPr/>
        </p:nvSpPr>
        <p:spPr>
          <a:xfrm>
            <a:off x="0" y="533705"/>
            <a:ext cx="195943" cy="9591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C8D8810-B3CE-088E-EAAF-2E2842FBB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07736"/>
              </p:ext>
            </p:extLst>
          </p:nvPr>
        </p:nvGraphicFramePr>
        <p:xfrm>
          <a:off x="795237" y="1168801"/>
          <a:ext cx="11101806" cy="5011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0903">
                  <a:extLst>
                    <a:ext uri="{9D8B030D-6E8A-4147-A177-3AD203B41FA5}">
                      <a16:colId xmlns:a16="http://schemas.microsoft.com/office/drawing/2014/main" val="1721224556"/>
                    </a:ext>
                  </a:extLst>
                </a:gridCol>
                <a:gridCol w="5550903">
                  <a:extLst>
                    <a:ext uri="{9D8B030D-6E8A-4147-A177-3AD203B41FA5}">
                      <a16:colId xmlns:a16="http://schemas.microsoft.com/office/drawing/2014/main" val="2318464236"/>
                    </a:ext>
                  </a:extLst>
                </a:gridCol>
              </a:tblGrid>
              <a:tr h="27059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 Function (Mapper)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340061"/>
                  </a:ext>
                </a:extLst>
              </a:tr>
              <a:tr h="262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Original code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My code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160349"/>
                  </a:ext>
                </a:extLst>
              </a:tr>
              <a:tr h="4279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input data is split using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StringTokenizer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tab as the delimiter. The first token is used as the year, and the last token is used as the average price.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input data is split using commas and stored in an array. And extract only 0-4 from the first value to get only the year. The first element is used as the year, and the last element is used as the stock price.</a:t>
                      </a:r>
                    </a:p>
                    <a:p>
                      <a:pPr latinLnBrk="1"/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84931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1A5854FC-0205-8F67-37B3-A5E7168AF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14" y="3111460"/>
            <a:ext cx="5369515" cy="34826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C5175A-A8A9-9B87-7909-35CBF63A3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391" y="3111460"/>
            <a:ext cx="5075339" cy="367709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E469389-BA87-1A0F-5172-7CC51B65535F}"/>
              </a:ext>
            </a:extLst>
          </p:cNvPr>
          <p:cNvSpPr/>
          <p:nvPr/>
        </p:nvSpPr>
        <p:spPr>
          <a:xfrm>
            <a:off x="7465671" y="3785494"/>
            <a:ext cx="2500132" cy="23092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5B869E8-DB91-BE62-B31F-E2B66C159E54}"/>
              </a:ext>
            </a:extLst>
          </p:cNvPr>
          <p:cNvSpPr/>
          <p:nvPr/>
        </p:nvSpPr>
        <p:spPr>
          <a:xfrm>
            <a:off x="7884289" y="5639694"/>
            <a:ext cx="2500132" cy="23092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7287330-3BEF-23F4-1190-20BFA45E9429}"/>
              </a:ext>
            </a:extLst>
          </p:cNvPr>
          <p:cNvSpPr/>
          <p:nvPr/>
        </p:nvSpPr>
        <p:spPr>
          <a:xfrm>
            <a:off x="938688" y="4609374"/>
            <a:ext cx="4709758" cy="2519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FA0D96B-4E82-CD20-1223-114DBB1EF169}"/>
              </a:ext>
            </a:extLst>
          </p:cNvPr>
          <p:cNvSpPr/>
          <p:nvPr/>
        </p:nvSpPr>
        <p:spPr>
          <a:xfrm>
            <a:off x="938688" y="5039743"/>
            <a:ext cx="2556866" cy="6494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A6D710-A60D-8677-D402-B251C10D0D08}"/>
              </a:ext>
            </a:extLst>
          </p:cNvPr>
          <p:cNvSpPr/>
          <p:nvPr/>
        </p:nvSpPr>
        <p:spPr>
          <a:xfrm>
            <a:off x="7712598" y="4378453"/>
            <a:ext cx="3598588" cy="31199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16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35AA8-444B-7073-DD95-62DCB97F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8" y="162618"/>
            <a:ext cx="9322838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Compare the original code (3)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A8269E-7282-355B-E336-43091A6C0754}"/>
              </a:ext>
            </a:extLst>
          </p:cNvPr>
          <p:cNvSpPr/>
          <p:nvPr/>
        </p:nvSpPr>
        <p:spPr>
          <a:xfrm>
            <a:off x="0" y="533705"/>
            <a:ext cx="195943" cy="9591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C8D8810-B3CE-088E-EAAF-2E2842FBB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33159"/>
              </p:ext>
            </p:extLst>
          </p:nvPr>
        </p:nvGraphicFramePr>
        <p:xfrm>
          <a:off x="736226" y="1226674"/>
          <a:ext cx="11101806" cy="5011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0903">
                  <a:extLst>
                    <a:ext uri="{9D8B030D-6E8A-4147-A177-3AD203B41FA5}">
                      <a16:colId xmlns:a16="http://schemas.microsoft.com/office/drawing/2014/main" val="1721224556"/>
                    </a:ext>
                  </a:extLst>
                </a:gridCol>
                <a:gridCol w="5550903">
                  <a:extLst>
                    <a:ext uri="{9D8B030D-6E8A-4147-A177-3AD203B41FA5}">
                      <a16:colId xmlns:a16="http://schemas.microsoft.com/office/drawing/2014/main" val="2318464236"/>
                    </a:ext>
                  </a:extLst>
                </a:gridCol>
              </a:tblGrid>
              <a:tr h="27059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Function (Reducer)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340061"/>
                  </a:ext>
                </a:extLst>
              </a:tr>
              <a:tr h="262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Original code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My code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160349"/>
                  </a:ext>
                </a:extLst>
              </a:tr>
              <a:tr h="4279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the values with an average price greater than 30 are selected for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maximum stock price among the input values is selected for output.</a:t>
                      </a:r>
                    </a:p>
                    <a:p>
                      <a:pPr latinLnBrk="1"/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8493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E81FDB7-6275-5EFA-D109-5F69816D1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129" y="2697124"/>
            <a:ext cx="5831065" cy="37615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1D724D-BA0D-2D37-8689-5107E6391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64" y="2714223"/>
            <a:ext cx="5820298" cy="374445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4FA84C7-6A2D-8035-210A-10EC4D36B058}"/>
              </a:ext>
            </a:extLst>
          </p:cNvPr>
          <p:cNvSpPr/>
          <p:nvPr/>
        </p:nvSpPr>
        <p:spPr>
          <a:xfrm>
            <a:off x="456064" y="4956615"/>
            <a:ext cx="1523207" cy="28671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C17C801-AEC3-5391-3F9B-C405CBA2EB41}"/>
              </a:ext>
            </a:extLst>
          </p:cNvPr>
          <p:cNvSpPr/>
          <p:nvPr/>
        </p:nvSpPr>
        <p:spPr>
          <a:xfrm>
            <a:off x="456064" y="5721082"/>
            <a:ext cx="3687673" cy="51659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176964A-020E-8FCF-E7AA-3B124500909F}"/>
              </a:ext>
            </a:extLst>
          </p:cNvPr>
          <p:cNvSpPr/>
          <p:nvPr/>
        </p:nvSpPr>
        <p:spPr>
          <a:xfrm>
            <a:off x="7155554" y="5130235"/>
            <a:ext cx="4962640" cy="3445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4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591</Words>
  <Application>Microsoft Office PowerPoint</Application>
  <PresentationFormat>와이드스크린</PresentationFormat>
  <Paragraphs>84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zeitung</vt:lpstr>
      <vt:lpstr>맑은 고딕</vt:lpstr>
      <vt:lpstr>Arial</vt:lpstr>
      <vt:lpstr>Roboto</vt:lpstr>
      <vt:lpstr>Office 테마</vt:lpstr>
      <vt:lpstr>PowerPoint 프레젠테이션</vt:lpstr>
      <vt:lpstr>Contents</vt:lpstr>
      <vt:lpstr>Overview</vt:lpstr>
      <vt:lpstr>Focused code(Map-reduce)</vt:lpstr>
      <vt:lpstr>Java code</vt:lpstr>
      <vt:lpstr>Java code</vt:lpstr>
      <vt:lpstr>Compare the original code (1)</vt:lpstr>
      <vt:lpstr>Compare the original code (2)</vt:lpstr>
      <vt:lpstr>Compare the original code (3)</vt:lpstr>
      <vt:lpstr>Result</vt:lpstr>
      <vt:lpstr>Input/Output file</vt:lpstr>
      <vt:lpstr>Conclusion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조윤주</dc:creator>
  <cp:lastModifiedBy>조윤주</cp:lastModifiedBy>
  <cp:revision>9</cp:revision>
  <dcterms:created xsi:type="dcterms:W3CDTF">2023-05-30T13:39:58Z</dcterms:created>
  <dcterms:modified xsi:type="dcterms:W3CDTF">2023-06-10T06:17:07Z</dcterms:modified>
  <cp:version>1000.0000.01</cp:version>
</cp:coreProperties>
</file>