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78" r:id="rId3"/>
    <p:sldId id="280" r:id="rId4"/>
    <p:sldId id="272" r:id="rId5"/>
    <p:sldId id="258" r:id="rId6"/>
    <p:sldId id="270" r:id="rId7"/>
    <p:sldId id="279" r:id="rId8"/>
    <p:sldId id="281" r:id="rId9"/>
    <p:sldId id="282" r:id="rId10"/>
    <p:sldId id="283" r:id="rId11"/>
    <p:sldId id="260" r:id="rId12"/>
    <p:sldId id="284" r:id="rId13"/>
    <p:sldId id="259" r:id="rId14"/>
    <p:sldId id="286" r:id="rId15"/>
    <p:sldId id="285" r:id="rId16"/>
    <p:sldId id="276" r:id="rId17"/>
    <p:sldId id="261" r:id="rId18"/>
    <p:sldId id="262" r:id="rId19"/>
    <p:sldId id="263" r:id="rId20"/>
    <p:sldId id="287" r:id="rId21"/>
    <p:sldId id="288" r:id="rId22"/>
    <p:sldId id="289" r:id="rId23"/>
    <p:sldId id="290" r:id="rId24"/>
    <p:sldId id="291" r:id="rId25"/>
    <p:sldId id="29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07585-C9E7-4433-8797-193433AB8F3E}">
  <a:tblStyle styleId="{D4C07585-C9E7-4433-8797-193433AB8F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2404"/>
    <p:restoredTop sz="86401"/>
  </p:normalViewPr>
  <p:slideViewPr>
    <p:cSldViewPr snapToGrid="0">
      <p:cViewPr varScale="1">
        <p:scale>
          <a:sx n="119" d="100"/>
          <a:sy n="119" d="100"/>
        </p:scale>
        <p:origin x="1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091d9d92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091d9d9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596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40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21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42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090f3c9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090f3c9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63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090f3c9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090f3c9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090f3c9a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090f3c9a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9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090f3c9a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090f3c9a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090f3c9a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090f3c9a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91d9d9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91d9d9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48649"/>
            <a:ext cx="8520600" cy="2052600"/>
          </a:xfrm>
          <a:prstGeom prst="rect">
            <a:avLst/>
          </a:prstGeom>
        </p:spPr>
        <p:txBody>
          <a:bodyPr spcFirstLastPara="1" wrap="square" lIns="91425" tIns="91425" rIns="91425" bIns="91425" anchor="b" anchorCtr="0">
            <a:noAutofit/>
          </a:bodyPr>
          <a:lstStyle/>
          <a:p>
            <a:r>
              <a:rPr lang="en-US" sz="3600" dirty="0">
                <a:latin typeface="Georgia" charset="0"/>
                <a:ea typeface="Georgia" charset="0"/>
                <a:cs typeface="Georgia" charset="0"/>
              </a:rPr>
              <a:t>Deep Patient Representation of Clinical Notes via Multi-Task Learning</a:t>
            </a:r>
            <a:br>
              <a:rPr lang="en-US" sz="3600" dirty="0">
                <a:latin typeface="Georgia" charset="0"/>
                <a:ea typeface="Georgia" charset="0"/>
                <a:cs typeface="Georgia" charset="0"/>
              </a:rPr>
            </a:br>
            <a:r>
              <a:rPr lang="en-US" sz="3600" dirty="0">
                <a:latin typeface="Georgia" charset="0"/>
                <a:ea typeface="Georgia" charset="0"/>
                <a:cs typeface="Georgia" charset="0"/>
              </a:rPr>
              <a:t>for Mortality Prediction</a:t>
            </a:r>
          </a:p>
        </p:txBody>
      </p:sp>
      <p:sp>
        <p:nvSpPr>
          <p:cNvPr id="55" name="Google Shape;55;p13"/>
          <p:cNvSpPr txBox="1">
            <a:spLocks noGrp="1"/>
          </p:cNvSpPr>
          <p:nvPr>
            <p:ph type="subTitle" idx="1"/>
          </p:nvPr>
        </p:nvSpPr>
        <p:spPr>
          <a:xfrm>
            <a:off x="-149469" y="3207836"/>
            <a:ext cx="9158295" cy="792600"/>
          </a:xfrm>
          <a:prstGeom prst="rect">
            <a:avLst/>
          </a:prstGeom>
        </p:spPr>
        <p:txBody>
          <a:bodyPr spcFirstLastPara="1" wrap="square" lIns="91425" tIns="91425" rIns="91425" bIns="91425" anchor="t" anchorCtr="0">
            <a:noAutofit/>
          </a:bodyPr>
          <a:lstStyle/>
          <a:p>
            <a:r>
              <a:rPr lang="en-US" altLang="zh-CN" sz="2000" dirty="0" smtClean="0">
                <a:latin typeface="Georgia" charset="0"/>
                <a:ea typeface="Georgia" charset="0"/>
                <a:cs typeface="Georgia" charset="0"/>
              </a:rPr>
              <a:t>BMI</a:t>
            </a:r>
            <a:r>
              <a:rPr lang="zh-CN" altLang="en-US" sz="2000" dirty="0" smtClean="0">
                <a:latin typeface="Georgia" charset="0"/>
                <a:ea typeface="Georgia" charset="0"/>
                <a:cs typeface="Georgia" charset="0"/>
              </a:rPr>
              <a:t> </a:t>
            </a:r>
            <a:r>
              <a:rPr lang="en-US" altLang="zh-CN" sz="2000" dirty="0" smtClean="0">
                <a:latin typeface="Georgia" charset="0"/>
                <a:ea typeface="Georgia" charset="0"/>
                <a:cs typeface="Georgia" charset="0"/>
              </a:rPr>
              <a:t>6319</a:t>
            </a:r>
            <a:r>
              <a:rPr lang="zh-CN" altLang="en-US" sz="2000" dirty="0" smtClean="0">
                <a:latin typeface="Georgia" charset="0"/>
                <a:ea typeface="Georgia" charset="0"/>
                <a:cs typeface="Georgia" charset="0"/>
              </a:rPr>
              <a:t> </a:t>
            </a:r>
            <a:r>
              <a:rPr lang="en-US" sz="2000" dirty="0">
                <a:latin typeface="Georgia" charset="0"/>
                <a:ea typeface="Georgia" charset="0"/>
                <a:cs typeface="Georgia" charset="0"/>
              </a:rPr>
              <a:t>Data Analysis for Scientific Research in Biomedical </a:t>
            </a:r>
            <a:r>
              <a:rPr lang="en-US" sz="2000" dirty="0" smtClean="0">
                <a:latin typeface="Georgia" charset="0"/>
                <a:ea typeface="Georgia" charset="0"/>
                <a:cs typeface="Georgia" charset="0"/>
              </a:rPr>
              <a:t>Informatics</a:t>
            </a:r>
            <a:endParaRPr lang="en-US" altLang="zh-CN" sz="2000" dirty="0" smtClean="0">
              <a:latin typeface="Georgia" charset="0"/>
              <a:ea typeface="Georgia" charset="0"/>
              <a:cs typeface="Georgia" charset="0"/>
            </a:endParaRPr>
          </a:p>
          <a:p>
            <a:pPr marL="0" lvl="0" indent="0" algn="ctr" rtl="0">
              <a:spcBef>
                <a:spcPts val="0"/>
              </a:spcBef>
              <a:spcAft>
                <a:spcPts val="0"/>
              </a:spcAft>
              <a:buNone/>
            </a:pPr>
            <a:r>
              <a:rPr lang="en-US" altLang="zh-CN" sz="2000" dirty="0" smtClean="0">
                <a:latin typeface="Georgia" charset="0"/>
                <a:ea typeface="Georgia" charset="0"/>
                <a:cs typeface="Georgia" charset="0"/>
              </a:rPr>
              <a:t>Final</a:t>
            </a:r>
            <a:r>
              <a:rPr lang="zh-CN" altLang="en-US" sz="2000" dirty="0" smtClean="0">
                <a:latin typeface="Georgia" charset="0"/>
                <a:ea typeface="Georgia" charset="0"/>
                <a:cs typeface="Georgia" charset="0"/>
              </a:rPr>
              <a:t> </a:t>
            </a:r>
            <a:r>
              <a:rPr lang="en-US" altLang="zh-CN" sz="2000" dirty="0" smtClean="0">
                <a:latin typeface="Georgia" charset="0"/>
                <a:ea typeface="Georgia" charset="0"/>
                <a:cs typeface="Georgia" charset="0"/>
              </a:rPr>
              <a:t>Presentation</a:t>
            </a:r>
            <a:r>
              <a:rPr lang="zh-CN" altLang="en-US" sz="2000" dirty="0" smtClean="0">
                <a:latin typeface="Georgia" charset="0"/>
                <a:ea typeface="Georgia" charset="0"/>
                <a:cs typeface="Georgia" charset="0"/>
              </a:rPr>
              <a:t> </a:t>
            </a:r>
            <a:endParaRPr lang="en-US" altLang="zh-CN" sz="2000" dirty="0" smtClean="0">
              <a:latin typeface="Georgia" charset="0"/>
              <a:ea typeface="Georgia" charset="0"/>
              <a:cs typeface="Georgia" charset="0"/>
            </a:endParaRPr>
          </a:p>
          <a:p>
            <a:pPr marL="0" lvl="0" indent="0" algn="ctr" rtl="0">
              <a:spcBef>
                <a:spcPts val="0"/>
              </a:spcBef>
              <a:spcAft>
                <a:spcPts val="0"/>
              </a:spcAft>
              <a:buNone/>
            </a:pPr>
            <a:endParaRPr lang="en-US" sz="2000" dirty="0">
              <a:latin typeface="Georgia" charset="0"/>
              <a:ea typeface="Georgia" charset="0"/>
              <a:cs typeface="Georgia" charset="0"/>
            </a:endParaRPr>
          </a:p>
          <a:p>
            <a:pPr marL="0" lvl="0" indent="0" algn="ctr" rtl="0">
              <a:spcBef>
                <a:spcPts val="0"/>
              </a:spcBef>
              <a:spcAft>
                <a:spcPts val="0"/>
              </a:spcAft>
              <a:buNone/>
            </a:pPr>
            <a:r>
              <a:rPr lang="en-US" altLang="zh-CN" sz="2000" dirty="0" smtClean="0">
                <a:latin typeface="Georgia" charset="0"/>
                <a:ea typeface="Georgia" charset="0"/>
                <a:cs typeface="Georgia" charset="0"/>
              </a:rPr>
              <a:t>Yuqi</a:t>
            </a:r>
            <a:r>
              <a:rPr lang="zh-CN" altLang="en-US" sz="2000" dirty="0" smtClean="0">
                <a:latin typeface="Georgia" charset="0"/>
                <a:ea typeface="Georgia" charset="0"/>
                <a:cs typeface="Georgia" charset="0"/>
              </a:rPr>
              <a:t> </a:t>
            </a:r>
            <a:r>
              <a:rPr lang="en-US" altLang="zh-CN" sz="2000" dirty="0" smtClean="0">
                <a:latin typeface="Georgia" charset="0"/>
                <a:ea typeface="Georgia" charset="0"/>
                <a:cs typeface="Georgia" charset="0"/>
              </a:rPr>
              <a:t>Si</a:t>
            </a:r>
          </a:p>
          <a:p>
            <a:pPr marL="0" lvl="0" indent="0" algn="ctr" rtl="0">
              <a:spcBef>
                <a:spcPts val="0"/>
              </a:spcBef>
              <a:spcAft>
                <a:spcPts val="0"/>
              </a:spcAft>
              <a:buNone/>
            </a:pPr>
            <a:r>
              <a:rPr lang="en-US" altLang="zh-CN" sz="2000" dirty="0" smtClean="0">
                <a:latin typeface="Georgia" charset="0"/>
                <a:ea typeface="Georgia" charset="0"/>
                <a:cs typeface="Georgia" charset="0"/>
              </a:rPr>
              <a:t>04/23/2019</a:t>
            </a:r>
            <a:endParaRPr sz="2000" dirty="0">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259" y="1132025"/>
            <a:ext cx="5099540" cy="3416400"/>
          </a:xfrm>
        </p:spPr>
        <p:txBody>
          <a:bodyPr/>
          <a:lstStyle/>
          <a:p>
            <a:pPr>
              <a:lnSpc>
                <a:spcPts val="1000"/>
              </a:lnSpc>
            </a:pPr>
            <a:r>
              <a:rPr lang="en-US" altLang="zh-CN" dirty="0" smtClean="0">
                <a:solidFill>
                  <a:schemeClr val="tx1"/>
                </a:solidFill>
                <a:latin typeface="Georgia" charset="0"/>
                <a:ea typeface="Georgia" charset="0"/>
                <a:cs typeface="Georgia" charset="0"/>
              </a:rPr>
              <a:t>Data</a:t>
            </a:r>
          </a:p>
          <a:p>
            <a:pPr lvl="1">
              <a:lnSpc>
                <a:spcPts val="1000"/>
              </a:lnSpc>
            </a:pPr>
            <a:r>
              <a:rPr lang="en-US" altLang="zh-CN" dirty="0">
                <a:solidFill>
                  <a:schemeClr val="tx1"/>
                </a:solidFill>
                <a:latin typeface="Georgia" charset="0"/>
                <a:ea typeface="Georgia" charset="0"/>
                <a:cs typeface="Georgia" charset="0"/>
              </a:rPr>
              <a:t>C</a:t>
            </a:r>
            <a:r>
              <a:rPr lang="en-US" altLang="zh-CN" dirty="0" smtClean="0">
                <a:solidFill>
                  <a:schemeClr val="tx1"/>
                </a:solidFill>
                <a:latin typeface="Georgia" charset="0"/>
                <a:ea typeface="Georgia" charset="0"/>
                <a:cs typeface="Georgia" charset="0"/>
              </a:rPr>
              <a:t>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from</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MIMIC-III</a:t>
            </a:r>
          </a:p>
          <a:p>
            <a:pPr lvl="1">
              <a:lnSpc>
                <a:spcPts val="1000"/>
              </a:lnSpc>
            </a:pPr>
            <a:r>
              <a:rPr lang="en-US" altLang="zh-CN" dirty="0" smtClean="0">
                <a:solidFill>
                  <a:schemeClr val="tx1"/>
                </a:solidFill>
                <a:latin typeface="Georgia" charset="0"/>
                <a:ea typeface="Georgia" charset="0"/>
                <a:cs typeface="Georgia" charset="0"/>
              </a:rPr>
              <a:t>Preprocessing:</a:t>
            </a:r>
          </a:p>
          <a:p>
            <a:pPr lvl="2">
              <a:lnSpc>
                <a:spcPts val="1000"/>
              </a:lnSpc>
            </a:pPr>
            <a:r>
              <a:rPr lang="en-US" altLang="zh-CN" dirty="0" smtClean="0">
                <a:solidFill>
                  <a:schemeClr val="tx1"/>
                </a:solidFill>
                <a:latin typeface="Georgia" charset="0"/>
                <a:ea typeface="Georgia" charset="0"/>
                <a:cs typeface="Georgia" charset="0"/>
              </a:rPr>
              <a:t>keep</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adult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patients;</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2">
              <a:lnSpc>
                <a:spcPts val="1000"/>
              </a:lnSpc>
            </a:pPr>
            <a:r>
              <a:rPr lang="en-US" altLang="zh-CN" dirty="0" smtClean="0">
                <a:solidFill>
                  <a:schemeClr val="tx1"/>
                </a:solidFill>
                <a:latin typeface="Georgia" charset="0"/>
                <a:ea typeface="Georgia" charset="0"/>
                <a:cs typeface="Georgia" charset="0"/>
              </a:rPr>
              <a:t>keep</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patients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with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only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admission;</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2">
              <a:lnSpc>
                <a:spcPts val="1000"/>
              </a:lnSpc>
            </a:pPr>
            <a:r>
              <a:rPr lang="en-US" altLang="zh-CN" dirty="0" smtClean="0">
                <a:solidFill>
                  <a:schemeClr val="tx1"/>
                </a:solidFill>
                <a:latin typeface="Georgia" charset="0"/>
                <a:ea typeface="Georgia" charset="0"/>
                <a:cs typeface="Georgia" charset="0"/>
              </a:rPr>
              <a:t>remove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discharge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summary;</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2">
              <a:lnSpc>
                <a:spcPts val="1000"/>
              </a:lnSpc>
            </a:pPr>
            <a:r>
              <a:rPr lang="en-US" altLang="zh-CN" dirty="0" smtClean="0">
                <a:solidFill>
                  <a:schemeClr val="tx1"/>
                </a:solidFill>
                <a:latin typeface="Georgia" charset="0"/>
                <a:ea typeface="Georgia" charset="0"/>
                <a:cs typeface="Georgia" charset="0"/>
              </a:rPr>
              <a:t>attach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type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ECG,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nursing);</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2">
              <a:lnSpc>
                <a:spcPts val="1000"/>
              </a:lnSpc>
            </a:pPr>
            <a:r>
              <a:rPr lang="en-US" altLang="zh-CN" dirty="0" smtClean="0">
                <a:solidFill>
                  <a:schemeClr val="tx1"/>
                </a:solidFill>
                <a:latin typeface="Georgia" charset="0"/>
                <a:ea typeface="Georgia" charset="0"/>
                <a:cs typeface="Georgia" charset="0"/>
              </a:rPr>
              <a:t>combine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multiple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into</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document</a:t>
            </a:r>
          </a:p>
          <a:p>
            <a:pPr lvl="1">
              <a:lnSpc>
                <a:spcPts val="1000"/>
              </a:lnSpc>
            </a:pPr>
            <a:r>
              <a:rPr lang="en-US" altLang="zh-CN" dirty="0" smtClean="0">
                <a:solidFill>
                  <a:schemeClr val="tx1"/>
                </a:solidFill>
                <a:latin typeface="Georgia" charset="0"/>
                <a:ea typeface="Georgia" charset="0"/>
                <a:cs typeface="Georgia" charset="0"/>
              </a:rPr>
              <a:t>Pre-trained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word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embedding:</a:t>
            </a:r>
          </a:p>
          <a:p>
            <a:pPr lvl="2">
              <a:lnSpc>
                <a:spcPts val="1000"/>
              </a:lnSpc>
            </a:pPr>
            <a:r>
              <a:rPr lang="en-US" altLang="zh-CN" dirty="0">
                <a:solidFill>
                  <a:schemeClr val="tx1"/>
                </a:solidFill>
                <a:latin typeface="Georgia" charset="0"/>
                <a:ea typeface="Georgia" charset="0"/>
                <a:cs typeface="Georgia" charset="0"/>
              </a:rPr>
              <a:t>t</a:t>
            </a:r>
            <a:r>
              <a:rPr lang="en-US" altLang="zh-CN" dirty="0" smtClean="0">
                <a:solidFill>
                  <a:schemeClr val="tx1"/>
                </a:solidFill>
                <a:latin typeface="Georgia" charset="0"/>
                <a:ea typeface="Georgia" charset="0"/>
                <a:cs typeface="Georgia" charset="0"/>
              </a:rPr>
              <a:t>okenize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with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regular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expressions</a:t>
            </a:r>
          </a:p>
          <a:p>
            <a:pPr lvl="2">
              <a:lnSpc>
                <a:spcPts val="1000"/>
              </a:lnSpc>
            </a:pPr>
            <a:r>
              <a:rPr lang="en-US" dirty="0">
                <a:solidFill>
                  <a:schemeClr val="tx1"/>
                </a:solidFill>
                <a:latin typeface="Georgia" charset="0"/>
                <a:ea typeface="Georgia" charset="0"/>
                <a:cs typeface="Georgia" charset="0"/>
              </a:rPr>
              <a:t>keeping only the 300K most frequent words </a:t>
            </a:r>
            <a:endParaRPr lang="en-US" dirty="0" smtClean="0">
              <a:solidFill>
                <a:schemeClr val="tx1"/>
              </a:solidFill>
              <a:latin typeface="Georgia" charset="0"/>
              <a:ea typeface="Georgia" charset="0"/>
              <a:cs typeface="Georgia" charset="0"/>
            </a:endParaRPr>
          </a:p>
          <a:p>
            <a:pPr lvl="2">
              <a:lnSpc>
                <a:spcPts val="1000"/>
              </a:lnSpc>
            </a:pPr>
            <a:r>
              <a:rPr lang="en-US" altLang="zh-CN" dirty="0">
                <a:solidFill>
                  <a:schemeClr val="tx1"/>
                </a:solidFill>
                <a:latin typeface="Georgia" charset="0"/>
                <a:ea typeface="Georgia" charset="0"/>
                <a:cs typeface="Georgia" charset="0"/>
              </a:rPr>
              <a:t>w</a:t>
            </a:r>
            <a:r>
              <a:rPr lang="en-US" altLang="zh-CN" dirty="0" smtClean="0">
                <a:solidFill>
                  <a:schemeClr val="tx1"/>
                </a:solidFill>
                <a:latin typeface="Georgia" charset="0"/>
                <a:ea typeface="Georgia" charset="0"/>
                <a:cs typeface="Georgia" charset="0"/>
              </a:rPr>
              <a:t>ord2vec</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model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via</a:t>
            </a:r>
            <a:r>
              <a:rPr lang="zh-CN" altLang="en-US" dirty="0" smtClean="0">
                <a:solidFill>
                  <a:schemeClr val="tx1"/>
                </a:solidFill>
                <a:latin typeface="Georgia" charset="0"/>
                <a:ea typeface="Georgia" charset="0"/>
                <a:cs typeface="Georgia" charset="0"/>
              </a:rPr>
              <a:t> </a:t>
            </a:r>
            <a:r>
              <a:rPr lang="en-US" altLang="zh-CN" dirty="0" err="1" smtClean="0">
                <a:solidFill>
                  <a:schemeClr val="tx1"/>
                </a:solidFill>
                <a:latin typeface="Georgia" charset="0"/>
                <a:ea typeface="Georgia" charset="0"/>
                <a:cs typeface="Georgia" charset="0"/>
              </a:rPr>
              <a:t>gensim</a:t>
            </a:r>
            <a:r>
              <a:rPr lang="zh-CN" altLang="en-US" dirty="0" smtClean="0">
                <a:solidFill>
                  <a:schemeClr val="tx1"/>
                </a:solidFill>
                <a:latin typeface="Georgia" charset="0"/>
                <a:ea typeface="Georgia" charset="0"/>
                <a:cs typeface="Georgia" charset="0"/>
              </a:rPr>
              <a:t> </a:t>
            </a:r>
            <a:endParaRPr lang="en-US" dirty="0">
              <a:solidFill>
                <a:schemeClr val="tx1"/>
              </a:solidFill>
              <a:latin typeface="Georgia" charset="0"/>
              <a:ea typeface="Georgia" charset="0"/>
              <a:cs typeface="Georgia" charset="0"/>
            </a:endParaRPr>
          </a:p>
          <a:p>
            <a:pPr lvl="2">
              <a:lnSpc>
                <a:spcPts val="500"/>
              </a:lnSpc>
            </a:pPr>
            <a:endParaRPr lang="en-US" dirty="0">
              <a:solidFill>
                <a:schemeClr val="tx1"/>
              </a:solidFill>
              <a:latin typeface="Georgia" charset="0"/>
              <a:ea typeface="Georgia" charset="0"/>
              <a:cs typeface="Georgia" charset="0"/>
            </a:endParaRPr>
          </a:p>
          <a:p>
            <a:pPr lvl="1">
              <a:lnSpc>
                <a:spcPts val="1400"/>
              </a:lnSpc>
            </a:pPr>
            <a:endParaRPr lang="en-US" dirty="0">
              <a:solidFill>
                <a:schemeClr val="tx1"/>
              </a:solidFill>
              <a:latin typeface="Georgia" charset="0"/>
              <a:ea typeface="Georgia" charset="0"/>
              <a:cs typeface="Georgia" charset="0"/>
            </a:endParaRPr>
          </a:p>
        </p:txBody>
      </p:sp>
      <p:sp>
        <p:nvSpPr>
          <p:cNvPr id="4" name="Title 1"/>
          <p:cNvSpPr>
            <a:spLocks noGrp="1"/>
          </p:cNvSpPr>
          <p:nvPr>
            <p:ph type="title"/>
          </p:nvPr>
        </p:nvSpPr>
        <p:spPr>
          <a:xfrm>
            <a:off x="311700" y="445025"/>
            <a:ext cx="8520600" cy="572700"/>
          </a:xfrm>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5" name="Text Placeholder 2"/>
          <p:cNvSpPr txBox="1">
            <a:spLocks/>
          </p:cNvSpPr>
          <p:nvPr/>
        </p:nvSpPr>
        <p:spPr>
          <a:xfrm>
            <a:off x="5313483" y="1562849"/>
            <a:ext cx="509954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nSpc>
                <a:spcPts val="1000"/>
              </a:lnSpc>
            </a:pPr>
            <a:r>
              <a:rPr lang="en-US" altLang="zh-CN" dirty="0" smtClean="0">
                <a:solidFill>
                  <a:schemeClr val="tx1"/>
                </a:solidFill>
                <a:latin typeface="Georgia" charset="0"/>
                <a:ea typeface="Georgia" charset="0"/>
                <a:cs typeface="Georgia" charset="0"/>
              </a:rPr>
              <a:t>Label</a:t>
            </a:r>
          </a:p>
          <a:p>
            <a:pPr lvl="1">
              <a:lnSpc>
                <a:spcPts val="1000"/>
              </a:lnSpc>
            </a:pPr>
            <a:r>
              <a:rPr lang="en-US" altLang="zh-CN" dirty="0" smtClean="0">
                <a:solidFill>
                  <a:schemeClr val="tx1"/>
                </a:solidFill>
                <a:latin typeface="Georgia" charset="0"/>
                <a:ea typeface="Georgia" charset="0"/>
                <a:cs typeface="Georgia" charset="0"/>
              </a:rPr>
              <a:t>Patient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mortality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prediction</a:t>
            </a:r>
          </a:p>
          <a:p>
            <a:pPr lvl="2">
              <a:lnSpc>
                <a:spcPts val="1000"/>
              </a:lnSpc>
            </a:pPr>
            <a:r>
              <a:rPr lang="en-US" altLang="zh-CN" dirty="0" smtClean="0">
                <a:solidFill>
                  <a:schemeClr val="tx1"/>
                </a:solidFill>
                <a:latin typeface="Georgia" charset="0"/>
                <a:ea typeface="Georgia" charset="0"/>
                <a:cs typeface="Georgia" charset="0"/>
              </a:rPr>
              <a:t>In-hospital</a:t>
            </a:r>
          </a:p>
          <a:p>
            <a:pPr lvl="2">
              <a:lnSpc>
                <a:spcPts val="1000"/>
              </a:lnSpc>
            </a:pPr>
            <a:r>
              <a:rPr lang="en-US" altLang="zh-CN" dirty="0" smtClean="0">
                <a:solidFill>
                  <a:schemeClr val="tx1"/>
                </a:solidFill>
                <a:latin typeface="Georgia" charset="0"/>
                <a:ea typeface="Georgia" charset="0"/>
                <a:cs typeface="Georgia" charset="0"/>
              </a:rPr>
              <a:t>30-day</a:t>
            </a:r>
          </a:p>
          <a:p>
            <a:pPr lvl="2">
              <a:lnSpc>
                <a:spcPts val="1000"/>
              </a:lnSpc>
            </a:pPr>
            <a:r>
              <a:rPr lang="en-US" altLang="zh-CN" dirty="0" smtClean="0">
                <a:solidFill>
                  <a:schemeClr val="tx1"/>
                </a:solidFill>
                <a:latin typeface="Georgia" charset="0"/>
                <a:ea typeface="Georgia" charset="0"/>
                <a:cs typeface="Georgia" charset="0"/>
              </a:rPr>
              <a:t>1-year</a:t>
            </a:r>
          </a:p>
          <a:p>
            <a:pPr lvl="2">
              <a:lnSpc>
                <a:spcPts val="1000"/>
              </a:lnSpc>
            </a:pPr>
            <a:r>
              <a:rPr lang="en-US" altLang="zh-CN" dirty="0" smtClean="0">
                <a:solidFill>
                  <a:schemeClr val="tx1"/>
                </a:solidFill>
                <a:latin typeface="Georgia" charset="0"/>
                <a:ea typeface="Georgia" charset="0"/>
                <a:cs typeface="Georgia" charset="0"/>
              </a:rPr>
              <a:t>60-day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1">
              <a:lnSpc>
                <a:spcPts val="1000"/>
              </a:lnSpc>
            </a:pPr>
            <a:r>
              <a:rPr lang="en-US" altLang="zh-CN" dirty="0" smtClean="0">
                <a:solidFill>
                  <a:schemeClr val="tx1"/>
                </a:solidFill>
                <a:latin typeface="Georgia" charset="0"/>
                <a:ea typeface="Georgia" charset="0"/>
                <a:cs typeface="Georgia" charset="0"/>
              </a:rPr>
              <a:t>Length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stay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ICU</a:t>
            </a:r>
          </a:p>
          <a:p>
            <a:pPr lvl="2">
              <a:lnSpc>
                <a:spcPts val="1000"/>
              </a:lnSpc>
            </a:pPr>
            <a:r>
              <a:rPr lang="en-US" altLang="zh-CN" dirty="0" smtClean="0">
                <a:solidFill>
                  <a:schemeClr val="tx1"/>
                </a:solidFill>
                <a:latin typeface="Georgia" charset="0"/>
                <a:ea typeface="Georgia" charset="0"/>
                <a:cs typeface="Georgia" charset="0"/>
              </a:rPr>
              <a:t>6-day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LOS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2">
              <a:lnSpc>
                <a:spcPts val="1000"/>
              </a:lnSpc>
            </a:pPr>
            <a:r>
              <a:rPr lang="en-US" altLang="zh-CN" dirty="0" smtClean="0">
                <a:solidFill>
                  <a:schemeClr val="tx1"/>
                </a:solidFill>
                <a:latin typeface="Georgia" charset="0"/>
                <a:ea typeface="Georgia" charset="0"/>
                <a:cs typeface="Georgia" charset="0"/>
              </a:rPr>
              <a:t>14-day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LOS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1">
              <a:lnSpc>
                <a:spcPts val="1000"/>
              </a:lnSpc>
            </a:pPr>
            <a:endParaRPr lang="en-US" dirty="0" smtClean="0">
              <a:solidFill>
                <a:schemeClr val="tx1"/>
              </a:solidFill>
              <a:latin typeface="Georgia" charset="0"/>
              <a:ea typeface="Georgia" charset="0"/>
              <a:cs typeface="Georgia" charset="0"/>
            </a:endParaRPr>
          </a:p>
          <a:p>
            <a:pPr lvl="2">
              <a:lnSpc>
                <a:spcPts val="500"/>
              </a:lnSpc>
            </a:pPr>
            <a:endParaRPr lang="en-US" dirty="0" smtClean="0">
              <a:solidFill>
                <a:schemeClr val="tx1"/>
              </a:solidFill>
              <a:latin typeface="Georgia" charset="0"/>
              <a:ea typeface="Georgia" charset="0"/>
              <a:cs typeface="Georgia" charset="0"/>
            </a:endParaRPr>
          </a:p>
          <a:p>
            <a:pPr lvl="1">
              <a:lnSpc>
                <a:spcPts val="1400"/>
              </a:lnSpc>
            </a:pPr>
            <a:endParaRPr lang="en-US" dirty="0">
              <a:solidFill>
                <a:schemeClr val="tx1"/>
              </a:solidFill>
              <a:latin typeface="Georgia" charset="0"/>
              <a:ea typeface="Georgia" charset="0"/>
              <a:cs typeface="Georgia" charset="0"/>
            </a:endParaRPr>
          </a:p>
        </p:txBody>
      </p:sp>
      <p:sp>
        <p:nvSpPr>
          <p:cNvPr id="6" name="Right Brace 5"/>
          <p:cNvSpPr/>
          <p:nvPr/>
        </p:nvSpPr>
        <p:spPr>
          <a:xfrm>
            <a:off x="7662495" y="2338753"/>
            <a:ext cx="401516" cy="7033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069139" y="2532183"/>
            <a:ext cx="1169377" cy="316524"/>
          </a:xfrm>
          <a:prstGeom prst="rect">
            <a:avLst/>
          </a:prstGeom>
          <a:noFill/>
        </p:spPr>
        <p:txBody>
          <a:bodyPr wrap="square" rtlCol="0">
            <a:spAutoFit/>
          </a:bodyPr>
          <a:lstStyle/>
          <a:p>
            <a:r>
              <a:rPr lang="en-US" altLang="zh-CN" dirty="0" smtClean="0">
                <a:latin typeface="Georgia" charset="0"/>
                <a:ea typeface="Georgia" charset="0"/>
                <a:cs typeface="Georgia" charset="0"/>
              </a:rPr>
              <a:t>Source</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task</a:t>
            </a:r>
            <a:endParaRPr lang="en-US" dirty="0">
              <a:latin typeface="Georgia" charset="0"/>
              <a:ea typeface="Georgia" charset="0"/>
              <a:cs typeface="Georgia" charset="0"/>
            </a:endParaRPr>
          </a:p>
        </p:txBody>
      </p:sp>
      <p:sp>
        <p:nvSpPr>
          <p:cNvPr id="8" name="TextBox 7"/>
          <p:cNvSpPr txBox="1"/>
          <p:nvPr/>
        </p:nvSpPr>
        <p:spPr>
          <a:xfrm>
            <a:off x="7993673" y="3182814"/>
            <a:ext cx="1169377" cy="316524"/>
          </a:xfrm>
          <a:prstGeom prst="rect">
            <a:avLst/>
          </a:prstGeom>
          <a:noFill/>
        </p:spPr>
        <p:txBody>
          <a:bodyPr wrap="square" rtlCol="0">
            <a:spAutoFit/>
          </a:bodyPr>
          <a:lstStyle/>
          <a:p>
            <a:r>
              <a:rPr lang="en-US" altLang="zh-CN" dirty="0" smtClean="0">
                <a:latin typeface="Georgia" charset="0"/>
                <a:ea typeface="Georgia" charset="0"/>
                <a:cs typeface="Georgia" charset="0"/>
              </a:rPr>
              <a:t>Target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task</a:t>
            </a:r>
            <a:endParaRPr lang="en-US" dirty="0">
              <a:latin typeface="Georgia" charset="0"/>
              <a:ea typeface="Georgia" charset="0"/>
              <a:cs typeface="Georgia" charset="0"/>
            </a:endParaRPr>
          </a:p>
        </p:txBody>
      </p:sp>
      <p:sp>
        <p:nvSpPr>
          <p:cNvPr id="9" name="TextBox 8"/>
          <p:cNvSpPr txBox="1"/>
          <p:nvPr/>
        </p:nvSpPr>
        <p:spPr>
          <a:xfrm>
            <a:off x="7974623" y="4152148"/>
            <a:ext cx="1169377" cy="316524"/>
          </a:xfrm>
          <a:prstGeom prst="rect">
            <a:avLst/>
          </a:prstGeom>
          <a:noFill/>
        </p:spPr>
        <p:txBody>
          <a:bodyPr wrap="square" rtlCol="0">
            <a:spAutoFit/>
          </a:bodyPr>
          <a:lstStyle/>
          <a:p>
            <a:r>
              <a:rPr lang="en-US" altLang="zh-CN" dirty="0" smtClean="0">
                <a:latin typeface="Georgia" charset="0"/>
                <a:ea typeface="Georgia" charset="0"/>
                <a:cs typeface="Georgia" charset="0"/>
              </a:rPr>
              <a:t>Target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task</a:t>
            </a:r>
            <a:endParaRPr lang="en-US" dirty="0">
              <a:latin typeface="Georgia" charset="0"/>
              <a:ea typeface="Georgia" charset="0"/>
              <a:cs typeface="Georgia" charset="0"/>
            </a:endParaRPr>
          </a:p>
        </p:txBody>
      </p:sp>
      <p:sp>
        <p:nvSpPr>
          <p:cNvPr id="10" name="TextBox 9"/>
          <p:cNvSpPr txBox="1"/>
          <p:nvPr/>
        </p:nvSpPr>
        <p:spPr>
          <a:xfrm>
            <a:off x="7863253" y="3826053"/>
            <a:ext cx="1169377" cy="316524"/>
          </a:xfrm>
          <a:prstGeom prst="rect">
            <a:avLst/>
          </a:prstGeom>
          <a:noFill/>
        </p:spPr>
        <p:txBody>
          <a:bodyPr wrap="square" rtlCol="0">
            <a:spAutoFit/>
          </a:bodyPr>
          <a:lstStyle/>
          <a:p>
            <a:r>
              <a:rPr lang="en-US" altLang="zh-CN" dirty="0" smtClean="0">
                <a:latin typeface="Georgia" charset="0"/>
                <a:ea typeface="Georgia" charset="0"/>
                <a:cs typeface="Georgia" charset="0"/>
              </a:rPr>
              <a:t>Source</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task</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1518572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02908" y="1199681"/>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Georgia"/>
              <a:buChar char="●"/>
            </a:pPr>
            <a:r>
              <a:rPr lang="en-US" altLang="zh-CN" dirty="0" smtClean="0">
                <a:solidFill>
                  <a:srgbClr val="000000"/>
                </a:solidFill>
                <a:latin typeface="Georgia"/>
                <a:ea typeface="Georgia"/>
                <a:cs typeface="Georgia"/>
                <a:sym typeface="Georgia"/>
              </a:rPr>
              <a:t>Prediction</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setting</a:t>
            </a:r>
            <a:r>
              <a:rPr lang="zh-CN" altLang="en-US" dirty="0" smtClean="0">
                <a:solidFill>
                  <a:srgbClr val="000000"/>
                </a:solidFill>
                <a:latin typeface="Georgia"/>
                <a:ea typeface="Georgia"/>
                <a:cs typeface="Georgia"/>
                <a:sym typeface="Georgia"/>
              </a:rPr>
              <a:t> </a:t>
            </a:r>
            <a:r>
              <a:rPr lang="en-US" altLang="zh-CN" sz="2800" dirty="0" smtClean="0">
                <a:solidFill>
                  <a:srgbClr val="000000"/>
                </a:solidFill>
                <a:latin typeface="Georgia"/>
                <a:ea typeface="Georgia"/>
                <a:cs typeface="Georgia"/>
                <a:sym typeface="Georgia"/>
              </a:rPr>
              <a:t>1</a:t>
            </a:r>
            <a:r>
              <a:rPr lang="en-US" altLang="zh-CN" dirty="0" smtClean="0">
                <a:solidFill>
                  <a:srgbClr val="000000"/>
                </a:solidFill>
                <a:latin typeface="Georgia"/>
                <a:ea typeface="Georgia"/>
                <a:cs typeface="Georgia"/>
                <a:sym typeface="Georgia"/>
              </a:rPr>
              <a:t>:</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only</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patient</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mortality</a:t>
            </a:r>
            <a:endParaRPr lang="en-US" altLang="zh-CN" dirty="0">
              <a:solidFill>
                <a:srgbClr val="000000"/>
              </a:solidFill>
              <a:latin typeface="Georgia"/>
              <a:ea typeface="Georgia"/>
              <a:cs typeface="Georgia"/>
              <a:sym typeface="Georgia"/>
            </a:endParaRPr>
          </a:p>
          <a:p>
            <a:pPr lvl="1" indent="-342900">
              <a:spcBef>
                <a:spcPts val="0"/>
              </a:spcBef>
              <a:buClr>
                <a:srgbClr val="000000"/>
              </a:buClr>
              <a:buSzPts val="1800"/>
              <a:buFont typeface="Courier New" charset="0"/>
              <a:buChar char="o"/>
            </a:pPr>
            <a:r>
              <a:rPr lang="en" dirty="0" smtClean="0">
                <a:solidFill>
                  <a:srgbClr val="000000"/>
                </a:solidFill>
                <a:latin typeface="Georgia"/>
                <a:ea typeface="Georgia"/>
                <a:cs typeface="Georgia"/>
                <a:sym typeface="Georgia"/>
              </a:rPr>
              <a:t>Multi-task constituent</a:t>
            </a:r>
            <a:endParaRPr lang="en-US" dirty="0">
              <a:solidFill>
                <a:srgbClr val="000000"/>
              </a:solidFill>
              <a:latin typeface="Georgia"/>
              <a:ea typeface="Georgia"/>
              <a:cs typeface="Georgia"/>
              <a:sym typeface="Georgia"/>
            </a:endParaRPr>
          </a:p>
          <a:p>
            <a:pPr marL="571500" lvl="1" indent="0">
              <a:spcBef>
                <a:spcPts val="0"/>
              </a:spcBef>
              <a:buClr>
                <a:srgbClr val="000000"/>
              </a:buClr>
              <a:buSzPts val="1800"/>
              <a:buNone/>
            </a:pPr>
            <a:endParaRPr lang="en-US" dirty="0" smtClean="0">
              <a:solidFill>
                <a:srgbClr val="000000"/>
              </a:solidFill>
              <a:latin typeface="Georgia"/>
              <a:ea typeface="Georgia"/>
              <a:cs typeface="Georgia"/>
              <a:sym typeface="Georgia"/>
            </a:endParaRPr>
          </a:p>
          <a:p>
            <a:pPr marL="1314450" lvl="2" indent="-285750">
              <a:spcBef>
                <a:spcPts val="0"/>
              </a:spcBef>
              <a:buClr>
                <a:srgbClr val="000000"/>
              </a:buClr>
              <a:buSzPts val="1800"/>
            </a:pPr>
            <a:r>
              <a:rPr lang="en-US" altLang="zh-CN" dirty="0" smtClean="0">
                <a:solidFill>
                  <a:srgbClr val="000000"/>
                </a:solidFill>
                <a:latin typeface="Georgia"/>
                <a:ea typeface="Georgia"/>
                <a:cs typeface="Georgia"/>
                <a:sym typeface="Georgia"/>
              </a:rPr>
              <a:t>3-task</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a:t>
            </a:r>
            <a:r>
              <a:rPr lang="en-US" dirty="0" smtClean="0">
                <a:solidFill>
                  <a:srgbClr val="000000"/>
                </a:solidFill>
                <a:latin typeface="Georgia"/>
                <a:ea typeface="Georgia"/>
                <a:cs typeface="Georgia"/>
                <a:sym typeface="Georgia"/>
              </a:rPr>
              <a:t>in-hospital</a:t>
            </a:r>
            <a:r>
              <a:rPr lang="en-US" dirty="0">
                <a:solidFill>
                  <a:srgbClr val="000000"/>
                </a:solidFill>
                <a:latin typeface="Georgia"/>
                <a:ea typeface="Georgia"/>
                <a:cs typeface="Georgia"/>
                <a:sym typeface="Georgia"/>
              </a:rPr>
              <a:t>, 30-day and 1-year </a:t>
            </a:r>
            <a:r>
              <a:rPr lang="en-US" dirty="0" smtClean="0">
                <a:solidFill>
                  <a:srgbClr val="000000"/>
                </a:solidFill>
                <a:latin typeface="Georgia"/>
                <a:ea typeface="Georgia"/>
                <a:cs typeface="Georgia"/>
                <a:sym typeface="Georgia"/>
              </a:rPr>
              <a:t>mortality</a:t>
            </a:r>
            <a:r>
              <a:rPr lang="en-US" altLang="zh-CN" dirty="0" smtClean="0">
                <a:solidFill>
                  <a:srgbClr val="000000"/>
                </a:solidFill>
                <a:latin typeface="Georgia"/>
                <a:ea typeface="Georgia"/>
                <a:cs typeface="Georgia"/>
                <a:sym typeface="Georgia"/>
              </a:rPr>
              <a:t>]</a:t>
            </a:r>
          </a:p>
          <a:p>
            <a:pPr marL="1314450" lvl="2" indent="-285750">
              <a:spcBef>
                <a:spcPts val="0"/>
              </a:spcBef>
              <a:buClr>
                <a:srgbClr val="000000"/>
              </a:buClr>
              <a:buSzPts val="1800"/>
            </a:pPr>
            <a:r>
              <a:rPr lang="en" dirty="0" smtClean="0">
                <a:solidFill>
                  <a:srgbClr val="000000"/>
                </a:solidFill>
                <a:latin typeface="Georgia"/>
                <a:ea typeface="Georgia"/>
                <a:cs typeface="Georgia"/>
                <a:sym typeface="Georgia"/>
              </a:rPr>
              <a:t>5-task  </a:t>
            </a:r>
            <a:r>
              <a:rPr lang="en-US" altLang="zh-CN" dirty="0" smtClean="0">
                <a:solidFill>
                  <a:srgbClr val="000000"/>
                </a:solidFill>
                <a:latin typeface="Georgia"/>
                <a:ea typeface="Georgia"/>
                <a:cs typeface="Georgia"/>
                <a:sym typeface="Georgia"/>
              </a:rPr>
              <a:t>[</a:t>
            </a:r>
            <a:r>
              <a:rPr lang="en" dirty="0" smtClean="0">
                <a:solidFill>
                  <a:srgbClr val="000000"/>
                </a:solidFill>
                <a:latin typeface="Georgia"/>
                <a:ea typeface="Georgia"/>
                <a:cs typeface="Georgia"/>
                <a:sym typeface="Georgia"/>
              </a:rPr>
              <a:t>in-hospital</a:t>
            </a:r>
            <a:r>
              <a:rPr lang="en" dirty="0">
                <a:solidFill>
                  <a:srgbClr val="000000"/>
                </a:solidFill>
                <a:latin typeface="Georgia"/>
                <a:ea typeface="Georgia"/>
                <a:cs typeface="Georgia"/>
                <a:sym typeface="Georgia"/>
              </a:rPr>
              <a:t>, 30-day, 3-month, 1-year, </a:t>
            </a:r>
            <a:r>
              <a:rPr lang="en" dirty="0" smtClean="0">
                <a:solidFill>
                  <a:srgbClr val="000000"/>
                </a:solidFill>
                <a:latin typeface="Georgia"/>
                <a:ea typeface="Georgia"/>
                <a:cs typeface="Georgia"/>
                <a:sym typeface="Georgia"/>
              </a:rPr>
              <a:t>3-year</a:t>
            </a:r>
            <a:r>
              <a:rPr lang="en-US" altLang="zh-CN" dirty="0" smtClean="0">
                <a:solidFill>
                  <a:srgbClr val="000000"/>
                </a:solidFill>
                <a:latin typeface="Georgia"/>
                <a:ea typeface="Georgia"/>
                <a:cs typeface="Georgia"/>
                <a:sym typeface="Georgia"/>
              </a:rPr>
              <a:t>]</a:t>
            </a:r>
            <a:endParaRPr lang="en-US" altLang="zh-CN" dirty="0">
              <a:solidFill>
                <a:srgbClr val="000000"/>
              </a:solidFill>
              <a:latin typeface="Georgia"/>
              <a:ea typeface="Georgia"/>
              <a:cs typeface="Georgia"/>
              <a:sym typeface="Georgia"/>
            </a:endParaRPr>
          </a:p>
          <a:p>
            <a:pPr marL="1314450" lvl="2" indent="-285750">
              <a:spcBef>
                <a:spcPts val="0"/>
              </a:spcBef>
              <a:buClr>
                <a:srgbClr val="000000"/>
              </a:buClr>
              <a:buSzPts val="1800"/>
            </a:pPr>
            <a:r>
              <a:rPr lang="en-US" altLang="zh-CN" dirty="0" smtClean="0">
                <a:solidFill>
                  <a:srgbClr val="000000"/>
                </a:solidFill>
                <a:latin typeface="Georgia"/>
                <a:ea typeface="Georgia"/>
                <a:cs typeface="Georgia"/>
                <a:sym typeface="Georgia"/>
              </a:rPr>
              <a:t>20-task</a:t>
            </a:r>
            <a:r>
              <a:rPr lang="zh-CN" altLang="en-US" dirty="0" smtClean="0">
                <a:solidFill>
                  <a:srgbClr val="000000"/>
                </a:solidFill>
                <a:latin typeface="Georgia"/>
                <a:ea typeface="Georgia"/>
                <a:cs typeface="Georgia"/>
                <a:sym typeface="Georgia"/>
              </a:rPr>
              <a:t> </a:t>
            </a:r>
            <a:r>
              <a:rPr lang="mr-IN" dirty="0" smtClean="0">
                <a:solidFill>
                  <a:schemeClr val="tx1"/>
                </a:solidFill>
                <a:latin typeface="Georgia" charset="0"/>
                <a:ea typeface="Georgia" charset="0"/>
                <a:cs typeface="Georgia" charset="0"/>
              </a:rPr>
              <a:t>[</a:t>
            </a:r>
            <a:r>
              <a:rPr lang="mr-IN" dirty="0" err="1" smtClean="0">
                <a:solidFill>
                  <a:schemeClr val="tx1"/>
                </a:solidFill>
                <a:latin typeface="Georgia" charset="0"/>
                <a:ea typeface="Georgia" charset="0"/>
                <a:cs typeface="Georgia" charset="0"/>
              </a:rPr>
              <a:t>in-hospital</a:t>
            </a:r>
            <a:r>
              <a:rPr lang="mr-IN" dirty="0" smtClean="0">
                <a:solidFill>
                  <a:schemeClr val="tx1"/>
                </a:solidFill>
                <a:latin typeface="Georgia" charset="0"/>
                <a:ea typeface="Georgia" charset="0"/>
                <a:cs typeface="Georgia" charset="0"/>
              </a:rPr>
              <a:t>, </a:t>
            </a:r>
            <a:r>
              <a:rPr lang="mr-IN" dirty="0">
                <a:solidFill>
                  <a:schemeClr val="tx1"/>
                </a:solidFill>
                <a:latin typeface="Georgia" charset="0"/>
                <a:ea typeface="Georgia" charset="0"/>
                <a:cs typeface="Georgia" charset="0"/>
              </a:rPr>
              <a:t>5-, 14-, 30-, 43-, 68-, 103-, 142-, 196-, 269-, 366-, 453-, 573-, 711-, 893-, 1092-, 1342-, 1626-, 1997-, 2548-day</a:t>
            </a:r>
            <a:r>
              <a:rPr lang="mr-I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endParaRPr lang="en-US" dirty="0">
              <a:solidFill>
                <a:srgbClr val="000000"/>
              </a:solidFill>
              <a:latin typeface="Georgia"/>
              <a:ea typeface="Georgia"/>
              <a:cs typeface="Georgia"/>
              <a:sym typeface="Georgia"/>
            </a:endParaRPr>
          </a:p>
          <a:p>
            <a:pPr marL="571500" lvl="1" indent="0">
              <a:spcBef>
                <a:spcPts val="0"/>
              </a:spcBef>
              <a:buClr>
                <a:srgbClr val="000000"/>
              </a:buClr>
              <a:buSzPts val="1800"/>
              <a:buNone/>
            </a:pPr>
            <a:endParaRPr lang="en-US" dirty="0" smtClean="0">
              <a:solidFill>
                <a:srgbClr val="000000"/>
              </a:solidFill>
              <a:latin typeface="Georgia"/>
              <a:ea typeface="Georgia"/>
              <a:cs typeface="Georgia"/>
              <a:sym typeface="Georgia"/>
            </a:endParaRPr>
          </a:p>
          <a:p>
            <a:pPr lvl="1" indent="-342900">
              <a:spcBef>
                <a:spcPts val="0"/>
              </a:spcBef>
              <a:buClr>
                <a:srgbClr val="000000"/>
              </a:buClr>
              <a:buSzPts val="1800"/>
              <a:buFont typeface="Courier New" charset="0"/>
              <a:buChar char="o"/>
            </a:pPr>
            <a:r>
              <a:rPr lang="en-US" dirty="0" smtClean="0">
                <a:solidFill>
                  <a:srgbClr val="000000"/>
                </a:solidFill>
                <a:latin typeface="Georgia"/>
                <a:ea typeface="Georgia"/>
                <a:cs typeface="Georgia"/>
                <a:sym typeface="Georgia"/>
              </a:rPr>
              <a:t>Source </a:t>
            </a:r>
            <a:r>
              <a:rPr lang="en-US" dirty="0">
                <a:solidFill>
                  <a:srgbClr val="000000"/>
                </a:solidFill>
                <a:latin typeface="Georgia"/>
                <a:ea typeface="Georgia"/>
                <a:cs typeface="Georgia"/>
                <a:sym typeface="Georgia"/>
              </a:rPr>
              <a:t>task &amp; target </a:t>
            </a:r>
            <a:r>
              <a:rPr lang="en-US" dirty="0" smtClean="0">
                <a:solidFill>
                  <a:srgbClr val="000000"/>
                </a:solidFill>
                <a:latin typeface="Georgia"/>
                <a:ea typeface="Georgia"/>
                <a:cs typeface="Georgia"/>
                <a:sym typeface="Georgia"/>
              </a:rPr>
              <a:t>tas</a:t>
            </a:r>
            <a:r>
              <a:rPr lang="en-US" altLang="zh-CN" dirty="0" smtClean="0">
                <a:solidFill>
                  <a:srgbClr val="000000"/>
                </a:solidFill>
                <a:latin typeface="Georgia"/>
                <a:ea typeface="Georgia"/>
                <a:cs typeface="Georgia"/>
                <a:sym typeface="Georgia"/>
              </a:rPr>
              <a:t>k</a:t>
            </a:r>
          </a:p>
          <a:p>
            <a:pPr marL="1314450" lvl="2" indent="-285750">
              <a:spcBef>
                <a:spcPts val="0"/>
              </a:spcBef>
              <a:buClr>
                <a:srgbClr val="000000"/>
              </a:buClr>
              <a:buSzPts val="1800"/>
            </a:pPr>
            <a:r>
              <a:rPr lang="en" dirty="0">
                <a:solidFill>
                  <a:srgbClr val="000000"/>
                </a:solidFill>
                <a:latin typeface="Georgia"/>
                <a:ea typeface="Georgia"/>
                <a:cs typeface="Georgia"/>
                <a:sym typeface="Georgia"/>
              </a:rPr>
              <a:t>50-dimension patient representations extracted from above </a:t>
            </a:r>
            <a:r>
              <a:rPr lang="en-US" altLang="zh-CN" dirty="0" smtClean="0">
                <a:solidFill>
                  <a:srgbClr val="000000"/>
                </a:solidFill>
                <a:latin typeface="Georgia"/>
                <a:ea typeface="Georgia"/>
                <a:cs typeface="Georgia"/>
                <a:sym typeface="Georgia"/>
              </a:rPr>
              <a:t>three</a:t>
            </a:r>
            <a:r>
              <a:rPr lang="zh-CN" altLang="en-US" dirty="0" smtClean="0">
                <a:solidFill>
                  <a:srgbClr val="000000"/>
                </a:solidFill>
                <a:latin typeface="Georgia"/>
                <a:ea typeface="Georgia"/>
                <a:cs typeface="Georgia"/>
                <a:sym typeface="Georgia"/>
              </a:rPr>
              <a:t> </a:t>
            </a:r>
            <a:r>
              <a:rPr lang="en" dirty="0" smtClean="0">
                <a:solidFill>
                  <a:srgbClr val="000000"/>
                </a:solidFill>
                <a:latin typeface="Georgia"/>
                <a:ea typeface="Georgia"/>
                <a:cs typeface="Georgia"/>
                <a:sym typeface="Georgia"/>
              </a:rPr>
              <a:t>multi-task models</a:t>
            </a:r>
            <a:endParaRPr lang="en-US" dirty="0">
              <a:solidFill>
                <a:srgbClr val="000000"/>
              </a:solidFill>
              <a:latin typeface="Georgia"/>
              <a:ea typeface="Georgia"/>
              <a:cs typeface="Georgia"/>
              <a:sym typeface="Georgia"/>
            </a:endParaRPr>
          </a:p>
          <a:p>
            <a:pPr marL="1314450" lvl="2" indent="-285750">
              <a:spcBef>
                <a:spcPts val="0"/>
              </a:spcBef>
              <a:buClr>
                <a:srgbClr val="000000"/>
              </a:buClr>
              <a:buSzPts val="1800"/>
            </a:pPr>
            <a:r>
              <a:rPr lang="en" dirty="0" smtClean="0">
                <a:solidFill>
                  <a:srgbClr val="000000"/>
                </a:solidFill>
                <a:latin typeface="Georgia"/>
                <a:ea typeface="Georgia"/>
                <a:cs typeface="Georgia"/>
                <a:sym typeface="Georgia"/>
              </a:rPr>
              <a:t>target </a:t>
            </a:r>
            <a:r>
              <a:rPr lang="en" dirty="0">
                <a:solidFill>
                  <a:srgbClr val="000000"/>
                </a:solidFill>
                <a:latin typeface="Georgia"/>
                <a:ea typeface="Georgia"/>
                <a:cs typeface="Georgia"/>
                <a:sym typeface="Georgia"/>
              </a:rPr>
              <a:t>task: 60-day </a:t>
            </a:r>
            <a:r>
              <a:rPr lang="en" dirty="0" smtClean="0">
                <a:solidFill>
                  <a:srgbClr val="000000"/>
                </a:solidFill>
                <a:latin typeface="Georgia"/>
                <a:ea typeface="Georgia"/>
                <a:cs typeface="Georgia"/>
                <a:sym typeface="Georgia"/>
              </a:rPr>
              <a:t>mortality</a:t>
            </a:r>
            <a:endParaRPr dirty="0">
              <a:solidFill>
                <a:srgbClr val="000000"/>
              </a:solidFill>
              <a:latin typeface="Georgia"/>
              <a:ea typeface="Georgia"/>
              <a:cs typeface="Georgia"/>
              <a:sym typeface="Georgia"/>
            </a:endParaRPr>
          </a:p>
        </p:txBody>
      </p:sp>
      <p:sp>
        <p:nvSpPr>
          <p:cNvPr id="5" name="Title 1"/>
          <p:cNvSpPr txBox="1">
            <a:spLocks/>
          </p:cNvSpPr>
          <p:nvPr/>
        </p:nvSpPr>
        <p:spPr>
          <a:xfrm>
            <a:off x="402553" y="547851"/>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3" name="Rectangle 2"/>
          <p:cNvSpPr/>
          <p:nvPr/>
        </p:nvSpPr>
        <p:spPr>
          <a:xfrm>
            <a:off x="869399" y="4541322"/>
            <a:ext cx="4871978" cy="307777"/>
          </a:xfrm>
          <a:prstGeom prst="rect">
            <a:avLst/>
          </a:prstGeom>
        </p:spPr>
        <p:txBody>
          <a:bodyPr wrap="square">
            <a:spAutoFit/>
          </a:bodyPr>
          <a:lstStyle/>
          <a:p>
            <a:r>
              <a:rPr lang="en-US" altLang="zh-CN" dirty="0">
                <a:solidFill>
                  <a:schemeClr val="tx1"/>
                </a:solidFill>
                <a:latin typeface="Georgia" charset="0"/>
                <a:ea typeface="Georgia" charset="0"/>
                <a:cs typeface="Georgia" charset="0"/>
              </a:rPr>
              <a:t>A</a:t>
            </a:r>
            <a:r>
              <a:rPr lang="en-US" dirty="0">
                <a:solidFill>
                  <a:schemeClr val="tx1"/>
                </a:solidFill>
                <a:latin typeface="Georgia" charset="0"/>
                <a:ea typeface="Georgia" charset="0"/>
                <a:cs typeface="Georgia" charset="0"/>
              </a:rPr>
              <a:t>lso trained a </a:t>
            </a:r>
            <a:r>
              <a:rPr lang="en-US" altLang="zh-CN" dirty="0">
                <a:solidFill>
                  <a:schemeClr val="tx1"/>
                </a:solidFill>
                <a:latin typeface="Georgia" charset="0"/>
                <a:ea typeface="Georgia" charset="0"/>
                <a:cs typeface="Georgia" charset="0"/>
              </a:rPr>
              <a:t>single</a:t>
            </a:r>
            <a:r>
              <a:rPr lang="zh-CN" altLang="en-US" dirty="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model for each individual </a:t>
            </a:r>
            <a:r>
              <a:rPr lang="en-US" dirty="0" smtClean="0">
                <a:solidFill>
                  <a:schemeClr val="tx1"/>
                </a:solidFill>
                <a:latin typeface="Georgia" charset="0"/>
                <a:ea typeface="Georgia" charset="0"/>
                <a:cs typeface="Georgia" charset="0"/>
              </a:rPr>
              <a:t>task</a:t>
            </a:r>
            <a:endParaRPr lang="en-US" dirty="0">
              <a:solidFill>
                <a:schemeClr val="tx1"/>
              </a:solidFill>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302908" y="141948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Georgia"/>
              <a:buChar char="●"/>
            </a:pPr>
            <a:r>
              <a:rPr lang="en-US" altLang="zh-CN" dirty="0" smtClean="0">
                <a:solidFill>
                  <a:srgbClr val="000000"/>
                </a:solidFill>
                <a:latin typeface="Georgia"/>
                <a:ea typeface="Georgia"/>
                <a:cs typeface="Georgia"/>
                <a:sym typeface="Georgia"/>
              </a:rPr>
              <a:t>Prediction</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setting</a:t>
            </a:r>
            <a:r>
              <a:rPr lang="zh-CN" altLang="en-US" dirty="0" smtClean="0">
                <a:solidFill>
                  <a:srgbClr val="000000"/>
                </a:solidFill>
                <a:latin typeface="Georgia"/>
                <a:ea typeface="Georgia"/>
                <a:cs typeface="Georgia"/>
                <a:sym typeface="Georgia"/>
              </a:rPr>
              <a:t> </a:t>
            </a:r>
            <a:r>
              <a:rPr lang="en-US" altLang="zh-CN" sz="2800" dirty="0" smtClean="0">
                <a:solidFill>
                  <a:srgbClr val="000000"/>
                </a:solidFill>
                <a:latin typeface="Georgia"/>
                <a:ea typeface="Georgia"/>
                <a:cs typeface="Georgia"/>
                <a:sym typeface="Georgia"/>
              </a:rPr>
              <a:t>2</a:t>
            </a:r>
            <a:r>
              <a:rPr lang="en-US" altLang="zh-CN" dirty="0" smtClean="0">
                <a:solidFill>
                  <a:srgbClr val="000000"/>
                </a:solidFill>
                <a:latin typeface="Georgia"/>
                <a:ea typeface="Georgia"/>
                <a:cs typeface="Georgia"/>
                <a:sym typeface="Georgia"/>
              </a:rPr>
              <a:t>:</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involved</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with</a:t>
            </a:r>
            <a:r>
              <a:rPr lang="zh-CN" altLang="en-US" dirty="0" smtClean="0">
                <a:solidFill>
                  <a:srgbClr val="000000"/>
                </a:solidFill>
                <a:latin typeface="Georgia"/>
                <a:ea typeface="Georgia"/>
                <a:cs typeface="Georgia"/>
                <a:sym typeface="Georgia"/>
              </a:rPr>
              <a:t> </a:t>
            </a:r>
            <a:r>
              <a:rPr lang="en-US" altLang="zh-CN" dirty="0">
                <a:solidFill>
                  <a:srgbClr val="000000"/>
                </a:solidFill>
                <a:latin typeface="Georgia"/>
                <a:ea typeface="Georgia"/>
                <a:cs typeface="Georgia"/>
                <a:sym typeface="Georgia"/>
              </a:rPr>
              <a:t>l</a:t>
            </a:r>
            <a:r>
              <a:rPr lang="en-US" altLang="zh-CN" dirty="0" smtClean="0">
                <a:solidFill>
                  <a:srgbClr val="000000"/>
                </a:solidFill>
                <a:latin typeface="Georgia"/>
                <a:ea typeface="Georgia"/>
                <a:cs typeface="Georgia"/>
                <a:sym typeface="Georgia"/>
              </a:rPr>
              <a:t>ength</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of</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stay</a:t>
            </a:r>
            <a:endParaRPr lang="en-US" altLang="zh-CN" dirty="0">
              <a:solidFill>
                <a:srgbClr val="000000"/>
              </a:solidFill>
              <a:latin typeface="Georgia"/>
              <a:ea typeface="Georgia"/>
              <a:cs typeface="Georgia"/>
              <a:sym typeface="Georgia"/>
            </a:endParaRPr>
          </a:p>
          <a:p>
            <a:pPr lvl="1" indent="-342900">
              <a:spcBef>
                <a:spcPts val="0"/>
              </a:spcBef>
              <a:buClr>
                <a:srgbClr val="000000"/>
              </a:buClr>
              <a:buSzPts val="1800"/>
              <a:buFont typeface="Courier New" charset="0"/>
              <a:buChar char="o"/>
            </a:pPr>
            <a:r>
              <a:rPr lang="en" dirty="0" smtClean="0">
                <a:solidFill>
                  <a:srgbClr val="000000"/>
                </a:solidFill>
                <a:latin typeface="Georgia"/>
                <a:ea typeface="Georgia"/>
                <a:cs typeface="Georgia"/>
                <a:sym typeface="Georgia"/>
              </a:rPr>
              <a:t>Multi-task constituent</a:t>
            </a:r>
            <a:endParaRPr lang="en-US" dirty="0" smtClean="0">
              <a:solidFill>
                <a:srgbClr val="000000"/>
              </a:solidFill>
              <a:latin typeface="Georgia"/>
              <a:ea typeface="Georgia"/>
              <a:cs typeface="Georgia"/>
              <a:sym typeface="Georgia"/>
            </a:endParaRPr>
          </a:p>
          <a:p>
            <a:pPr marL="1314450" lvl="2" indent="-285750">
              <a:spcBef>
                <a:spcPts val="0"/>
              </a:spcBef>
              <a:buClr>
                <a:srgbClr val="000000"/>
              </a:buClr>
              <a:buSzPts val="1800"/>
            </a:pPr>
            <a:r>
              <a:rPr lang="en-US" altLang="zh-CN" dirty="0" smtClean="0">
                <a:solidFill>
                  <a:srgbClr val="000000"/>
                </a:solidFill>
                <a:latin typeface="Georgia"/>
                <a:ea typeface="Georgia"/>
                <a:cs typeface="Georgia"/>
                <a:sym typeface="Georgia"/>
              </a:rPr>
              <a:t>3-task</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a:t>
            </a:r>
            <a:r>
              <a:rPr lang="en-US" dirty="0" smtClean="0">
                <a:solidFill>
                  <a:srgbClr val="000000"/>
                </a:solidFill>
                <a:latin typeface="Georgia"/>
                <a:ea typeface="Georgia"/>
                <a:cs typeface="Georgia"/>
                <a:sym typeface="Georgia"/>
              </a:rPr>
              <a:t>30-day</a:t>
            </a:r>
            <a:r>
              <a:rPr lang="en-US" altLang="zh-CN" dirty="0" smtClean="0">
                <a:solidFill>
                  <a:srgbClr val="000000"/>
                </a:solidFill>
                <a:latin typeface="Georgia"/>
                <a:ea typeface="Georgia"/>
                <a:cs typeface="Georgia"/>
                <a:sym typeface="Georgia"/>
              </a:rPr>
              <a:t>,</a:t>
            </a:r>
            <a:r>
              <a:rPr lang="en-US" dirty="0" smtClean="0">
                <a:solidFill>
                  <a:srgbClr val="000000"/>
                </a:solidFill>
                <a:latin typeface="Georgia"/>
                <a:ea typeface="Georgia"/>
                <a:cs typeface="Georgia"/>
                <a:sym typeface="Georgia"/>
              </a:rPr>
              <a:t>1-year mortality</a:t>
            </a:r>
            <a:r>
              <a:rPr lang="en-US" altLang="zh-CN" dirty="0" smtClean="0">
                <a:solidFill>
                  <a:srgbClr val="000000"/>
                </a:solidFill>
                <a:latin typeface="Georgia"/>
                <a:ea typeface="Georgia"/>
                <a:cs typeface="Georgia"/>
                <a:sym typeface="Georgia"/>
              </a:rPr>
              <a:t>,</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and</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6-day</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LOS]</a:t>
            </a:r>
          </a:p>
          <a:p>
            <a:pPr marL="571500" lvl="1" indent="0">
              <a:spcBef>
                <a:spcPts val="0"/>
              </a:spcBef>
              <a:buClr>
                <a:srgbClr val="000000"/>
              </a:buClr>
              <a:buSzPts val="1800"/>
              <a:buNone/>
            </a:pPr>
            <a:endParaRPr lang="en-US" dirty="0" smtClean="0">
              <a:solidFill>
                <a:srgbClr val="000000"/>
              </a:solidFill>
              <a:latin typeface="Georgia"/>
              <a:ea typeface="Georgia"/>
              <a:cs typeface="Georgia"/>
              <a:sym typeface="Georgia"/>
            </a:endParaRPr>
          </a:p>
          <a:p>
            <a:pPr lvl="1" indent="-342900">
              <a:spcBef>
                <a:spcPts val="0"/>
              </a:spcBef>
              <a:buClr>
                <a:srgbClr val="000000"/>
              </a:buClr>
              <a:buSzPts val="1800"/>
              <a:buFont typeface="Courier New" charset="0"/>
              <a:buChar char="o"/>
            </a:pPr>
            <a:r>
              <a:rPr lang="en-US" dirty="0" smtClean="0">
                <a:solidFill>
                  <a:srgbClr val="000000"/>
                </a:solidFill>
                <a:latin typeface="Georgia"/>
                <a:ea typeface="Georgia"/>
                <a:cs typeface="Georgia"/>
                <a:sym typeface="Georgia"/>
              </a:rPr>
              <a:t>Source </a:t>
            </a:r>
            <a:r>
              <a:rPr lang="en-US" dirty="0">
                <a:solidFill>
                  <a:srgbClr val="000000"/>
                </a:solidFill>
                <a:latin typeface="Georgia"/>
                <a:ea typeface="Georgia"/>
                <a:cs typeface="Georgia"/>
                <a:sym typeface="Georgia"/>
              </a:rPr>
              <a:t>task &amp; target </a:t>
            </a:r>
            <a:r>
              <a:rPr lang="en-US" dirty="0" smtClean="0">
                <a:solidFill>
                  <a:srgbClr val="000000"/>
                </a:solidFill>
                <a:latin typeface="Georgia"/>
                <a:ea typeface="Georgia"/>
                <a:cs typeface="Georgia"/>
                <a:sym typeface="Georgia"/>
              </a:rPr>
              <a:t>tas</a:t>
            </a:r>
            <a:r>
              <a:rPr lang="en-US" altLang="zh-CN" dirty="0" smtClean="0">
                <a:solidFill>
                  <a:srgbClr val="000000"/>
                </a:solidFill>
                <a:latin typeface="Georgia"/>
                <a:ea typeface="Georgia"/>
                <a:cs typeface="Georgia"/>
                <a:sym typeface="Georgia"/>
              </a:rPr>
              <a:t>k</a:t>
            </a:r>
          </a:p>
          <a:p>
            <a:pPr marL="1314450" lvl="2" indent="-285750">
              <a:spcBef>
                <a:spcPts val="0"/>
              </a:spcBef>
              <a:buClr>
                <a:srgbClr val="000000"/>
              </a:buClr>
              <a:buSzPts val="1800"/>
            </a:pPr>
            <a:r>
              <a:rPr lang="en" dirty="0">
                <a:solidFill>
                  <a:srgbClr val="000000"/>
                </a:solidFill>
                <a:latin typeface="Georgia"/>
                <a:ea typeface="Georgia"/>
                <a:cs typeface="Georgia"/>
                <a:sym typeface="Georgia"/>
              </a:rPr>
              <a:t>50-dimension patient representations extracted from above multi-task </a:t>
            </a:r>
            <a:r>
              <a:rPr lang="en" dirty="0" smtClean="0">
                <a:solidFill>
                  <a:srgbClr val="000000"/>
                </a:solidFill>
                <a:latin typeface="Georgia"/>
                <a:ea typeface="Georgia"/>
                <a:cs typeface="Georgia"/>
                <a:sym typeface="Georgia"/>
              </a:rPr>
              <a:t>model</a:t>
            </a:r>
            <a:endParaRPr lang="en-US" dirty="0">
              <a:solidFill>
                <a:srgbClr val="000000"/>
              </a:solidFill>
              <a:latin typeface="Georgia"/>
              <a:ea typeface="Georgia"/>
              <a:cs typeface="Georgia"/>
              <a:sym typeface="Georgia"/>
            </a:endParaRPr>
          </a:p>
          <a:p>
            <a:pPr marL="1314450" lvl="2" indent="-285750">
              <a:spcBef>
                <a:spcPts val="0"/>
              </a:spcBef>
              <a:buClr>
                <a:srgbClr val="000000"/>
              </a:buClr>
              <a:buSzPts val="1800"/>
            </a:pPr>
            <a:r>
              <a:rPr lang="en" dirty="0" smtClean="0">
                <a:solidFill>
                  <a:srgbClr val="000000"/>
                </a:solidFill>
                <a:latin typeface="Georgia"/>
                <a:ea typeface="Georgia"/>
                <a:cs typeface="Georgia"/>
                <a:sym typeface="Georgia"/>
              </a:rPr>
              <a:t>target </a:t>
            </a:r>
            <a:r>
              <a:rPr lang="en" dirty="0">
                <a:solidFill>
                  <a:srgbClr val="000000"/>
                </a:solidFill>
                <a:latin typeface="Georgia"/>
                <a:ea typeface="Georgia"/>
                <a:cs typeface="Georgia"/>
                <a:sym typeface="Georgia"/>
              </a:rPr>
              <a:t>task: </a:t>
            </a:r>
            <a:r>
              <a:rPr lang="en-US" altLang="zh-CN" dirty="0" smtClean="0">
                <a:solidFill>
                  <a:srgbClr val="000000"/>
                </a:solidFill>
                <a:latin typeface="Georgia"/>
                <a:ea typeface="Georgia"/>
                <a:cs typeface="Georgia"/>
                <a:sym typeface="Georgia"/>
              </a:rPr>
              <a:t>14-day</a:t>
            </a:r>
            <a:r>
              <a:rPr lang="zh-CN" altLang="en-US" dirty="0" smtClean="0">
                <a:solidFill>
                  <a:srgbClr val="000000"/>
                </a:solidFill>
                <a:latin typeface="Georgia"/>
                <a:ea typeface="Georgia"/>
                <a:cs typeface="Georgia"/>
                <a:sym typeface="Georgia"/>
              </a:rPr>
              <a:t> </a:t>
            </a:r>
            <a:r>
              <a:rPr lang="en-US" altLang="zh-CN" dirty="0" smtClean="0">
                <a:solidFill>
                  <a:srgbClr val="000000"/>
                </a:solidFill>
                <a:latin typeface="Georgia"/>
                <a:ea typeface="Georgia"/>
                <a:cs typeface="Georgia"/>
                <a:sym typeface="Georgia"/>
              </a:rPr>
              <a:t>LOS</a:t>
            </a:r>
            <a:endParaRPr dirty="0">
              <a:solidFill>
                <a:srgbClr val="000000"/>
              </a:solidFill>
              <a:latin typeface="Georgia"/>
              <a:ea typeface="Georgia"/>
              <a:cs typeface="Georgia"/>
              <a:sym typeface="Georgia"/>
            </a:endParaRPr>
          </a:p>
        </p:txBody>
      </p:sp>
      <p:sp>
        <p:nvSpPr>
          <p:cNvPr id="5" name="Title 1"/>
          <p:cNvSpPr txBox="1">
            <a:spLocks/>
          </p:cNvSpPr>
          <p:nvPr/>
        </p:nvSpPr>
        <p:spPr>
          <a:xfrm>
            <a:off x="402553" y="547851"/>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4" name="Rectangle 3"/>
          <p:cNvSpPr/>
          <p:nvPr/>
        </p:nvSpPr>
        <p:spPr>
          <a:xfrm>
            <a:off x="878192" y="3697260"/>
            <a:ext cx="4871978" cy="307777"/>
          </a:xfrm>
          <a:prstGeom prst="rect">
            <a:avLst/>
          </a:prstGeom>
        </p:spPr>
        <p:txBody>
          <a:bodyPr wrap="square">
            <a:spAutoFit/>
          </a:bodyPr>
          <a:lstStyle/>
          <a:p>
            <a:r>
              <a:rPr lang="en-US" altLang="zh-CN" dirty="0">
                <a:solidFill>
                  <a:schemeClr val="tx1"/>
                </a:solidFill>
                <a:latin typeface="Georgia" charset="0"/>
                <a:ea typeface="Georgia" charset="0"/>
                <a:cs typeface="Georgia" charset="0"/>
              </a:rPr>
              <a:t>A</a:t>
            </a:r>
            <a:r>
              <a:rPr lang="en-US" dirty="0">
                <a:solidFill>
                  <a:schemeClr val="tx1"/>
                </a:solidFill>
                <a:latin typeface="Georgia" charset="0"/>
                <a:ea typeface="Georgia" charset="0"/>
                <a:cs typeface="Georgia" charset="0"/>
              </a:rPr>
              <a:t>lso trained a </a:t>
            </a:r>
            <a:r>
              <a:rPr lang="en-US" altLang="zh-CN" dirty="0">
                <a:solidFill>
                  <a:schemeClr val="tx1"/>
                </a:solidFill>
                <a:latin typeface="Georgia" charset="0"/>
                <a:ea typeface="Georgia" charset="0"/>
                <a:cs typeface="Georgia" charset="0"/>
              </a:rPr>
              <a:t>single</a:t>
            </a:r>
            <a:r>
              <a:rPr lang="zh-CN" altLang="en-US" dirty="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model for each individual </a:t>
            </a:r>
            <a:r>
              <a:rPr lang="en-US" dirty="0" smtClean="0">
                <a:solidFill>
                  <a:schemeClr val="tx1"/>
                </a:solidFill>
                <a:latin typeface="Georgia" charset="0"/>
                <a:ea typeface="Georgia" charset="0"/>
                <a:cs typeface="Georgia" charset="0"/>
              </a:rPr>
              <a:t>task</a:t>
            </a:r>
            <a:endParaRPr lang="en-US" dirty="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83283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241362" y="951658"/>
            <a:ext cx="9144000" cy="3416400"/>
          </a:xfrm>
          <a:prstGeom prst="rect">
            <a:avLst/>
          </a:prstGeom>
        </p:spPr>
        <p:txBody>
          <a:bodyPr spcFirstLastPara="1" wrap="square" lIns="91425" tIns="91425" rIns="91425" bIns="91425" anchor="t" anchorCtr="0">
            <a:noAutofit/>
          </a:bodyPr>
          <a:lstStyle/>
          <a:p>
            <a:pPr marL="285750" indent="-285750">
              <a:spcAft>
                <a:spcPts val="400"/>
              </a:spcAft>
            </a:pPr>
            <a:r>
              <a:rPr lang="en-US" altLang="zh-CN" dirty="0" smtClean="0">
                <a:solidFill>
                  <a:schemeClr val="tx1"/>
                </a:solidFill>
                <a:latin typeface="Georgia" charset="0"/>
                <a:ea typeface="Georgia" charset="0"/>
                <a:cs typeface="Georgia" charset="0"/>
              </a:rPr>
              <a:t>Multi-task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architecture: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two-level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CNN</a:t>
            </a:r>
          </a:p>
          <a:p>
            <a:pPr marL="742950" lvl="1" indent="-285750">
              <a:lnSpc>
                <a:spcPct val="100000"/>
              </a:lnSpc>
              <a:spcAft>
                <a:spcPts val="400"/>
              </a:spcAft>
            </a:pPr>
            <a:r>
              <a:rPr lang="en-US" altLang="zh-CN" dirty="0" smtClean="0">
                <a:solidFill>
                  <a:schemeClr val="tx1"/>
                </a:solidFill>
                <a:latin typeface="Georgia" charset="0"/>
                <a:ea typeface="Georgia" charset="0"/>
                <a:cs typeface="Georgia" charset="0"/>
              </a:rPr>
              <a:t>W</a:t>
            </a:r>
            <a:r>
              <a:rPr lang="en-US" dirty="0" smtClean="0">
                <a:solidFill>
                  <a:schemeClr val="tx1"/>
                </a:solidFill>
                <a:latin typeface="Georgia" charset="0"/>
                <a:ea typeface="Georgia" charset="0"/>
                <a:cs typeface="Georgia" charset="0"/>
              </a:rPr>
              <a:t>ord </a:t>
            </a:r>
            <a:r>
              <a:rPr lang="en-US" dirty="0">
                <a:solidFill>
                  <a:schemeClr val="tx1"/>
                </a:solidFill>
                <a:latin typeface="Georgia" charset="0"/>
                <a:ea typeface="Georgia" charset="0"/>
                <a:cs typeface="Georgia" charset="0"/>
              </a:rPr>
              <a:t>embeddings are first aggregated into a sentence representation </a:t>
            </a:r>
            <a:endParaRPr lang="en-US" dirty="0" smtClean="0">
              <a:solidFill>
                <a:schemeClr val="tx1"/>
              </a:solidFill>
              <a:latin typeface="Georgia" charset="0"/>
              <a:ea typeface="Georgia" charset="0"/>
              <a:cs typeface="Georgia" charset="0"/>
            </a:endParaRPr>
          </a:p>
          <a:p>
            <a:pPr marL="742950" lvl="1" indent="-285750">
              <a:lnSpc>
                <a:spcPct val="100000"/>
              </a:lnSpc>
              <a:spcAft>
                <a:spcPts val="400"/>
              </a:spcAft>
            </a:pPr>
            <a:r>
              <a:rPr lang="en-US" altLang="zh-CN" dirty="0" smtClean="0">
                <a:solidFill>
                  <a:schemeClr val="tx1"/>
                </a:solidFill>
                <a:latin typeface="Georgia" charset="0"/>
                <a:ea typeface="Georgia" charset="0"/>
                <a:cs typeface="Georgia" charset="0"/>
              </a:rPr>
              <a:t>S</a:t>
            </a:r>
            <a:r>
              <a:rPr lang="en-US" dirty="0" smtClean="0">
                <a:solidFill>
                  <a:schemeClr val="tx1"/>
                </a:solidFill>
                <a:latin typeface="Georgia" charset="0"/>
                <a:ea typeface="Georgia" charset="0"/>
                <a:cs typeface="Georgia" charset="0"/>
              </a:rPr>
              <a:t>entence </a:t>
            </a:r>
            <a:r>
              <a:rPr lang="en-US" dirty="0">
                <a:solidFill>
                  <a:schemeClr val="tx1"/>
                </a:solidFill>
                <a:latin typeface="Georgia" charset="0"/>
                <a:ea typeface="Georgia" charset="0"/>
                <a:cs typeface="Georgia" charset="0"/>
              </a:rPr>
              <a:t>representations are used to generate a single patient representation </a:t>
            </a:r>
            <a:endParaRPr lang="en-US" dirty="0" smtClean="0">
              <a:solidFill>
                <a:schemeClr val="tx1"/>
              </a:solidFill>
              <a:latin typeface="Georgia" charset="0"/>
              <a:ea typeface="Georgia" charset="0"/>
              <a:cs typeface="Georgia" charset="0"/>
            </a:endParaRPr>
          </a:p>
          <a:p>
            <a:pPr marL="742950" lvl="1" indent="-285750">
              <a:lnSpc>
                <a:spcPct val="100000"/>
              </a:lnSpc>
              <a:spcAft>
                <a:spcPts val="400"/>
              </a:spcAft>
            </a:pPr>
            <a:r>
              <a:rPr lang="en-US" altLang="zh-CN" dirty="0" smtClean="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he </a:t>
            </a:r>
            <a:r>
              <a:rPr lang="en-US" dirty="0">
                <a:solidFill>
                  <a:schemeClr val="tx1"/>
                </a:solidFill>
                <a:latin typeface="Georgia" charset="0"/>
                <a:ea typeface="Georgia" charset="0"/>
                <a:cs typeface="Georgia" charset="0"/>
              </a:rPr>
              <a:t>loss of each sentence derived from the word-level CNN with the loss function of the sentence-level CNN </a:t>
            </a:r>
            <a:endParaRPr lang="en-US" dirty="0" smtClean="0">
              <a:solidFill>
                <a:schemeClr val="tx1"/>
              </a:solidFill>
              <a:latin typeface="Georgia" charset="0"/>
              <a:ea typeface="Georgia" charset="0"/>
              <a:cs typeface="Georgia" charset="0"/>
            </a:endParaRPr>
          </a:p>
          <a:p>
            <a:pPr marL="742950" lvl="1" indent="-285750">
              <a:lnSpc>
                <a:spcPct val="100000"/>
              </a:lnSpc>
              <a:spcAft>
                <a:spcPts val="400"/>
              </a:spcAft>
            </a:pPr>
            <a:r>
              <a:rPr lang="en-US" dirty="0" smtClean="0">
                <a:solidFill>
                  <a:schemeClr val="tx1"/>
                </a:solidFill>
                <a:latin typeface="Georgia" charset="0"/>
                <a:ea typeface="Georgia" charset="0"/>
                <a:cs typeface="Georgia" charset="0"/>
              </a:rPr>
              <a:t>For </a:t>
            </a:r>
            <a:r>
              <a:rPr lang="en-US" dirty="0">
                <a:solidFill>
                  <a:schemeClr val="tx1"/>
                </a:solidFill>
                <a:latin typeface="Georgia" charset="0"/>
                <a:ea typeface="Georgia" charset="0"/>
                <a:cs typeface="Georgia" charset="0"/>
              </a:rPr>
              <a:t>each task, we apply a softmax function after the final layer and each task is optimized for cross entropy loss </a:t>
            </a:r>
          </a:p>
          <a:p>
            <a:pPr marL="742950" lvl="1" indent="-285750">
              <a:lnSpc>
                <a:spcPct val="100000"/>
              </a:lnSpc>
              <a:spcAft>
                <a:spcPts val="400"/>
              </a:spcAft>
            </a:pPr>
            <a:r>
              <a:rPr lang="en-US" dirty="0" smtClean="0">
                <a:solidFill>
                  <a:schemeClr val="tx1"/>
                </a:solidFill>
                <a:latin typeface="Georgia" charset="0"/>
                <a:ea typeface="Georgia" charset="0"/>
                <a:cs typeface="Georgia" charset="0"/>
              </a:rPr>
              <a:t>To </a:t>
            </a:r>
            <a:r>
              <a:rPr lang="en-US" dirty="0">
                <a:solidFill>
                  <a:schemeClr val="tx1"/>
                </a:solidFill>
                <a:latin typeface="Georgia" charset="0"/>
                <a:ea typeface="Georgia" charset="0"/>
                <a:cs typeface="Georgia" charset="0"/>
              </a:rPr>
              <a:t>achieve joint multi-task learning, we sum up losses from all the tasks and optimize the final loss </a:t>
            </a:r>
          </a:p>
          <a:p>
            <a:pPr marL="285750" indent="-285750">
              <a:spcAft>
                <a:spcPts val="400"/>
              </a:spcAft>
            </a:pPr>
            <a:endParaRPr lang="en-US" sz="1400" dirty="0">
              <a:solidFill>
                <a:schemeClr val="tx1"/>
              </a:solidFill>
              <a:latin typeface="Georgia" charset="0"/>
              <a:ea typeface="Georgia" charset="0"/>
              <a:cs typeface="Georgia" charset="0"/>
            </a:endParaRPr>
          </a:p>
          <a:p>
            <a:pPr marL="285750" indent="-285750">
              <a:spcAft>
                <a:spcPts val="1600"/>
              </a:spcAft>
            </a:pPr>
            <a:endParaRPr sz="1400" dirty="0">
              <a:solidFill>
                <a:schemeClr val="tx1"/>
              </a:solidFill>
              <a:latin typeface="Georgia" charset="0"/>
              <a:ea typeface="Georgia" charset="0"/>
              <a:cs typeface="Georgia" charset="0"/>
              <a:sym typeface="Georgia"/>
            </a:endParaRPr>
          </a:p>
        </p:txBody>
      </p:sp>
      <p:pic>
        <p:nvPicPr>
          <p:cNvPr id="74" name="Google Shape;74;p16"/>
          <p:cNvPicPr preferRelativeResize="0"/>
          <p:nvPr/>
        </p:nvPicPr>
        <p:blipFill>
          <a:blip r:embed="rId3">
            <a:alphaModFix/>
          </a:blip>
          <a:stretch>
            <a:fillRect/>
          </a:stretch>
        </p:blipFill>
        <p:spPr>
          <a:xfrm>
            <a:off x="5600270" y="0"/>
            <a:ext cx="3543730" cy="1751809"/>
          </a:xfrm>
          <a:prstGeom prst="rect">
            <a:avLst/>
          </a:prstGeom>
          <a:noFill/>
          <a:ln>
            <a:noFill/>
          </a:ln>
        </p:spPr>
      </p:pic>
      <p:sp>
        <p:nvSpPr>
          <p:cNvPr id="6" name="Title 1"/>
          <p:cNvSpPr txBox="1">
            <a:spLocks/>
          </p:cNvSpPr>
          <p:nvPr/>
        </p:nvSpPr>
        <p:spPr>
          <a:xfrm>
            <a:off x="241362" y="332704"/>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pic>
        <p:nvPicPr>
          <p:cNvPr id="4" name="Picture 3"/>
          <p:cNvPicPr>
            <a:picLocks noChangeAspect="1"/>
          </p:cNvPicPr>
          <p:nvPr/>
        </p:nvPicPr>
        <p:blipFill>
          <a:blip r:embed="rId4"/>
          <a:stretch>
            <a:fillRect/>
          </a:stretch>
        </p:blipFill>
        <p:spPr>
          <a:xfrm>
            <a:off x="1046285" y="4243865"/>
            <a:ext cx="4120174" cy="73042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166459" y="4266406"/>
                <a:ext cx="3314700" cy="707886"/>
              </a:xfrm>
              <a:prstGeom prst="rect">
                <a:avLst/>
              </a:prstGeom>
              <a:noFill/>
            </p:spPr>
            <p:txBody>
              <a:bodyPr wrap="square" rtlCol="0">
                <a:spAutoFit/>
              </a:bodyPr>
              <a:lstStyle/>
              <a:p>
                <a:r>
                  <a:rPr lang="en-US" altLang="zh-CN" sz="800" dirty="0" smtClean="0">
                    <a:latin typeface="Georgia" charset="0"/>
                    <a:ea typeface="Georgia" charset="0"/>
                    <a:cs typeface="Georgia" charset="0"/>
                  </a:rPr>
                  <a:t>m:</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task</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number</a:t>
                </a:r>
              </a:p>
              <a:p>
                <a:r>
                  <a:rPr lang="en-US" altLang="zh-CN" sz="800" dirty="0">
                    <a:latin typeface="Georgia" charset="0"/>
                    <a:ea typeface="Georgia" charset="0"/>
                    <a:cs typeface="Georgia" charset="0"/>
                  </a:rPr>
                  <a:t>n</a:t>
                </a:r>
                <a:r>
                  <a:rPr lang="en-US" altLang="zh-CN" sz="800" dirty="0" smtClean="0">
                    <a:latin typeface="Georgia" charset="0"/>
                    <a:ea typeface="Georgia" charset="0"/>
                    <a:cs typeface="Georgia" charset="0"/>
                  </a:rPr>
                  <a:t>:</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number</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of</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sentences</a:t>
                </a:r>
              </a:p>
              <a:p>
                <a:r>
                  <a:rPr lang="en-US" altLang="zh-CN" sz="800" dirty="0" smtClean="0">
                    <a:latin typeface="Georgia" charset="0"/>
                    <a:ea typeface="Georgia" charset="0"/>
                    <a:cs typeface="Georgia" charset="0"/>
                  </a:rPr>
                  <a:t>y:</a:t>
                </a:r>
                <a:r>
                  <a:rPr lang="zh-CN" altLang="en-US" sz="800" dirty="0" smtClean="0">
                    <a:latin typeface="Georgia" charset="0"/>
                    <a:ea typeface="Georgia" charset="0"/>
                    <a:cs typeface="Georgia" charset="0"/>
                  </a:rPr>
                  <a:t> </a:t>
                </a:r>
                <a:r>
                  <a:rPr lang="en-US" sz="800" dirty="0">
                    <a:latin typeface="Georgia" charset="0"/>
                    <a:ea typeface="Georgia" charset="0"/>
                    <a:cs typeface="Georgia" charset="0"/>
                  </a:rPr>
                  <a:t>final probability output </a:t>
                </a:r>
              </a:p>
              <a:p>
                <a:r>
                  <a:rPr lang="en-US" altLang="zh-CN" sz="800" dirty="0" smtClean="0">
                    <a:latin typeface="Georgia" charset="0"/>
                    <a:ea typeface="Georgia" charset="0"/>
                    <a:cs typeface="Georgia" charset="0"/>
                  </a:rPr>
                  <a:t>y</a:t>
                </a:r>
                <a:r>
                  <a:rPr lang="zh-CN" altLang="en-US" sz="800" dirty="0" smtClean="0">
                    <a:latin typeface="Georgia" charset="0"/>
                    <a:ea typeface="Georgia" charset="0"/>
                    <a:cs typeface="Georgia" charset="0"/>
                  </a:rPr>
                  <a:t>*</a:t>
                </a:r>
                <a:r>
                  <a:rPr lang="en-US" altLang="zh-CN" sz="800" dirty="0" smtClean="0">
                    <a:latin typeface="Georgia" charset="0"/>
                    <a:ea typeface="Georgia" charset="0"/>
                    <a:cs typeface="Georgia" charset="0"/>
                  </a:rPr>
                  <a:t>:</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gold</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standard</a:t>
                </a:r>
              </a:p>
              <a:p>
                <a14:m>
                  <m:oMath xmlns:m="http://schemas.openxmlformats.org/officeDocument/2006/math">
                    <m:r>
                      <a:rPr lang="en-US" sz="800" i="1" smtClean="0">
                        <a:latin typeface="Cambria Math" charset="0"/>
                        <a:ea typeface="Georgia" charset="0"/>
                        <a:cs typeface="Georgia" charset="0"/>
                      </a:rPr>
                      <m:t>𝜆</m:t>
                    </m:r>
                  </m:oMath>
                </a14:m>
                <a:r>
                  <a:rPr lang="en-US" altLang="zh-CN" sz="800" dirty="0" smtClean="0">
                    <a:latin typeface="Georgia" charset="0"/>
                    <a:ea typeface="Georgia" charset="0"/>
                    <a:cs typeface="Georgia" charset="0"/>
                  </a:rPr>
                  <a:t>:</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strength</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of</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the</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target</a:t>
                </a:r>
                <a:r>
                  <a:rPr lang="zh-CN" altLang="en-US" sz="800" dirty="0" smtClean="0">
                    <a:latin typeface="Georgia" charset="0"/>
                    <a:ea typeface="Georgia" charset="0"/>
                    <a:cs typeface="Georgia" charset="0"/>
                  </a:rPr>
                  <a:t> </a:t>
                </a:r>
                <a:r>
                  <a:rPr lang="en-US" altLang="zh-CN" sz="800" dirty="0" smtClean="0">
                    <a:latin typeface="Georgia" charset="0"/>
                    <a:ea typeface="Georgia" charset="0"/>
                    <a:cs typeface="Georgia" charset="0"/>
                  </a:rPr>
                  <a:t>replication</a:t>
                </a:r>
                <a:endParaRPr lang="en-US" sz="800" dirty="0">
                  <a:latin typeface="Georgia" charset="0"/>
                  <a:ea typeface="Georgia" charset="0"/>
                  <a:cs typeface="Georgia"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166459" y="4266406"/>
                <a:ext cx="3314700" cy="707886"/>
              </a:xfrm>
              <a:prstGeom prst="rect">
                <a:avLst/>
              </a:prstGeom>
              <a:blipFill rotWithShape="0">
                <a:blip r:embed="rId5"/>
                <a:stretch>
                  <a:fillRect b="-1724"/>
                </a:stretch>
              </a:blipFill>
            </p:spPr>
            <p:txBody>
              <a:bodyPr/>
              <a:lstStyle/>
              <a:p>
                <a:r>
                  <a:rPr lang="en-US">
                    <a:noFill/>
                  </a:rPr>
                  <a:t> </a:t>
                </a:r>
              </a:p>
            </p:txBody>
          </p:sp>
        </mc:Fallback>
      </mc:AlternateContent>
      <p:sp>
        <p:nvSpPr>
          <p:cNvPr id="10" name="TextBox 9"/>
          <p:cNvSpPr txBox="1"/>
          <p:nvPr/>
        </p:nvSpPr>
        <p:spPr>
          <a:xfrm>
            <a:off x="6823809" y="1751809"/>
            <a:ext cx="1962353" cy="253916"/>
          </a:xfrm>
          <a:prstGeom prst="rect">
            <a:avLst/>
          </a:prstGeom>
          <a:noFill/>
        </p:spPr>
        <p:txBody>
          <a:bodyPr wrap="square" rtlCol="0">
            <a:spAutoFit/>
          </a:bodyPr>
          <a:lstStyle/>
          <a:p>
            <a:pPr algn="ctr"/>
            <a:r>
              <a:rPr lang="en-US" altLang="zh-CN" sz="1050" dirty="0" smtClean="0">
                <a:latin typeface="Georgia" charset="0"/>
                <a:ea typeface="Georgia" charset="0"/>
                <a:cs typeface="Georgia" charset="0"/>
              </a:rPr>
              <a:t>Figure</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3:</a:t>
            </a:r>
            <a:r>
              <a:rPr lang="zh-CN" altLang="en-US" sz="1050" dirty="0" smtClean="0">
                <a:latin typeface="Georgia" charset="0"/>
                <a:ea typeface="Georgia" charset="0"/>
                <a:cs typeface="Georgia" charset="0"/>
              </a:rPr>
              <a:t> </a:t>
            </a:r>
            <a:r>
              <a:rPr lang="en-US" sz="1050" dirty="0">
                <a:latin typeface="Georgia" charset="0"/>
                <a:ea typeface="Georgia" charset="0"/>
                <a:cs typeface="Georgia" charset="0"/>
              </a:rPr>
              <a:t>Model </a:t>
            </a:r>
            <a:r>
              <a:rPr lang="en-US" sz="1050" dirty="0" smtClean="0">
                <a:latin typeface="Georgia" charset="0"/>
                <a:ea typeface="Georgia" charset="0"/>
                <a:cs typeface="Georgia" charset="0"/>
              </a:rPr>
              <a:t>architecture</a:t>
            </a:r>
            <a:endParaRPr lang="en-US" sz="1050" dirty="0">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7763" y="905404"/>
            <a:ext cx="5105121" cy="3416400"/>
          </a:xfrm>
        </p:spPr>
        <p:txBody>
          <a:bodyPr/>
          <a:lstStyle/>
          <a:p>
            <a:r>
              <a:rPr lang="en-US" altLang="zh-CN" dirty="0" smtClean="0">
                <a:solidFill>
                  <a:schemeClr val="tx1"/>
                </a:solidFill>
                <a:latin typeface="Georgia" charset="0"/>
                <a:ea typeface="Georgia" charset="0"/>
                <a:cs typeface="Georgia" charset="0"/>
              </a:rPr>
              <a:t>Target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task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model</a:t>
            </a:r>
          </a:p>
          <a:p>
            <a:pPr lvl="1"/>
            <a:r>
              <a:rPr lang="en-US" altLang="zh-CN" dirty="0" smtClean="0">
                <a:solidFill>
                  <a:schemeClr val="tx1"/>
                </a:solidFill>
                <a:latin typeface="Georgia" charset="0"/>
                <a:ea typeface="Georgia" charset="0"/>
                <a:cs typeface="Georgia" charset="0"/>
              </a:rPr>
              <a:t>A</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neural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network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with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single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dense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layer</a:t>
            </a:r>
            <a:endParaRPr lang="en-US" dirty="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Save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great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deal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time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effort</a:t>
            </a:r>
            <a:r>
              <a:rPr lang="zh-CN" altLang="en-US" dirty="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compared </a:t>
            </a:r>
            <a:r>
              <a:rPr lang="en-US" dirty="0">
                <a:solidFill>
                  <a:schemeClr val="tx1"/>
                </a:solidFill>
                <a:latin typeface="Georgia" charset="0"/>
                <a:ea typeface="Georgia" charset="0"/>
                <a:cs typeface="Georgia" charset="0"/>
              </a:rPr>
              <a:t>with the CNN model in the source task </a:t>
            </a:r>
          </a:p>
          <a:p>
            <a:pPr lvl="1"/>
            <a:endParaRPr lang="en-US" dirty="0" smtClean="0">
              <a:solidFill>
                <a:schemeClr val="tx1"/>
              </a:solidFill>
              <a:latin typeface="Georgia" charset="0"/>
              <a:ea typeface="Georgia" charset="0"/>
              <a:cs typeface="Georgia" charset="0"/>
            </a:endParaRPr>
          </a:p>
          <a:p>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multi-task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architecture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mortality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LOS</a:t>
            </a:r>
            <a:r>
              <a:rPr lang="zh-CN" altLang="en-US" dirty="0" smtClean="0">
                <a:solidFill>
                  <a:schemeClr val="tx1"/>
                </a:solidFill>
                <a:latin typeface="Georgia" charset="0"/>
                <a:ea typeface="Georgia" charset="0"/>
                <a:cs typeface="Georgia" charset="0"/>
              </a:rPr>
              <a:t> </a:t>
            </a:r>
            <a:endParaRPr lang="en-US" dirty="0">
              <a:solidFill>
                <a:schemeClr val="tx1"/>
              </a:solidFill>
              <a:latin typeface="Georgia" charset="0"/>
              <a:ea typeface="Georgia" charset="0"/>
              <a:cs typeface="Georgia" charset="0"/>
            </a:endParaRPr>
          </a:p>
          <a:p>
            <a:pPr lvl="1"/>
            <a:r>
              <a:rPr lang="en-US" altLang="zh-CN" dirty="0">
                <a:solidFill>
                  <a:schemeClr val="tx1"/>
                </a:solidFill>
                <a:latin typeface="Georgia" charset="0"/>
                <a:ea typeface="Georgia" charset="0"/>
                <a:cs typeface="Georgia" charset="0"/>
              </a:rPr>
              <a:t>A</a:t>
            </a:r>
            <a:r>
              <a:rPr lang="en-US" dirty="0" smtClean="0">
                <a:solidFill>
                  <a:schemeClr val="tx1"/>
                </a:solidFill>
                <a:latin typeface="Georgia" charset="0"/>
                <a:ea typeface="Georgia" charset="0"/>
                <a:cs typeface="Georgia" charset="0"/>
              </a:rPr>
              <a:t>dding </a:t>
            </a:r>
            <a:r>
              <a:rPr lang="en-US" dirty="0">
                <a:solidFill>
                  <a:schemeClr val="tx1"/>
                </a:solidFill>
                <a:latin typeface="Georgia" charset="0"/>
                <a:ea typeface="Georgia" charset="0"/>
                <a:cs typeface="Georgia" charset="0"/>
              </a:rPr>
              <a:t>another fully-connected layer ahead of the softmax </a:t>
            </a:r>
            <a:r>
              <a:rPr lang="en-US" dirty="0" smtClean="0">
                <a:solidFill>
                  <a:schemeClr val="tx1"/>
                </a:solidFill>
                <a:latin typeface="Georgia" charset="0"/>
                <a:ea typeface="Georgia" charset="0"/>
                <a:cs typeface="Georgia" charset="0"/>
              </a:rPr>
              <a:t>output</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since </a:t>
            </a:r>
            <a:r>
              <a:rPr lang="en-US" dirty="0">
                <a:solidFill>
                  <a:schemeClr val="tx1"/>
                </a:solidFill>
                <a:latin typeface="Georgia" charset="0"/>
                <a:ea typeface="Georgia" charset="0"/>
                <a:cs typeface="Georgia" charset="0"/>
              </a:rPr>
              <a:t>the patient mortality and length-of-stay are not entirely </a:t>
            </a:r>
            <a:r>
              <a:rPr lang="en-US" dirty="0" smtClean="0">
                <a:solidFill>
                  <a:schemeClr val="tx1"/>
                </a:solidFill>
                <a:latin typeface="Georgia" charset="0"/>
                <a:ea typeface="Georgia" charset="0"/>
                <a:cs typeface="Georgia" charset="0"/>
              </a:rPr>
              <a:t>relate</a:t>
            </a:r>
            <a:r>
              <a:rPr lang="en-US" altLang="zh-CN" dirty="0" smtClean="0">
                <a:solidFill>
                  <a:schemeClr val="tx1"/>
                </a:solidFill>
                <a:latin typeface="Georgia" charset="0"/>
                <a:ea typeface="Georgia" charset="0"/>
                <a:cs typeface="Georgia" charset="0"/>
              </a:rPr>
              <a:t>d</a:t>
            </a:r>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p:txBody>
      </p:sp>
      <p:sp>
        <p:nvSpPr>
          <p:cNvPr id="4" name="Title 1"/>
          <p:cNvSpPr txBox="1">
            <a:spLocks/>
          </p:cNvSpPr>
          <p:nvPr/>
        </p:nvSpPr>
        <p:spPr>
          <a:xfrm>
            <a:off x="241362" y="332704"/>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pic>
        <p:nvPicPr>
          <p:cNvPr id="2" name="Picture 1"/>
          <p:cNvPicPr>
            <a:picLocks noChangeAspect="1"/>
          </p:cNvPicPr>
          <p:nvPr/>
        </p:nvPicPr>
        <p:blipFill>
          <a:blip r:embed="rId2"/>
          <a:stretch>
            <a:fillRect/>
          </a:stretch>
        </p:blipFill>
        <p:spPr>
          <a:xfrm>
            <a:off x="6385678" y="305656"/>
            <a:ext cx="1838809" cy="1783506"/>
          </a:xfrm>
          <a:prstGeom prst="rect">
            <a:avLst/>
          </a:prstGeom>
        </p:spPr>
      </p:pic>
      <p:sp>
        <p:nvSpPr>
          <p:cNvPr id="5" name="TextBox 4"/>
          <p:cNvSpPr txBox="1"/>
          <p:nvPr/>
        </p:nvSpPr>
        <p:spPr>
          <a:xfrm>
            <a:off x="5693744" y="1920300"/>
            <a:ext cx="1611339" cy="430887"/>
          </a:xfrm>
          <a:prstGeom prst="rect">
            <a:avLst/>
          </a:prstGeom>
        </p:spPr>
        <p:txBody>
          <a:bodyPr wrap="none">
            <a:spAutoFit/>
          </a:bodyPr>
          <a:lstStyle>
            <a:defPPr marR="0" lvl="0" algn="l" rtl="0">
              <a:lnSpc>
                <a:spcPct val="100000"/>
              </a:lnSpc>
              <a:spcBef>
                <a:spcPts val="0"/>
              </a:spcBef>
              <a:spcAft>
                <a:spcPts val="0"/>
              </a:spcAft>
            </a:defPPr>
            <a:lvl1pPr>
              <a:defRPr>
                <a:latin typeface="NimbusRomNo9L" charset="0"/>
              </a:defRPr>
            </a:lvl1pPr>
          </a:lstStyle>
          <a:p>
            <a:r>
              <a:rPr lang="en-US" altLang="zh-CN" sz="1100" dirty="0"/>
              <a:t>Input</a:t>
            </a:r>
            <a:r>
              <a:rPr lang="zh-CN" altLang="en-US" sz="1100" dirty="0"/>
              <a:t> </a:t>
            </a:r>
            <a:r>
              <a:rPr lang="en-US" altLang="zh-CN" sz="1100" dirty="0"/>
              <a:t>layer:</a:t>
            </a:r>
            <a:r>
              <a:rPr lang="zh-CN" altLang="en-US" sz="1100" dirty="0"/>
              <a:t> </a:t>
            </a:r>
            <a:endParaRPr lang="en-US" altLang="zh-CN" sz="1100" dirty="0"/>
          </a:p>
          <a:p>
            <a:r>
              <a:rPr lang="en-US" altLang="zh-CN" sz="1100" dirty="0" smtClean="0"/>
              <a:t>Pre-trained</a:t>
            </a:r>
            <a:r>
              <a:rPr lang="zh-CN" altLang="en-US" sz="1100" dirty="0" smtClean="0"/>
              <a:t> </a:t>
            </a:r>
            <a:r>
              <a:rPr lang="en-US" altLang="zh-CN" sz="1100" dirty="0"/>
              <a:t>patient</a:t>
            </a:r>
            <a:r>
              <a:rPr lang="zh-CN" altLang="en-US" sz="1100" dirty="0"/>
              <a:t> </a:t>
            </a:r>
            <a:r>
              <a:rPr lang="en-US" altLang="zh-CN" sz="1100" dirty="0"/>
              <a:t>vector</a:t>
            </a:r>
            <a:endParaRPr lang="en-US" sz="1100" dirty="0"/>
          </a:p>
        </p:txBody>
      </p:sp>
      <p:sp>
        <p:nvSpPr>
          <p:cNvPr id="6" name="TextBox 5"/>
          <p:cNvSpPr txBox="1"/>
          <p:nvPr/>
        </p:nvSpPr>
        <p:spPr>
          <a:xfrm>
            <a:off x="6564071" y="935799"/>
            <a:ext cx="378070" cy="523220"/>
          </a:xfrm>
          <a:prstGeom prst="rect">
            <a:avLst/>
          </a:prstGeom>
          <a:noFill/>
        </p:spPr>
        <p:txBody>
          <a:bodyPr wrap="square" rtlCol="0">
            <a:spAutoFit/>
          </a:bodyPr>
          <a:lstStyle/>
          <a:p>
            <a:r>
              <a:rPr lang="en-US" altLang="zh-CN" dirty="0" smtClean="0"/>
              <a:t>:</a:t>
            </a:r>
          </a:p>
          <a:p>
            <a:r>
              <a:rPr lang="en-US" altLang="zh-CN" dirty="0"/>
              <a:t>:</a:t>
            </a:r>
            <a:endParaRPr lang="en-US" dirty="0"/>
          </a:p>
        </p:txBody>
      </p:sp>
      <p:sp>
        <p:nvSpPr>
          <p:cNvPr id="7" name="TextBox 6"/>
          <p:cNvSpPr txBox="1"/>
          <p:nvPr/>
        </p:nvSpPr>
        <p:spPr>
          <a:xfrm>
            <a:off x="7569202" y="1693596"/>
            <a:ext cx="1342034" cy="430887"/>
          </a:xfrm>
          <a:prstGeom prst="rect">
            <a:avLst/>
          </a:prstGeom>
        </p:spPr>
        <p:txBody>
          <a:bodyPr wrap="none">
            <a:spAutoFit/>
          </a:bodyPr>
          <a:lstStyle>
            <a:defPPr marR="0" lvl="0" algn="l" rtl="0">
              <a:lnSpc>
                <a:spcPct val="100000"/>
              </a:lnSpc>
              <a:spcBef>
                <a:spcPts val="0"/>
              </a:spcBef>
              <a:spcAft>
                <a:spcPts val="0"/>
              </a:spcAft>
              <a:defRPr/>
            </a:defPPr>
            <a:lvl1pPr>
              <a:defRPr>
                <a:latin typeface="NimbusRomNo9L" charset="0"/>
              </a:defRPr>
            </a:lvl1pPr>
          </a:lstStyle>
          <a:p>
            <a:r>
              <a:rPr lang="en-US" altLang="zh-CN" sz="1100" dirty="0"/>
              <a:t>Output</a:t>
            </a:r>
            <a:r>
              <a:rPr lang="zh-CN" altLang="en-US" sz="1100" dirty="0"/>
              <a:t> </a:t>
            </a:r>
            <a:r>
              <a:rPr lang="en-US" altLang="zh-CN" sz="1100" dirty="0"/>
              <a:t>layer:</a:t>
            </a:r>
            <a:r>
              <a:rPr lang="zh-CN" altLang="en-US" sz="1100" dirty="0"/>
              <a:t> </a:t>
            </a:r>
            <a:endParaRPr lang="en-US" altLang="zh-CN" sz="1100" dirty="0"/>
          </a:p>
          <a:p>
            <a:r>
              <a:rPr lang="en-US" altLang="zh-CN" sz="1100" dirty="0" smtClean="0"/>
              <a:t>Binary</a:t>
            </a:r>
            <a:r>
              <a:rPr lang="zh-CN" altLang="en-US" sz="1100" dirty="0" smtClean="0"/>
              <a:t> </a:t>
            </a:r>
            <a:r>
              <a:rPr lang="en-US" altLang="zh-CN" sz="1100" dirty="0" smtClean="0"/>
              <a:t>classification</a:t>
            </a:r>
            <a:endParaRPr lang="en-US" sz="1100" dirty="0"/>
          </a:p>
        </p:txBody>
      </p:sp>
      <p:sp>
        <p:nvSpPr>
          <p:cNvPr id="8" name="Rectangle 7"/>
          <p:cNvSpPr/>
          <p:nvPr/>
        </p:nvSpPr>
        <p:spPr>
          <a:xfrm>
            <a:off x="6691560" y="311277"/>
            <a:ext cx="1809747" cy="307777"/>
          </a:xfrm>
          <a:prstGeom prst="rect">
            <a:avLst/>
          </a:prstGeom>
        </p:spPr>
        <p:txBody>
          <a:bodyPr wrap="square">
            <a:spAutoFit/>
          </a:bodyPr>
          <a:lstStyle/>
          <a:p>
            <a:r>
              <a:rPr lang="en-US">
                <a:latin typeface="NimbusRomNo9L" charset="0"/>
              </a:rPr>
              <a:t>matrix </a:t>
            </a:r>
            <a:r>
              <a:rPr lang="en-US" smtClean="0">
                <a:latin typeface="NimbusRomNo9L" charset="0"/>
              </a:rPr>
              <a:t>computation</a:t>
            </a:r>
            <a:endParaRPr lang="en-US" dirty="0"/>
          </a:p>
        </p:txBody>
      </p:sp>
      <p:sp>
        <p:nvSpPr>
          <p:cNvPr id="11" name="TextBox 10"/>
          <p:cNvSpPr txBox="1"/>
          <p:nvPr/>
        </p:nvSpPr>
        <p:spPr>
          <a:xfrm>
            <a:off x="5978640" y="2351187"/>
            <a:ext cx="2932596" cy="253916"/>
          </a:xfrm>
          <a:prstGeom prst="rect">
            <a:avLst/>
          </a:prstGeom>
          <a:noFill/>
        </p:spPr>
        <p:txBody>
          <a:bodyPr wrap="square" rtlCol="0">
            <a:spAutoFit/>
          </a:bodyPr>
          <a:lstStyle/>
          <a:p>
            <a:pPr algn="ctr"/>
            <a:r>
              <a:rPr lang="en-US" altLang="zh-CN" sz="1050" dirty="0" smtClean="0">
                <a:latin typeface="Georgia" charset="0"/>
                <a:ea typeface="Georgia" charset="0"/>
                <a:cs typeface="Georgia" charset="0"/>
              </a:rPr>
              <a:t>Figure</a:t>
            </a:r>
            <a:r>
              <a:rPr lang="zh-CN" altLang="en-US" sz="1050" dirty="0" smtClean="0">
                <a:latin typeface="Georgia" charset="0"/>
                <a:ea typeface="Georgia" charset="0"/>
                <a:cs typeface="Georgia" charset="0"/>
              </a:rPr>
              <a:t> </a:t>
            </a:r>
            <a:r>
              <a:rPr lang="en-US" altLang="zh-CN" sz="1050" dirty="0">
                <a:latin typeface="Georgia" charset="0"/>
                <a:ea typeface="Georgia" charset="0"/>
                <a:cs typeface="Georgia" charset="0"/>
              </a:rPr>
              <a:t>4</a:t>
            </a:r>
            <a:r>
              <a:rPr lang="en-US" altLang="zh-CN" sz="1050" dirty="0" smtClean="0">
                <a:latin typeface="Georgia" charset="0"/>
                <a:ea typeface="Georgia" charset="0"/>
                <a:cs typeface="Georgia" charset="0"/>
              </a:rPr>
              <a:t>:</a:t>
            </a:r>
            <a:r>
              <a:rPr lang="zh-CN" altLang="en-US" sz="1050" dirty="0" smtClean="0">
                <a:latin typeface="Georgia" charset="0"/>
                <a:ea typeface="Georgia" charset="0"/>
                <a:cs typeface="Georgia" charset="0"/>
              </a:rPr>
              <a:t> </a:t>
            </a:r>
            <a:r>
              <a:rPr lang="en-US" sz="1050" dirty="0">
                <a:latin typeface="Georgia" charset="0"/>
                <a:ea typeface="Georgia" charset="0"/>
                <a:cs typeface="Georgia" charset="0"/>
              </a:rPr>
              <a:t>Model </a:t>
            </a:r>
            <a:r>
              <a:rPr lang="en-US" sz="1050" dirty="0" smtClean="0">
                <a:latin typeface="Georgia" charset="0"/>
                <a:ea typeface="Georgia" charset="0"/>
                <a:cs typeface="Georgia" charset="0"/>
              </a:rPr>
              <a:t>architecture</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for</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target</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task</a:t>
            </a:r>
            <a:endParaRPr lang="en-US" sz="1050" dirty="0">
              <a:latin typeface="Georgia" charset="0"/>
              <a:ea typeface="Georgia" charset="0"/>
              <a:cs typeface="Georgia" charset="0"/>
            </a:endParaRPr>
          </a:p>
        </p:txBody>
      </p:sp>
    </p:spTree>
    <p:extLst>
      <p:ext uri="{BB962C8B-B14F-4D97-AF65-F5344CB8AC3E}">
        <p14:creationId xmlns:p14="http://schemas.microsoft.com/office/powerpoint/2010/main" val="1636870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684" y="967836"/>
            <a:ext cx="8520600" cy="3416400"/>
          </a:xfrm>
        </p:spPr>
        <p:txBody>
          <a:bodyPr/>
          <a:lstStyle/>
          <a:p>
            <a:r>
              <a:rPr lang="en-US" dirty="0" smtClean="0">
                <a:solidFill>
                  <a:schemeClr val="tx1"/>
                </a:solidFill>
                <a:latin typeface="Georgia" charset="0"/>
                <a:ea typeface="Georgia" charset="0"/>
                <a:cs typeface="Georgia" charset="0"/>
              </a:rPr>
              <a:t>Experiment</a:t>
            </a:r>
            <a:r>
              <a:rPr lang="zh-CN" altLang="en-US" dirty="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details:</a:t>
            </a:r>
            <a:r>
              <a:rPr lang="zh-CN" altLang="en-US" dirty="0" smtClean="0">
                <a:solidFill>
                  <a:schemeClr val="tx1"/>
                </a:solidFill>
                <a:latin typeface="Georgia" charset="0"/>
                <a:ea typeface="Georgia" charset="0"/>
                <a:cs typeface="Georgia" charset="0"/>
              </a:rPr>
              <a:t>  </a:t>
            </a:r>
            <a:r>
              <a:rPr lang="en-US" sz="1600" dirty="0" err="1" smtClean="0">
                <a:solidFill>
                  <a:schemeClr val="tx1"/>
                </a:solidFill>
                <a:latin typeface="Georgia" charset="0"/>
                <a:ea typeface="Georgia" charset="0"/>
                <a:cs typeface="Georgia" charset="0"/>
              </a:rPr>
              <a:t>Tensorflow</a:t>
            </a:r>
            <a:r>
              <a:rPr lang="en-US" sz="1600" dirty="0" smtClean="0">
                <a:solidFill>
                  <a:schemeClr val="tx1"/>
                </a:solidFill>
                <a:latin typeface="Georgia" charset="0"/>
                <a:ea typeface="Georgia" charset="0"/>
                <a:cs typeface="Georgia" charset="0"/>
              </a:rPr>
              <a:t> </a:t>
            </a:r>
            <a:r>
              <a:rPr lang="en-US" sz="1600" dirty="0">
                <a:solidFill>
                  <a:schemeClr val="tx1"/>
                </a:solidFill>
                <a:latin typeface="Georgia" charset="0"/>
                <a:ea typeface="Georgia" charset="0"/>
                <a:cs typeface="Georgia" charset="0"/>
              </a:rPr>
              <a:t>on an NVidia Tesla GPU with the </a:t>
            </a:r>
            <a:r>
              <a:rPr lang="en-US" sz="1600" dirty="0" err="1">
                <a:solidFill>
                  <a:schemeClr val="tx1"/>
                </a:solidFill>
                <a:latin typeface="Georgia" charset="0"/>
                <a:ea typeface="Georgia" charset="0"/>
                <a:cs typeface="Georgia" charset="0"/>
              </a:rPr>
              <a:t>cuDNN</a:t>
            </a:r>
            <a:r>
              <a:rPr lang="en-US" sz="1600" dirty="0">
                <a:solidFill>
                  <a:schemeClr val="tx1"/>
                </a:solidFill>
                <a:latin typeface="Georgia" charset="0"/>
                <a:ea typeface="Georgia" charset="0"/>
                <a:cs typeface="Georgia" charset="0"/>
              </a:rPr>
              <a:t> library </a:t>
            </a:r>
            <a:endParaRPr lang="en-US" altLang="zh-CN" sz="1600" dirty="0" smtClean="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100-dimension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pre-trained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word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embeddings;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max</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doc</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length: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1000;</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max</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sentence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length: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25</a:t>
            </a:r>
          </a:p>
          <a:p>
            <a:pPr lvl="1"/>
            <a:r>
              <a:rPr lang="en-US" altLang="zh-CN" dirty="0">
                <a:solidFill>
                  <a:schemeClr val="tx1"/>
                </a:solidFill>
                <a:latin typeface="Georgia" charset="0"/>
                <a:ea typeface="Georgia" charset="0"/>
                <a:cs typeface="Georgia" charset="0"/>
              </a:rPr>
              <a:t>C</a:t>
            </a:r>
            <a:r>
              <a:rPr lang="en-US" dirty="0" smtClean="0">
                <a:solidFill>
                  <a:schemeClr val="tx1"/>
                </a:solidFill>
                <a:latin typeface="Georgia" charset="0"/>
                <a:ea typeface="Georgia" charset="0"/>
                <a:cs typeface="Georgia" charset="0"/>
              </a:rPr>
              <a:t>ategory </a:t>
            </a:r>
            <a:r>
              <a:rPr lang="en-US" dirty="0">
                <a:solidFill>
                  <a:schemeClr val="tx1"/>
                </a:solidFill>
                <a:latin typeface="Georgia" charset="0"/>
                <a:ea typeface="Georgia" charset="0"/>
                <a:cs typeface="Georgia" charset="0"/>
              </a:rPr>
              <a:t>embedding had 10 dimensions </a:t>
            </a:r>
            <a:r>
              <a:rPr lang="en-US" altLang="zh-CN" dirty="0" smtClean="0">
                <a:solidFill>
                  <a:schemeClr val="tx1"/>
                </a:solidFill>
                <a:latin typeface="Georgia" charset="0"/>
                <a:ea typeface="Georgia" charset="0"/>
                <a:cs typeface="Georgia" charset="0"/>
              </a:rPr>
              <a:t>(randomly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initialized)</a:t>
            </a:r>
          </a:p>
          <a:p>
            <a:pPr lvl="1"/>
            <a:r>
              <a:rPr lang="en-US" altLang="zh-CN" dirty="0" smtClean="0">
                <a:solidFill>
                  <a:schemeClr val="tx1"/>
                </a:solidFill>
                <a:latin typeface="Georgia" charset="0"/>
                <a:ea typeface="Georgia" charset="0"/>
                <a:cs typeface="Georgia" charset="0"/>
              </a:rPr>
              <a:t>Word-level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CNN:</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50 </a:t>
            </a:r>
            <a:r>
              <a:rPr lang="en-US" dirty="0" smtClean="0">
                <a:solidFill>
                  <a:schemeClr val="tx1"/>
                </a:solidFill>
                <a:latin typeface="Georgia" charset="0"/>
                <a:ea typeface="Georgia" charset="0"/>
                <a:cs typeface="Georgia" charset="0"/>
              </a:rPr>
              <a:t>convolutional </a:t>
            </a:r>
            <a:r>
              <a:rPr lang="en-US" dirty="0">
                <a:solidFill>
                  <a:schemeClr val="tx1"/>
                </a:solidFill>
                <a:latin typeface="Georgia" charset="0"/>
                <a:ea typeface="Georgia" charset="0"/>
                <a:cs typeface="Georgia" charset="0"/>
              </a:rPr>
              <a:t>filters each of sizes [3, 4, 5] with stride of 1 and valid padding </a:t>
            </a:r>
          </a:p>
          <a:p>
            <a:pPr lvl="1"/>
            <a:r>
              <a:rPr lang="en-US" altLang="zh-CN" dirty="0">
                <a:solidFill>
                  <a:schemeClr val="tx1"/>
                </a:solidFill>
                <a:latin typeface="Georgia" charset="0"/>
                <a:ea typeface="Georgia" charset="0"/>
                <a:cs typeface="Georgia" charset="0"/>
              </a:rPr>
              <a:t>S</a:t>
            </a:r>
            <a:r>
              <a:rPr lang="en-US" dirty="0" smtClean="0">
                <a:solidFill>
                  <a:schemeClr val="tx1"/>
                </a:solidFill>
                <a:latin typeface="Georgia" charset="0"/>
                <a:ea typeface="Georgia" charset="0"/>
                <a:cs typeface="Georgia" charset="0"/>
              </a:rPr>
              <a:t>entence-level CNN</a:t>
            </a:r>
            <a:r>
              <a:rPr lang="en-US" altLang="zh-CN" dirty="0" smtClean="0">
                <a:solidFill>
                  <a:schemeClr val="tx1"/>
                </a:solidFill>
                <a:latin typeface="Georgia" charset="0"/>
                <a:ea typeface="Georgia" charset="0"/>
                <a:cs typeface="Georgia" charset="0"/>
              </a:rPr>
              <a:t>:</a:t>
            </a:r>
            <a:r>
              <a:rPr 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uses 50 filters each of size 3 with the same stride and padding format as the word-level CNN </a:t>
            </a:r>
            <a:endParaRPr lang="en-US" dirty="0" smtClean="0">
              <a:solidFill>
                <a:schemeClr val="tx1"/>
              </a:solidFill>
              <a:latin typeface="Georgia" charset="0"/>
              <a:ea typeface="Georgia" charset="0"/>
              <a:cs typeface="Georgia" charset="0"/>
            </a:endParaRPr>
          </a:p>
          <a:p>
            <a:pPr lvl="1"/>
            <a:r>
              <a:rPr lang="en-US" altLang="zh-CN" dirty="0">
                <a:solidFill>
                  <a:schemeClr val="tx1"/>
                </a:solidFill>
                <a:latin typeface="Georgia" charset="0"/>
                <a:ea typeface="Georgia" charset="0"/>
                <a:cs typeface="Georgia" charset="0"/>
              </a:rPr>
              <a:t>D</a:t>
            </a:r>
            <a:r>
              <a:rPr lang="en-US" dirty="0" smtClean="0">
                <a:solidFill>
                  <a:schemeClr val="tx1"/>
                </a:solidFill>
                <a:latin typeface="Georgia" charset="0"/>
                <a:ea typeface="Georgia" charset="0"/>
                <a:cs typeface="Georgia" charset="0"/>
              </a:rPr>
              <a:t>ropout </a:t>
            </a:r>
            <a:r>
              <a:rPr lang="en-US" dirty="0">
                <a:solidFill>
                  <a:schemeClr val="tx1"/>
                </a:solidFill>
                <a:latin typeface="Georgia" charset="0"/>
                <a:ea typeface="Georgia" charset="0"/>
                <a:cs typeface="Georgia" charset="0"/>
              </a:rPr>
              <a:t>probability of 0.8 </a:t>
            </a:r>
            <a:r>
              <a:rPr lang="en-US" dirty="0" smtClean="0">
                <a:solidFill>
                  <a:schemeClr val="tx1"/>
                </a:solidFill>
                <a:latin typeface="Georgia" charset="0"/>
                <a:ea typeface="Georgia" charset="0"/>
                <a:cs typeface="Georgia" charset="0"/>
              </a:rPr>
              <a:t>after </a:t>
            </a:r>
            <a:r>
              <a:rPr lang="en-US" dirty="0">
                <a:solidFill>
                  <a:schemeClr val="tx1"/>
                </a:solidFill>
                <a:latin typeface="Georgia" charset="0"/>
                <a:ea typeface="Georgia" charset="0"/>
                <a:cs typeface="Georgia" charset="0"/>
              </a:rPr>
              <a:t>max-pooling layer to prevent overfitting </a:t>
            </a:r>
            <a:endParaRPr lang="en-US" dirty="0" smtClean="0">
              <a:solidFill>
                <a:schemeClr val="tx1"/>
              </a:solidFill>
              <a:latin typeface="Georgia" charset="0"/>
              <a:ea typeface="Georgia" charset="0"/>
              <a:cs typeface="Georgia" charset="0"/>
            </a:endParaRPr>
          </a:p>
          <a:p>
            <a:pPr lvl="1"/>
            <a:r>
              <a:rPr lang="en-US" altLang="zh-CN" dirty="0">
                <a:solidFill>
                  <a:schemeClr val="tx1"/>
                </a:solidFill>
                <a:latin typeface="Georgia" charset="0"/>
                <a:ea typeface="Georgia" charset="0"/>
                <a:cs typeface="Georgia" charset="0"/>
              </a:rPr>
              <a:t>B</a:t>
            </a:r>
            <a:r>
              <a:rPr lang="en-US" dirty="0" smtClean="0">
                <a:solidFill>
                  <a:schemeClr val="tx1"/>
                </a:solidFill>
                <a:latin typeface="Georgia" charset="0"/>
                <a:ea typeface="Georgia" charset="0"/>
                <a:cs typeface="Georgia" charset="0"/>
              </a:rPr>
              <a:t>atch </a:t>
            </a:r>
            <a:r>
              <a:rPr lang="en-US" dirty="0">
                <a:solidFill>
                  <a:schemeClr val="tx1"/>
                </a:solidFill>
                <a:latin typeface="Georgia" charset="0"/>
                <a:ea typeface="Georgia" charset="0"/>
                <a:cs typeface="Georgia" charset="0"/>
              </a:rPr>
              <a:t>size: 64 patients; Adam optimizer </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learning </a:t>
            </a:r>
            <a:r>
              <a:rPr lang="en-US" dirty="0">
                <a:solidFill>
                  <a:schemeClr val="tx1"/>
                </a:solidFill>
                <a:latin typeface="Georgia" charset="0"/>
                <a:ea typeface="Georgia" charset="0"/>
                <a:cs typeface="Georgia" charset="0"/>
              </a:rPr>
              <a:t>rate: 0.01; decay: </a:t>
            </a:r>
            <a:r>
              <a:rPr lang="en-US" dirty="0" smtClean="0">
                <a:solidFill>
                  <a:schemeClr val="tx1"/>
                </a:solidFill>
                <a:latin typeface="Georgia" charset="0"/>
                <a:ea typeface="Georgia" charset="0"/>
                <a:cs typeface="Georgia" charset="0"/>
              </a:rPr>
              <a:t>0.99</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Early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stop:</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5</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epochs</a:t>
            </a:r>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endParaRPr lang="en-US" dirty="0">
              <a:solidFill>
                <a:schemeClr val="tx1"/>
              </a:solidFill>
              <a:latin typeface="Georgia" charset="0"/>
              <a:ea typeface="Georgia" charset="0"/>
              <a:cs typeface="Georgia" charset="0"/>
            </a:endParaRPr>
          </a:p>
        </p:txBody>
      </p:sp>
      <p:sp>
        <p:nvSpPr>
          <p:cNvPr id="4" name="Title 1"/>
          <p:cNvSpPr txBox="1">
            <a:spLocks/>
          </p:cNvSpPr>
          <p:nvPr/>
        </p:nvSpPr>
        <p:spPr>
          <a:xfrm>
            <a:off x="241362" y="332704"/>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629693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1362" y="852650"/>
            <a:ext cx="8520600" cy="3416400"/>
          </a:xfrm>
        </p:spPr>
        <p:txBody>
          <a:bodyPr/>
          <a:lstStyle/>
          <a:p>
            <a:pPr>
              <a:lnSpc>
                <a:spcPts val="1500"/>
              </a:lnSpc>
            </a:pPr>
            <a:r>
              <a:rPr lang="en-US" altLang="zh-CN" dirty="0" smtClean="0">
                <a:solidFill>
                  <a:schemeClr val="tx1"/>
                </a:solidFill>
                <a:latin typeface="Georgia" charset="0"/>
                <a:ea typeface="Georgia" charset="0"/>
                <a:cs typeface="Georgia" charset="0"/>
              </a:rPr>
              <a:t>Evaluation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details:</a:t>
            </a:r>
          </a:p>
          <a:p>
            <a:pPr lvl="1">
              <a:lnSpc>
                <a:spcPts val="1500"/>
              </a:lnSpc>
            </a:pPr>
            <a:r>
              <a:rPr lang="en-US" dirty="0">
                <a:solidFill>
                  <a:schemeClr val="tx1"/>
                </a:solidFill>
                <a:latin typeface="Georgia" charset="0"/>
                <a:ea typeface="Georgia" charset="0"/>
                <a:cs typeface="Georgia" charset="0"/>
              </a:rPr>
              <a:t>The entire dataset after preprocessing was split into training, testing, and development (dev) sets with a ratio of 8:1:1 </a:t>
            </a:r>
          </a:p>
          <a:p>
            <a:pPr lvl="1">
              <a:lnSpc>
                <a:spcPts val="1500"/>
              </a:lnSpc>
            </a:pPr>
            <a:r>
              <a:rPr lang="en-US" dirty="0">
                <a:solidFill>
                  <a:schemeClr val="tx1"/>
                </a:solidFill>
                <a:latin typeface="Georgia" charset="0"/>
                <a:ea typeface="Georgia" charset="0"/>
                <a:cs typeface="Georgia" charset="0"/>
              </a:rPr>
              <a:t>We trained the model on the training set, evaluated the trained model on the dev set for early stopping before overfitting, and evaluated the final performance on the test set </a:t>
            </a:r>
          </a:p>
          <a:p>
            <a:pPr lvl="1">
              <a:lnSpc>
                <a:spcPts val="1500"/>
              </a:lnSpc>
            </a:pPr>
            <a:r>
              <a:rPr lang="en-US" altLang="zh-CN" dirty="0">
                <a:solidFill>
                  <a:schemeClr val="tx1"/>
                </a:solidFill>
                <a:latin typeface="Georgia" charset="0"/>
                <a:ea typeface="Georgia" charset="0"/>
                <a:cs typeface="Georgia" charset="0"/>
              </a:rPr>
              <a:t>D</a:t>
            </a:r>
            <a:r>
              <a:rPr lang="en-US" dirty="0" smtClean="0">
                <a:solidFill>
                  <a:schemeClr val="tx1"/>
                </a:solidFill>
                <a:latin typeface="Georgia" charset="0"/>
                <a:ea typeface="Georgia" charset="0"/>
                <a:cs typeface="Georgia" charset="0"/>
              </a:rPr>
              <a:t>ata </a:t>
            </a:r>
            <a:r>
              <a:rPr lang="en-US" dirty="0">
                <a:solidFill>
                  <a:schemeClr val="tx1"/>
                </a:solidFill>
                <a:latin typeface="Georgia" charset="0"/>
                <a:ea typeface="Georgia" charset="0"/>
                <a:cs typeface="Georgia" charset="0"/>
              </a:rPr>
              <a:t>is imbalanced with a large number of negative samples, thus we use the area under the ROC curve (AUROC) score as the evaluation metric </a:t>
            </a:r>
            <a:endParaRPr lang="en-US" dirty="0" smtClean="0">
              <a:solidFill>
                <a:schemeClr val="tx1"/>
              </a:solidFill>
              <a:latin typeface="Georgia" charset="0"/>
              <a:ea typeface="Georgia" charset="0"/>
              <a:cs typeface="Georgia" charset="0"/>
            </a:endParaRPr>
          </a:p>
          <a:p>
            <a:pPr lvl="1">
              <a:lnSpc>
                <a:spcPts val="1500"/>
              </a:lnSpc>
            </a:pPr>
            <a:endParaRPr lang="en-US" dirty="0">
              <a:solidFill>
                <a:schemeClr val="tx1"/>
              </a:solidFill>
              <a:latin typeface="Georgia" charset="0"/>
              <a:ea typeface="Georgia" charset="0"/>
              <a:cs typeface="Georgia" charset="0"/>
            </a:endParaRPr>
          </a:p>
          <a:p>
            <a:pPr>
              <a:lnSpc>
                <a:spcPts val="1500"/>
              </a:lnSpc>
            </a:pPr>
            <a:r>
              <a:rPr lang="en-US" altLang="zh-CN" dirty="0" smtClean="0">
                <a:solidFill>
                  <a:schemeClr val="tx1"/>
                </a:solidFill>
                <a:latin typeface="Georgia" charset="0"/>
                <a:ea typeface="Georgia" charset="0"/>
                <a:cs typeface="Georgia" charset="0"/>
              </a:rPr>
              <a:t>Visualization:</a:t>
            </a:r>
          </a:p>
          <a:p>
            <a:pPr lvl="1">
              <a:lnSpc>
                <a:spcPts val="1500"/>
              </a:lnSpc>
            </a:pPr>
            <a:r>
              <a:rPr lang="en-US" dirty="0">
                <a:solidFill>
                  <a:schemeClr val="tx1"/>
                </a:solidFill>
                <a:latin typeface="Georgia" charset="0"/>
                <a:ea typeface="Georgia" charset="0"/>
                <a:cs typeface="Georgia" charset="0"/>
              </a:rPr>
              <a:t>t-SNE visualization on the patient representation trained by MTL models </a:t>
            </a:r>
            <a:endParaRPr lang="en-US" dirty="0" smtClean="0">
              <a:solidFill>
                <a:schemeClr val="tx1"/>
              </a:solidFill>
              <a:latin typeface="Georgia" charset="0"/>
              <a:ea typeface="Georgia" charset="0"/>
              <a:cs typeface="Georgia" charset="0"/>
            </a:endParaRPr>
          </a:p>
          <a:p>
            <a:pPr lvl="1">
              <a:lnSpc>
                <a:spcPts val="1500"/>
              </a:lnSpc>
            </a:pPr>
            <a:r>
              <a:rPr lang="en-US" dirty="0">
                <a:solidFill>
                  <a:schemeClr val="tx1"/>
                </a:solidFill>
                <a:latin typeface="Georgia" charset="0"/>
                <a:ea typeface="Georgia" charset="0"/>
                <a:cs typeface="Georgia" charset="0"/>
              </a:rPr>
              <a:t>This representation visualization contains all the patient samples from test subset and each representation associates with its label. </a:t>
            </a:r>
            <a:endParaRPr lang="en-US" dirty="0" smtClean="0">
              <a:solidFill>
                <a:schemeClr val="tx1"/>
              </a:solidFill>
              <a:latin typeface="Georgia" charset="0"/>
              <a:ea typeface="Georgia" charset="0"/>
              <a:cs typeface="Georgia" charset="0"/>
            </a:endParaRPr>
          </a:p>
          <a:p>
            <a:pPr lvl="1">
              <a:lnSpc>
                <a:spcPts val="1500"/>
              </a:lnSpc>
            </a:pPr>
            <a:r>
              <a:rPr lang="en-US" dirty="0">
                <a:solidFill>
                  <a:schemeClr val="tx1"/>
                </a:solidFill>
                <a:latin typeface="Georgia" charset="0"/>
                <a:ea typeface="Georgia" charset="0"/>
                <a:cs typeface="Georgia" charset="0"/>
              </a:rPr>
              <a:t>The label is referred to the patient mortality date and stratified into different subgroups based on the design of MTL models. </a:t>
            </a:r>
          </a:p>
          <a:p>
            <a:pPr lvl="1">
              <a:lnSpc>
                <a:spcPts val="1500"/>
              </a:lnSpc>
            </a:pPr>
            <a:endParaRPr lang="en-US" dirty="0">
              <a:solidFill>
                <a:schemeClr val="tx1"/>
              </a:solidFill>
              <a:latin typeface="Georgia" charset="0"/>
              <a:ea typeface="Georgia" charset="0"/>
              <a:cs typeface="Georgia" charset="0"/>
            </a:endParaRPr>
          </a:p>
          <a:p>
            <a:pPr lvl="1">
              <a:lnSpc>
                <a:spcPts val="1500"/>
              </a:lnSpc>
            </a:pPr>
            <a:endParaRPr lang="en-US" dirty="0">
              <a:solidFill>
                <a:schemeClr val="tx1"/>
              </a:solidFill>
              <a:latin typeface="Georgia" charset="0"/>
              <a:ea typeface="Georgia" charset="0"/>
              <a:cs typeface="Georgia" charset="0"/>
            </a:endParaRPr>
          </a:p>
          <a:p>
            <a:pPr lvl="1">
              <a:lnSpc>
                <a:spcPts val="1500"/>
              </a:lnSpc>
            </a:pPr>
            <a:endParaRPr lang="en-US" dirty="0">
              <a:solidFill>
                <a:schemeClr val="tx1"/>
              </a:solidFill>
              <a:latin typeface="Georgia" charset="0"/>
              <a:ea typeface="Georgia" charset="0"/>
              <a:cs typeface="Georgia" charset="0"/>
            </a:endParaRPr>
          </a:p>
          <a:p>
            <a:pPr lvl="1">
              <a:lnSpc>
                <a:spcPts val="1500"/>
              </a:lnSpc>
            </a:pPr>
            <a:endParaRPr lang="en-US" dirty="0">
              <a:solidFill>
                <a:schemeClr val="tx1"/>
              </a:solidFill>
              <a:latin typeface="Georgia" charset="0"/>
              <a:ea typeface="Georgia" charset="0"/>
              <a:cs typeface="Georgia" charset="0"/>
            </a:endParaRPr>
          </a:p>
          <a:p>
            <a:endParaRPr lang="en-US" dirty="0">
              <a:solidFill>
                <a:schemeClr val="tx1"/>
              </a:solidFill>
              <a:latin typeface="Georgia" charset="0"/>
              <a:ea typeface="Georgia" charset="0"/>
              <a:cs typeface="Georgia" charset="0"/>
            </a:endParaRPr>
          </a:p>
        </p:txBody>
      </p:sp>
      <p:sp>
        <p:nvSpPr>
          <p:cNvPr id="5" name="Title 1"/>
          <p:cNvSpPr txBox="1">
            <a:spLocks/>
          </p:cNvSpPr>
          <p:nvPr/>
        </p:nvSpPr>
        <p:spPr>
          <a:xfrm>
            <a:off x="241362" y="183234"/>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731119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0511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eorgia"/>
                <a:ea typeface="Georgia"/>
                <a:cs typeface="Georgia"/>
                <a:sym typeface="Georgia"/>
              </a:rPr>
              <a:t>Results: Descriptive analysis</a:t>
            </a:r>
            <a:endParaRPr sz="1800" dirty="0">
              <a:latin typeface="Georgia"/>
              <a:ea typeface="Georgia"/>
              <a:cs typeface="Georgia"/>
              <a:sym typeface="Georgia"/>
            </a:endParaRPr>
          </a:p>
        </p:txBody>
      </p:sp>
      <p:graphicFrame>
        <p:nvGraphicFramePr>
          <p:cNvPr id="88" name="Google Shape;88;p18"/>
          <p:cNvGraphicFramePr/>
          <p:nvPr>
            <p:extLst>
              <p:ext uri="{D42A27DB-BD31-4B8C-83A1-F6EECF244321}">
                <p14:modId xmlns:p14="http://schemas.microsoft.com/office/powerpoint/2010/main" val="1199794694"/>
              </p:ext>
            </p:extLst>
          </p:nvPr>
        </p:nvGraphicFramePr>
        <p:xfrm>
          <a:off x="399956" y="2212075"/>
          <a:ext cx="3073006" cy="1981050"/>
        </p:xfrm>
        <a:graphic>
          <a:graphicData uri="http://schemas.openxmlformats.org/drawingml/2006/table">
            <a:tbl>
              <a:tblPr>
                <a:noFill/>
                <a:tableStyleId>{D4C07585-C9E7-4433-8797-193433AB8F3E}</a:tableStyleId>
              </a:tblPr>
              <a:tblGrid>
                <a:gridCol w="714450"/>
                <a:gridCol w="1032447"/>
                <a:gridCol w="1326109"/>
              </a:tblGrid>
              <a:tr h="381000">
                <a:tc>
                  <a:txBody>
                    <a:bodyPr/>
                    <a:lstStyle/>
                    <a:p>
                      <a:pPr marL="0" lvl="0" indent="0" algn="l" rtl="0">
                        <a:spcBef>
                          <a:spcPts val="0"/>
                        </a:spcBef>
                        <a:spcAft>
                          <a:spcPts val="0"/>
                        </a:spcAft>
                        <a:buNone/>
                      </a:pP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latin typeface="Georgia"/>
                          <a:ea typeface="Georgia"/>
                          <a:cs typeface="Georgia"/>
                          <a:sym typeface="Georgia"/>
                        </a:rPr>
                        <a:t># Patient</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latin typeface="Georgia"/>
                          <a:ea typeface="Georgia"/>
                          <a:cs typeface="Georgia"/>
                          <a:sym typeface="Georgia"/>
                        </a:rPr>
                        <a:t># Notes</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train</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30,668</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969,574</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dev</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a:latin typeface="Georgia"/>
                          <a:ea typeface="Georgia"/>
                          <a:cs typeface="Georgia"/>
                          <a:sym typeface="Georgia"/>
                        </a:rPr>
                        <a:t>3,833</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125,559</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test</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a:latin typeface="Georgia"/>
                          <a:ea typeface="Georgia"/>
                          <a:cs typeface="Georgia"/>
                          <a:sym typeface="Georgia"/>
                        </a:rPr>
                        <a:t>3,833</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122,502</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b="1" dirty="0">
                          <a:latin typeface="Georgia"/>
                          <a:ea typeface="Georgia"/>
                          <a:cs typeface="Georgia"/>
                          <a:sym typeface="Georgia"/>
                        </a:rPr>
                        <a:t>total</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latin typeface="Georgia"/>
                          <a:ea typeface="Georgia"/>
                          <a:cs typeface="Georgia"/>
                          <a:sym typeface="Georgia"/>
                        </a:rPr>
                        <a:t>38,334</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latin typeface="Georgia"/>
                          <a:ea typeface="Georgia"/>
                          <a:cs typeface="Georgia"/>
                          <a:sym typeface="Georgia"/>
                        </a:rPr>
                        <a:t>1,217,635</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extBox 1"/>
          <p:cNvSpPr txBox="1"/>
          <p:nvPr/>
        </p:nvSpPr>
        <p:spPr>
          <a:xfrm>
            <a:off x="311700" y="1769548"/>
            <a:ext cx="3084538" cy="307777"/>
          </a:xfrm>
          <a:prstGeom prst="rect">
            <a:avLst/>
          </a:prstGeom>
          <a:noFill/>
        </p:spPr>
        <p:txBody>
          <a:bodyPr wrap="square" rtlCol="0">
            <a:spAutoFit/>
          </a:bodyPr>
          <a:lstStyle/>
          <a:p>
            <a:r>
              <a:rPr lang="en-US" dirty="0" smtClean="0">
                <a:latin typeface="Georgia" charset="0"/>
                <a:ea typeface="Georgia" charset="0"/>
                <a:cs typeface="Georgia" charset="0"/>
              </a:rPr>
              <a:t>Table </a:t>
            </a:r>
            <a:r>
              <a:rPr lang="en-US" altLang="zh-CN" dirty="0" smtClean="0">
                <a:latin typeface="Georgia" charset="0"/>
                <a:ea typeface="Georgia" charset="0"/>
                <a:cs typeface="Georgia" charset="0"/>
              </a:rPr>
              <a:t>1</a:t>
            </a:r>
            <a:r>
              <a:rPr lang="en-US" dirty="0" smtClean="0">
                <a:latin typeface="Georgia" charset="0"/>
                <a:ea typeface="Georgia" charset="0"/>
                <a:cs typeface="Georgia" charset="0"/>
              </a:rPr>
              <a:t>:Partitioning of patient data</a:t>
            </a:r>
            <a:endParaRPr lang="en-US" dirty="0">
              <a:latin typeface="Georgia" charset="0"/>
              <a:ea typeface="Georgia" charset="0"/>
              <a:cs typeface="Georgia" charset="0"/>
            </a:endParaRPr>
          </a:p>
        </p:txBody>
      </p:sp>
      <p:graphicFrame>
        <p:nvGraphicFramePr>
          <p:cNvPr id="6" name="Google Shape;81;p17"/>
          <p:cNvGraphicFramePr/>
          <p:nvPr>
            <p:extLst>
              <p:ext uri="{D42A27DB-BD31-4B8C-83A1-F6EECF244321}">
                <p14:modId xmlns:p14="http://schemas.microsoft.com/office/powerpoint/2010/main" val="1619690322"/>
              </p:ext>
            </p:extLst>
          </p:nvPr>
        </p:nvGraphicFramePr>
        <p:xfrm>
          <a:off x="4415412" y="2669125"/>
          <a:ext cx="4175377" cy="1524000"/>
        </p:xfrm>
        <a:graphic>
          <a:graphicData uri="http://schemas.openxmlformats.org/drawingml/2006/table">
            <a:tbl>
              <a:tblPr>
                <a:noFill/>
                <a:tableStyleId>{D4C07585-C9E7-4433-8797-193433AB8F3E}</a:tableStyleId>
              </a:tblPr>
              <a:tblGrid>
                <a:gridCol w="2259900"/>
                <a:gridCol w="949989"/>
                <a:gridCol w="965488"/>
              </a:tblGrid>
              <a:tr h="381000">
                <a:tc>
                  <a:txBody>
                    <a:bodyPr/>
                    <a:lstStyle/>
                    <a:p>
                      <a:pPr marL="0" lvl="0" indent="0" algn="l" rtl="0">
                        <a:spcBef>
                          <a:spcPts val="0"/>
                        </a:spcBef>
                        <a:spcAft>
                          <a:spcPts val="0"/>
                        </a:spcAft>
                        <a:buNone/>
                      </a:pP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b="1" dirty="0">
                          <a:latin typeface="Georgia"/>
                          <a:ea typeface="Georgia"/>
                          <a:cs typeface="Georgia"/>
                          <a:sym typeface="Georgia"/>
                        </a:rPr>
                        <a:t># Patient</a:t>
                      </a:r>
                      <a:endParaRPr sz="1200" b="1"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b="1" dirty="0">
                          <a:latin typeface="Georgia"/>
                          <a:ea typeface="Georgia"/>
                          <a:cs typeface="Georgia"/>
                          <a:sym typeface="Georgia"/>
                        </a:rPr>
                        <a:t>Overall %</a:t>
                      </a:r>
                      <a:endParaRPr sz="1200"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sz="1200" dirty="0">
                          <a:latin typeface="Georgia"/>
                          <a:ea typeface="Georgia"/>
                          <a:cs typeface="Georgia"/>
                          <a:sym typeface="Georgia"/>
                        </a:rPr>
                        <a:t>died in hospital</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dirty="0">
                          <a:latin typeface="Georgia"/>
                          <a:ea typeface="Georgia"/>
                          <a:cs typeface="Georgia"/>
                          <a:sym typeface="Georgia"/>
                        </a:rPr>
                        <a:t>4,063</a:t>
                      </a:r>
                      <a:endParaRPr sz="1200"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a:latin typeface="Georgia"/>
                          <a:ea typeface="Georgia"/>
                          <a:cs typeface="Georgia"/>
                          <a:sym typeface="Georgia"/>
                        </a:rPr>
                        <a:t>10.60</a:t>
                      </a:r>
                      <a:endParaRPr sz="120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sz="1200">
                          <a:latin typeface="Georgia"/>
                          <a:ea typeface="Georgia"/>
                          <a:cs typeface="Georgia"/>
                          <a:sym typeface="Georgia"/>
                        </a:rPr>
                        <a:t>died in 30 days after discharge</a:t>
                      </a:r>
                      <a:endParaRPr sz="120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dirty="0">
                          <a:latin typeface="Georgia"/>
                          <a:ea typeface="Georgia"/>
                          <a:cs typeface="Georgia"/>
                          <a:sym typeface="Georgia"/>
                        </a:rPr>
                        <a:t>1,202</a:t>
                      </a:r>
                      <a:endParaRPr sz="1200"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a:latin typeface="Georgia"/>
                          <a:ea typeface="Georgia"/>
                          <a:cs typeface="Georgia"/>
                          <a:sym typeface="Georgia"/>
                        </a:rPr>
                        <a:t>3.14</a:t>
                      </a:r>
                      <a:endParaRPr sz="120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sz="1200" dirty="0">
                          <a:latin typeface="Georgia"/>
                          <a:ea typeface="Georgia"/>
                          <a:cs typeface="Georgia"/>
                          <a:sym typeface="Georgia"/>
                        </a:rPr>
                        <a:t>died in 1 year after discharge</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dirty="0">
                          <a:latin typeface="Georgia"/>
                          <a:ea typeface="Georgia"/>
                          <a:cs typeface="Georgia"/>
                          <a:sym typeface="Georgia"/>
                        </a:rPr>
                        <a:t>2,560</a:t>
                      </a:r>
                      <a:endParaRPr sz="1200"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200" dirty="0">
                          <a:latin typeface="Georgia"/>
                          <a:ea typeface="Georgia"/>
                          <a:cs typeface="Georgia"/>
                          <a:sym typeface="Georgia"/>
                        </a:rPr>
                        <a:t>6.68</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4997275" y="2226598"/>
            <a:ext cx="3427012" cy="307777"/>
          </a:xfrm>
          <a:prstGeom prst="rect">
            <a:avLst/>
          </a:prstGeom>
          <a:noFill/>
        </p:spPr>
        <p:txBody>
          <a:bodyPr wrap="square" rtlCol="0">
            <a:spAutoFit/>
          </a:bodyPr>
          <a:lstStyle/>
          <a:p>
            <a:r>
              <a:rPr lang="en-US" dirty="0" smtClean="0">
                <a:latin typeface="Georgia" charset="0"/>
                <a:ea typeface="Georgia" charset="0"/>
                <a:cs typeface="Georgia" charset="0"/>
              </a:rPr>
              <a:t>Table </a:t>
            </a:r>
            <a:r>
              <a:rPr lang="en-US" altLang="zh-CN" dirty="0" smtClean="0">
                <a:latin typeface="Georgia" charset="0"/>
                <a:ea typeface="Georgia" charset="0"/>
                <a:cs typeface="Georgia" charset="0"/>
              </a:rPr>
              <a:t>2</a:t>
            </a:r>
            <a:r>
              <a:rPr lang="en-US" dirty="0" smtClean="0">
                <a:latin typeface="Georgia" charset="0"/>
                <a:ea typeface="Georgia" charset="0"/>
                <a:cs typeface="Georgia" charset="0"/>
              </a:rPr>
              <a:t>: Positive class distribution</a:t>
            </a:r>
            <a:endParaRPr lang="en-US" dirty="0">
              <a:latin typeface="Georgia" charset="0"/>
              <a:ea typeface="Georgia" charset="0"/>
              <a:cs typeface="Georgia" charset="0"/>
            </a:endParaRPr>
          </a:p>
        </p:txBody>
      </p:sp>
      <p:sp>
        <p:nvSpPr>
          <p:cNvPr id="8" name="Title 1"/>
          <p:cNvSpPr txBox="1">
            <a:spLocks/>
          </p:cNvSpPr>
          <p:nvPr/>
        </p:nvSpPr>
        <p:spPr>
          <a:xfrm>
            <a:off x="241362" y="332704"/>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52132" y="8604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Georgia"/>
                <a:ea typeface="Georgia"/>
                <a:cs typeface="Georgia"/>
                <a:sym typeface="Georgia"/>
              </a:rPr>
              <a:t>Results: comparison of MTL and STL models</a:t>
            </a:r>
            <a:endParaRPr sz="2000" dirty="0">
              <a:latin typeface="Georgia"/>
              <a:ea typeface="Georgia"/>
              <a:cs typeface="Georgia"/>
              <a:sym typeface="Georgia"/>
            </a:endParaRPr>
          </a:p>
        </p:txBody>
      </p:sp>
      <p:sp>
        <p:nvSpPr>
          <p:cNvPr id="94" name="Google Shape;94;p19"/>
          <p:cNvSpPr txBox="1">
            <a:spLocks noGrp="1"/>
          </p:cNvSpPr>
          <p:nvPr>
            <p:ph type="body" idx="1"/>
          </p:nvPr>
        </p:nvSpPr>
        <p:spPr>
          <a:xfrm>
            <a:off x="6573174" y="3366790"/>
            <a:ext cx="3189300" cy="1193100"/>
          </a:xfrm>
          <a:prstGeom prst="rect">
            <a:avLst/>
          </a:prstGeom>
        </p:spPr>
        <p:txBody>
          <a:bodyPr spcFirstLastPara="1" wrap="square" lIns="91425" tIns="91425" rIns="91425" bIns="91425" anchor="t" anchorCtr="0">
            <a:noAutofit/>
          </a:bodyPr>
          <a:lstStyle/>
          <a:p>
            <a:pPr marL="0" lvl="0" indent="0" algn="l" rtl="0">
              <a:lnSpc>
                <a:spcPts val="500"/>
              </a:lnSpc>
              <a:spcBef>
                <a:spcPts val="0"/>
              </a:spcBef>
              <a:spcAft>
                <a:spcPts val="0"/>
              </a:spcAft>
              <a:buNone/>
            </a:pPr>
            <a:r>
              <a:rPr lang="en-US" sz="900" baseline="30000" dirty="0" smtClean="0">
                <a:solidFill>
                  <a:schemeClr val="tx1"/>
                </a:solidFill>
                <a:latin typeface="Georgia"/>
                <a:ea typeface="Georgia"/>
                <a:cs typeface="Georgia"/>
                <a:sym typeface="Georgia"/>
              </a:rPr>
              <a:t>a</a:t>
            </a:r>
            <a:r>
              <a:rPr lang="en-US" sz="900" dirty="0" smtClean="0">
                <a:solidFill>
                  <a:schemeClr val="tx1"/>
                </a:solidFill>
                <a:latin typeface="Georgia"/>
                <a:ea typeface="Georgia"/>
                <a:cs typeface="Georgia"/>
                <a:sym typeface="Georgia"/>
              </a:rPr>
              <a:t> </a:t>
            </a:r>
            <a:r>
              <a:rPr lang="en" sz="900" dirty="0" smtClean="0">
                <a:solidFill>
                  <a:schemeClr val="tx1"/>
                </a:solidFill>
                <a:latin typeface="Georgia"/>
                <a:ea typeface="Georgia"/>
                <a:cs typeface="Georgia"/>
                <a:sym typeface="Georgia"/>
              </a:rPr>
              <a:t>95</a:t>
            </a:r>
            <a:r>
              <a:rPr lang="en" sz="900" dirty="0">
                <a:solidFill>
                  <a:schemeClr val="tx1"/>
                </a:solidFill>
                <a:latin typeface="Georgia"/>
                <a:ea typeface="Georgia"/>
                <a:cs typeface="Georgia"/>
                <a:sym typeface="Georgia"/>
              </a:rPr>
              <a:t>% Confidence Interval: [93.63 - 94.16] </a:t>
            </a:r>
            <a:endParaRPr sz="900" dirty="0">
              <a:solidFill>
                <a:schemeClr val="tx1"/>
              </a:solidFill>
              <a:latin typeface="Georgia"/>
              <a:ea typeface="Georgia"/>
              <a:cs typeface="Georgia"/>
              <a:sym typeface="Georgia"/>
            </a:endParaRPr>
          </a:p>
          <a:p>
            <a:pPr marL="0" lvl="0" indent="0" algn="l" rtl="0">
              <a:lnSpc>
                <a:spcPts val="500"/>
              </a:lnSpc>
              <a:spcBef>
                <a:spcPts val="1600"/>
              </a:spcBef>
              <a:spcAft>
                <a:spcPts val="0"/>
              </a:spcAft>
              <a:buNone/>
            </a:pPr>
            <a:r>
              <a:rPr lang="en-US" sz="900" baseline="30000" dirty="0" smtClean="0">
                <a:solidFill>
                  <a:schemeClr val="tx1"/>
                </a:solidFill>
                <a:latin typeface="Georgia"/>
                <a:ea typeface="Georgia"/>
                <a:cs typeface="Georgia"/>
                <a:sym typeface="Georgia"/>
              </a:rPr>
              <a:t>b</a:t>
            </a:r>
            <a:r>
              <a:rPr lang="en-US" sz="900" dirty="0" smtClean="0">
                <a:solidFill>
                  <a:schemeClr val="tx1"/>
                </a:solidFill>
                <a:latin typeface="Georgia"/>
                <a:ea typeface="Georgia"/>
                <a:cs typeface="Georgia"/>
                <a:sym typeface="Georgia"/>
              </a:rPr>
              <a:t> </a:t>
            </a:r>
            <a:r>
              <a:rPr lang="en" sz="900" dirty="0" smtClean="0">
                <a:solidFill>
                  <a:schemeClr val="tx1"/>
                </a:solidFill>
                <a:latin typeface="Georgia"/>
                <a:ea typeface="Georgia"/>
                <a:cs typeface="Georgia"/>
                <a:sym typeface="Georgia"/>
              </a:rPr>
              <a:t>95</a:t>
            </a:r>
            <a:r>
              <a:rPr lang="en" sz="900" dirty="0">
                <a:solidFill>
                  <a:schemeClr val="tx1"/>
                </a:solidFill>
                <a:latin typeface="Georgia"/>
                <a:ea typeface="Georgia"/>
                <a:cs typeface="Georgia"/>
                <a:sym typeface="Georgia"/>
              </a:rPr>
              <a:t>% Confidence Interval: [92.76 - 93.33] </a:t>
            </a:r>
            <a:endParaRPr sz="900" dirty="0">
              <a:solidFill>
                <a:schemeClr val="tx1"/>
              </a:solidFill>
              <a:latin typeface="Georgia"/>
              <a:ea typeface="Georgia"/>
              <a:cs typeface="Georgia"/>
              <a:sym typeface="Georgia"/>
            </a:endParaRPr>
          </a:p>
          <a:p>
            <a:pPr marL="0" lvl="0" indent="0" algn="l" rtl="0">
              <a:lnSpc>
                <a:spcPts val="500"/>
              </a:lnSpc>
              <a:spcBef>
                <a:spcPts val="1600"/>
              </a:spcBef>
              <a:spcAft>
                <a:spcPts val="1600"/>
              </a:spcAft>
              <a:buNone/>
            </a:pPr>
            <a:r>
              <a:rPr lang="en-US" sz="900" baseline="30000" dirty="0">
                <a:solidFill>
                  <a:schemeClr val="tx1"/>
                </a:solidFill>
                <a:latin typeface="Georgia"/>
                <a:ea typeface="Georgia"/>
                <a:cs typeface="Georgia"/>
                <a:sym typeface="Georgia"/>
              </a:rPr>
              <a:t>c</a:t>
            </a:r>
            <a:r>
              <a:rPr lang="en-US" sz="900" baseline="30000" dirty="0" smtClean="0">
                <a:solidFill>
                  <a:schemeClr val="tx1"/>
                </a:solidFill>
                <a:latin typeface="Georgia"/>
                <a:ea typeface="Georgia"/>
                <a:cs typeface="Georgia"/>
                <a:sym typeface="Georgia"/>
              </a:rPr>
              <a:t> </a:t>
            </a:r>
            <a:r>
              <a:rPr lang="en" sz="900" dirty="0" smtClean="0">
                <a:solidFill>
                  <a:schemeClr val="tx1"/>
                </a:solidFill>
                <a:latin typeface="Georgia"/>
                <a:ea typeface="Georgia"/>
                <a:cs typeface="Georgia"/>
                <a:sym typeface="Georgia"/>
              </a:rPr>
              <a:t>95</a:t>
            </a:r>
            <a:r>
              <a:rPr lang="en" sz="900" dirty="0">
                <a:solidFill>
                  <a:schemeClr val="tx1"/>
                </a:solidFill>
                <a:latin typeface="Georgia"/>
                <a:ea typeface="Georgia"/>
                <a:cs typeface="Georgia"/>
                <a:sym typeface="Georgia"/>
              </a:rPr>
              <a:t>% Confidence Interval: [90.06 - 90.71]</a:t>
            </a:r>
            <a:endParaRPr sz="900" dirty="0">
              <a:solidFill>
                <a:schemeClr val="tx1"/>
              </a:solidFill>
              <a:latin typeface="Georgia"/>
              <a:ea typeface="Georgia"/>
              <a:cs typeface="Georgia"/>
              <a:sym typeface="Georgia"/>
            </a:endParaRPr>
          </a:p>
        </p:txBody>
      </p:sp>
      <p:graphicFrame>
        <p:nvGraphicFramePr>
          <p:cNvPr id="95" name="Google Shape;95;p19"/>
          <p:cNvGraphicFramePr/>
          <p:nvPr>
            <p:extLst>
              <p:ext uri="{D42A27DB-BD31-4B8C-83A1-F6EECF244321}">
                <p14:modId xmlns:p14="http://schemas.microsoft.com/office/powerpoint/2010/main" val="1559271719"/>
              </p:ext>
            </p:extLst>
          </p:nvPr>
        </p:nvGraphicFramePr>
        <p:xfrm>
          <a:off x="773595" y="2089798"/>
          <a:ext cx="7239000" cy="1239400"/>
        </p:xfrm>
        <a:graphic>
          <a:graphicData uri="http://schemas.openxmlformats.org/drawingml/2006/table">
            <a:tbl>
              <a:tblPr>
                <a:noFill/>
                <a:tableStyleId>{D4C07585-C9E7-4433-8797-193433AB8F3E}</a:tableStyleId>
              </a:tblPr>
              <a:tblGrid>
                <a:gridCol w="1447800"/>
                <a:gridCol w="1447800"/>
                <a:gridCol w="1447800"/>
                <a:gridCol w="1447800"/>
                <a:gridCol w="1447800"/>
              </a:tblGrid>
              <a:tr h="250741">
                <a:tc>
                  <a:txBody>
                    <a:bodyPr/>
                    <a:lstStyle/>
                    <a:p>
                      <a:pPr marL="0" lvl="0" indent="0" algn="l" rtl="0">
                        <a:lnSpc>
                          <a:spcPts val="1000"/>
                        </a:lnSpc>
                        <a:spcBef>
                          <a:spcPts val="0"/>
                        </a:spcBef>
                        <a:spcAft>
                          <a:spcPts val="0"/>
                        </a:spcAft>
                        <a:buNone/>
                      </a:pPr>
                      <a:r>
                        <a:rPr lang="en" b="1" dirty="0">
                          <a:latin typeface="Georgia"/>
                          <a:ea typeface="Georgia"/>
                          <a:cs typeface="Georgia"/>
                          <a:sym typeface="Georgia"/>
                        </a:rPr>
                        <a:t>Task</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latin typeface="Georgia"/>
                          <a:ea typeface="Georgia"/>
                          <a:cs typeface="Georgia"/>
                          <a:sym typeface="Georgia"/>
                        </a:rPr>
                        <a:t>Single task</a:t>
                      </a:r>
                      <a:endParaRPr b="1"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latin typeface="Georgia"/>
                          <a:ea typeface="Georgia"/>
                          <a:cs typeface="Georgia"/>
                          <a:sym typeface="Georgia"/>
                        </a:rPr>
                        <a:t>3-task</a:t>
                      </a:r>
                      <a:endParaRPr b="1"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latin typeface="Georgia"/>
                          <a:ea typeface="Georgia"/>
                          <a:cs typeface="Georgia"/>
                          <a:sym typeface="Georgia"/>
                        </a:rPr>
                        <a:t>5-task</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latin typeface="Georgia"/>
                          <a:ea typeface="Georgia"/>
                          <a:cs typeface="Georgia"/>
                          <a:sym typeface="Georgia"/>
                        </a:rPr>
                        <a:t>20-task</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0431">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In-hospital</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smtClean="0">
                          <a:latin typeface="Georgia"/>
                          <a:ea typeface="Georgia"/>
                          <a:cs typeface="Georgia"/>
                          <a:sym typeface="Georgia"/>
                        </a:rPr>
                        <a:t>93.90</a:t>
                      </a:r>
                      <a:r>
                        <a:rPr lang="en-US" baseline="30000" dirty="0" smtClean="0">
                          <a:latin typeface="Georgia"/>
                          <a:ea typeface="Georgia"/>
                          <a:cs typeface="Georgia"/>
                          <a:sym typeface="Georgia"/>
                        </a:rPr>
                        <a:t>a</a:t>
                      </a:r>
                      <a:endParaRPr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solidFill>
                            <a:srgbClr val="C00000"/>
                          </a:solidFill>
                          <a:latin typeface="Georgia"/>
                          <a:ea typeface="Georgia"/>
                          <a:cs typeface="Georgia"/>
                          <a:sym typeface="Georgia"/>
                        </a:rPr>
                        <a:t>94.57</a:t>
                      </a:r>
                      <a:endParaRPr b="1" dirty="0">
                        <a:solidFill>
                          <a:srgbClr val="C00000"/>
                        </a:solidFill>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94.07</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a:latin typeface="Georgia"/>
                          <a:ea typeface="Georgia"/>
                          <a:cs typeface="Georgia"/>
                          <a:sym typeface="Georgia"/>
                        </a:rPr>
                        <a:t>93.41</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l" rtl="0">
                        <a:lnSpc>
                          <a:spcPts val="1000"/>
                        </a:lnSpc>
                        <a:spcBef>
                          <a:spcPts val="0"/>
                        </a:spcBef>
                        <a:spcAft>
                          <a:spcPts val="0"/>
                        </a:spcAft>
                        <a:buNone/>
                      </a:pPr>
                      <a:r>
                        <a:rPr lang="en">
                          <a:latin typeface="Georgia"/>
                          <a:ea typeface="Georgia"/>
                          <a:cs typeface="Georgia"/>
                          <a:sym typeface="Georgia"/>
                        </a:rPr>
                        <a:t>30-day</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smtClean="0">
                          <a:latin typeface="Georgia"/>
                          <a:ea typeface="Georgia"/>
                          <a:cs typeface="Georgia"/>
                          <a:sym typeface="Georgia"/>
                        </a:rPr>
                        <a:t>93.05</a:t>
                      </a:r>
                      <a:r>
                        <a:rPr lang="en-US" baseline="30000" dirty="0" smtClean="0">
                          <a:latin typeface="Georgia"/>
                          <a:ea typeface="Georgia"/>
                          <a:cs typeface="Georgia"/>
                          <a:sym typeface="Georgia"/>
                        </a:rPr>
                        <a:t>b</a:t>
                      </a:r>
                      <a:endParaRPr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solidFill>
                            <a:srgbClr val="C00000"/>
                          </a:solidFill>
                          <a:latin typeface="Georgia"/>
                          <a:ea typeface="Georgia"/>
                          <a:cs typeface="Georgia"/>
                          <a:sym typeface="Georgia"/>
                        </a:rPr>
                        <a:t>93.24</a:t>
                      </a:r>
                      <a:endParaRPr b="1" dirty="0">
                        <a:solidFill>
                          <a:srgbClr val="C00000"/>
                        </a:solidFill>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93.07</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92.35</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1-year</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smtClean="0">
                          <a:latin typeface="Georgia"/>
                          <a:ea typeface="Georgia"/>
                          <a:cs typeface="Georgia"/>
                          <a:sym typeface="Georgia"/>
                        </a:rPr>
                        <a:t>90.39</a:t>
                      </a:r>
                      <a:r>
                        <a:rPr lang="en-US" baseline="30000" dirty="0" smtClean="0">
                          <a:latin typeface="Georgia"/>
                          <a:ea typeface="Georgia"/>
                          <a:cs typeface="Georgia"/>
                          <a:sym typeface="Georgia"/>
                        </a:rPr>
                        <a:t>c</a:t>
                      </a:r>
                      <a:endParaRPr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89.58</a:t>
                      </a:r>
                      <a:endParaRPr dirty="0">
                        <a:latin typeface="Georgia"/>
                        <a:ea typeface="Georgia"/>
                        <a:cs typeface="Georgia"/>
                        <a:sym typeface="Georgia"/>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dirty="0">
                          <a:latin typeface="Georgia"/>
                          <a:ea typeface="Georgia"/>
                          <a:cs typeface="Georgia"/>
                          <a:sym typeface="Georgia"/>
                        </a:rPr>
                        <a:t>90.56</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1000"/>
                        </a:lnSpc>
                        <a:spcBef>
                          <a:spcPts val="0"/>
                        </a:spcBef>
                        <a:spcAft>
                          <a:spcPts val="0"/>
                        </a:spcAft>
                        <a:buNone/>
                      </a:pPr>
                      <a:r>
                        <a:rPr lang="en" b="1" dirty="0">
                          <a:solidFill>
                            <a:srgbClr val="C00000"/>
                          </a:solidFill>
                          <a:latin typeface="Georgia"/>
                          <a:ea typeface="Georgia"/>
                          <a:cs typeface="Georgia"/>
                          <a:sym typeface="Georgia"/>
                        </a:rPr>
                        <a:t>90.59</a:t>
                      </a:r>
                      <a:endParaRPr b="1" dirty="0">
                        <a:solidFill>
                          <a:srgbClr val="C00000"/>
                        </a:solidFill>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extBox 1"/>
          <p:cNvSpPr txBox="1"/>
          <p:nvPr/>
        </p:nvSpPr>
        <p:spPr>
          <a:xfrm>
            <a:off x="1884459" y="1431235"/>
            <a:ext cx="5017273" cy="307777"/>
          </a:xfrm>
          <a:prstGeom prst="rect">
            <a:avLst/>
          </a:prstGeom>
          <a:noFill/>
        </p:spPr>
        <p:txBody>
          <a:bodyPr wrap="square" rtlCol="0">
            <a:spAutoFit/>
          </a:bodyPr>
          <a:lstStyle/>
          <a:p>
            <a:r>
              <a:rPr lang="en-US" dirty="0">
                <a:latin typeface="Georgia" charset="0"/>
                <a:ea typeface="Georgia" charset="0"/>
                <a:cs typeface="Georgia" charset="0"/>
              </a:rPr>
              <a:t>Table </a:t>
            </a:r>
            <a:r>
              <a:rPr lang="en-US" altLang="zh-CN" dirty="0" smtClean="0">
                <a:latin typeface="Georgia" charset="0"/>
                <a:ea typeface="Georgia" charset="0"/>
                <a:cs typeface="Georgia" charset="0"/>
              </a:rPr>
              <a:t>3</a:t>
            </a:r>
            <a:r>
              <a:rPr lang="en-US" dirty="0" smtClean="0">
                <a:latin typeface="Georgia" charset="0"/>
                <a:ea typeface="Georgia" charset="0"/>
                <a:cs typeface="Georgia" charset="0"/>
              </a:rPr>
              <a:t>: </a:t>
            </a:r>
            <a:r>
              <a:rPr lang="en-US" dirty="0">
                <a:latin typeface="Georgia" charset="0"/>
                <a:ea typeface="Georgia" charset="0"/>
                <a:cs typeface="Georgia" charset="0"/>
              </a:rPr>
              <a:t>AUROC (%) of different models on each task</a:t>
            </a:r>
          </a:p>
        </p:txBody>
      </p:sp>
      <p:sp>
        <p:nvSpPr>
          <p:cNvPr id="6" name="Title 1"/>
          <p:cNvSpPr txBox="1">
            <a:spLocks/>
          </p:cNvSpPr>
          <p:nvPr/>
        </p:nvSpPr>
        <p:spPr>
          <a:xfrm>
            <a:off x="252132" y="250291"/>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pic>
        <p:nvPicPr>
          <p:cNvPr id="3" name="Picture 2"/>
          <p:cNvPicPr>
            <a:picLocks noChangeAspect="1"/>
          </p:cNvPicPr>
          <p:nvPr/>
        </p:nvPicPr>
        <p:blipFill>
          <a:blip r:embed="rId3"/>
          <a:stretch>
            <a:fillRect/>
          </a:stretch>
        </p:blipFill>
        <p:spPr>
          <a:xfrm>
            <a:off x="150613" y="1439023"/>
            <a:ext cx="8993387" cy="2635190"/>
          </a:xfrm>
          <a:prstGeom prst="rect">
            <a:avLst/>
          </a:prstGeom>
        </p:spPr>
      </p:pic>
      <p:sp>
        <p:nvSpPr>
          <p:cNvPr id="4" name="Rectangle 3"/>
          <p:cNvSpPr/>
          <p:nvPr/>
        </p:nvSpPr>
        <p:spPr>
          <a:xfrm>
            <a:off x="2321768" y="4140161"/>
            <a:ext cx="4381328" cy="307777"/>
          </a:xfrm>
          <a:prstGeom prst="rect">
            <a:avLst/>
          </a:prstGeom>
        </p:spPr>
        <p:txBody>
          <a:bodyPr wrap="none">
            <a:spAutoFit/>
          </a:bodyPr>
          <a:lstStyle/>
          <a:p>
            <a:pPr algn="ctr"/>
            <a:r>
              <a:rPr lang="en-US" altLang="zh-CN" dirty="0">
                <a:latin typeface="Georgia" charset="0"/>
                <a:ea typeface="Georgia" charset="0"/>
                <a:cs typeface="Georgia" charset="0"/>
              </a:rPr>
              <a:t>Figure</a:t>
            </a:r>
            <a:r>
              <a:rPr lang="zh-CN" altLang="en-US" dirty="0">
                <a:latin typeface="Georgia" charset="0"/>
                <a:ea typeface="Georgia" charset="0"/>
                <a:cs typeface="Georgia" charset="0"/>
              </a:rPr>
              <a:t> </a:t>
            </a:r>
            <a:r>
              <a:rPr lang="en-US" altLang="zh-CN" dirty="0" smtClean="0">
                <a:latin typeface="Georgia" charset="0"/>
                <a:ea typeface="Georgia" charset="0"/>
                <a:cs typeface="Georgia" charset="0"/>
              </a:rPr>
              <a:t>5:</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ROC</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curve</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of</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MTL</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and</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STL</a:t>
            </a:r>
            <a:r>
              <a:rPr lang="zh-CN" altLang="en-US" dirty="0" smtClean="0">
                <a:latin typeface="Georgia" charset="0"/>
                <a:ea typeface="Georgia" charset="0"/>
                <a:cs typeface="Georgia" charset="0"/>
              </a:rPr>
              <a:t> </a:t>
            </a:r>
            <a:r>
              <a:rPr lang="zh-CN" altLang="en-US" dirty="0">
                <a:latin typeface="Georgia" charset="0"/>
                <a:ea typeface="Georgia" charset="0"/>
                <a:cs typeface="Georgia" charset="0"/>
              </a:rPr>
              <a:t> </a:t>
            </a:r>
            <a:r>
              <a:rPr lang="en-US" altLang="zh-CN" dirty="0">
                <a:latin typeface="Georgia" charset="0"/>
                <a:ea typeface="Georgia" charset="0"/>
                <a:cs typeface="Georgia" charset="0"/>
              </a:rPr>
              <a:t>for</a:t>
            </a:r>
            <a:r>
              <a:rPr lang="zh-CN" altLang="en-US" dirty="0">
                <a:latin typeface="Georgia" charset="0"/>
                <a:ea typeface="Georgia" charset="0"/>
                <a:cs typeface="Georgia" charset="0"/>
              </a:rPr>
              <a:t> </a:t>
            </a:r>
            <a:r>
              <a:rPr lang="en-US" altLang="zh-CN" dirty="0">
                <a:latin typeface="Georgia" charset="0"/>
                <a:ea typeface="Georgia" charset="0"/>
                <a:cs typeface="Georgia" charset="0"/>
              </a:rPr>
              <a:t>three</a:t>
            </a:r>
            <a:r>
              <a:rPr lang="zh-CN" altLang="en-US" dirty="0">
                <a:latin typeface="Georgia" charset="0"/>
                <a:ea typeface="Georgia" charset="0"/>
                <a:cs typeface="Georgia" charset="0"/>
              </a:rPr>
              <a:t> </a:t>
            </a:r>
            <a:r>
              <a:rPr lang="en-US" altLang="zh-CN" dirty="0">
                <a:latin typeface="Georgia" charset="0"/>
                <a:ea typeface="Georgia" charset="0"/>
                <a:cs typeface="Georgia" charset="0"/>
              </a:rPr>
              <a:t>tasks</a:t>
            </a:r>
            <a:r>
              <a:rPr lang="zh-CN" altLang="en-US" dirty="0">
                <a:latin typeface="Georgia" charset="0"/>
                <a:ea typeface="Georgia" charset="0"/>
                <a:cs typeface="Georgia" charset="0"/>
              </a:rPr>
              <a:t> </a:t>
            </a:r>
            <a:endParaRPr lang="en-US" dirty="0">
              <a:latin typeface="Georgia" charset="0"/>
              <a:ea typeface="Georgia" charset="0"/>
              <a:cs typeface="Georgi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3678" y="96922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Georgia"/>
                <a:ea typeface="Georgia"/>
                <a:cs typeface="Georgia"/>
                <a:sym typeface="Georgia"/>
              </a:rPr>
              <a:t>Results: </a:t>
            </a:r>
            <a:r>
              <a:rPr lang="en-US" altLang="zh-CN" sz="2000" dirty="0" smtClean="0">
                <a:latin typeface="Georgia"/>
                <a:ea typeface="Georgia"/>
                <a:cs typeface="Georgia"/>
                <a:sym typeface="Georgia"/>
              </a:rPr>
              <a:t>e</a:t>
            </a:r>
            <a:r>
              <a:rPr lang="en" sz="2000" dirty="0" smtClean="0">
                <a:latin typeface="Georgia"/>
                <a:ea typeface="Georgia"/>
                <a:cs typeface="Georgia"/>
                <a:sym typeface="Georgia"/>
              </a:rPr>
              <a:t>valuation </a:t>
            </a:r>
            <a:r>
              <a:rPr lang="en" sz="2000" dirty="0">
                <a:latin typeface="Georgia"/>
                <a:ea typeface="Georgia"/>
                <a:cs typeface="Georgia"/>
                <a:sym typeface="Georgia"/>
              </a:rPr>
              <a:t>of patient representations on target task</a:t>
            </a:r>
            <a:endParaRPr sz="2000" dirty="0">
              <a:latin typeface="Georgia"/>
              <a:ea typeface="Georgia"/>
              <a:cs typeface="Georgia"/>
              <a:sym typeface="Georgia"/>
            </a:endParaRPr>
          </a:p>
        </p:txBody>
      </p:sp>
      <p:sp>
        <p:nvSpPr>
          <p:cNvPr id="101" name="Google Shape;101;p20"/>
          <p:cNvSpPr txBox="1">
            <a:spLocks noGrp="1"/>
          </p:cNvSpPr>
          <p:nvPr>
            <p:ph type="body" idx="1"/>
          </p:nvPr>
        </p:nvSpPr>
        <p:spPr>
          <a:xfrm>
            <a:off x="3042699" y="4338356"/>
            <a:ext cx="460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baseline="30000" dirty="0">
                <a:solidFill>
                  <a:schemeClr val="tx1"/>
                </a:solidFill>
                <a:latin typeface="Georgia" charset="0"/>
                <a:ea typeface="Georgia" charset="0"/>
                <a:cs typeface="Georgia" charset="0"/>
              </a:rPr>
              <a:t>a</a:t>
            </a:r>
            <a:r>
              <a:rPr lang="en-US" sz="1200" baseline="30000" dirty="0" smtClean="0">
                <a:solidFill>
                  <a:schemeClr val="tx1"/>
                </a:solidFill>
                <a:latin typeface="Georgia" charset="0"/>
                <a:ea typeface="Georgia" charset="0"/>
                <a:cs typeface="Georgia" charset="0"/>
              </a:rPr>
              <a:t> </a:t>
            </a:r>
            <a:r>
              <a:rPr lang="en" sz="1200" dirty="0" smtClean="0">
                <a:solidFill>
                  <a:schemeClr val="tx1"/>
                </a:solidFill>
                <a:latin typeface="Georgia" charset="0"/>
                <a:ea typeface="Georgia" charset="0"/>
                <a:cs typeface="Georgia" charset="0"/>
              </a:rPr>
              <a:t>95</a:t>
            </a:r>
            <a:r>
              <a:rPr lang="en" sz="1200" dirty="0">
                <a:solidFill>
                  <a:schemeClr val="tx1"/>
                </a:solidFill>
                <a:latin typeface="Georgia" charset="0"/>
                <a:ea typeface="Georgia" charset="0"/>
                <a:cs typeface="Georgia" charset="0"/>
              </a:rPr>
              <a:t>% Confidence Interval: [92.02 - 92.61]</a:t>
            </a:r>
            <a:endParaRPr sz="1200" dirty="0">
              <a:solidFill>
                <a:schemeClr val="tx1"/>
              </a:solidFill>
              <a:latin typeface="Georgia" charset="0"/>
              <a:ea typeface="Georgia" charset="0"/>
              <a:cs typeface="Georgia" charset="0"/>
            </a:endParaRPr>
          </a:p>
        </p:txBody>
      </p:sp>
      <p:graphicFrame>
        <p:nvGraphicFramePr>
          <p:cNvPr id="102" name="Google Shape;102;p20"/>
          <p:cNvGraphicFramePr/>
          <p:nvPr>
            <p:extLst>
              <p:ext uri="{D42A27DB-BD31-4B8C-83A1-F6EECF244321}">
                <p14:modId xmlns:p14="http://schemas.microsoft.com/office/powerpoint/2010/main" val="1739268602"/>
              </p:ext>
            </p:extLst>
          </p:nvPr>
        </p:nvGraphicFramePr>
        <p:xfrm>
          <a:off x="609600" y="2299766"/>
          <a:ext cx="7484828" cy="1981050"/>
        </p:xfrm>
        <a:graphic>
          <a:graphicData uri="http://schemas.openxmlformats.org/drawingml/2006/table">
            <a:tbl>
              <a:tblPr>
                <a:noFill/>
                <a:tableStyleId>{D4C07585-C9E7-4433-8797-193433AB8F3E}</a:tableStyleId>
              </a:tblPr>
              <a:tblGrid>
                <a:gridCol w="2413000"/>
                <a:gridCol w="2805706"/>
                <a:gridCol w="2266122"/>
              </a:tblGrid>
              <a:tr h="381000">
                <a:tc>
                  <a:txBody>
                    <a:bodyPr/>
                    <a:lstStyle/>
                    <a:p>
                      <a:pPr marL="0" lvl="0" indent="0" algn="l" rtl="0">
                        <a:spcBef>
                          <a:spcPts val="0"/>
                        </a:spcBef>
                        <a:spcAft>
                          <a:spcPts val="0"/>
                        </a:spcAft>
                        <a:buNone/>
                      </a:pP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smtClean="0">
                          <a:latin typeface="Georgia"/>
                          <a:ea typeface="Georgia"/>
                          <a:cs typeface="Georgia"/>
                          <a:sym typeface="Georgia"/>
                        </a:rPr>
                        <a:t>AUROC</a:t>
                      </a:r>
                      <a:r>
                        <a:rPr lang="en-US" b="1" dirty="0" smtClean="0">
                          <a:latin typeface="Georgia"/>
                          <a:ea typeface="Georgia"/>
                          <a:cs typeface="Georgia"/>
                          <a:sym typeface="Georgia"/>
                        </a:rPr>
                        <a:t> </a:t>
                      </a:r>
                      <a:r>
                        <a:rPr lang="en" b="1" dirty="0" smtClean="0">
                          <a:latin typeface="Georgia"/>
                          <a:ea typeface="Georgia"/>
                          <a:cs typeface="Georgia"/>
                          <a:sym typeface="Georgia"/>
                        </a:rPr>
                        <a:t>(%) </a:t>
                      </a:r>
                      <a:r>
                        <a:rPr lang="en" b="1" dirty="0">
                          <a:latin typeface="Georgia"/>
                          <a:ea typeface="Georgia"/>
                          <a:cs typeface="Georgia"/>
                          <a:sym typeface="Georgia"/>
                        </a:rPr>
                        <a:t>on 60-day task</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latin typeface="Georgia"/>
                          <a:ea typeface="Georgia"/>
                          <a:cs typeface="Georgia"/>
                          <a:sym typeface="Georgia"/>
                        </a:rPr>
                        <a:t>Total time of training</a:t>
                      </a:r>
                      <a:endParaRPr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dirty="0">
                          <a:latin typeface="Georgia"/>
                          <a:ea typeface="Georgia"/>
                          <a:cs typeface="Georgia"/>
                          <a:sym typeface="Georgia"/>
                        </a:rPr>
                        <a:t>single-task</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smtClean="0">
                          <a:latin typeface="Georgia"/>
                          <a:ea typeface="Georgia"/>
                          <a:cs typeface="Georgia"/>
                          <a:sym typeface="Georgia"/>
                        </a:rPr>
                        <a:t>92.32</a:t>
                      </a:r>
                      <a:r>
                        <a:rPr lang="en-US" baseline="30000" dirty="0" smtClean="0">
                          <a:latin typeface="Georgia"/>
                          <a:ea typeface="Georgia"/>
                          <a:cs typeface="Georgia"/>
                          <a:sym typeface="Georgia"/>
                        </a:rPr>
                        <a:t>a</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a:latin typeface="Georgia"/>
                          <a:ea typeface="Georgia"/>
                          <a:cs typeface="Georgia"/>
                          <a:sym typeface="Georgia"/>
                        </a:rPr>
                        <a:t>18.45 hours</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3-task patient vector</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91.97</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3.53 mins</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5-task patient vector</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b="1" dirty="0">
                          <a:solidFill>
                            <a:srgbClr val="C00000"/>
                          </a:solidFill>
                          <a:latin typeface="Georgia"/>
                          <a:ea typeface="Georgia"/>
                          <a:cs typeface="Georgia"/>
                          <a:sym typeface="Georgia"/>
                        </a:rPr>
                        <a:t>92.42</a:t>
                      </a:r>
                      <a:endParaRPr b="1" dirty="0">
                        <a:solidFill>
                          <a:srgbClr val="C00000"/>
                        </a:solidFill>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4.24 mins</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381000">
                <a:tc>
                  <a:txBody>
                    <a:bodyPr/>
                    <a:lstStyle/>
                    <a:p>
                      <a:pPr marL="0" lvl="0" indent="0" algn="l" rtl="0">
                        <a:spcBef>
                          <a:spcPts val="0"/>
                        </a:spcBef>
                        <a:spcAft>
                          <a:spcPts val="0"/>
                        </a:spcAft>
                        <a:buNone/>
                      </a:pPr>
                      <a:r>
                        <a:rPr lang="en">
                          <a:latin typeface="Georgia"/>
                          <a:ea typeface="Georgia"/>
                          <a:cs typeface="Georgia"/>
                          <a:sym typeface="Georgia"/>
                        </a:rPr>
                        <a:t>20-task patient vector</a:t>
                      </a:r>
                      <a:endParaRPr>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92.12</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latin typeface="Georgia"/>
                          <a:ea typeface="Georgia"/>
                          <a:cs typeface="Georgia"/>
                          <a:sym typeface="Georgia"/>
                        </a:rPr>
                        <a:t>5.12 mins</a:t>
                      </a:r>
                      <a:endParaRPr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extBox 1"/>
          <p:cNvSpPr txBox="1"/>
          <p:nvPr/>
        </p:nvSpPr>
        <p:spPr>
          <a:xfrm>
            <a:off x="609600" y="1782347"/>
            <a:ext cx="8764988" cy="276999"/>
          </a:xfrm>
          <a:prstGeom prst="rect">
            <a:avLst/>
          </a:prstGeom>
          <a:noFill/>
        </p:spPr>
        <p:txBody>
          <a:bodyPr wrap="square" rtlCol="0">
            <a:spAutoFit/>
          </a:bodyPr>
          <a:lstStyle/>
          <a:p>
            <a:r>
              <a:rPr lang="en-US" sz="1200" dirty="0">
                <a:latin typeface="Georgia" charset="0"/>
                <a:ea typeface="Georgia" charset="0"/>
                <a:cs typeface="Georgia" charset="0"/>
              </a:rPr>
              <a:t>Table </a:t>
            </a:r>
            <a:r>
              <a:rPr lang="en-US" altLang="zh-CN" sz="1200" dirty="0" smtClean="0">
                <a:latin typeface="Georgia" charset="0"/>
                <a:ea typeface="Georgia" charset="0"/>
                <a:cs typeface="Georgia" charset="0"/>
              </a:rPr>
              <a:t>4</a:t>
            </a:r>
            <a:r>
              <a:rPr lang="en-US" sz="1200" dirty="0" smtClean="0">
                <a:latin typeface="Georgia" charset="0"/>
                <a:ea typeface="Georgia" charset="0"/>
                <a:cs typeface="Georgia" charset="0"/>
              </a:rPr>
              <a:t>: Performance comparison of </a:t>
            </a:r>
            <a:r>
              <a:rPr lang="en-US" sz="1200" dirty="0">
                <a:latin typeface="Georgia" charset="0"/>
                <a:ea typeface="Georgia" charset="0"/>
                <a:cs typeface="Georgia" charset="0"/>
              </a:rPr>
              <a:t>pre-trained representations with the single-task model on the </a:t>
            </a:r>
            <a:r>
              <a:rPr lang="en-US" sz="1200" dirty="0" smtClean="0">
                <a:latin typeface="Georgia" charset="0"/>
                <a:ea typeface="Georgia" charset="0"/>
                <a:cs typeface="Georgia" charset="0"/>
              </a:rPr>
              <a:t>target task </a:t>
            </a:r>
            <a:endParaRPr lang="en-US" sz="1200" dirty="0">
              <a:latin typeface="Georgia" charset="0"/>
              <a:ea typeface="Georgia" charset="0"/>
              <a:cs typeface="Georgia" charset="0"/>
            </a:endParaRPr>
          </a:p>
        </p:txBody>
      </p:sp>
      <p:sp>
        <p:nvSpPr>
          <p:cNvPr id="6" name="Title 1"/>
          <p:cNvSpPr txBox="1">
            <a:spLocks/>
          </p:cNvSpPr>
          <p:nvPr/>
        </p:nvSpPr>
        <p:spPr>
          <a:xfrm>
            <a:off x="252132" y="250291"/>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
        <p:nvSpPr>
          <p:cNvPr id="3" name="Text Placeholder 2"/>
          <p:cNvSpPr>
            <a:spLocks noGrp="1"/>
          </p:cNvSpPr>
          <p:nvPr>
            <p:ph type="body" idx="1"/>
          </p:nvPr>
        </p:nvSpPr>
        <p:spPr/>
        <p:txBody>
          <a:bodyPr/>
          <a:lstStyle/>
          <a:p>
            <a:r>
              <a:rPr lang="en-US" altLang="zh-CN" dirty="0" smtClean="0">
                <a:solidFill>
                  <a:schemeClr val="tx1"/>
                </a:solidFill>
                <a:latin typeface="Georgia" charset="0"/>
                <a:ea typeface="Georgia" charset="0"/>
                <a:cs typeface="Georgia" charset="0"/>
              </a:rPr>
              <a:t>Background</a:t>
            </a:r>
          </a:p>
          <a:p>
            <a:pPr lvl="1"/>
            <a:r>
              <a:rPr lang="en-US" dirty="0">
                <a:solidFill>
                  <a:schemeClr val="tx1"/>
                </a:solidFill>
                <a:latin typeface="Georgia" charset="0"/>
                <a:ea typeface="Georgia" charset="0"/>
                <a:cs typeface="Georgia" charset="0"/>
              </a:rPr>
              <a:t>A significant amount of patient information is documented in unstructured data within Electronic Health </a:t>
            </a:r>
            <a:r>
              <a:rPr lang="en-US" dirty="0" smtClean="0">
                <a:solidFill>
                  <a:schemeClr val="tx1"/>
                </a:solidFill>
                <a:latin typeface="Georgia" charset="0"/>
                <a:ea typeface="Georgia" charset="0"/>
                <a:cs typeface="Georgia" charset="0"/>
              </a:rPr>
              <a:t>Record</a:t>
            </a:r>
            <a:r>
              <a:rPr lang="en-US" altLang="zh-CN" dirty="0" smtClean="0">
                <a:solidFill>
                  <a:schemeClr val="tx1"/>
                </a:solidFill>
                <a:latin typeface="Georgia" charset="0"/>
                <a:ea typeface="Georgia" charset="0"/>
                <a:cs typeface="Georgia" charset="0"/>
              </a:rPr>
              <a:t>s</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(EHRs</a:t>
            </a:r>
            <a:r>
              <a:rPr lang="en-US" dirty="0">
                <a:solidFill>
                  <a:schemeClr val="tx1"/>
                </a:solidFill>
                <a:latin typeface="Georgia" charset="0"/>
                <a:ea typeface="Georgia" charset="0"/>
                <a:cs typeface="Georgia" charset="0"/>
              </a:rPr>
              <a:t>) </a:t>
            </a:r>
            <a:endParaRPr lang="en-US" dirty="0" smtClean="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Most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existing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machine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learning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methods</a:t>
            </a:r>
            <a:r>
              <a:rPr 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largely focus on just a single task and </a:t>
            </a:r>
            <a:r>
              <a:rPr lang="en-US" dirty="0" smtClean="0">
                <a:solidFill>
                  <a:schemeClr val="tx1"/>
                </a:solidFill>
                <a:latin typeface="Georgia" charset="0"/>
                <a:ea typeface="Georgia" charset="0"/>
                <a:cs typeface="Georgia" charset="0"/>
              </a:rPr>
              <a:t>fail</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to </a:t>
            </a:r>
            <a:r>
              <a:rPr lang="en-US" dirty="0">
                <a:solidFill>
                  <a:schemeClr val="tx1"/>
                </a:solidFill>
                <a:latin typeface="Georgia" charset="0"/>
                <a:ea typeface="Georgia" charset="0"/>
                <a:cs typeface="Georgia" charset="0"/>
              </a:rPr>
              <a:t>realize the possible shared information between related </a:t>
            </a:r>
            <a:r>
              <a:rPr lang="en-US" dirty="0" smtClean="0">
                <a:solidFill>
                  <a:schemeClr val="tx1"/>
                </a:solidFill>
                <a:latin typeface="Georgia" charset="0"/>
                <a:ea typeface="Georgia" charset="0"/>
                <a:cs typeface="Georgia" charset="0"/>
              </a:rPr>
              <a:t>tasks</a:t>
            </a:r>
          </a:p>
          <a:p>
            <a:pPr lvl="1"/>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here </a:t>
            </a:r>
            <a:r>
              <a:rPr lang="en-US" dirty="0">
                <a:solidFill>
                  <a:schemeClr val="tx1"/>
                </a:solidFill>
                <a:latin typeface="Georgia" charset="0"/>
                <a:ea typeface="Georgia" charset="0"/>
                <a:cs typeface="Georgia" charset="0"/>
              </a:rPr>
              <a:t>has been relatively few studies attempting to </a:t>
            </a:r>
            <a:r>
              <a:rPr lang="en-US" altLang="zh-CN" dirty="0" smtClean="0">
                <a:solidFill>
                  <a:schemeClr val="tx1"/>
                </a:solidFill>
                <a:latin typeface="Georgia" charset="0"/>
                <a:ea typeface="Georgia" charset="0"/>
                <a:cs typeface="Georgia" charset="0"/>
              </a:rPr>
              <a:t>optimize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multiple </a:t>
            </a:r>
            <a:r>
              <a:rPr lang="en-US" dirty="0">
                <a:solidFill>
                  <a:schemeClr val="tx1"/>
                </a:solidFill>
                <a:latin typeface="Georgia" charset="0"/>
                <a:ea typeface="Georgia" charset="0"/>
                <a:cs typeface="Georgia" charset="0"/>
              </a:rPr>
              <a:t>tasks </a:t>
            </a:r>
            <a:r>
              <a:rPr lang="en-US" altLang="zh-CN" dirty="0" smtClean="0">
                <a:solidFill>
                  <a:schemeClr val="tx1"/>
                </a:solidFill>
                <a:latin typeface="Georgia" charset="0"/>
                <a:ea typeface="Georgia" charset="0"/>
                <a:cs typeface="Georgia" charset="0"/>
              </a:rPr>
              <a:t>at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same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time</a:t>
            </a:r>
            <a:r>
              <a:rPr lang="en-US" dirty="0">
                <a:solidFill>
                  <a:schemeClr val="tx1"/>
                </a:solidFill>
                <a:latin typeface="Georgia" charset="0"/>
                <a:ea typeface="Georgia" charset="0"/>
                <a:cs typeface="Georgia" charset="0"/>
              </a:rPr>
              <a:t/>
            </a:r>
            <a:br>
              <a:rPr lang="en-US" dirty="0">
                <a:solidFill>
                  <a:schemeClr val="tx1"/>
                </a:solidFill>
                <a:latin typeface="Georgia" charset="0"/>
                <a:ea typeface="Georgia" charset="0"/>
                <a:cs typeface="Georgia" charset="0"/>
              </a:rPr>
            </a:br>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998010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1263" y="236076"/>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5" name="Google Shape;100;p20"/>
          <p:cNvSpPr txBox="1">
            <a:spLocks noGrp="1"/>
          </p:cNvSpPr>
          <p:nvPr>
            <p:ph type="title"/>
          </p:nvPr>
        </p:nvSpPr>
        <p:spPr>
          <a:xfrm>
            <a:off x="331263" y="822991"/>
            <a:ext cx="8520600" cy="572700"/>
          </a:xfrm>
          <a:prstGeom prst="rect">
            <a:avLst/>
          </a:prstGeom>
        </p:spPr>
        <p:txBody>
          <a:bodyPr spcFirstLastPara="1" wrap="square" lIns="91425" tIns="91425" rIns="91425" bIns="91425" anchor="t" anchorCtr="0">
            <a:noAutofit/>
          </a:bodyPr>
          <a:lstStyle/>
          <a:p>
            <a:r>
              <a:rPr lang="en" sz="1600" dirty="0">
                <a:latin typeface="Georgia" charset="0"/>
                <a:ea typeface="Georgia" charset="0"/>
                <a:cs typeface="Georgia" charset="0"/>
                <a:sym typeface="Georgia"/>
              </a:rPr>
              <a:t>Results: </a:t>
            </a:r>
            <a:r>
              <a:rPr lang="en" sz="1600" dirty="0">
                <a:latin typeface="Georgia" charset="0"/>
                <a:ea typeface="Georgia" charset="0"/>
                <a:cs typeface="Georgia" charset="0"/>
              </a:rPr>
              <a:t>Performance evaluation of MTL model on patient mortality and LOS task</a:t>
            </a:r>
            <a:br>
              <a:rPr lang="en" sz="1600" dirty="0">
                <a:latin typeface="Georgia" charset="0"/>
                <a:ea typeface="Georgia" charset="0"/>
                <a:cs typeface="Georgia" charset="0"/>
              </a:rPr>
            </a:br>
            <a:r>
              <a:rPr lang="en" sz="1600" dirty="0">
                <a:latin typeface="Georgia" charset="0"/>
                <a:ea typeface="Georgia" charset="0"/>
                <a:cs typeface="Georgia" charset="0"/>
              </a:rPr>
              <a:t/>
            </a:r>
            <a:br>
              <a:rPr lang="en" sz="1600" dirty="0">
                <a:latin typeface="Georgia" charset="0"/>
                <a:ea typeface="Georgia" charset="0"/>
                <a:cs typeface="Georgia" charset="0"/>
              </a:rPr>
            </a:br>
            <a:endParaRPr sz="1600" dirty="0">
              <a:latin typeface="Georgia" charset="0"/>
              <a:ea typeface="Georgia" charset="0"/>
              <a:cs typeface="Georgia" charset="0"/>
              <a:sym typeface="Georgia"/>
            </a:endParaRPr>
          </a:p>
        </p:txBody>
      </p:sp>
      <p:graphicFrame>
        <p:nvGraphicFramePr>
          <p:cNvPr id="6" name="Google Shape;95;p19"/>
          <p:cNvGraphicFramePr/>
          <p:nvPr>
            <p:extLst>
              <p:ext uri="{D42A27DB-BD31-4B8C-83A1-F6EECF244321}">
                <p14:modId xmlns:p14="http://schemas.microsoft.com/office/powerpoint/2010/main" val="1163297087"/>
              </p:ext>
            </p:extLst>
          </p:nvPr>
        </p:nvGraphicFramePr>
        <p:xfrm>
          <a:off x="1135643" y="1696995"/>
          <a:ext cx="4715521" cy="985400"/>
        </p:xfrm>
        <a:graphic>
          <a:graphicData uri="http://schemas.openxmlformats.org/drawingml/2006/table">
            <a:tbl>
              <a:tblPr>
                <a:noFill/>
                <a:tableStyleId>{D4C07585-C9E7-4433-8797-193433AB8F3E}</a:tableStyleId>
              </a:tblPr>
              <a:tblGrid>
                <a:gridCol w="908452"/>
                <a:gridCol w="1863970"/>
                <a:gridCol w="1943099"/>
              </a:tblGrid>
              <a:tr h="0">
                <a:tc>
                  <a:txBody>
                    <a:bodyPr/>
                    <a:lstStyle/>
                    <a:p>
                      <a:pPr marL="0" lvl="0" indent="0" algn="ctr" rtl="0">
                        <a:lnSpc>
                          <a:spcPts val="500"/>
                        </a:lnSpc>
                        <a:spcBef>
                          <a:spcPts val="0"/>
                        </a:spcBef>
                        <a:spcAft>
                          <a:spcPts val="0"/>
                        </a:spcAft>
                        <a:buNone/>
                      </a:pPr>
                      <a:r>
                        <a:rPr lang="en" sz="1100" b="1" dirty="0">
                          <a:latin typeface="Georgia" charset="0"/>
                          <a:ea typeface="Georgia" charset="0"/>
                          <a:cs typeface="Georgia" charset="0"/>
                          <a:sym typeface="Georgia"/>
                        </a:rPr>
                        <a:t>Task</a:t>
                      </a:r>
                      <a:endParaRPr sz="1100" b="1" dirty="0">
                        <a:latin typeface="Georgia" charset="0"/>
                        <a:ea typeface="Georgia" charset="0"/>
                        <a:cs typeface="Georgia" charset="0"/>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b="1" dirty="0" smtClean="0">
                          <a:latin typeface="Georgia" charset="0"/>
                          <a:ea typeface="Georgia" charset="0"/>
                          <a:cs typeface="Georgia" charset="0"/>
                          <a:sym typeface="Georgia"/>
                        </a:rPr>
                        <a:t>Single-task</a:t>
                      </a:r>
                      <a:r>
                        <a:rPr lang="zh-CN" altLang="en-US" sz="1100" b="1" baseline="0" dirty="0" smtClean="0">
                          <a:latin typeface="Georgia" charset="0"/>
                          <a:ea typeface="Georgia" charset="0"/>
                          <a:cs typeface="Georgia" charset="0"/>
                          <a:sym typeface="Georgia"/>
                        </a:rPr>
                        <a:t> </a:t>
                      </a:r>
                      <a:r>
                        <a:rPr lang="en-US" altLang="zh-CN" sz="1100" b="1" dirty="0" smtClean="0">
                          <a:latin typeface="Georgia" charset="0"/>
                          <a:ea typeface="Georgia" charset="0"/>
                          <a:cs typeface="Georgia" charset="0"/>
                          <a:sym typeface="Georgia"/>
                        </a:rPr>
                        <a:t>AUROC</a:t>
                      </a:r>
                      <a:r>
                        <a:rPr lang="zh-CN" altLang="en-US" sz="1100" b="1" baseline="0" dirty="0" smtClean="0">
                          <a:latin typeface="Georgia" charset="0"/>
                          <a:ea typeface="Georgia" charset="0"/>
                          <a:cs typeface="Georgia" charset="0"/>
                          <a:sym typeface="Georgia"/>
                        </a:rPr>
                        <a:t> </a:t>
                      </a:r>
                      <a:r>
                        <a:rPr lang="en-US" altLang="zh-CN" sz="1100" b="1" baseline="0" dirty="0" smtClean="0">
                          <a:latin typeface="Georgia" charset="0"/>
                          <a:ea typeface="Georgia" charset="0"/>
                          <a:cs typeface="Georgia" charset="0"/>
                          <a:sym typeface="Georgia"/>
                        </a:rPr>
                        <a:t>(%)</a:t>
                      </a:r>
                      <a:endParaRPr sz="1100" b="1"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b="1" dirty="0" smtClean="0">
                          <a:latin typeface="Georgia" charset="0"/>
                          <a:ea typeface="Georgia" charset="0"/>
                          <a:cs typeface="Georgia" charset="0"/>
                          <a:sym typeface="Georgia"/>
                        </a:rPr>
                        <a:t>3-task</a:t>
                      </a:r>
                      <a:r>
                        <a:rPr lang="zh-CN" altLang="en-US" sz="1100" b="1" dirty="0" smtClean="0">
                          <a:latin typeface="Georgia" charset="0"/>
                          <a:ea typeface="Georgia" charset="0"/>
                          <a:cs typeface="Georgia" charset="0"/>
                          <a:sym typeface="Georgia"/>
                        </a:rPr>
                        <a:t> </a:t>
                      </a:r>
                      <a:r>
                        <a:rPr lang="en-US" altLang="zh-CN" sz="1100" b="1" dirty="0" smtClean="0">
                          <a:latin typeface="Georgia" charset="0"/>
                          <a:ea typeface="Georgia" charset="0"/>
                          <a:cs typeface="Georgia" charset="0"/>
                          <a:sym typeface="Georgia"/>
                        </a:rPr>
                        <a:t>model</a:t>
                      </a:r>
                      <a:r>
                        <a:rPr lang="zh-CN" altLang="en-US" sz="1100" b="1" dirty="0" smtClean="0">
                          <a:latin typeface="Georgia" charset="0"/>
                          <a:ea typeface="Georgia" charset="0"/>
                          <a:cs typeface="Georgia" charset="0"/>
                          <a:sym typeface="Georgia"/>
                        </a:rPr>
                        <a:t> </a:t>
                      </a:r>
                      <a:r>
                        <a:rPr lang="en-US" altLang="zh-CN" sz="1100" b="1" dirty="0" smtClean="0">
                          <a:latin typeface="Georgia" charset="0"/>
                          <a:ea typeface="Georgia" charset="0"/>
                          <a:cs typeface="Georgia" charset="0"/>
                          <a:sym typeface="Georgia"/>
                        </a:rPr>
                        <a:t>AUROC</a:t>
                      </a:r>
                      <a:r>
                        <a:rPr lang="zh-CN" altLang="en-US" sz="1100" b="1" dirty="0" smtClean="0">
                          <a:latin typeface="Georgia" charset="0"/>
                          <a:ea typeface="Georgia" charset="0"/>
                          <a:cs typeface="Georgia" charset="0"/>
                          <a:sym typeface="Georgia"/>
                        </a:rPr>
                        <a:t> </a:t>
                      </a:r>
                      <a:r>
                        <a:rPr lang="en-US" altLang="zh-CN" sz="1100" b="1" dirty="0" smtClean="0">
                          <a:latin typeface="Georgia" charset="0"/>
                          <a:ea typeface="Georgia" charset="0"/>
                          <a:cs typeface="Georgia" charset="0"/>
                          <a:sym typeface="Georgia"/>
                        </a:rPr>
                        <a:t>(%)</a:t>
                      </a:r>
                      <a:endParaRPr sz="1100" b="1"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lvl="0" indent="0" algn="ctr" rtl="0">
                        <a:lnSpc>
                          <a:spcPts val="500"/>
                        </a:lnSpc>
                        <a:spcBef>
                          <a:spcPts val="0"/>
                        </a:spcBef>
                        <a:spcAft>
                          <a:spcPts val="0"/>
                        </a:spcAft>
                        <a:buNone/>
                      </a:pPr>
                      <a:r>
                        <a:rPr lang="en" sz="1100" dirty="0">
                          <a:latin typeface="Georgia" charset="0"/>
                          <a:ea typeface="Georgia" charset="0"/>
                          <a:cs typeface="Georgia" charset="0"/>
                          <a:sym typeface="Georgia"/>
                        </a:rPr>
                        <a:t>30-day</a:t>
                      </a:r>
                      <a:endParaRPr sz="1100" dirty="0">
                        <a:latin typeface="Georgia" charset="0"/>
                        <a:ea typeface="Georgia" charset="0"/>
                        <a:cs typeface="Georgia" charset="0"/>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93.05</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92.91</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ctr" rtl="0">
                        <a:lnSpc>
                          <a:spcPts val="500"/>
                        </a:lnSpc>
                        <a:spcBef>
                          <a:spcPts val="0"/>
                        </a:spcBef>
                        <a:spcAft>
                          <a:spcPts val="0"/>
                        </a:spcAft>
                        <a:buNone/>
                      </a:pPr>
                      <a:r>
                        <a:rPr lang="en" sz="1100" dirty="0">
                          <a:latin typeface="Georgia" charset="0"/>
                          <a:ea typeface="Georgia" charset="0"/>
                          <a:cs typeface="Georgia" charset="0"/>
                          <a:sym typeface="Georgia"/>
                        </a:rPr>
                        <a:t>1-year</a:t>
                      </a:r>
                      <a:endParaRPr sz="1100" dirty="0">
                        <a:latin typeface="Georgia" charset="0"/>
                        <a:ea typeface="Georgia" charset="0"/>
                        <a:cs typeface="Georgia" charset="0"/>
                        <a:sym typeface="Georgia"/>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90.39</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90.85</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algn="ctr">
                        <a:lnSpc>
                          <a:spcPts val="500"/>
                        </a:lnSpc>
                      </a:pPr>
                      <a:r>
                        <a:rPr lang="en-US" altLang="zh-CN" sz="1100" dirty="0" smtClean="0">
                          <a:latin typeface="Georgia" charset="0"/>
                          <a:ea typeface="Georgia" charset="0"/>
                          <a:cs typeface="Georgia" charset="0"/>
                        </a:rPr>
                        <a:t>6-day</a:t>
                      </a:r>
                      <a:r>
                        <a:rPr lang="zh-CN" altLang="en-US" sz="1100" dirty="0" smtClean="0">
                          <a:latin typeface="Georgia" charset="0"/>
                          <a:ea typeface="Georgia" charset="0"/>
                          <a:cs typeface="Georgia" charset="0"/>
                        </a:rPr>
                        <a:t> </a:t>
                      </a:r>
                      <a:r>
                        <a:rPr lang="en-US" altLang="zh-CN" sz="1100" dirty="0" smtClean="0">
                          <a:latin typeface="Georgia" charset="0"/>
                          <a:ea typeface="Georgia" charset="0"/>
                          <a:cs typeface="Georgia" charset="0"/>
                        </a:rPr>
                        <a:t>LOS</a:t>
                      </a:r>
                      <a:endParaRPr lang="en-US" sz="1100" dirty="0">
                        <a:latin typeface="Georgia" charset="0"/>
                        <a:ea typeface="Georgia" charset="0"/>
                        <a:cs typeface="Georgia" charset="0"/>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88.35</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100" dirty="0" smtClean="0">
                          <a:latin typeface="Georgia" charset="0"/>
                          <a:ea typeface="Georgia" charset="0"/>
                          <a:cs typeface="Georgia" charset="0"/>
                          <a:sym typeface="Georgia"/>
                        </a:rPr>
                        <a:t>88.61</a:t>
                      </a:r>
                      <a:endParaRPr sz="1100" dirty="0">
                        <a:latin typeface="Georgia" charset="0"/>
                        <a:ea typeface="Georgia" charset="0"/>
                        <a:cs typeface="Georgia" charset="0"/>
                        <a:sym typeface="Georgia"/>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2267997"/>
              </p:ext>
            </p:extLst>
          </p:nvPr>
        </p:nvGraphicFramePr>
        <p:xfrm>
          <a:off x="3052366" y="3394508"/>
          <a:ext cx="5095615" cy="1478100"/>
        </p:xfrm>
        <a:graphic>
          <a:graphicData uri="http://schemas.openxmlformats.org/drawingml/2006/table">
            <a:tbl>
              <a:tblPr>
                <a:noFill/>
                <a:tableStyleId>{D4C07585-C9E7-4433-8797-193433AB8F3E}</a:tableStyleId>
              </a:tblPr>
              <a:tblGrid>
                <a:gridCol w="1738019"/>
                <a:gridCol w="3357596"/>
              </a:tblGrid>
              <a:tr h="0">
                <a:tc>
                  <a:txBody>
                    <a:bodyPr/>
                    <a:lstStyle/>
                    <a:p>
                      <a:pPr marL="0" lvl="0" indent="0" algn="l" rtl="0">
                        <a:lnSpc>
                          <a:spcPts val="500"/>
                        </a:lnSpc>
                        <a:spcBef>
                          <a:spcPts val="0"/>
                        </a:spcBef>
                        <a:spcAft>
                          <a:spcPts val="0"/>
                        </a:spcAft>
                        <a:buNone/>
                      </a:pPr>
                      <a:endParaRPr sz="1200"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lnSpc>
                          <a:spcPts val="500"/>
                        </a:lnSpc>
                        <a:spcBef>
                          <a:spcPts val="0"/>
                        </a:spcBef>
                        <a:spcAft>
                          <a:spcPts val="0"/>
                        </a:spcAft>
                        <a:buNone/>
                      </a:pPr>
                      <a:r>
                        <a:rPr lang="en" sz="1200" b="1" dirty="0" smtClean="0">
                          <a:latin typeface="Georgia"/>
                          <a:ea typeface="Georgia"/>
                          <a:cs typeface="Georgia"/>
                          <a:sym typeface="Georgia"/>
                        </a:rPr>
                        <a:t>AUROC</a:t>
                      </a:r>
                      <a:r>
                        <a:rPr lang="en-US" sz="1200" b="1" dirty="0" smtClean="0">
                          <a:latin typeface="Georgia"/>
                          <a:ea typeface="Georgia"/>
                          <a:cs typeface="Georgia"/>
                          <a:sym typeface="Georgia"/>
                        </a:rPr>
                        <a:t> </a:t>
                      </a:r>
                      <a:r>
                        <a:rPr lang="en" sz="1200" b="1" dirty="0" smtClean="0">
                          <a:latin typeface="Georgia"/>
                          <a:ea typeface="Georgia"/>
                          <a:cs typeface="Georgia"/>
                          <a:sym typeface="Georgia"/>
                        </a:rPr>
                        <a:t>(%) </a:t>
                      </a:r>
                      <a:r>
                        <a:rPr lang="en" sz="1200" b="1" dirty="0">
                          <a:latin typeface="Georgia"/>
                          <a:ea typeface="Georgia"/>
                          <a:cs typeface="Georgia"/>
                          <a:sym typeface="Georgia"/>
                        </a:rPr>
                        <a:t>on </a:t>
                      </a:r>
                      <a:r>
                        <a:rPr lang="en-US" altLang="zh-CN" sz="1200" b="1" dirty="0" smtClean="0">
                          <a:latin typeface="Georgia"/>
                          <a:ea typeface="Georgia"/>
                          <a:cs typeface="Georgia"/>
                          <a:sym typeface="Georgia"/>
                        </a:rPr>
                        <a:t>14-day</a:t>
                      </a:r>
                      <a:r>
                        <a:rPr lang="zh-CN" altLang="en-US" sz="1200" b="1" dirty="0" smtClean="0">
                          <a:latin typeface="Georgia"/>
                          <a:ea typeface="Georgia"/>
                          <a:cs typeface="Georgia"/>
                          <a:sym typeface="Georgia"/>
                        </a:rPr>
                        <a:t> </a:t>
                      </a:r>
                      <a:r>
                        <a:rPr lang="en-US" altLang="zh-CN" sz="1200" b="1" dirty="0" smtClean="0">
                          <a:latin typeface="Georgia"/>
                          <a:ea typeface="Georgia"/>
                          <a:cs typeface="Georgia"/>
                          <a:sym typeface="Georgia"/>
                        </a:rPr>
                        <a:t>LOS</a:t>
                      </a:r>
                      <a:r>
                        <a:rPr lang="en" sz="1200" b="1" dirty="0" smtClean="0">
                          <a:latin typeface="Georgia"/>
                          <a:ea typeface="Georgia"/>
                          <a:cs typeface="Georgia"/>
                          <a:sym typeface="Georgia"/>
                        </a:rPr>
                        <a:t> </a:t>
                      </a:r>
                      <a:r>
                        <a:rPr lang="en" sz="1200" b="1" dirty="0">
                          <a:latin typeface="Georgia"/>
                          <a:ea typeface="Georgia"/>
                          <a:cs typeface="Georgia"/>
                          <a:sym typeface="Georgia"/>
                        </a:rPr>
                        <a:t>task</a:t>
                      </a:r>
                      <a:endParaRPr sz="1200"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lvl="0" indent="0" algn="l" rtl="0">
                        <a:lnSpc>
                          <a:spcPts val="500"/>
                        </a:lnSpc>
                        <a:spcBef>
                          <a:spcPts val="0"/>
                        </a:spcBef>
                        <a:spcAft>
                          <a:spcPts val="0"/>
                        </a:spcAft>
                        <a:buNone/>
                      </a:pPr>
                      <a:r>
                        <a:rPr lang="en" sz="1200" dirty="0">
                          <a:latin typeface="Georgia"/>
                          <a:ea typeface="Georgia"/>
                          <a:cs typeface="Georgia"/>
                          <a:sym typeface="Georgia"/>
                        </a:rPr>
                        <a:t>single-task</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200" dirty="0" smtClean="0">
                          <a:latin typeface="Georgia"/>
                          <a:ea typeface="Georgia"/>
                          <a:cs typeface="Georgia"/>
                          <a:sym typeface="Georgia"/>
                        </a:rPr>
                        <a:t>89.00</a:t>
                      </a:r>
                      <a:r>
                        <a:rPr lang="en-US" sz="1200" baseline="30000" dirty="0" smtClean="0">
                          <a:latin typeface="Georgia"/>
                          <a:ea typeface="Georgia"/>
                          <a:cs typeface="Georgia"/>
                          <a:sym typeface="Georgia"/>
                        </a:rPr>
                        <a:t>a</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l" rtl="0">
                        <a:lnSpc>
                          <a:spcPts val="500"/>
                        </a:lnSpc>
                        <a:spcBef>
                          <a:spcPts val="0"/>
                        </a:spcBef>
                        <a:spcAft>
                          <a:spcPts val="0"/>
                        </a:spcAft>
                        <a:buNone/>
                      </a:pPr>
                      <a:r>
                        <a:rPr lang="en" sz="1200" dirty="0" smtClean="0">
                          <a:latin typeface="Georgia"/>
                          <a:ea typeface="Georgia"/>
                          <a:cs typeface="Georgia"/>
                          <a:sym typeface="Georgia"/>
                        </a:rPr>
                        <a:t>3-task</a:t>
                      </a:r>
                      <a:r>
                        <a:rPr lang="en-US" altLang="zh-CN" sz="1200" baseline="30000" dirty="0" smtClean="0">
                          <a:latin typeface="Georgia"/>
                          <a:ea typeface="Georgia"/>
                          <a:cs typeface="Georgia"/>
                          <a:sym typeface="Georgia"/>
                        </a:rPr>
                        <a:t>1</a:t>
                      </a:r>
                      <a:r>
                        <a:rPr lang="en" sz="1200" dirty="0" smtClean="0">
                          <a:latin typeface="Georgia"/>
                          <a:ea typeface="Georgia"/>
                          <a:cs typeface="Georgia"/>
                          <a:sym typeface="Georgia"/>
                        </a:rPr>
                        <a:t> </a:t>
                      </a:r>
                      <a:r>
                        <a:rPr lang="en" sz="1200" dirty="0">
                          <a:latin typeface="Georgia"/>
                          <a:ea typeface="Georgia"/>
                          <a:cs typeface="Georgia"/>
                          <a:sym typeface="Georgia"/>
                        </a:rPr>
                        <a:t>patient vector</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200" b="1" dirty="0" smtClean="0">
                          <a:latin typeface="Georgia"/>
                          <a:ea typeface="Georgia"/>
                          <a:cs typeface="Georgia"/>
                          <a:sym typeface="Georgia"/>
                        </a:rPr>
                        <a:t>90.39</a:t>
                      </a:r>
                      <a:endParaRPr sz="1200" b="1"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l" rtl="0">
                        <a:lnSpc>
                          <a:spcPts val="500"/>
                        </a:lnSpc>
                        <a:spcBef>
                          <a:spcPts val="0"/>
                        </a:spcBef>
                        <a:spcAft>
                          <a:spcPts val="0"/>
                        </a:spcAft>
                        <a:buNone/>
                      </a:pPr>
                      <a:r>
                        <a:rPr lang="en-US" altLang="zh-CN" sz="1200" dirty="0" smtClean="0">
                          <a:latin typeface="Georgia"/>
                          <a:ea typeface="Georgia"/>
                          <a:cs typeface="Georgia"/>
                          <a:sym typeface="Georgia"/>
                        </a:rPr>
                        <a:t>3</a:t>
                      </a:r>
                      <a:r>
                        <a:rPr lang="en" sz="1200" dirty="0" smtClean="0">
                          <a:latin typeface="Georgia"/>
                          <a:ea typeface="Georgia"/>
                          <a:cs typeface="Georgia"/>
                          <a:sym typeface="Georgia"/>
                        </a:rPr>
                        <a:t>-task</a:t>
                      </a:r>
                      <a:r>
                        <a:rPr lang="en-US" altLang="zh-CN" sz="1200" baseline="30000" dirty="0" smtClean="0">
                          <a:latin typeface="Georgia"/>
                          <a:ea typeface="Georgia"/>
                          <a:cs typeface="Georgia"/>
                          <a:sym typeface="Georgia"/>
                        </a:rPr>
                        <a:t>2</a:t>
                      </a:r>
                      <a:r>
                        <a:rPr lang="en" sz="1200" dirty="0" smtClean="0">
                          <a:latin typeface="Georgia"/>
                          <a:ea typeface="Georgia"/>
                          <a:cs typeface="Georgia"/>
                          <a:sym typeface="Georgia"/>
                        </a:rPr>
                        <a:t> </a:t>
                      </a:r>
                      <a:r>
                        <a:rPr lang="en" sz="1200" dirty="0">
                          <a:latin typeface="Georgia"/>
                          <a:ea typeface="Georgia"/>
                          <a:cs typeface="Georgia"/>
                          <a:sym typeface="Georgia"/>
                        </a:rPr>
                        <a:t>patient vector</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200" b="0" dirty="0" smtClean="0">
                          <a:solidFill>
                            <a:schemeClr val="tx1"/>
                          </a:solidFill>
                          <a:latin typeface="Georgia"/>
                          <a:ea typeface="Georgia"/>
                          <a:cs typeface="Georgia"/>
                          <a:sym typeface="Georgia"/>
                        </a:rPr>
                        <a:t>74.71</a:t>
                      </a:r>
                      <a:endParaRPr sz="1200" b="0" dirty="0">
                        <a:solidFill>
                          <a:schemeClr val="tx1"/>
                        </a:solidFill>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0">
                <a:tc>
                  <a:txBody>
                    <a:bodyPr/>
                    <a:lstStyle/>
                    <a:p>
                      <a:pPr marL="0" lvl="0" indent="0" algn="l" rtl="0">
                        <a:lnSpc>
                          <a:spcPts val="500"/>
                        </a:lnSpc>
                        <a:spcBef>
                          <a:spcPts val="0"/>
                        </a:spcBef>
                        <a:spcAft>
                          <a:spcPts val="0"/>
                        </a:spcAft>
                        <a:buNone/>
                      </a:pPr>
                      <a:r>
                        <a:rPr lang="en-US" altLang="zh-CN" sz="1200" dirty="0" smtClean="0">
                          <a:latin typeface="Georgia"/>
                          <a:ea typeface="Georgia"/>
                          <a:cs typeface="Georgia"/>
                          <a:sym typeface="Georgia"/>
                        </a:rPr>
                        <a:t>5</a:t>
                      </a:r>
                      <a:r>
                        <a:rPr lang="en" sz="1200" dirty="0" smtClean="0">
                          <a:latin typeface="Georgia"/>
                          <a:ea typeface="Georgia"/>
                          <a:cs typeface="Georgia"/>
                          <a:sym typeface="Georgia"/>
                        </a:rPr>
                        <a:t>-task </a:t>
                      </a:r>
                      <a:r>
                        <a:rPr lang="en" sz="1200" dirty="0">
                          <a:latin typeface="Georgia"/>
                          <a:ea typeface="Georgia"/>
                          <a:cs typeface="Georgia"/>
                          <a:sym typeface="Georgia"/>
                        </a:rPr>
                        <a:t>patient vector</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200" b="0" dirty="0" smtClean="0">
                          <a:solidFill>
                            <a:schemeClr val="tx1"/>
                          </a:solidFill>
                          <a:latin typeface="Georgia"/>
                          <a:ea typeface="Georgia"/>
                          <a:cs typeface="Georgia"/>
                          <a:sym typeface="Georgia"/>
                        </a:rPr>
                        <a:t>74.41</a:t>
                      </a:r>
                      <a:endParaRPr sz="1200" b="0" dirty="0">
                        <a:solidFill>
                          <a:schemeClr val="tx1"/>
                        </a:solidFill>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0">
                <a:tc>
                  <a:txBody>
                    <a:bodyPr/>
                    <a:lstStyle/>
                    <a:p>
                      <a:pPr marL="0" lvl="0" indent="0" algn="l" rtl="0">
                        <a:lnSpc>
                          <a:spcPts val="500"/>
                        </a:lnSpc>
                        <a:spcBef>
                          <a:spcPts val="0"/>
                        </a:spcBef>
                        <a:spcAft>
                          <a:spcPts val="0"/>
                        </a:spcAft>
                        <a:buNone/>
                      </a:pPr>
                      <a:r>
                        <a:rPr lang="en" sz="1200" dirty="0">
                          <a:latin typeface="Georgia"/>
                          <a:ea typeface="Georgia"/>
                          <a:cs typeface="Georgia"/>
                          <a:sym typeface="Georgia"/>
                        </a:rPr>
                        <a:t>20-task patient vector</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ts val="500"/>
                        </a:lnSpc>
                        <a:spcBef>
                          <a:spcPts val="0"/>
                        </a:spcBef>
                        <a:spcAft>
                          <a:spcPts val="0"/>
                        </a:spcAft>
                        <a:buNone/>
                      </a:pPr>
                      <a:r>
                        <a:rPr lang="en-US" altLang="zh-CN" sz="1200" dirty="0" smtClean="0">
                          <a:latin typeface="Georgia"/>
                          <a:ea typeface="Georgia"/>
                          <a:cs typeface="Georgia"/>
                          <a:sym typeface="Georgia"/>
                        </a:rPr>
                        <a:t>74.91</a:t>
                      </a:r>
                      <a:endParaRPr sz="1200" dirty="0">
                        <a:latin typeface="Georgia"/>
                        <a:ea typeface="Georgia"/>
                        <a:cs typeface="Georgia"/>
                        <a:sym typeface="Georgia"/>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1222131" y="1286351"/>
            <a:ext cx="4888523" cy="523220"/>
          </a:xfrm>
          <a:prstGeom prst="rect">
            <a:avLst/>
          </a:prstGeom>
          <a:noFill/>
        </p:spPr>
        <p:txBody>
          <a:bodyPr wrap="square" rtlCol="0">
            <a:spAutoFit/>
          </a:bodyPr>
          <a:lstStyle/>
          <a:p>
            <a:r>
              <a:rPr lang="en-US" altLang="zh-CN" dirty="0" smtClean="0">
                <a:latin typeface="Georgia" charset="0"/>
                <a:ea typeface="Georgia" charset="0"/>
                <a:cs typeface="Georgia" charset="0"/>
              </a:rPr>
              <a:t>Table</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5:</a:t>
            </a:r>
            <a:r>
              <a:rPr lang="zh-CN" altLang="en-US" dirty="0" smtClean="0">
                <a:latin typeface="Georgia" charset="0"/>
                <a:ea typeface="Georgia" charset="0"/>
                <a:cs typeface="Georgia" charset="0"/>
              </a:rPr>
              <a:t> </a:t>
            </a:r>
            <a:r>
              <a:rPr lang="en-US" dirty="0" smtClean="0">
                <a:latin typeface="Georgia" charset="0"/>
                <a:ea typeface="Georgia" charset="0"/>
                <a:cs typeface="Georgia" charset="0"/>
              </a:rPr>
              <a:t>Performance </a:t>
            </a:r>
            <a:r>
              <a:rPr lang="en-US" dirty="0">
                <a:latin typeface="Georgia" charset="0"/>
                <a:ea typeface="Georgia" charset="0"/>
                <a:cs typeface="Georgia" charset="0"/>
              </a:rPr>
              <a:t>of 3-task model on each task </a:t>
            </a:r>
          </a:p>
          <a:p>
            <a:endParaRPr lang="en-US" dirty="0">
              <a:latin typeface="Georgia" charset="0"/>
              <a:ea typeface="Georgia" charset="0"/>
              <a:cs typeface="Georgia" charset="0"/>
            </a:endParaRPr>
          </a:p>
        </p:txBody>
      </p:sp>
      <p:sp>
        <p:nvSpPr>
          <p:cNvPr id="9" name="TextBox 8"/>
          <p:cNvSpPr txBox="1"/>
          <p:nvPr/>
        </p:nvSpPr>
        <p:spPr>
          <a:xfrm>
            <a:off x="3052366" y="3033040"/>
            <a:ext cx="4888523" cy="307777"/>
          </a:xfrm>
          <a:prstGeom prst="rect">
            <a:avLst/>
          </a:prstGeom>
          <a:noFill/>
        </p:spPr>
        <p:txBody>
          <a:bodyPr wrap="square" rtlCol="0">
            <a:spAutoFit/>
          </a:bodyPr>
          <a:lstStyle/>
          <a:p>
            <a:r>
              <a:rPr lang="en-US" altLang="zh-CN" dirty="0" smtClean="0">
                <a:latin typeface="Georgia" charset="0"/>
                <a:ea typeface="Georgia" charset="0"/>
                <a:cs typeface="Georgia" charset="0"/>
              </a:rPr>
              <a:t>Table</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6:</a:t>
            </a:r>
            <a:r>
              <a:rPr lang="zh-CN" altLang="en-US" dirty="0" smtClean="0">
                <a:latin typeface="Georgia" charset="0"/>
                <a:ea typeface="Georgia" charset="0"/>
                <a:cs typeface="Georgia" charset="0"/>
              </a:rPr>
              <a:t> </a:t>
            </a:r>
            <a:r>
              <a:rPr lang="en-US" dirty="0">
                <a:latin typeface="Georgia" charset="0"/>
                <a:ea typeface="Georgia" charset="0"/>
                <a:cs typeface="Georgia" charset="0"/>
              </a:rPr>
              <a:t>Pre-trained representation on 14-day LOS task </a:t>
            </a:r>
          </a:p>
        </p:txBody>
      </p:sp>
      <p:sp>
        <p:nvSpPr>
          <p:cNvPr id="10" name="TextBox 9"/>
          <p:cNvSpPr txBox="1"/>
          <p:nvPr/>
        </p:nvSpPr>
        <p:spPr>
          <a:xfrm>
            <a:off x="1456680" y="3782011"/>
            <a:ext cx="1374444" cy="1200329"/>
          </a:xfrm>
          <a:prstGeom prst="rect">
            <a:avLst/>
          </a:prstGeom>
          <a:noFill/>
        </p:spPr>
        <p:txBody>
          <a:bodyPr wrap="square" rtlCol="0">
            <a:spAutoFit/>
          </a:bodyPr>
          <a:lstStyle/>
          <a:p>
            <a:r>
              <a:rPr lang="en-US" altLang="zh-CN" sz="900" dirty="0" smtClean="0">
                <a:latin typeface="Georgia" charset="0"/>
                <a:ea typeface="Georgia" charset="0"/>
                <a:cs typeface="Georgia" charset="0"/>
              </a:rPr>
              <a:t>1:</a:t>
            </a:r>
            <a:r>
              <a:rPr lang="zh-CN" altLang="en-US" sz="900" dirty="0" smtClean="0">
                <a:latin typeface="Georgia" charset="0"/>
                <a:ea typeface="Georgia" charset="0"/>
                <a:cs typeface="Georgia" charset="0"/>
              </a:rPr>
              <a:t> </a:t>
            </a:r>
            <a:r>
              <a:rPr lang="en-US" altLang="zh-CN" sz="900" dirty="0" smtClean="0">
                <a:latin typeface="Georgia" charset="0"/>
                <a:ea typeface="Georgia" charset="0"/>
                <a:cs typeface="Georgia" charset="0"/>
              </a:rPr>
              <a:t>3-task</a:t>
            </a:r>
            <a:r>
              <a:rPr lang="zh-CN" altLang="en-US" sz="900" dirty="0" smtClean="0">
                <a:latin typeface="Georgia" charset="0"/>
                <a:ea typeface="Georgia" charset="0"/>
                <a:cs typeface="Georgia" charset="0"/>
              </a:rPr>
              <a:t> </a:t>
            </a:r>
            <a:r>
              <a:rPr lang="en-US" altLang="zh-CN" sz="900" dirty="0">
                <a:latin typeface="Georgia" charset="0"/>
                <a:ea typeface="Georgia" charset="0"/>
                <a:cs typeface="Georgia" charset="0"/>
              </a:rPr>
              <a:t>of</a:t>
            </a:r>
            <a:r>
              <a:rPr lang="zh-CN" altLang="en-US" sz="900" dirty="0">
                <a:latin typeface="Georgia" charset="0"/>
                <a:ea typeface="Georgia" charset="0"/>
                <a:cs typeface="Georgia" charset="0"/>
              </a:rPr>
              <a:t> </a:t>
            </a:r>
            <a:r>
              <a:rPr lang="en-US" altLang="zh-CN" sz="900" dirty="0" smtClean="0">
                <a:latin typeface="Georgia" charset="0"/>
                <a:ea typeface="Georgia" charset="0"/>
                <a:cs typeface="Georgia" charset="0"/>
              </a:rPr>
              <a:t>3</a:t>
            </a:r>
            <a:r>
              <a:rPr lang="en-US" sz="900" dirty="0" smtClean="0">
                <a:latin typeface="Georgia" charset="0"/>
                <a:ea typeface="Georgia" charset="0"/>
                <a:cs typeface="Georgia" charset="0"/>
              </a:rPr>
              <a:t>0-day</a:t>
            </a:r>
            <a:r>
              <a:rPr lang="en-US" sz="900" dirty="0">
                <a:latin typeface="Georgia" charset="0"/>
                <a:ea typeface="Georgia" charset="0"/>
                <a:cs typeface="Georgia" charset="0"/>
              </a:rPr>
              <a:t>, 1-year mortality, 6-day LOS </a:t>
            </a:r>
          </a:p>
          <a:p>
            <a:endParaRPr lang="en-US" altLang="zh-CN" sz="900" dirty="0" smtClean="0">
              <a:latin typeface="Georgia" charset="0"/>
              <a:ea typeface="Georgia" charset="0"/>
              <a:cs typeface="Georgia" charset="0"/>
            </a:endParaRPr>
          </a:p>
          <a:p>
            <a:r>
              <a:rPr lang="en-US" altLang="zh-CN" sz="900" dirty="0" smtClean="0">
                <a:latin typeface="Georgia" charset="0"/>
                <a:ea typeface="Georgia" charset="0"/>
                <a:cs typeface="Georgia" charset="0"/>
              </a:rPr>
              <a:t>2:</a:t>
            </a:r>
            <a:r>
              <a:rPr lang="zh-CN" altLang="en-US" sz="900" dirty="0" smtClean="0">
                <a:latin typeface="Georgia" charset="0"/>
                <a:ea typeface="Georgia" charset="0"/>
                <a:cs typeface="Georgia" charset="0"/>
              </a:rPr>
              <a:t> </a:t>
            </a:r>
            <a:r>
              <a:rPr lang="en-US" altLang="zh-CN" sz="900" dirty="0" smtClean="0">
                <a:latin typeface="Georgia" charset="0"/>
                <a:ea typeface="Georgia" charset="0"/>
                <a:cs typeface="Georgia" charset="0"/>
              </a:rPr>
              <a:t>3-task</a:t>
            </a:r>
            <a:r>
              <a:rPr lang="zh-CN" altLang="en-US" sz="900" dirty="0" smtClean="0">
                <a:latin typeface="Georgia" charset="0"/>
                <a:ea typeface="Georgia" charset="0"/>
                <a:cs typeface="Georgia" charset="0"/>
              </a:rPr>
              <a:t> </a:t>
            </a:r>
            <a:r>
              <a:rPr lang="en-US" altLang="zh-CN" sz="900" dirty="0" smtClean="0">
                <a:latin typeface="Georgia" charset="0"/>
                <a:ea typeface="Georgia" charset="0"/>
                <a:cs typeface="Georgia" charset="0"/>
              </a:rPr>
              <a:t>of</a:t>
            </a:r>
            <a:r>
              <a:rPr lang="zh-CN" altLang="en-US" sz="900" dirty="0" smtClean="0">
                <a:latin typeface="Georgia" charset="0"/>
                <a:ea typeface="Georgia" charset="0"/>
                <a:cs typeface="Georgia" charset="0"/>
              </a:rPr>
              <a:t> </a:t>
            </a:r>
            <a:r>
              <a:rPr lang="en-US" sz="900" dirty="0">
                <a:latin typeface="Georgia" charset="0"/>
                <a:ea typeface="Georgia" charset="0"/>
                <a:cs typeface="Georgia" charset="0"/>
              </a:rPr>
              <a:t>in-hospital, 30-day, 1-year mortality </a:t>
            </a:r>
          </a:p>
          <a:p>
            <a:endParaRPr lang="en-US" sz="900" dirty="0" smtClean="0">
              <a:latin typeface="Georgia" charset="0"/>
              <a:ea typeface="Georgia" charset="0"/>
              <a:cs typeface="Georgia" charset="0"/>
            </a:endParaRPr>
          </a:p>
        </p:txBody>
      </p:sp>
    </p:spTree>
    <p:extLst>
      <p:ext uri="{BB962C8B-B14F-4D97-AF65-F5344CB8AC3E}">
        <p14:creationId xmlns:p14="http://schemas.microsoft.com/office/powerpoint/2010/main" val="519109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987062" y="750340"/>
            <a:ext cx="6377801" cy="4017047"/>
          </a:xfrm>
          <a:prstGeom prst="rect">
            <a:avLst/>
          </a:prstGeom>
        </p:spPr>
      </p:pic>
      <p:sp>
        <p:nvSpPr>
          <p:cNvPr id="4" name="Title 1"/>
          <p:cNvSpPr txBox="1">
            <a:spLocks/>
          </p:cNvSpPr>
          <p:nvPr/>
        </p:nvSpPr>
        <p:spPr>
          <a:xfrm>
            <a:off x="252132" y="177640"/>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5" name="Google Shape;100;p20"/>
          <p:cNvSpPr txBox="1">
            <a:spLocks noGrp="1"/>
          </p:cNvSpPr>
          <p:nvPr>
            <p:ph type="title"/>
          </p:nvPr>
        </p:nvSpPr>
        <p:spPr>
          <a:xfrm>
            <a:off x="252132" y="750340"/>
            <a:ext cx="8520600" cy="572700"/>
          </a:xfrm>
          <a:prstGeom prst="rect">
            <a:avLst/>
          </a:prstGeom>
        </p:spPr>
        <p:txBody>
          <a:bodyPr spcFirstLastPara="1" wrap="square" lIns="91425" tIns="91425" rIns="91425" bIns="91425" anchor="t" anchorCtr="0">
            <a:noAutofit/>
          </a:bodyPr>
          <a:lstStyle/>
          <a:p>
            <a:r>
              <a:rPr lang="en" sz="1600" dirty="0">
                <a:latin typeface="Georgia" charset="0"/>
                <a:ea typeface="Georgia" charset="0"/>
                <a:cs typeface="Georgia" charset="0"/>
                <a:sym typeface="Georgia"/>
              </a:rPr>
              <a:t>Results: </a:t>
            </a:r>
            <a:r>
              <a:rPr lang="en-US" altLang="zh-CN" sz="1600" dirty="0" smtClean="0">
                <a:latin typeface="Georgia" charset="0"/>
                <a:ea typeface="Georgia" charset="0"/>
                <a:cs typeface="Georgia" charset="0"/>
              </a:rPr>
              <a:t>t-SNE</a:t>
            </a:r>
            <a:r>
              <a:rPr lang="zh-CN" altLang="en-US" sz="1600" dirty="0" smtClean="0">
                <a:latin typeface="Georgia" charset="0"/>
                <a:ea typeface="Georgia" charset="0"/>
                <a:cs typeface="Georgia" charset="0"/>
              </a:rPr>
              <a:t> </a:t>
            </a:r>
            <a:r>
              <a:rPr lang="en-US" altLang="zh-CN" sz="1600" dirty="0" smtClean="0">
                <a:latin typeface="Georgia" charset="0"/>
                <a:ea typeface="Georgia" charset="0"/>
                <a:cs typeface="Georgia" charset="0"/>
              </a:rPr>
              <a:t>visualization</a:t>
            </a:r>
            <a:r>
              <a:rPr lang="en" sz="1600" dirty="0">
                <a:latin typeface="Georgia" charset="0"/>
                <a:ea typeface="Georgia" charset="0"/>
                <a:cs typeface="Georgia" charset="0"/>
              </a:rPr>
              <a:t/>
            </a:r>
            <a:br>
              <a:rPr lang="en" sz="1600" dirty="0">
                <a:latin typeface="Georgia" charset="0"/>
                <a:ea typeface="Georgia" charset="0"/>
                <a:cs typeface="Georgia" charset="0"/>
              </a:rPr>
            </a:br>
            <a:endParaRPr sz="1600" dirty="0">
              <a:latin typeface="Georgia" charset="0"/>
              <a:ea typeface="Georgia" charset="0"/>
              <a:cs typeface="Georgia" charset="0"/>
              <a:sym typeface="Georgia"/>
            </a:endParaRPr>
          </a:p>
        </p:txBody>
      </p:sp>
      <p:sp>
        <p:nvSpPr>
          <p:cNvPr id="8" name="Rectangle 7"/>
          <p:cNvSpPr/>
          <p:nvPr/>
        </p:nvSpPr>
        <p:spPr>
          <a:xfrm>
            <a:off x="2709753" y="4767387"/>
            <a:ext cx="5149167" cy="276999"/>
          </a:xfrm>
          <a:prstGeom prst="rect">
            <a:avLst/>
          </a:prstGeom>
        </p:spPr>
        <p:txBody>
          <a:bodyPr wrap="none">
            <a:spAutoFit/>
          </a:bodyPr>
          <a:lstStyle/>
          <a:p>
            <a:pPr algn="ctr"/>
            <a:r>
              <a:rPr lang="en-US" altLang="zh-CN" sz="1200" dirty="0">
                <a:latin typeface="Georgia" charset="0"/>
                <a:ea typeface="Georgia" charset="0"/>
                <a:cs typeface="Georgia" charset="0"/>
              </a:rPr>
              <a:t>Figure</a:t>
            </a:r>
            <a:r>
              <a:rPr lang="zh-CN" altLang="en-US" sz="1200" dirty="0">
                <a:latin typeface="Georgia" charset="0"/>
                <a:ea typeface="Georgia" charset="0"/>
                <a:cs typeface="Georgia" charset="0"/>
              </a:rPr>
              <a:t> </a:t>
            </a:r>
            <a:r>
              <a:rPr lang="en-US" altLang="zh-CN" sz="1200" dirty="0" smtClean="0">
                <a:latin typeface="Georgia" charset="0"/>
                <a:ea typeface="Georgia" charset="0"/>
                <a:cs typeface="Georgia" charset="0"/>
              </a:rPr>
              <a:t>6:</a:t>
            </a:r>
            <a:r>
              <a:rPr lang="zh-CN" altLang="en-US" sz="1200" dirty="0" smtClean="0">
                <a:latin typeface="Georgia" charset="0"/>
                <a:ea typeface="Georgia" charset="0"/>
                <a:cs typeface="Georgia" charset="0"/>
              </a:rPr>
              <a:t> </a:t>
            </a:r>
            <a:r>
              <a:rPr lang="en-US" altLang="zh-CN" sz="1200" dirty="0" smtClean="0">
                <a:latin typeface="Georgia" charset="0"/>
                <a:ea typeface="Georgia" charset="0"/>
                <a:cs typeface="Georgia" charset="0"/>
              </a:rPr>
              <a:t>t-SNE</a:t>
            </a:r>
            <a:r>
              <a:rPr lang="zh-CN" altLang="en-US" sz="1200" dirty="0" smtClean="0">
                <a:latin typeface="Georgia" charset="0"/>
                <a:ea typeface="Georgia" charset="0"/>
                <a:cs typeface="Georgia" charset="0"/>
              </a:rPr>
              <a:t> </a:t>
            </a:r>
            <a:r>
              <a:rPr lang="en-US" altLang="zh-CN" sz="1200" dirty="0" smtClean="0">
                <a:latin typeface="Georgia" charset="0"/>
                <a:ea typeface="Georgia" charset="0"/>
                <a:cs typeface="Georgia" charset="0"/>
              </a:rPr>
              <a:t>visualization</a:t>
            </a:r>
            <a:r>
              <a:rPr lang="zh-CN" altLang="en-US" sz="1200" dirty="0" smtClean="0">
                <a:latin typeface="Georgia" charset="0"/>
                <a:ea typeface="Georgia" charset="0"/>
                <a:cs typeface="Georgia" charset="0"/>
              </a:rPr>
              <a:t> </a:t>
            </a:r>
            <a:r>
              <a:rPr lang="en-US" sz="1200" dirty="0">
                <a:latin typeface="Georgia" charset="0"/>
                <a:ea typeface="Georgia" charset="0"/>
                <a:cs typeface="Georgia" charset="0"/>
              </a:rPr>
              <a:t>of 3-task patient distributed representation.</a:t>
            </a:r>
          </a:p>
        </p:txBody>
      </p:sp>
    </p:spTree>
    <p:extLst>
      <p:ext uri="{BB962C8B-B14F-4D97-AF65-F5344CB8AC3E}">
        <p14:creationId xmlns:p14="http://schemas.microsoft.com/office/powerpoint/2010/main" val="789255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2132" y="709372"/>
            <a:ext cx="8797131" cy="3742398"/>
          </a:xfrm>
        </p:spPr>
        <p:txBody>
          <a:bodyPr/>
          <a:lstStyle/>
          <a:p>
            <a:r>
              <a:rPr lang="en-US" altLang="zh-CN" dirty="0" smtClean="0">
                <a:solidFill>
                  <a:schemeClr val="tx1"/>
                </a:solidFill>
                <a:latin typeface="Georgia" charset="0"/>
                <a:ea typeface="Georgia" charset="0"/>
                <a:cs typeface="Georgia" charset="0"/>
              </a:rPr>
              <a:t>Conclusions</a:t>
            </a:r>
          </a:p>
          <a:p>
            <a:pPr lvl="1">
              <a:lnSpc>
                <a:spcPts val="1500"/>
              </a:lnSpc>
            </a:pPr>
            <a:r>
              <a:rPr lang="en-US" altLang="zh-CN" sz="1300" dirty="0" smtClean="0">
                <a:solidFill>
                  <a:schemeClr val="tx1"/>
                </a:solidFill>
                <a:latin typeface="Georgia" charset="0"/>
                <a:ea typeface="Georgia" charset="0"/>
                <a:cs typeface="Georgia" charset="0"/>
              </a:rPr>
              <a:t>In</a:t>
            </a:r>
            <a:r>
              <a:rPr lang="zh-CN" altLang="en-US" sz="1300" dirty="0" smtClean="0">
                <a:solidFill>
                  <a:schemeClr val="tx1"/>
                </a:solidFill>
                <a:latin typeface="Georgia" charset="0"/>
                <a:ea typeface="Georgia" charset="0"/>
                <a:cs typeface="Georgia" charset="0"/>
              </a:rPr>
              <a:t> </a:t>
            </a:r>
            <a:r>
              <a:rPr lang="en-US" altLang="zh-CN" sz="1300" dirty="0" smtClean="0">
                <a:solidFill>
                  <a:schemeClr val="tx1"/>
                </a:solidFill>
                <a:latin typeface="Georgia" charset="0"/>
                <a:ea typeface="Georgia" charset="0"/>
                <a:cs typeface="Georgia" charset="0"/>
              </a:rPr>
              <a:t>this</a:t>
            </a:r>
            <a:r>
              <a:rPr lang="zh-CN" altLang="en-US" sz="1300" dirty="0" smtClean="0">
                <a:solidFill>
                  <a:schemeClr val="tx1"/>
                </a:solidFill>
                <a:latin typeface="Georgia" charset="0"/>
                <a:ea typeface="Georgia" charset="0"/>
                <a:cs typeface="Georgia" charset="0"/>
              </a:rPr>
              <a:t> </a:t>
            </a:r>
            <a:r>
              <a:rPr lang="en-US" altLang="zh-CN" sz="1300" dirty="0" smtClean="0">
                <a:solidFill>
                  <a:schemeClr val="tx1"/>
                </a:solidFill>
                <a:latin typeface="Georgia" charset="0"/>
                <a:ea typeface="Georgia" charset="0"/>
                <a:cs typeface="Georgia" charset="0"/>
              </a:rPr>
              <a:t>study,</a:t>
            </a:r>
            <a:r>
              <a:rPr lang="zh-CN" altLang="en-US" sz="1300" dirty="0" smtClean="0">
                <a:solidFill>
                  <a:schemeClr val="tx1"/>
                </a:solidFill>
                <a:latin typeface="Georgia" charset="0"/>
                <a:ea typeface="Georgia" charset="0"/>
                <a:cs typeface="Georgia" charset="0"/>
              </a:rPr>
              <a:t> </a:t>
            </a:r>
            <a:r>
              <a:rPr lang="en-US" sz="1300" dirty="0" smtClean="0">
                <a:solidFill>
                  <a:schemeClr val="tx1"/>
                </a:solidFill>
                <a:latin typeface="Georgia" charset="0"/>
                <a:ea typeface="Georgia" charset="0"/>
                <a:cs typeface="Georgia" charset="0"/>
              </a:rPr>
              <a:t>we </a:t>
            </a:r>
            <a:r>
              <a:rPr lang="en-US" sz="1300" dirty="0">
                <a:solidFill>
                  <a:schemeClr val="tx1"/>
                </a:solidFill>
                <a:latin typeface="Georgia" charset="0"/>
                <a:ea typeface="Georgia" charset="0"/>
                <a:cs typeface="Georgia" charset="0"/>
              </a:rPr>
              <a:t>provide insights into the feasibility of learning effective patient representations solely from clinical notes based on supervised multi-task deep </a:t>
            </a:r>
            <a:r>
              <a:rPr lang="en-US" sz="1300" dirty="0" smtClean="0">
                <a:solidFill>
                  <a:schemeClr val="tx1"/>
                </a:solidFill>
                <a:latin typeface="Georgia" charset="0"/>
                <a:ea typeface="Georgia" charset="0"/>
                <a:cs typeface="Georgia" charset="0"/>
              </a:rPr>
              <a:t>learning</a:t>
            </a:r>
            <a:r>
              <a:rPr lang="en-US" altLang="zh-CN" sz="1300" dirty="0" smtClean="0">
                <a:solidFill>
                  <a:schemeClr val="tx1"/>
                </a:solidFill>
                <a:latin typeface="Georgia" charset="0"/>
                <a:ea typeface="Georgia" charset="0"/>
                <a:cs typeface="Georgia" charset="0"/>
              </a:rPr>
              <a:t>.</a:t>
            </a:r>
            <a:r>
              <a:rPr lang="zh-CN" altLang="en-US" sz="1300" dirty="0" smtClean="0">
                <a:solidFill>
                  <a:schemeClr val="tx1"/>
                </a:solidFill>
                <a:latin typeface="Georgia" charset="0"/>
                <a:ea typeface="Georgia" charset="0"/>
                <a:cs typeface="Georgia" charset="0"/>
              </a:rPr>
              <a:t> </a:t>
            </a:r>
            <a:r>
              <a:rPr lang="en-US" sz="1300" dirty="0">
                <a:solidFill>
                  <a:schemeClr val="tx1"/>
                </a:solidFill>
                <a:latin typeface="Georgia" charset="0"/>
                <a:ea typeface="Georgia" charset="0"/>
                <a:cs typeface="Georgia" charset="0"/>
              </a:rPr>
              <a:t>We employ a MTL neural network architecture to predict </a:t>
            </a:r>
            <a:r>
              <a:rPr lang="en-US" sz="1300" dirty="0" smtClean="0">
                <a:solidFill>
                  <a:schemeClr val="tx1"/>
                </a:solidFill>
                <a:latin typeface="Georgia" charset="0"/>
                <a:ea typeface="Georgia" charset="0"/>
                <a:cs typeface="Georgia" charset="0"/>
              </a:rPr>
              <a:t>interesting </a:t>
            </a:r>
            <a:r>
              <a:rPr lang="en-US" sz="1300" dirty="0">
                <a:solidFill>
                  <a:schemeClr val="tx1"/>
                </a:solidFill>
                <a:latin typeface="Georgia" charset="0"/>
                <a:ea typeface="Georgia" charset="0"/>
                <a:cs typeface="Georgia" charset="0"/>
              </a:rPr>
              <a:t>clinical problems in the </a:t>
            </a:r>
            <a:r>
              <a:rPr lang="en-US" sz="1300" dirty="0" smtClean="0">
                <a:solidFill>
                  <a:schemeClr val="tx1"/>
                </a:solidFill>
                <a:latin typeface="Georgia" charset="0"/>
                <a:ea typeface="Georgia" charset="0"/>
                <a:cs typeface="Georgia" charset="0"/>
              </a:rPr>
              <a:t>ICU</a:t>
            </a:r>
            <a:r>
              <a:rPr lang="en-US" altLang="zh-CN" sz="1300" dirty="0" smtClean="0">
                <a:solidFill>
                  <a:schemeClr val="tx1"/>
                </a:solidFill>
                <a:latin typeface="Georgia" charset="0"/>
                <a:ea typeface="Georgia" charset="0"/>
                <a:cs typeface="Georgia" charset="0"/>
              </a:rPr>
              <a:t>.</a:t>
            </a:r>
            <a:r>
              <a:rPr lang="en-US" sz="1300" dirty="0" smtClean="0">
                <a:solidFill>
                  <a:schemeClr val="tx1"/>
                </a:solidFill>
                <a:latin typeface="Georgia" charset="0"/>
                <a:ea typeface="Georgia" charset="0"/>
                <a:cs typeface="Georgia" charset="0"/>
              </a:rPr>
              <a:t> </a:t>
            </a:r>
            <a:endParaRPr lang="en-US" sz="1300" dirty="0">
              <a:solidFill>
                <a:schemeClr val="tx1"/>
              </a:solidFill>
              <a:latin typeface="Georgia" charset="0"/>
              <a:ea typeface="Georgia" charset="0"/>
              <a:cs typeface="Georgia" charset="0"/>
            </a:endParaRPr>
          </a:p>
          <a:p>
            <a:pPr lvl="1">
              <a:lnSpc>
                <a:spcPts val="1500"/>
              </a:lnSpc>
            </a:pPr>
            <a:r>
              <a:rPr lang="en-US" sz="1300" dirty="0">
                <a:solidFill>
                  <a:schemeClr val="tx1"/>
                </a:solidFill>
                <a:latin typeface="Georgia" charset="0"/>
                <a:ea typeface="Georgia" charset="0"/>
                <a:cs typeface="Georgia" charset="0"/>
              </a:rPr>
              <a:t>This architecture contains a unified word-level and sentence-level CNN with a joint loss function that sums the individual task losses. </a:t>
            </a:r>
          </a:p>
          <a:p>
            <a:pPr lvl="1">
              <a:lnSpc>
                <a:spcPts val="1500"/>
              </a:lnSpc>
            </a:pPr>
            <a:r>
              <a:rPr lang="en-US" sz="1300" dirty="0">
                <a:solidFill>
                  <a:schemeClr val="tx1"/>
                </a:solidFill>
                <a:latin typeface="Georgia" charset="0"/>
                <a:ea typeface="Georgia" charset="0"/>
                <a:cs typeface="Georgia" charset="0"/>
              </a:rPr>
              <a:t>We obtain the encoded patient representation from the pre-trained neural network and use the representation to predict patient mortality of certain days with a neural network with single dense layer </a:t>
            </a:r>
          </a:p>
          <a:p>
            <a:pPr lvl="1">
              <a:lnSpc>
                <a:spcPts val="1500"/>
              </a:lnSpc>
            </a:pPr>
            <a:r>
              <a:rPr lang="en-US" sz="1300" dirty="0">
                <a:solidFill>
                  <a:schemeClr val="tx1"/>
                </a:solidFill>
                <a:latin typeface="Georgia" charset="0"/>
                <a:ea typeface="Georgia" charset="0"/>
                <a:cs typeface="Georgia" charset="0"/>
              </a:rPr>
              <a:t>We report the performance of those models to demonstrate the efficiency of MTL and present the t-SNE visualization of the patient representation. </a:t>
            </a:r>
            <a:endParaRPr lang="en-US" sz="1300" dirty="0" smtClean="0">
              <a:solidFill>
                <a:schemeClr val="tx1"/>
              </a:solidFill>
              <a:latin typeface="Georgia" charset="0"/>
              <a:ea typeface="Georgia" charset="0"/>
              <a:cs typeface="Georgia" charset="0"/>
            </a:endParaRPr>
          </a:p>
          <a:p>
            <a:pPr lvl="1">
              <a:lnSpc>
                <a:spcPts val="1500"/>
              </a:lnSpc>
            </a:pPr>
            <a:r>
              <a:rPr lang="en-US" sz="1300" dirty="0">
                <a:solidFill>
                  <a:schemeClr val="tx1"/>
                </a:solidFill>
                <a:latin typeface="Georgia" charset="0"/>
                <a:ea typeface="Georgia" charset="0"/>
                <a:cs typeface="Georgia" charset="0"/>
              </a:rPr>
              <a:t>It has been shown that the performances of proposed multi-task models slightly outperform that of single-task </a:t>
            </a:r>
            <a:endParaRPr lang="en-US" sz="1300" dirty="0" smtClean="0">
              <a:solidFill>
                <a:schemeClr val="tx1"/>
              </a:solidFill>
              <a:latin typeface="Georgia" charset="0"/>
              <a:ea typeface="Georgia" charset="0"/>
              <a:cs typeface="Georgia" charset="0"/>
            </a:endParaRPr>
          </a:p>
          <a:p>
            <a:pPr lvl="1">
              <a:lnSpc>
                <a:spcPts val="1500"/>
              </a:lnSpc>
            </a:pPr>
            <a:r>
              <a:rPr lang="en-US" sz="1300" dirty="0">
                <a:solidFill>
                  <a:schemeClr val="tx1"/>
                </a:solidFill>
                <a:latin typeface="Georgia" charset="0"/>
                <a:ea typeface="Georgia" charset="0"/>
                <a:cs typeface="Georgia" charset="0"/>
              </a:rPr>
              <a:t>Our pre-trained patient representation is convenient for other researchers who wish to develop and build machine learning models for patients upon our work since the dataset in this experiment is directly from a freely-accessible database </a:t>
            </a: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p:txBody>
      </p:sp>
      <p:sp>
        <p:nvSpPr>
          <p:cNvPr id="4" name="Title 1"/>
          <p:cNvSpPr txBox="1">
            <a:spLocks/>
          </p:cNvSpPr>
          <p:nvPr/>
        </p:nvSpPr>
        <p:spPr>
          <a:xfrm>
            <a:off x="252132" y="177640"/>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1084892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6869" y="1025895"/>
            <a:ext cx="8520600" cy="3742398"/>
          </a:xfrm>
        </p:spPr>
        <p:txBody>
          <a:bodyPr/>
          <a:lstStyle/>
          <a:p>
            <a:r>
              <a:rPr lang="en-US" altLang="zh-CN" dirty="0" smtClean="0">
                <a:solidFill>
                  <a:schemeClr val="tx1"/>
                </a:solidFill>
                <a:latin typeface="Georgia" charset="0"/>
                <a:ea typeface="Georgia" charset="0"/>
                <a:cs typeface="Georgia" charset="0"/>
              </a:rPr>
              <a:t>Future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directions</a:t>
            </a:r>
          </a:p>
          <a:p>
            <a:pPr lvl="1"/>
            <a:r>
              <a:rPr lang="en-US" dirty="0">
                <a:solidFill>
                  <a:schemeClr val="tx1"/>
                </a:solidFill>
                <a:latin typeface="Georgia" charset="0"/>
                <a:ea typeface="Georgia" charset="0"/>
                <a:cs typeface="Georgia" charset="0"/>
              </a:rPr>
              <a:t>In the future, we intend to incorporate multiple modalities of data, including structured information such as observational variables, to contribute the efficiency of representation learning </a:t>
            </a:r>
          </a:p>
          <a:p>
            <a:pPr lvl="1"/>
            <a:r>
              <a:rPr lang="en-US" dirty="0">
                <a:solidFill>
                  <a:schemeClr val="tx1"/>
                </a:solidFill>
                <a:latin typeface="Georgia" charset="0"/>
                <a:ea typeface="Georgia" charset="0"/>
                <a:cs typeface="Georgia" charset="0"/>
              </a:rPr>
              <a:t>In addition, we intend to further investigate the challenges and opportunities of different MTL architectures </a:t>
            </a:r>
            <a:endParaRPr lang="en-US" dirty="0" smtClean="0">
              <a:solidFill>
                <a:schemeClr val="tx1"/>
              </a:solidFill>
              <a:latin typeface="Georgia" charset="0"/>
              <a:ea typeface="Georgia" charset="0"/>
              <a:cs typeface="Georgia" charset="0"/>
            </a:endParaRPr>
          </a:p>
          <a:p>
            <a:pPr lvl="1"/>
            <a:r>
              <a:rPr lang="en-US" altLang="zh-CN" dirty="0">
                <a:solidFill>
                  <a:schemeClr val="tx1"/>
                </a:solidFill>
                <a:latin typeface="Georgia" charset="0"/>
                <a:ea typeface="Georgia" charset="0"/>
                <a:cs typeface="Georgia" charset="0"/>
              </a:rPr>
              <a:t>N</a:t>
            </a:r>
            <a:r>
              <a:rPr lang="en-US" dirty="0" smtClean="0">
                <a:solidFill>
                  <a:schemeClr val="tx1"/>
                </a:solidFill>
                <a:latin typeface="Georgia" charset="0"/>
                <a:ea typeface="Georgia" charset="0"/>
                <a:cs typeface="Georgia" charset="0"/>
              </a:rPr>
              <a:t>eural </a:t>
            </a:r>
            <a:r>
              <a:rPr lang="en-US" dirty="0">
                <a:solidFill>
                  <a:schemeClr val="tx1"/>
                </a:solidFill>
                <a:latin typeface="Georgia" charset="0"/>
                <a:ea typeface="Georgia" charset="0"/>
                <a:cs typeface="Georgia" charset="0"/>
              </a:rPr>
              <a:t>networks like Bi-LSTM can be used to emphasize the long-term dependencies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consider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sequential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correlation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between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different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time</a:t>
            </a:r>
            <a:endParaRPr lang="en-US" dirty="0">
              <a:solidFill>
                <a:schemeClr val="tx1"/>
              </a:solidFill>
              <a:latin typeface="Georgia" charset="0"/>
              <a:ea typeface="Georgia" charset="0"/>
              <a:cs typeface="Georgia" charset="0"/>
            </a:endParaRPr>
          </a:p>
          <a:p>
            <a:pPr lvl="1"/>
            <a:endParaRPr lang="en-US" sz="1000" dirty="0">
              <a:solidFill>
                <a:schemeClr val="tx1"/>
              </a:solidFill>
              <a:latin typeface="Georgia" charset="0"/>
              <a:ea typeface="Georgia" charset="0"/>
              <a:cs typeface="Georgia" charset="0"/>
            </a:endParaRPr>
          </a:p>
          <a:p>
            <a:pPr lvl="1"/>
            <a:endParaRPr lang="en-US" sz="2000" dirty="0">
              <a:solidFill>
                <a:schemeClr val="tx1"/>
              </a:solidFill>
              <a:latin typeface="Georgia" charset="0"/>
              <a:ea typeface="Georgia" charset="0"/>
              <a:cs typeface="Georgia" charset="0"/>
            </a:endParaRPr>
          </a:p>
          <a:p>
            <a:pPr lvl="1"/>
            <a:endParaRPr lang="en-US" sz="2000" dirty="0">
              <a:solidFill>
                <a:schemeClr val="tx1"/>
              </a:solidFill>
              <a:latin typeface="Georgia" charset="0"/>
              <a:ea typeface="Georgia" charset="0"/>
              <a:cs typeface="Georgia" charset="0"/>
            </a:endParaRPr>
          </a:p>
          <a:p>
            <a:pPr lvl="1"/>
            <a:endParaRPr lang="en-US" sz="2000" dirty="0">
              <a:solidFill>
                <a:schemeClr val="tx1"/>
              </a:solidFill>
              <a:latin typeface="Georgia" charset="0"/>
              <a:ea typeface="Georgia" charset="0"/>
              <a:cs typeface="Georgia" charset="0"/>
            </a:endParaRPr>
          </a:p>
          <a:p>
            <a:pPr lvl="1"/>
            <a:endParaRPr lang="en-US" sz="2000" dirty="0">
              <a:solidFill>
                <a:schemeClr val="tx1"/>
              </a:solidFill>
              <a:latin typeface="Georgia" charset="0"/>
              <a:ea typeface="Georgia" charset="0"/>
              <a:cs typeface="Georgia" charset="0"/>
            </a:endParaRPr>
          </a:p>
        </p:txBody>
      </p:sp>
      <p:sp>
        <p:nvSpPr>
          <p:cNvPr id="4" name="Title 1"/>
          <p:cNvSpPr txBox="1">
            <a:spLocks/>
          </p:cNvSpPr>
          <p:nvPr/>
        </p:nvSpPr>
        <p:spPr>
          <a:xfrm>
            <a:off x="252132" y="177640"/>
            <a:ext cx="852060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altLang="zh-CN"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130076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5" y="193430"/>
            <a:ext cx="8520600" cy="422031"/>
          </a:xfrm>
        </p:spPr>
        <p:txBody>
          <a:bodyPr/>
          <a:lstStyle/>
          <a:p>
            <a:pPr algn="ctr"/>
            <a:r>
              <a:rPr lang="en-US" altLang="zh-CN" sz="1800" b="1" dirty="0" smtClean="0">
                <a:latin typeface="Georgia" charset="0"/>
                <a:ea typeface="Georgia" charset="0"/>
                <a:cs typeface="Georgia" charset="0"/>
              </a:rPr>
              <a:t>References</a:t>
            </a:r>
            <a:endParaRPr lang="en-US" sz="1800" b="1" dirty="0">
              <a:latin typeface="Georgia" charset="0"/>
              <a:ea typeface="Georgia" charset="0"/>
              <a:cs typeface="Georgia" charset="0"/>
            </a:endParaRPr>
          </a:p>
        </p:txBody>
      </p:sp>
      <p:sp>
        <p:nvSpPr>
          <p:cNvPr id="3" name="Text Placeholder 2"/>
          <p:cNvSpPr>
            <a:spLocks noGrp="1"/>
          </p:cNvSpPr>
          <p:nvPr>
            <p:ph type="body" idx="1"/>
          </p:nvPr>
        </p:nvSpPr>
        <p:spPr>
          <a:xfrm>
            <a:off x="-123092" y="615460"/>
            <a:ext cx="9398977" cy="3416400"/>
          </a:xfrm>
        </p:spPr>
        <p:txBody>
          <a:bodyPr/>
          <a:lstStyle/>
          <a:p>
            <a:pPr marL="114300" indent="0">
              <a:buNone/>
            </a:pPr>
            <a:r>
              <a:rPr lang="en-US" sz="550" dirty="0" err="1">
                <a:solidFill>
                  <a:schemeClr val="tx1"/>
                </a:solidFill>
                <a:latin typeface="Georgia" charset="0"/>
                <a:ea typeface="Georgia" charset="0"/>
                <a:cs typeface="Georgia" charset="0"/>
              </a:rPr>
              <a:t>Caruana</a:t>
            </a:r>
            <a:r>
              <a:rPr lang="en-US" sz="550" dirty="0">
                <a:solidFill>
                  <a:schemeClr val="tx1"/>
                </a:solidFill>
                <a:latin typeface="Georgia" charset="0"/>
                <a:ea typeface="Georgia" charset="0"/>
                <a:cs typeface="Georgia" charset="0"/>
              </a:rPr>
              <a:t> R. Multitask learning. </a:t>
            </a:r>
            <a:r>
              <a:rPr lang="en-US" sz="550" i="1" dirty="0">
                <a:solidFill>
                  <a:schemeClr val="tx1"/>
                </a:solidFill>
                <a:latin typeface="Georgia" charset="0"/>
                <a:ea typeface="Georgia" charset="0"/>
                <a:cs typeface="Georgia" charset="0"/>
              </a:rPr>
              <a:t>Machine Learning</a:t>
            </a:r>
            <a:r>
              <a:rPr lang="en-US" sz="550" dirty="0">
                <a:solidFill>
                  <a:schemeClr val="tx1"/>
                </a:solidFill>
                <a:latin typeface="Georgia" charset="0"/>
                <a:ea typeface="Georgia" charset="0"/>
                <a:cs typeface="Georgia" charset="0"/>
              </a:rPr>
              <a:t>. 1997 Jul 1;28(1):41-75. </a:t>
            </a:r>
          </a:p>
          <a:p>
            <a:pPr marL="114300" indent="0">
              <a:buNone/>
            </a:pPr>
            <a:r>
              <a:rPr lang="en-US" sz="550" dirty="0">
                <a:solidFill>
                  <a:schemeClr val="tx1"/>
                </a:solidFill>
                <a:latin typeface="Georgia" charset="0"/>
                <a:ea typeface="Georgia" charset="0"/>
                <a:cs typeface="Georgia" charset="0"/>
              </a:rPr>
              <a:t>Johnson AE, Pollard TJ, Shen L, Li-</a:t>
            </a:r>
            <a:r>
              <a:rPr lang="en-US" sz="550" dirty="0" err="1">
                <a:solidFill>
                  <a:schemeClr val="tx1"/>
                </a:solidFill>
                <a:latin typeface="Georgia" charset="0"/>
                <a:ea typeface="Georgia" charset="0"/>
                <a:cs typeface="Georgia" charset="0"/>
              </a:rPr>
              <a:t>wei</a:t>
            </a:r>
            <a:r>
              <a:rPr lang="en-US" sz="550" dirty="0">
                <a:solidFill>
                  <a:schemeClr val="tx1"/>
                </a:solidFill>
                <a:latin typeface="Georgia" charset="0"/>
                <a:ea typeface="Georgia" charset="0"/>
                <a:cs typeface="Georgia" charset="0"/>
              </a:rPr>
              <a:t> HL, Feng M, </a:t>
            </a:r>
            <a:r>
              <a:rPr lang="en-US" sz="550" dirty="0" err="1">
                <a:solidFill>
                  <a:schemeClr val="tx1"/>
                </a:solidFill>
                <a:latin typeface="Georgia" charset="0"/>
                <a:ea typeface="Georgia" charset="0"/>
                <a:cs typeface="Georgia" charset="0"/>
              </a:rPr>
              <a:t>Ghassemi</a:t>
            </a:r>
            <a:r>
              <a:rPr lang="en-US" sz="550" dirty="0">
                <a:solidFill>
                  <a:schemeClr val="tx1"/>
                </a:solidFill>
                <a:latin typeface="Georgia" charset="0"/>
                <a:ea typeface="Georgia" charset="0"/>
                <a:cs typeface="Georgia" charset="0"/>
              </a:rPr>
              <a:t> M, Moody B, </a:t>
            </a:r>
            <a:r>
              <a:rPr lang="en-US" sz="550" dirty="0" err="1">
                <a:solidFill>
                  <a:schemeClr val="tx1"/>
                </a:solidFill>
                <a:latin typeface="Georgia" charset="0"/>
                <a:ea typeface="Georgia" charset="0"/>
                <a:cs typeface="Georgia" charset="0"/>
              </a:rPr>
              <a:t>Szolovits</a:t>
            </a:r>
            <a:r>
              <a:rPr lang="en-US" sz="550" dirty="0">
                <a:solidFill>
                  <a:schemeClr val="tx1"/>
                </a:solidFill>
                <a:latin typeface="Georgia" charset="0"/>
                <a:ea typeface="Georgia" charset="0"/>
                <a:cs typeface="Georgia" charset="0"/>
              </a:rPr>
              <a:t> P, </a:t>
            </a:r>
            <a:r>
              <a:rPr lang="en-US" sz="550" dirty="0" err="1">
                <a:solidFill>
                  <a:schemeClr val="tx1"/>
                </a:solidFill>
                <a:latin typeface="Georgia" charset="0"/>
                <a:ea typeface="Georgia" charset="0"/>
                <a:cs typeface="Georgia" charset="0"/>
              </a:rPr>
              <a:t>Celi</a:t>
            </a:r>
            <a:r>
              <a:rPr lang="en-US" sz="550" dirty="0">
                <a:solidFill>
                  <a:schemeClr val="tx1"/>
                </a:solidFill>
                <a:latin typeface="Georgia" charset="0"/>
                <a:ea typeface="Georgia" charset="0"/>
                <a:cs typeface="Georgia" charset="0"/>
              </a:rPr>
              <a:t> LA, Mark RG. </a:t>
            </a:r>
            <a:r>
              <a:rPr lang="en-US" sz="550" dirty="0" smtClean="0">
                <a:solidFill>
                  <a:schemeClr val="tx1"/>
                </a:solidFill>
                <a:latin typeface="Georgia" charset="0"/>
                <a:ea typeface="Georgia" charset="0"/>
                <a:cs typeface="Georgia" charset="0"/>
              </a:rPr>
              <a:t>MIMIC-III</a:t>
            </a:r>
            <a:r>
              <a:rPr lang="en-US" sz="550" dirty="0">
                <a:solidFill>
                  <a:schemeClr val="tx1"/>
                </a:solidFill>
                <a:latin typeface="Georgia" charset="0"/>
                <a:ea typeface="Georgia" charset="0"/>
                <a:cs typeface="Georgia" charset="0"/>
              </a:rPr>
              <a:t>, a freely accessible critical care database. </a:t>
            </a:r>
            <a:r>
              <a:rPr lang="en-US" sz="550" i="1" dirty="0">
                <a:solidFill>
                  <a:schemeClr val="tx1"/>
                </a:solidFill>
                <a:latin typeface="Georgia" charset="0"/>
                <a:ea typeface="Georgia" charset="0"/>
                <a:cs typeface="Georgia" charset="0"/>
              </a:rPr>
              <a:t>Scientific Data</a:t>
            </a:r>
            <a:r>
              <a:rPr lang="en-US" sz="550" dirty="0">
                <a:solidFill>
                  <a:schemeClr val="tx1"/>
                </a:solidFill>
                <a:latin typeface="Georgia" charset="0"/>
                <a:ea typeface="Georgia" charset="0"/>
                <a:cs typeface="Georgia" charset="0"/>
              </a:rPr>
              <a:t>. 2016 May 24;3:160035. </a:t>
            </a:r>
          </a:p>
          <a:p>
            <a:pPr marL="114300" indent="0">
              <a:buNone/>
            </a:pPr>
            <a:r>
              <a:rPr lang="en-US" sz="550" dirty="0" err="1">
                <a:solidFill>
                  <a:schemeClr val="tx1"/>
                </a:solidFill>
                <a:latin typeface="Georgia" charset="0"/>
                <a:ea typeface="Georgia" charset="0"/>
                <a:cs typeface="Georgia" charset="0"/>
              </a:rPr>
              <a:t>Grnarova</a:t>
            </a:r>
            <a:r>
              <a:rPr lang="en-US" sz="550" dirty="0">
                <a:solidFill>
                  <a:schemeClr val="tx1"/>
                </a:solidFill>
                <a:latin typeface="Georgia" charset="0"/>
                <a:ea typeface="Georgia" charset="0"/>
                <a:cs typeface="Georgia" charset="0"/>
              </a:rPr>
              <a:t> P, Schmidt F, Hyland SL, </a:t>
            </a:r>
            <a:r>
              <a:rPr lang="en-US" sz="550" dirty="0" err="1">
                <a:solidFill>
                  <a:schemeClr val="tx1"/>
                </a:solidFill>
                <a:latin typeface="Georgia" charset="0"/>
                <a:ea typeface="Georgia" charset="0"/>
                <a:cs typeface="Georgia" charset="0"/>
              </a:rPr>
              <a:t>Eickhoff</a:t>
            </a:r>
            <a:r>
              <a:rPr lang="en-US" sz="550" dirty="0">
                <a:solidFill>
                  <a:schemeClr val="tx1"/>
                </a:solidFill>
                <a:latin typeface="Georgia" charset="0"/>
                <a:ea typeface="Georgia" charset="0"/>
                <a:cs typeface="Georgia" charset="0"/>
              </a:rPr>
              <a:t> C. Neural document embeddings for intensive care patient mortality </a:t>
            </a:r>
            <a:r>
              <a:rPr lang="en-US" sz="550" dirty="0" smtClean="0">
                <a:solidFill>
                  <a:schemeClr val="tx1"/>
                </a:solidFill>
                <a:latin typeface="Georgia" charset="0"/>
                <a:ea typeface="Georgia" charset="0"/>
                <a:cs typeface="Georgia" charset="0"/>
              </a:rPr>
              <a:t>prediction</a:t>
            </a:r>
            <a:r>
              <a:rPr lang="en-US" sz="550" dirty="0">
                <a:solidFill>
                  <a:schemeClr val="tx1"/>
                </a:solidFill>
                <a:latin typeface="Georgia" charset="0"/>
                <a:ea typeface="Georgia" charset="0"/>
                <a:cs typeface="Georgia" charset="0"/>
              </a:rPr>
              <a:t>.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arXiv:1612.00467</a:t>
            </a:r>
            <a:r>
              <a:rPr lang="en-US" sz="550" dirty="0">
                <a:solidFill>
                  <a:schemeClr val="tx1"/>
                </a:solidFill>
                <a:latin typeface="Georgia" charset="0"/>
                <a:ea typeface="Georgia" charset="0"/>
                <a:cs typeface="Georgia" charset="0"/>
              </a:rPr>
              <a:t>. 2016 Dec 1. </a:t>
            </a:r>
          </a:p>
          <a:p>
            <a:pPr marL="114300" indent="0">
              <a:buNone/>
            </a:pPr>
            <a:r>
              <a:rPr lang="en-US" sz="550" dirty="0">
                <a:solidFill>
                  <a:schemeClr val="tx1"/>
                </a:solidFill>
                <a:latin typeface="Georgia" charset="0"/>
                <a:ea typeface="Georgia" charset="0"/>
                <a:cs typeface="Georgia" charset="0"/>
              </a:rPr>
              <a:t>Zhang Y, Yang Q. A survey on multi-task learning.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arXiv:1707.08114</a:t>
            </a:r>
            <a:r>
              <a:rPr lang="en-US" sz="550" dirty="0">
                <a:solidFill>
                  <a:schemeClr val="tx1"/>
                </a:solidFill>
                <a:latin typeface="Georgia" charset="0"/>
                <a:ea typeface="Georgia" charset="0"/>
                <a:cs typeface="Georgia" charset="0"/>
              </a:rPr>
              <a:t>. 2017 Jul 25. </a:t>
            </a:r>
          </a:p>
          <a:p>
            <a:pPr marL="114300" indent="0">
              <a:buNone/>
            </a:pPr>
            <a:r>
              <a:rPr lang="en-US" sz="550" dirty="0">
                <a:solidFill>
                  <a:schemeClr val="tx1"/>
                </a:solidFill>
                <a:latin typeface="Georgia" charset="0"/>
                <a:ea typeface="Georgia" charset="0"/>
                <a:cs typeface="Georgia" charset="0"/>
              </a:rPr>
              <a:t>Ruder S. An overview of multi-task learning in deep neural networks.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arXiv:1706.05098</a:t>
            </a:r>
            <a:r>
              <a:rPr lang="en-US" sz="550" dirty="0">
                <a:solidFill>
                  <a:schemeClr val="tx1"/>
                </a:solidFill>
                <a:latin typeface="Georgia" charset="0"/>
                <a:ea typeface="Georgia" charset="0"/>
                <a:cs typeface="Georgia" charset="0"/>
              </a:rPr>
              <a:t>. 2017. </a:t>
            </a:r>
          </a:p>
          <a:p>
            <a:pPr marL="114300" indent="0">
              <a:buNone/>
            </a:pPr>
            <a:r>
              <a:rPr lang="en-US" sz="550" dirty="0">
                <a:solidFill>
                  <a:schemeClr val="tx1"/>
                </a:solidFill>
                <a:latin typeface="Georgia" charset="0"/>
                <a:ea typeface="Georgia" charset="0"/>
                <a:cs typeface="Georgia" charset="0"/>
              </a:rPr>
              <a:t>Li S, Liu ZQ, Chan AB. Heterogeneous multi-task learning for human pose estimation with deep convolutional neural network. </a:t>
            </a:r>
            <a:r>
              <a:rPr lang="en-US" sz="550" i="1" dirty="0">
                <a:solidFill>
                  <a:schemeClr val="tx1"/>
                </a:solidFill>
                <a:latin typeface="Georgia" charset="0"/>
                <a:ea typeface="Georgia" charset="0"/>
                <a:cs typeface="Georgia" charset="0"/>
              </a:rPr>
              <a:t>Proceedings of the IEEE Conference on Computer Vision and Pattern Recognition Workshops 2014 </a:t>
            </a:r>
            <a:r>
              <a:rPr lang="en-US" sz="550" dirty="0">
                <a:solidFill>
                  <a:schemeClr val="tx1"/>
                </a:solidFill>
                <a:latin typeface="Georgia" charset="0"/>
                <a:ea typeface="Georgia" charset="0"/>
                <a:cs typeface="Georgia" charset="0"/>
              </a:rPr>
              <a:t>(pp. 482-489). </a:t>
            </a:r>
          </a:p>
          <a:p>
            <a:pPr marL="114300" indent="0">
              <a:buNone/>
            </a:pPr>
            <a:r>
              <a:rPr lang="en-US" sz="550" dirty="0" err="1">
                <a:solidFill>
                  <a:schemeClr val="tx1"/>
                </a:solidFill>
                <a:latin typeface="Georgia" charset="0"/>
                <a:ea typeface="Georgia" charset="0"/>
                <a:cs typeface="Georgia" charset="0"/>
              </a:rPr>
              <a:t>Elhoseiny</a:t>
            </a:r>
            <a:r>
              <a:rPr lang="en-US" sz="550" dirty="0">
                <a:solidFill>
                  <a:schemeClr val="tx1"/>
                </a:solidFill>
                <a:latin typeface="Georgia" charset="0"/>
                <a:ea typeface="Georgia" charset="0"/>
                <a:cs typeface="Georgia" charset="0"/>
              </a:rPr>
              <a:t> M, El-</a:t>
            </a:r>
            <a:r>
              <a:rPr lang="en-US" sz="550" dirty="0" err="1">
                <a:solidFill>
                  <a:schemeClr val="tx1"/>
                </a:solidFill>
                <a:latin typeface="Georgia" charset="0"/>
                <a:ea typeface="Georgia" charset="0"/>
                <a:cs typeface="Georgia" charset="0"/>
              </a:rPr>
              <a:t>Gaaly</a:t>
            </a:r>
            <a:r>
              <a:rPr lang="en-US" sz="550" dirty="0">
                <a:solidFill>
                  <a:schemeClr val="tx1"/>
                </a:solidFill>
                <a:latin typeface="Georgia" charset="0"/>
                <a:ea typeface="Georgia" charset="0"/>
                <a:cs typeface="Georgia" charset="0"/>
              </a:rPr>
              <a:t> T, </a:t>
            </a:r>
            <a:r>
              <a:rPr lang="en-US" sz="550" dirty="0" err="1">
                <a:solidFill>
                  <a:schemeClr val="tx1"/>
                </a:solidFill>
                <a:latin typeface="Georgia" charset="0"/>
                <a:ea typeface="Georgia" charset="0"/>
                <a:cs typeface="Georgia" charset="0"/>
              </a:rPr>
              <a:t>Bakry</a:t>
            </a:r>
            <a:r>
              <a:rPr lang="en-US" sz="550" dirty="0">
                <a:solidFill>
                  <a:schemeClr val="tx1"/>
                </a:solidFill>
                <a:latin typeface="Georgia" charset="0"/>
                <a:ea typeface="Georgia" charset="0"/>
                <a:cs typeface="Georgia" charset="0"/>
              </a:rPr>
              <a:t> A, </a:t>
            </a:r>
            <a:r>
              <a:rPr lang="en-US" sz="550" dirty="0" err="1">
                <a:solidFill>
                  <a:schemeClr val="tx1"/>
                </a:solidFill>
                <a:latin typeface="Georgia" charset="0"/>
                <a:ea typeface="Georgia" charset="0"/>
                <a:cs typeface="Georgia" charset="0"/>
              </a:rPr>
              <a:t>Elgammal</a:t>
            </a:r>
            <a:r>
              <a:rPr lang="en-US" sz="550" dirty="0">
                <a:solidFill>
                  <a:schemeClr val="tx1"/>
                </a:solidFill>
                <a:latin typeface="Georgia" charset="0"/>
                <a:ea typeface="Georgia" charset="0"/>
                <a:cs typeface="Georgia" charset="0"/>
              </a:rPr>
              <a:t> A. A comparative analysis and study of </a:t>
            </a:r>
            <a:r>
              <a:rPr lang="en-US" sz="550" dirty="0" err="1">
                <a:solidFill>
                  <a:schemeClr val="tx1"/>
                </a:solidFill>
                <a:latin typeface="Georgia" charset="0"/>
                <a:ea typeface="Georgia" charset="0"/>
                <a:cs typeface="Georgia" charset="0"/>
              </a:rPr>
              <a:t>multiview</a:t>
            </a:r>
            <a:r>
              <a:rPr lang="en-US" sz="550" dirty="0">
                <a:solidFill>
                  <a:schemeClr val="tx1"/>
                </a:solidFill>
                <a:latin typeface="Georgia" charset="0"/>
                <a:ea typeface="Georgia" charset="0"/>
                <a:cs typeface="Georgia" charset="0"/>
              </a:rPr>
              <a:t> CNN models for joint object categorization and pose estimation. </a:t>
            </a:r>
            <a:r>
              <a:rPr lang="en-US" sz="550" i="1" dirty="0">
                <a:solidFill>
                  <a:schemeClr val="tx1"/>
                </a:solidFill>
                <a:latin typeface="Georgia" charset="0"/>
                <a:ea typeface="Georgia" charset="0"/>
                <a:cs typeface="Georgia" charset="0"/>
              </a:rPr>
              <a:t>International Conference on Machine Learning </a:t>
            </a:r>
            <a:r>
              <a:rPr lang="en-US" sz="550" dirty="0">
                <a:solidFill>
                  <a:schemeClr val="tx1"/>
                </a:solidFill>
                <a:latin typeface="Georgia" charset="0"/>
                <a:ea typeface="Georgia" charset="0"/>
                <a:cs typeface="Georgia" charset="0"/>
              </a:rPr>
              <a:t>2016 Jun 11 (pp. 888-897). </a:t>
            </a:r>
          </a:p>
          <a:p>
            <a:pPr marL="114300" indent="0">
              <a:buNone/>
            </a:pPr>
            <a:r>
              <a:rPr lang="en-US" sz="550" dirty="0">
                <a:solidFill>
                  <a:schemeClr val="tx1"/>
                </a:solidFill>
                <a:latin typeface="Georgia" charset="0"/>
                <a:ea typeface="Georgia" charset="0"/>
                <a:cs typeface="Georgia" charset="0"/>
              </a:rPr>
              <a:t>ChowdhuriS,PankajT,ZipserK.Multi-ModalMulti-TaskDeepLearningforAutonomousDriving.</a:t>
            </a:r>
            <a:r>
              <a:rPr lang="en-US" sz="550" i="1" dirty="0">
                <a:solidFill>
                  <a:schemeClr val="tx1"/>
                </a:solidFill>
                <a:latin typeface="Georgia" charset="0"/>
                <a:ea typeface="Georgia" charset="0"/>
                <a:cs typeface="Georgia" charset="0"/>
              </a:rPr>
              <a:t>arXivpreprint arXiv:1709.05581</a:t>
            </a:r>
            <a:r>
              <a:rPr lang="en-US" sz="550" dirty="0">
                <a:solidFill>
                  <a:schemeClr val="tx1"/>
                </a:solidFill>
                <a:latin typeface="Georgia" charset="0"/>
                <a:ea typeface="Georgia" charset="0"/>
                <a:cs typeface="Georgia" charset="0"/>
              </a:rPr>
              <a:t>. 2017 Sep 16. </a:t>
            </a:r>
          </a:p>
          <a:p>
            <a:pPr marL="114300" indent="0">
              <a:buNone/>
            </a:pPr>
            <a:r>
              <a:rPr lang="en-US" sz="550" dirty="0">
                <a:solidFill>
                  <a:schemeClr val="tx1"/>
                </a:solidFill>
                <a:latin typeface="Georgia" charset="0"/>
                <a:ea typeface="Georgia" charset="0"/>
                <a:cs typeface="Georgia" charset="0"/>
              </a:rPr>
              <a:t>Cao L, Li L, Zheng J, Fan X, Yin F, Shen H, Zhang J. Multi-task neural networks for joint hippocampus </a:t>
            </a:r>
            <a:r>
              <a:rPr lang="en-US" sz="550" dirty="0" err="1">
                <a:solidFill>
                  <a:schemeClr val="tx1"/>
                </a:solidFill>
                <a:latin typeface="Georgia" charset="0"/>
                <a:ea typeface="Georgia" charset="0"/>
                <a:cs typeface="Georgia" charset="0"/>
              </a:rPr>
              <a:t>segmen</a:t>
            </a:r>
            <a:r>
              <a:rPr lang="en-US" sz="550" dirty="0">
                <a:solidFill>
                  <a:schemeClr val="tx1"/>
                </a:solidFill>
                <a:latin typeface="Georgia" charset="0"/>
                <a:ea typeface="Georgia" charset="0"/>
                <a:cs typeface="Georgia" charset="0"/>
              </a:rPr>
              <a:t>- </a:t>
            </a:r>
            <a:r>
              <a:rPr lang="en-US" sz="550" dirty="0" err="1">
                <a:solidFill>
                  <a:schemeClr val="tx1"/>
                </a:solidFill>
                <a:latin typeface="Georgia" charset="0"/>
                <a:ea typeface="Georgia" charset="0"/>
                <a:cs typeface="Georgia" charset="0"/>
              </a:rPr>
              <a:t>tation</a:t>
            </a:r>
            <a:r>
              <a:rPr lang="en-US" sz="550" dirty="0">
                <a:solidFill>
                  <a:schemeClr val="tx1"/>
                </a:solidFill>
                <a:latin typeface="Georgia" charset="0"/>
                <a:ea typeface="Georgia" charset="0"/>
                <a:cs typeface="Georgia" charset="0"/>
              </a:rPr>
              <a:t> and clinical score regression. </a:t>
            </a:r>
            <a:r>
              <a:rPr lang="en-US" sz="550" i="1" dirty="0">
                <a:solidFill>
                  <a:schemeClr val="tx1"/>
                </a:solidFill>
                <a:latin typeface="Georgia" charset="0"/>
                <a:ea typeface="Georgia" charset="0"/>
                <a:cs typeface="Georgia" charset="0"/>
              </a:rPr>
              <a:t>Multimedia Tools and Applications</a:t>
            </a:r>
            <a:r>
              <a:rPr lang="en-US" sz="550" dirty="0">
                <a:solidFill>
                  <a:schemeClr val="tx1"/>
                </a:solidFill>
                <a:latin typeface="Georgia" charset="0"/>
                <a:ea typeface="Georgia" charset="0"/>
                <a:cs typeface="Georgia" charset="0"/>
              </a:rPr>
              <a:t>. 2018:1-8. </a:t>
            </a:r>
          </a:p>
          <a:p>
            <a:pPr marL="114300" indent="0">
              <a:buNone/>
            </a:pPr>
            <a:r>
              <a:rPr lang="en-US" sz="550" dirty="0" err="1" smtClean="0">
                <a:solidFill>
                  <a:schemeClr val="tx1"/>
                </a:solidFill>
                <a:latin typeface="Georgia" charset="0"/>
                <a:ea typeface="Georgia" charset="0"/>
                <a:cs typeface="Georgia" charset="0"/>
              </a:rPr>
              <a:t>Pasunuru</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R, Bansal M. Multi-task video captioning with video and entailment generation.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arXiv:1704.07489</a:t>
            </a:r>
            <a:r>
              <a:rPr lang="en-US" sz="550" dirty="0">
                <a:solidFill>
                  <a:schemeClr val="tx1"/>
                </a:solidFill>
                <a:latin typeface="Georgia" charset="0"/>
                <a:ea typeface="Georgia" charset="0"/>
                <a:cs typeface="Georgia" charset="0"/>
              </a:rPr>
              <a:t>. 2017 Apr 24. </a:t>
            </a:r>
          </a:p>
          <a:p>
            <a:pPr marL="114300" indent="0">
              <a:buNone/>
            </a:pPr>
            <a:r>
              <a:rPr lang="en-US" sz="550" dirty="0" err="1" smtClean="0">
                <a:solidFill>
                  <a:schemeClr val="tx1"/>
                </a:solidFill>
                <a:latin typeface="Georgia" charset="0"/>
                <a:ea typeface="Georgia" charset="0"/>
                <a:cs typeface="Georgia" charset="0"/>
              </a:rPr>
              <a:t>Collobert</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R, Weston J. A unified architecture for natural language processing: Deep neural networks with </a:t>
            </a:r>
            <a:r>
              <a:rPr lang="en-US" sz="550" dirty="0" err="1">
                <a:solidFill>
                  <a:schemeClr val="tx1"/>
                </a:solidFill>
                <a:latin typeface="Georgia" charset="0"/>
                <a:ea typeface="Georgia" charset="0"/>
                <a:cs typeface="Georgia" charset="0"/>
              </a:rPr>
              <a:t>mul</a:t>
            </a:r>
            <a:r>
              <a:rPr lang="en-US" sz="550" dirty="0">
                <a:solidFill>
                  <a:schemeClr val="tx1"/>
                </a:solidFill>
                <a:latin typeface="Georgia" charset="0"/>
                <a:ea typeface="Georgia" charset="0"/>
                <a:cs typeface="Georgia" charset="0"/>
              </a:rPr>
              <a:t>- </a:t>
            </a:r>
            <a:r>
              <a:rPr lang="en-US" sz="550" dirty="0" err="1">
                <a:solidFill>
                  <a:schemeClr val="tx1"/>
                </a:solidFill>
                <a:latin typeface="Georgia" charset="0"/>
                <a:ea typeface="Georgia" charset="0"/>
                <a:cs typeface="Georgia" charset="0"/>
              </a:rPr>
              <a:t>titask</a:t>
            </a:r>
            <a:r>
              <a:rPr lang="en-US" sz="550" dirty="0">
                <a:solidFill>
                  <a:schemeClr val="tx1"/>
                </a:solidFill>
                <a:latin typeface="Georgia" charset="0"/>
                <a:ea typeface="Georgia" charset="0"/>
                <a:cs typeface="Georgia" charset="0"/>
              </a:rPr>
              <a:t> learning. </a:t>
            </a:r>
            <a:r>
              <a:rPr lang="en-US" sz="550" i="1" dirty="0">
                <a:solidFill>
                  <a:schemeClr val="tx1"/>
                </a:solidFill>
                <a:latin typeface="Georgia" charset="0"/>
                <a:ea typeface="Georgia" charset="0"/>
                <a:cs typeface="Georgia" charset="0"/>
              </a:rPr>
              <a:t>Proceedings of the 25th International Conference on Machine Learning </a:t>
            </a:r>
            <a:r>
              <a:rPr lang="en-US" sz="550" dirty="0">
                <a:solidFill>
                  <a:schemeClr val="tx1"/>
                </a:solidFill>
                <a:latin typeface="Georgia" charset="0"/>
                <a:ea typeface="Georgia" charset="0"/>
                <a:cs typeface="Georgia" charset="0"/>
              </a:rPr>
              <a:t>2008 Jul 5 (pp. 160-167). ACM. </a:t>
            </a:r>
          </a:p>
          <a:p>
            <a:pPr marL="114300" indent="0">
              <a:buNone/>
            </a:pPr>
            <a:r>
              <a:rPr lang="en-US" sz="550" dirty="0" smtClean="0">
                <a:solidFill>
                  <a:schemeClr val="tx1"/>
                </a:solidFill>
                <a:latin typeface="Georgia" charset="0"/>
                <a:ea typeface="Georgia" charset="0"/>
                <a:cs typeface="Georgia" charset="0"/>
              </a:rPr>
              <a:t>Dong </a:t>
            </a:r>
            <a:r>
              <a:rPr lang="en-US" sz="550" dirty="0">
                <a:solidFill>
                  <a:schemeClr val="tx1"/>
                </a:solidFill>
                <a:latin typeface="Georgia" charset="0"/>
                <a:ea typeface="Georgia" charset="0"/>
                <a:cs typeface="Georgia" charset="0"/>
              </a:rPr>
              <a:t>D, Wu H, He W, Yu D, Wang H. Multi-task learning for multiple language translation. </a:t>
            </a:r>
            <a:r>
              <a:rPr lang="en-US" sz="550" i="1" dirty="0">
                <a:solidFill>
                  <a:schemeClr val="tx1"/>
                </a:solidFill>
                <a:latin typeface="Georgia" charset="0"/>
                <a:ea typeface="Georgia" charset="0"/>
                <a:cs typeface="Georgia" charset="0"/>
              </a:rPr>
              <a:t>Proceedings of the 53rd Annual Meeting of the Association for Computational Linguistics and the 7th International Joint Conference on Natural Language Processing </a:t>
            </a:r>
            <a:r>
              <a:rPr lang="en-US" sz="550" dirty="0">
                <a:solidFill>
                  <a:schemeClr val="tx1"/>
                </a:solidFill>
                <a:latin typeface="Georgia" charset="0"/>
                <a:ea typeface="Georgia" charset="0"/>
                <a:cs typeface="Georgia" charset="0"/>
              </a:rPr>
              <a:t>(Volume 1: Long Papers) 2015 (Vol. 1, pp. 1723-1732). </a:t>
            </a:r>
          </a:p>
          <a:p>
            <a:pPr marL="114300" indent="0">
              <a:buNone/>
            </a:pPr>
            <a:r>
              <a:rPr lang="en-US" sz="550" dirty="0" smtClean="0">
                <a:solidFill>
                  <a:schemeClr val="tx1"/>
                </a:solidFill>
                <a:latin typeface="Georgia" charset="0"/>
                <a:ea typeface="Georgia" charset="0"/>
                <a:cs typeface="Georgia" charset="0"/>
              </a:rPr>
              <a:t>ReiM.Semi-supervisedmultitasklearningforsequencelabeling.</a:t>
            </a:r>
            <a:r>
              <a:rPr lang="en-US" sz="550" i="1" dirty="0" smtClean="0">
                <a:solidFill>
                  <a:schemeClr val="tx1"/>
                </a:solidFill>
                <a:latin typeface="Georgia" charset="0"/>
                <a:ea typeface="Georgia" charset="0"/>
                <a:cs typeface="Georgia" charset="0"/>
              </a:rPr>
              <a:t>arXivpreprintarXiv:1704.07156</a:t>
            </a:r>
            <a:r>
              <a:rPr lang="en-US" sz="550" dirty="0" smtClean="0">
                <a:solidFill>
                  <a:schemeClr val="tx1"/>
                </a:solidFill>
                <a:latin typeface="Georgia" charset="0"/>
                <a:ea typeface="Georgia" charset="0"/>
                <a:cs typeface="Georgia" charset="0"/>
              </a:rPr>
              <a:t>.2017Apr24</a:t>
            </a:r>
            <a:r>
              <a:rPr lang="en-US" sz="550" dirty="0">
                <a:solidFill>
                  <a:schemeClr val="tx1"/>
                </a:solidFill>
                <a:latin typeface="Georgia" charset="0"/>
                <a:ea typeface="Georgia" charset="0"/>
                <a:cs typeface="Georgia" charset="0"/>
              </a:rPr>
              <a:t>. 14. Liu P, </a:t>
            </a:r>
            <a:r>
              <a:rPr lang="en-US" sz="550" dirty="0" err="1">
                <a:solidFill>
                  <a:schemeClr val="tx1"/>
                </a:solidFill>
                <a:latin typeface="Georgia" charset="0"/>
                <a:ea typeface="Georgia" charset="0"/>
                <a:cs typeface="Georgia" charset="0"/>
              </a:rPr>
              <a:t>Qiu</a:t>
            </a:r>
            <a:r>
              <a:rPr lang="en-US" sz="550" dirty="0">
                <a:solidFill>
                  <a:schemeClr val="tx1"/>
                </a:solidFill>
                <a:latin typeface="Georgia" charset="0"/>
                <a:ea typeface="Georgia" charset="0"/>
                <a:cs typeface="Georgia" charset="0"/>
              </a:rPr>
              <a:t> X, Huang X. Adversarial multi-task learning for text classification.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arXiv:1704.05742</a:t>
            </a:r>
            <a:r>
              <a:rPr lang="en-US" sz="550" dirty="0">
                <a:solidFill>
                  <a:schemeClr val="tx1"/>
                </a:solidFill>
                <a:latin typeface="Georgia" charset="0"/>
                <a:ea typeface="Georgia" charset="0"/>
                <a:cs typeface="Georgia" charset="0"/>
              </a:rPr>
              <a:t>. </a:t>
            </a:r>
          </a:p>
          <a:p>
            <a:pPr marL="114300" indent="0">
              <a:buNone/>
            </a:pPr>
            <a:r>
              <a:rPr lang="en-US" sz="550" dirty="0">
                <a:solidFill>
                  <a:schemeClr val="tx1"/>
                </a:solidFill>
                <a:latin typeface="Georgia" charset="0"/>
                <a:ea typeface="Georgia" charset="0"/>
                <a:cs typeface="Georgia" charset="0"/>
              </a:rPr>
              <a:t>2017 Apr 19.</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CrichtonG,PyysaloS,ChiuB,KorhonenA.Aneuralnetworkmulti-tasklearningapproachtobiomedicalnamed entity </a:t>
            </a:r>
            <a:r>
              <a:rPr lang="en-US" sz="550" dirty="0">
                <a:solidFill>
                  <a:schemeClr val="tx1"/>
                </a:solidFill>
                <a:latin typeface="Georgia" charset="0"/>
                <a:ea typeface="Georgia" charset="0"/>
                <a:cs typeface="Georgia" charset="0"/>
              </a:rPr>
              <a:t>recognition. </a:t>
            </a:r>
            <a:r>
              <a:rPr lang="en-US" sz="550" i="1" dirty="0">
                <a:solidFill>
                  <a:schemeClr val="tx1"/>
                </a:solidFill>
                <a:latin typeface="Georgia" charset="0"/>
                <a:ea typeface="Georgia" charset="0"/>
                <a:cs typeface="Georgia" charset="0"/>
              </a:rPr>
              <a:t>BMC Bioinformatics</a:t>
            </a:r>
            <a:r>
              <a:rPr lang="en-US" sz="550" dirty="0">
                <a:solidFill>
                  <a:schemeClr val="tx1"/>
                </a:solidFill>
                <a:latin typeface="Georgia" charset="0"/>
                <a:ea typeface="Georgia" charset="0"/>
                <a:cs typeface="Georgia" charset="0"/>
              </a:rPr>
              <a:t>. 2017 Dec;18(1):368.</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McCann </a:t>
            </a:r>
            <a:r>
              <a:rPr lang="en-US" sz="550" dirty="0">
                <a:solidFill>
                  <a:schemeClr val="tx1"/>
                </a:solidFill>
                <a:latin typeface="Georgia" charset="0"/>
                <a:ea typeface="Georgia" charset="0"/>
                <a:cs typeface="Georgia" charset="0"/>
              </a:rPr>
              <a:t>B, </a:t>
            </a:r>
            <a:r>
              <a:rPr lang="en-US" sz="550" dirty="0" err="1">
                <a:solidFill>
                  <a:schemeClr val="tx1"/>
                </a:solidFill>
                <a:latin typeface="Georgia" charset="0"/>
                <a:ea typeface="Georgia" charset="0"/>
                <a:cs typeface="Georgia" charset="0"/>
              </a:rPr>
              <a:t>Keskar</a:t>
            </a:r>
            <a:r>
              <a:rPr lang="en-US" sz="550" dirty="0">
                <a:solidFill>
                  <a:schemeClr val="tx1"/>
                </a:solidFill>
                <a:latin typeface="Georgia" charset="0"/>
                <a:ea typeface="Georgia" charset="0"/>
                <a:cs typeface="Georgia" charset="0"/>
              </a:rPr>
              <a:t> NS, </a:t>
            </a:r>
            <a:r>
              <a:rPr lang="en-US" sz="550" dirty="0" err="1">
                <a:solidFill>
                  <a:schemeClr val="tx1"/>
                </a:solidFill>
                <a:latin typeface="Georgia" charset="0"/>
                <a:ea typeface="Georgia" charset="0"/>
                <a:cs typeface="Georgia" charset="0"/>
              </a:rPr>
              <a:t>Xiong</a:t>
            </a:r>
            <a:r>
              <a:rPr lang="en-US" sz="550" dirty="0">
                <a:solidFill>
                  <a:schemeClr val="tx1"/>
                </a:solidFill>
                <a:latin typeface="Georgia" charset="0"/>
                <a:ea typeface="Georgia" charset="0"/>
                <a:cs typeface="Georgia" charset="0"/>
              </a:rPr>
              <a:t> C, </a:t>
            </a:r>
            <a:r>
              <a:rPr lang="en-US" sz="550" dirty="0" err="1">
                <a:solidFill>
                  <a:schemeClr val="tx1"/>
                </a:solidFill>
                <a:latin typeface="Georgia" charset="0"/>
                <a:ea typeface="Georgia" charset="0"/>
                <a:cs typeface="Georgia" charset="0"/>
              </a:rPr>
              <a:t>Socher</a:t>
            </a:r>
            <a:r>
              <a:rPr lang="en-US" sz="550" dirty="0">
                <a:solidFill>
                  <a:schemeClr val="tx1"/>
                </a:solidFill>
                <a:latin typeface="Georgia" charset="0"/>
                <a:ea typeface="Georgia" charset="0"/>
                <a:cs typeface="Georgia" charset="0"/>
              </a:rPr>
              <a:t> R. The Natural Language Decathlon: Multitask Learning as Question </a:t>
            </a:r>
            <a:r>
              <a:rPr lang="en-US" sz="550" dirty="0" smtClean="0">
                <a:solidFill>
                  <a:schemeClr val="tx1"/>
                </a:solidFill>
                <a:latin typeface="Georgia" charset="0"/>
                <a:ea typeface="Georgia" charset="0"/>
                <a:cs typeface="Georgia" charset="0"/>
              </a:rPr>
              <a:t>Answering</a:t>
            </a:r>
            <a:r>
              <a:rPr lang="en-US" sz="550" dirty="0">
                <a:solidFill>
                  <a:schemeClr val="tx1"/>
                </a:solidFill>
                <a:latin typeface="Georgia" charset="0"/>
                <a:ea typeface="Georgia" charset="0"/>
                <a:cs typeface="Georgia" charset="0"/>
              </a:rPr>
              <a:t>.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arXiv:1806.08730</a:t>
            </a:r>
            <a:r>
              <a:rPr lang="en-US" sz="550" dirty="0">
                <a:solidFill>
                  <a:schemeClr val="tx1"/>
                </a:solidFill>
                <a:latin typeface="Georgia" charset="0"/>
                <a:ea typeface="Georgia" charset="0"/>
                <a:cs typeface="Georgia" charset="0"/>
              </a:rPr>
              <a:t>. 2018 Jun 20.</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Toshniwal</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S, Tang H, Lu L, </a:t>
            </a:r>
            <a:r>
              <a:rPr lang="en-US" sz="550" dirty="0" err="1">
                <a:solidFill>
                  <a:schemeClr val="tx1"/>
                </a:solidFill>
                <a:latin typeface="Georgia" charset="0"/>
                <a:ea typeface="Georgia" charset="0"/>
                <a:cs typeface="Georgia" charset="0"/>
              </a:rPr>
              <a:t>Livescu</a:t>
            </a:r>
            <a:r>
              <a:rPr lang="en-US" sz="550" dirty="0">
                <a:solidFill>
                  <a:schemeClr val="tx1"/>
                </a:solidFill>
                <a:latin typeface="Georgia" charset="0"/>
                <a:ea typeface="Georgia" charset="0"/>
                <a:cs typeface="Georgia" charset="0"/>
              </a:rPr>
              <a:t> K. Multitask learning with low-level auxiliary tasks for encoder-decoder </a:t>
            </a:r>
            <a:r>
              <a:rPr lang="en-US" sz="550" dirty="0" smtClean="0">
                <a:solidFill>
                  <a:schemeClr val="tx1"/>
                </a:solidFill>
                <a:latin typeface="Georgia" charset="0"/>
                <a:ea typeface="Georgia" charset="0"/>
                <a:cs typeface="Georgia" charset="0"/>
              </a:rPr>
              <a:t>based </a:t>
            </a:r>
            <a:r>
              <a:rPr lang="en-US" sz="550" dirty="0">
                <a:solidFill>
                  <a:schemeClr val="tx1"/>
                </a:solidFill>
                <a:latin typeface="Georgia" charset="0"/>
                <a:ea typeface="Georgia" charset="0"/>
                <a:cs typeface="Georgia" charset="0"/>
              </a:rPr>
              <a:t>speech recognition.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arXiv:1704.01631</a:t>
            </a:r>
            <a:r>
              <a:rPr lang="en-US" sz="550" dirty="0">
                <a:solidFill>
                  <a:schemeClr val="tx1"/>
                </a:solidFill>
                <a:latin typeface="Georgia" charset="0"/>
                <a:ea typeface="Georgia" charset="0"/>
                <a:cs typeface="Georgia" charset="0"/>
              </a:rPr>
              <a:t>. 2017 Apr 5.</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Kumar </a:t>
            </a:r>
            <a:r>
              <a:rPr lang="en-US" sz="550" dirty="0">
                <a:solidFill>
                  <a:schemeClr val="tx1"/>
                </a:solidFill>
                <a:latin typeface="Georgia" charset="0"/>
                <a:ea typeface="Georgia" charset="0"/>
                <a:cs typeface="Georgia" charset="0"/>
              </a:rPr>
              <a:t>A, </a:t>
            </a:r>
            <a:r>
              <a:rPr lang="en-US" sz="550" dirty="0" err="1">
                <a:solidFill>
                  <a:schemeClr val="tx1"/>
                </a:solidFill>
                <a:latin typeface="Georgia" charset="0"/>
                <a:ea typeface="Georgia" charset="0"/>
                <a:cs typeface="Georgia" charset="0"/>
              </a:rPr>
              <a:t>Daume</a:t>
            </a:r>
            <a:r>
              <a:rPr lang="en-US" sz="550" dirty="0">
                <a:solidFill>
                  <a:schemeClr val="tx1"/>
                </a:solidFill>
                <a:latin typeface="Georgia" charset="0"/>
                <a:ea typeface="Georgia" charset="0"/>
                <a:cs typeface="Georgia" charset="0"/>
              </a:rPr>
              <a:t> III H. Learning task grouping and overlap in multi-task learning.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t>
            </a:r>
            <a:r>
              <a:rPr lang="en-US" sz="550" i="1" dirty="0" smtClean="0">
                <a:solidFill>
                  <a:schemeClr val="tx1"/>
                </a:solidFill>
                <a:latin typeface="Georgia" charset="0"/>
                <a:ea typeface="Georgia" charset="0"/>
                <a:cs typeface="Georgia" charset="0"/>
              </a:rPr>
              <a:t>arXiv:1206.6417</a:t>
            </a:r>
            <a:r>
              <a:rPr lang="en-US" sz="550" dirty="0">
                <a:solidFill>
                  <a:schemeClr val="tx1"/>
                </a:solidFill>
                <a:latin typeface="Georgia" charset="0"/>
                <a:ea typeface="Georgia" charset="0"/>
                <a:cs typeface="Georgia" charset="0"/>
              </a:rPr>
              <a:t>. 2012 Jun 27.</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Yang </a:t>
            </a:r>
            <a:r>
              <a:rPr lang="en-US" sz="550" dirty="0">
                <a:solidFill>
                  <a:schemeClr val="tx1"/>
                </a:solidFill>
                <a:latin typeface="Georgia" charset="0"/>
                <a:ea typeface="Georgia" charset="0"/>
                <a:cs typeface="Georgia" charset="0"/>
              </a:rPr>
              <a:t>X, Kim S, Xing EP. Heterogeneous multitask learning with joint sparsity constraints. </a:t>
            </a:r>
            <a:r>
              <a:rPr lang="en-US" sz="550" i="1" dirty="0">
                <a:solidFill>
                  <a:schemeClr val="tx1"/>
                </a:solidFill>
                <a:latin typeface="Georgia" charset="0"/>
                <a:ea typeface="Georgia" charset="0"/>
                <a:cs typeface="Georgia" charset="0"/>
              </a:rPr>
              <a:t>Advances in Neural </a:t>
            </a:r>
            <a:r>
              <a:rPr lang="en-US" altLang="zh-CN" sz="550" dirty="0" smtClean="0">
                <a:solidFill>
                  <a:schemeClr val="tx1"/>
                </a:solidFill>
                <a:latin typeface="Georgia" charset="0"/>
                <a:ea typeface="Georgia" charset="0"/>
                <a:cs typeface="Georgia" charset="0"/>
              </a:rPr>
              <a:t>i</a:t>
            </a:r>
            <a:r>
              <a:rPr lang="en-US" sz="550" i="1" dirty="0" smtClean="0">
                <a:solidFill>
                  <a:schemeClr val="tx1"/>
                </a:solidFill>
                <a:latin typeface="Georgia" charset="0"/>
                <a:ea typeface="Georgia" charset="0"/>
                <a:cs typeface="Georgia" charset="0"/>
              </a:rPr>
              <a:t>nformation </a:t>
            </a:r>
            <a:r>
              <a:rPr lang="en-US" sz="550" i="1" dirty="0">
                <a:solidFill>
                  <a:schemeClr val="tx1"/>
                </a:solidFill>
                <a:latin typeface="Georgia" charset="0"/>
                <a:ea typeface="Georgia" charset="0"/>
                <a:cs typeface="Georgia" charset="0"/>
              </a:rPr>
              <a:t>Processing Systems </a:t>
            </a:r>
            <a:r>
              <a:rPr lang="en-US" sz="550" dirty="0">
                <a:solidFill>
                  <a:schemeClr val="tx1"/>
                </a:solidFill>
                <a:latin typeface="Georgia" charset="0"/>
                <a:ea typeface="Georgia" charset="0"/>
                <a:cs typeface="Georgia" charset="0"/>
              </a:rPr>
              <a:t>2009 (pp. 2151-2159).</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Fa </a:t>
            </a:r>
            <a:r>
              <a:rPr lang="en-US" sz="550" dirty="0">
                <a:solidFill>
                  <a:schemeClr val="tx1"/>
                </a:solidFill>
                <a:latin typeface="Georgia" charset="0"/>
                <a:ea typeface="Georgia" charset="0"/>
                <a:cs typeface="Georgia" charset="0"/>
              </a:rPr>
              <a:t>R, </a:t>
            </a:r>
            <a:r>
              <a:rPr lang="en-US" sz="550" dirty="0" err="1">
                <a:solidFill>
                  <a:schemeClr val="tx1"/>
                </a:solidFill>
                <a:latin typeface="Georgia" charset="0"/>
                <a:ea typeface="Georgia" charset="0"/>
                <a:cs typeface="Georgia" charset="0"/>
              </a:rPr>
              <a:t>Cozzetto</a:t>
            </a:r>
            <a:r>
              <a:rPr lang="en-US" sz="550" dirty="0">
                <a:solidFill>
                  <a:schemeClr val="tx1"/>
                </a:solidFill>
                <a:latin typeface="Georgia" charset="0"/>
                <a:ea typeface="Georgia" charset="0"/>
                <a:cs typeface="Georgia" charset="0"/>
              </a:rPr>
              <a:t> D, Wan C, Jones DT. Predicting human protein function with multi-task deep neural networks. </a:t>
            </a:r>
            <a:r>
              <a:rPr lang="en-US" altLang="zh-CN" sz="550" dirty="0" err="1" smtClean="0">
                <a:solidFill>
                  <a:schemeClr val="tx1"/>
                </a:solidFill>
                <a:latin typeface="Georgia" charset="0"/>
                <a:ea typeface="Georgia" charset="0"/>
                <a:cs typeface="Georgia" charset="0"/>
              </a:rPr>
              <a:t>P</a:t>
            </a:r>
            <a:r>
              <a:rPr lang="en-US" sz="550" i="1" dirty="0" err="1" smtClean="0">
                <a:solidFill>
                  <a:schemeClr val="tx1"/>
                </a:solidFill>
                <a:latin typeface="Georgia" charset="0"/>
                <a:ea typeface="Georgia" charset="0"/>
                <a:cs typeface="Georgia" charset="0"/>
              </a:rPr>
              <a:t>LoS</a:t>
            </a:r>
            <a:r>
              <a:rPr lang="en-US" sz="550" i="1" dirty="0" smtClean="0">
                <a:solidFill>
                  <a:schemeClr val="tx1"/>
                </a:solidFill>
                <a:latin typeface="Georgia" charset="0"/>
                <a:ea typeface="Georgia" charset="0"/>
                <a:cs typeface="Georgia" charset="0"/>
              </a:rPr>
              <a:t> </a:t>
            </a:r>
            <a:r>
              <a:rPr lang="en-US" sz="550" i="1" dirty="0">
                <a:solidFill>
                  <a:schemeClr val="tx1"/>
                </a:solidFill>
                <a:latin typeface="Georgia" charset="0"/>
                <a:ea typeface="Georgia" charset="0"/>
                <a:cs typeface="Georgia" charset="0"/>
              </a:rPr>
              <a:t>ONE</a:t>
            </a:r>
            <a:r>
              <a:rPr lang="en-US" sz="550" dirty="0">
                <a:solidFill>
                  <a:schemeClr val="tx1"/>
                </a:solidFill>
                <a:latin typeface="Georgia" charset="0"/>
                <a:ea typeface="Georgia" charset="0"/>
                <a:cs typeface="Georgia" charset="0"/>
              </a:rPr>
              <a:t>. 2018 Jun 11;13(6):e0198216.</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Ramsundar</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B, </a:t>
            </a:r>
            <a:r>
              <a:rPr lang="en-US" sz="550" dirty="0" err="1">
                <a:solidFill>
                  <a:schemeClr val="tx1"/>
                </a:solidFill>
                <a:latin typeface="Georgia" charset="0"/>
                <a:ea typeface="Georgia" charset="0"/>
                <a:cs typeface="Georgia" charset="0"/>
              </a:rPr>
              <a:t>Kearnes</a:t>
            </a:r>
            <a:r>
              <a:rPr lang="en-US" sz="550" dirty="0">
                <a:solidFill>
                  <a:schemeClr val="tx1"/>
                </a:solidFill>
                <a:latin typeface="Georgia" charset="0"/>
                <a:ea typeface="Georgia" charset="0"/>
                <a:cs typeface="Georgia" charset="0"/>
              </a:rPr>
              <a:t> S, Riley P, Webster D, </a:t>
            </a:r>
            <a:r>
              <a:rPr lang="en-US" sz="550" dirty="0" err="1">
                <a:solidFill>
                  <a:schemeClr val="tx1"/>
                </a:solidFill>
                <a:latin typeface="Georgia" charset="0"/>
                <a:ea typeface="Georgia" charset="0"/>
                <a:cs typeface="Georgia" charset="0"/>
              </a:rPr>
              <a:t>Konerding</a:t>
            </a:r>
            <a:r>
              <a:rPr lang="en-US" sz="550" dirty="0">
                <a:solidFill>
                  <a:schemeClr val="tx1"/>
                </a:solidFill>
                <a:latin typeface="Georgia" charset="0"/>
                <a:ea typeface="Georgia" charset="0"/>
                <a:cs typeface="Georgia" charset="0"/>
              </a:rPr>
              <a:t> D, </a:t>
            </a:r>
            <a:r>
              <a:rPr lang="en-US" sz="550" dirty="0" err="1">
                <a:solidFill>
                  <a:schemeClr val="tx1"/>
                </a:solidFill>
                <a:latin typeface="Georgia" charset="0"/>
                <a:ea typeface="Georgia" charset="0"/>
                <a:cs typeface="Georgia" charset="0"/>
              </a:rPr>
              <a:t>Pande</a:t>
            </a:r>
            <a:r>
              <a:rPr lang="en-US" sz="550" dirty="0">
                <a:solidFill>
                  <a:schemeClr val="tx1"/>
                </a:solidFill>
                <a:latin typeface="Georgia" charset="0"/>
                <a:ea typeface="Georgia" charset="0"/>
                <a:cs typeface="Georgia" charset="0"/>
              </a:rPr>
              <a:t> V. Massively multitask networks for drug </a:t>
            </a:r>
            <a:r>
              <a:rPr lang="en-US" sz="550" dirty="0" smtClean="0">
                <a:solidFill>
                  <a:schemeClr val="tx1"/>
                </a:solidFill>
                <a:latin typeface="Georgia" charset="0"/>
                <a:ea typeface="Georgia" charset="0"/>
                <a:cs typeface="Georgia" charset="0"/>
              </a:rPr>
              <a:t>discovery</a:t>
            </a:r>
            <a:r>
              <a:rPr lang="en-US" sz="550" dirty="0">
                <a:solidFill>
                  <a:schemeClr val="tx1"/>
                </a:solidFill>
                <a:latin typeface="Georgia" charset="0"/>
                <a:ea typeface="Georgia" charset="0"/>
                <a:cs typeface="Georgia" charset="0"/>
              </a:rPr>
              <a:t>.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arXiv:1502.02072</a:t>
            </a:r>
            <a:r>
              <a:rPr lang="en-US" sz="550" dirty="0">
                <a:solidFill>
                  <a:schemeClr val="tx1"/>
                </a:solidFill>
                <a:latin typeface="Georgia" charset="0"/>
                <a:ea typeface="Georgia" charset="0"/>
                <a:cs typeface="Georgia" charset="0"/>
              </a:rPr>
              <a:t>. 2015 Feb 6. </a:t>
            </a:r>
            <a:endParaRPr lang="en-US" sz="550" dirty="0" smtClean="0">
              <a:solidFill>
                <a:schemeClr val="tx1"/>
              </a:solidFill>
              <a:latin typeface="Georgia" charset="0"/>
              <a:ea typeface="Georgia" charset="0"/>
              <a:cs typeface="Georgia" charset="0"/>
            </a:endParaRPr>
          </a:p>
          <a:p>
            <a:pPr marL="114300" indent="0">
              <a:buNone/>
            </a:pPr>
            <a:r>
              <a:rPr lang="en-US" sz="550" dirty="0">
                <a:solidFill>
                  <a:schemeClr val="tx1"/>
                </a:solidFill>
                <a:latin typeface="Georgia" charset="0"/>
                <a:ea typeface="Georgia" charset="0"/>
                <a:cs typeface="Georgia" charset="0"/>
              </a:rPr>
              <a:t>Nori N, Kashima H, Yamashita K, </a:t>
            </a:r>
            <a:r>
              <a:rPr lang="en-US" sz="550" dirty="0" err="1">
                <a:solidFill>
                  <a:schemeClr val="tx1"/>
                </a:solidFill>
                <a:latin typeface="Georgia" charset="0"/>
                <a:ea typeface="Georgia" charset="0"/>
                <a:cs typeface="Georgia" charset="0"/>
              </a:rPr>
              <a:t>Ikai</a:t>
            </a:r>
            <a:r>
              <a:rPr lang="en-US" sz="550" dirty="0">
                <a:solidFill>
                  <a:schemeClr val="tx1"/>
                </a:solidFill>
                <a:latin typeface="Georgia" charset="0"/>
                <a:ea typeface="Georgia" charset="0"/>
                <a:cs typeface="Georgia" charset="0"/>
              </a:rPr>
              <a:t> H, </a:t>
            </a:r>
            <a:r>
              <a:rPr lang="en-US" sz="550" dirty="0" err="1">
                <a:solidFill>
                  <a:schemeClr val="tx1"/>
                </a:solidFill>
                <a:latin typeface="Georgia" charset="0"/>
                <a:ea typeface="Georgia" charset="0"/>
                <a:cs typeface="Georgia" charset="0"/>
              </a:rPr>
              <a:t>Imanaka</a:t>
            </a:r>
            <a:r>
              <a:rPr lang="en-US" sz="550" dirty="0">
                <a:solidFill>
                  <a:schemeClr val="tx1"/>
                </a:solidFill>
                <a:latin typeface="Georgia" charset="0"/>
                <a:ea typeface="Georgia" charset="0"/>
                <a:cs typeface="Georgia" charset="0"/>
              </a:rPr>
              <a:t> Y. Simultaneous modeling of multiple diseases for mortality prediction in acute hospital care. </a:t>
            </a:r>
            <a:r>
              <a:rPr lang="en-US" sz="550" i="1" dirty="0">
                <a:solidFill>
                  <a:schemeClr val="tx1"/>
                </a:solidFill>
                <a:latin typeface="Georgia" charset="0"/>
                <a:ea typeface="Georgia" charset="0"/>
                <a:cs typeface="Georgia" charset="0"/>
              </a:rPr>
              <a:t>Proceedings of the 21th ACM SIGKDD International Conference on Knowledge Discovery and </a:t>
            </a:r>
            <a:r>
              <a:rPr lang="en-US" sz="550" i="1" dirty="0" smtClean="0">
                <a:solidFill>
                  <a:schemeClr val="tx1"/>
                </a:solidFill>
                <a:latin typeface="Georgia" charset="0"/>
                <a:ea typeface="Georgia" charset="0"/>
                <a:cs typeface="Georgia" charset="0"/>
              </a:rPr>
              <a:t>Data</a:t>
            </a:r>
            <a:r>
              <a:rPr lang="zh-CN" altLang="en-US" sz="550" i="1" dirty="0" smtClean="0">
                <a:solidFill>
                  <a:schemeClr val="tx1"/>
                </a:solidFill>
                <a:latin typeface="Georgia" charset="0"/>
                <a:ea typeface="Georgia" charset="0"/>
                <a:cs typeface="Georgia" charset="0"/>
              </a:rPr>
              <a:t> </a:t>
            </a:r>
            <a:r>
              <a:rPr lang="en-US" sz="550" i="1" dirty="0" smtClean="0">
                <a:solidFill>
                  <a:schemeClr val="tx1"/>
                </a:solidFill>
                <a:latin typeface="Georgia" charset="0"/>
                <a:ea typeface="Georgia" charset="0"/>
                <a:cs typeface="Georgia" charset="0"/>
              </a:rPr>
              <a:t>Mining </a:t>
            </a:r>
            <a:r>
              <a:rPr lang="en-US" sz="550" dirty="0">
                <a:solidFill>
                  <a:schemeClr val="tx1"/>
                </a:solidFill>
                <a:latin typeface="Georgia" charset="0"/>
                <a:ea typeface="Georgia" charset="0"/>
                <a:cs typeface="Georgia" charset="0"/>
              </a:rPr>
              <a:t>2015 Aug 10 (pp. 855-864). ACM. </a:t>
            </a:r>
          </a:p>
          <a:p>
            <a:pPr marL="114300" indent="0">
              <a:buNone/>
            </a:pPr>
            <a:r>
              <a:rPr lang="en-US" sz="550" dirty="0" smtClean="0">
                <a:solidFill>
                  <a:schemeClr val="tx1"/>
                </a:solidFill>
                <a:latin typeface="Georgia" charset="0"/>
                <a:ea typeface="Georgia" charset="0"/>
                <a:cs typeface="Georgia" charset="0"/>
              </a:rPr>
              <a:t>Lipton </a:t>
            </a:r>
            <a:r>
              <a:rPr lang="en-US" sz="550" dirty="0">
                <a:solidFill>
                  <a:schemeClr val="tx1"/>
                </a:solidFill>
                <a:latin typeface="Georgia" charset="0"/>
                <a:ea typeface="Georgia" charset="0"/>
                <a:cs typeface="Georgia" charset="0"/>
              </a:rPr>
              <a:t>ZC, Kale DC, Elkan C, Wetzel R. Learning to diagnose with LSTM recurrent neural networks.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arXiv:1511.03677</a:t>
            </a:r>
            <a:r>
              <a:rPr lang="en-US" sz="550" dirty="0">
                <a:solidFill>
                  <a:schemeClr val="tx1"/>
                </a:solidFill>
                <a:latin typeface="Georgia" charset="0"/>
                <a:ea typeface="Georgia" charset="0"/>
                <a:cs typeface="Georgia" charset="0"/>
              </a:rPr>
              <a:t>. 2015 Nov 11. </a:t>
            </a:r>
          </a:p>
          <a:p>
            <a:pPr marL="114300" indent="0">
              <a:buNone/>
            </a:pPr>
            <a:r>
              <a:rPr lang="en-US" sz="550" dirty="0" err="1" smtClean="0">
                <a:solidFill>
                  <a:schemeClr val="tx1"/>
                </a:solidFill>
                <a:latin typeface="Georgia" charset="0"/>
                <a:ea typeface="Georgia" charset="0"/>
                <a:cs typeface="Georgia" charset="0"/>
              </a:rPr>
              <a:t>Che</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Z, Kale D, Li W, </a:t>
            </a:r>
            <a:r>
              <a:rPr lang="en-US" sz="550" dirty="0" err="1">
                <a:solidFill>
                  <a:schemeClr val="tx1"/>
                </a:solidFill>
                <a:latin typeface="Georgia" charset="0"/>
                <a:ea typeface="Georgia" charset="0"/>
                <a:cs typeface="Georgia" charset="0"/>
              </a:rPr>
              <a:t>Bahadori</a:t>
            </a:r>
            <a:r>
              <a:rPr lang="en-US" sz="550" dirty="0">
                <a:solidFill>
                  <a:schemeClr val="tx1"/>
                </a:solidFill>
                <a:latin typeface="Georgia" charset="0"/>
                <a:ea typeface="Georgia" charset="0"/>
                <a:cs typeface="Georgia" charset="0"/>
              </a:rPr>
              <a:t> MT, Liu Y. Deep computational phenotyping. </a:t>
            </a:r>
            <a:r>
              <a:rPr lang="en-US" sz="550" i="1" dirty="0">
                <a:solidFill>
                  <a:schemeClr val="tx1"/>
                </a:solidFill>
                <a:latin typeface="Georgia" charset="0"/>
                <a:ea typeface="Georgia" charset="0"/>
                <a:cs typeface="Georgia" charset="0"/>
              </a:rPr>
              <a:t>Proceedings of the 21th ACM SIGKDD International Conference on Knowledge Discovery and Data Mining </a:t>
            </a:r>
            <a:r>
              <a:rPr lang="en-US" sz="550" dirty="0">
                <a:solidFill>
                  <a:schemeClr val="tx1"/>
                </a:solidFill>
                <a:latin typeface="Georgia" charset="0"/>
                <a:ea typeface="Georgia" charset="0"/>
                <a:cs typeface="Georgia" charset="0"/>
              </a:rPr>
              <a:t>2015 Aug 10 (pp. 507-516). ACM. </a:t>
            </a:r>
            <a:endParaRPr lang="en-US" sz="550" dirty="0" smtClean="0">
              <a:solidFill>
                <a:schemeClr val="tx1"/>
              </a:solidFill>
              <a:latin typeface="Georgia" charset="0"/>
              <a:ea typeface="Georgia" charset="0"/>
              <a:cs typeface="Georgia" charset="0"/>
            </a:endParaRPr>
          </a:p>
          <a:p>
            <a:pPr marL="114300" indent="0">
              <a:buNone/>
            </a:pPr>
            <a:r>
              <a:rPr lang="en-US" sz="550" dirty="0" err="1" smtClean="0">
                <a:solidFill>
                  <a:schemeClr val="tx1"/>
                </a:solidFill>
                <a:latin typeface="Georgia" charset="0"/>
                <a:ea typeface="Georgia" charset="0"/>
                <a:cs typeface="Georgia" charset="0"/>
              </a:rPr>
              <a:t>Caruana</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R, </a:t>
            </a:r>
            <a:r>
              <a:rPr lang="en-US" sz="550" dirty="0" err="1">
                <a:solidFill>
                  <a:schemeClr val="tx1"/>
                </a:solidFill>
                <a:latin typeface="Georgia" charset="0"/>
                <a:ea typeface="Georgia" charset="0"/>
                <a:cs typeface="Georgia" charset="0"/>
              </a:rPr>
              <a:t>Baluja</a:t>
            </a:r>
            <a:r>
              <a:rPr lang="en-US" sz="550" dirty="0">
                <a:solidFill>
                  <a:schemeClr val="tx1"/>
                </a:solidFill>
                <a:latin typeface="Georgia" charset="0"/>
                <a:ea typeface="Georgia" charset="0"/>
                <a:cs typeface="Georgia" charset="0"/>
              </a:rPr>
              <a:t> S, Mitchell T. Using the future to “sort out” the present: </a:t>
            </a:r>
            <a:r>
              <a:rPr lang="en-US" sz="550" dirty="0" err="1">
                <a:solidFill>
                  <a:schemeClr val="tx1"/>
                </a:solidFill>
                <a:latin typeface="Georgia" charset="0"/>
                <a:ea typeface="Georgia" charset="0"/>
                <a:cs typeface="Georgia" charset="0"/>
              </a:rPr>
              <a:t>Rankprop</a:t>
            </a:r>
            <a:r>
              <a:rPr lang="en-US" sz="550" dirty="0">
                <a:solidFill>
                  <a:schemeClr val="tx1"/>
                </a:solidFill>
                <a:latin typeface="Georgia" charset="0"/>
                <a:ea typeface="Georgia" charset="0"/>
                <a:cs typeface="Georgia" charset="0"/>
              </a:rPr>
              <a:t> and multitask learning for </a:t>
            </a:r>
            <a:r>
              <a:rPr lang="zh-CN" altLang="en-US" sz="550" dirty="0" smtClean="0">
                <a:solidFill>
                  <a:schemeClr val="tx1"/>
                </a:solidFill>
                <a:latin typeface="Georgia" charset="0"/>
                <a:ea typeface="Georgia" charset="0"/>
                <a:cs typeface="Georgia" charset="0"/>
              </a:rPr>
              <a:t> </a:t>
            </a:r>
            <a:r>
              <a:rPr lang="en-US" sz="550" dirty="0" smtClean="0">
                <a:solidFill>
                  <a:schemeClr val="tx1"/>
                </a:solidFill>
                <a:latin typeface="Georgia" charset="0"/>
                <a:ea typeface="Georgia" charset="0"/>
                <a:cs typeface="Georgia" charset="0"/>
              </a:rPr>
              <a:t>medical </a:t>
            </a:r>
            <a:r>
              <a:rPr lang="en-US" sz="550" dirty="0">
                <a:solidFill>
                  <a:schemeClr val="tx1"/>
                </a:solidFill>
                <a:latin typeface="Georgia" charset="0"/>
                <a:ea typeface="Georgia" charset="0"/>
                <a:cs typeface="Georgia" charset="0"/>
              </a:rPr>
              <a:t>risk evaluation. </a:t>
            </a:r>
            <a:r>
              <a:rPr lang="en-US" sz="550" i="1" dirty="0">
                <a:solidFill>
                  <a:schemeClr val="tx1"/>
                </a:solidFill>
                <a:latin typeface="Georgia" charset="0"/>
                <a:ea typeface="Georgia" charset="0"/>
                <a:cs typeface="Georgia" charset="0"/>
              </a:rPr>
              <a:t>Advances in Neural Information Processing Systems </a:t>
            </a:r>
            <a:r>
              <a:rPr lang="en-US" sz="550" dirty="0">
                <a:solidFill>
                  <a:schemeClr val="tx1"/>
                </a:solidFill>
                <a:latin typeface="Georgia" charset="0"/>
                <a:ea typeface="Georgia" charset="0"/>
                <a:cs typeface="Georgia" charset="0"/>
              </a:rPr>
              <a:t>1996 (pp. 959-965).</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FutomaJ,HariharanS,HellerK.LearningtodetectsepsiswithamultitaskgaussianprocessRNNclassifier.</a:t>
            </a:r>
            <a:r>
              <a:rPr lang="en-US" sz="550" i="1" dirty="0" smtClean="0">
                <a:solidFill>
                  <a:schemeClr val="tx1"/>
                </a:solidFill>
                <a:latin typeface="Georgia" charset="0"/>
                <a:ea typeface="Georgia" charset="0"/>
                <a:cs typeface="Georgia" charset="0"/>
              </a:rPr>
              <a:t>arXiv preprint </a:t>
            </a:r>
            <a:r>
              <a:rPr lang="en-US" sz="550" i="1" dirty="0">
                <a:solidFill>
                  <a:schemeClr val="tx1"/>
                </a:solidFill>
                <a:latin typeface="Georgia" charset="0"/>
                <a:ea typeface="Georgia" charset="0"/>
                <a:cs typeface="Georgia" charset="0"/>
              </a:rPr>
              <a:t>arXiv:1706.04152</a:t>
            </a:r>
            <a:r>
              <a:rPr lang="en-US" sz="550" dirty="0">
                <a:solidFill>
                  <a:schemeClr val="tx1"/>
                </a:solidFill>
                <a:latin typeface="Georgia" charset="0"/>
                <a:ea typeface="Georgia" charset="0"/>
                <a:cs typeface="Georgia" charset="0"/>
              </a:rPr>
              <a:t>. 2017 Jun 13.</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Futoma</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J, </a:t>
            </a:r>
            <a:r>
              <a:rPr lang="en-US" sz="550" dirty="0" err="1">
                <a:solidFill>
                  <a:schemeClr val="tx1"/>
                </a:solidFill>
                <a:latin typeface="Georgia" charset="0"/>
                <a:ea typeface="Georgia" charset="0"/>
                <a:cs typeface="Georgia" charset="0"/>
              </a:rPr>
              <a:t>Hariharan</a:t>
            </a:r>
            <a:r>
              <a:rPr lang="en-US" sz="550" dirty="0">
                <a:solidFill>
                  <a:schemeClr val="tx1"/>
                </a:solidFill>
                <a:latin typeface="Georgia" charset="0"/>
                <a:ea typeface="Georgia" charset="0"/>
                <a:cs typeface="Georgia" charset="0"/>
              </a:rPr>
              <a:t> S, </a:t>
            </a:r>
            <a:r>
              <a:rPr lang="en-US" sz="550" dirty="0" err="1">
                <a:solidFill>
                  <a:schemeClr val="tx1"/>
                </a:solidFill>
                <a:latin typeface="Georgia" charset="0"/>
                <a:ea typeface="Georgia" charset="0"/>
                <a:cs typeface="Georgia" charset="0"/>
              </a:rPr>
              <a:t>Sendak</a:t>
            </a:r>
            <a:r>
              <a:rPr lang="en-US" sz="550" dirty="0">
                <a:solidFill>
                  <a:schemeClr val="tx1"/>
                </a:solidFill>
                <a:latin typeface="Georgia" charset="0"/>
                <a:ea typeface="Georgia" charset="0"/>
                <a:cs typeface="Georgia" charset="0"/>
              </a:rPr>
              <a:t> M, </a:t>
            </a:r>
            <a:r>
              <a:rPr lang="en-US" sz="550" dirty="0" err="1">
                <a:solidFill>
                  <a:schemeClr val="tx1"/>
                </a:solidFill>
                <a:latin typeface="Georgia" charset="0"/>
                <a:ea typeface="Georgia" charset="0"/>
                <a:cs typeface="Georgia" charset="0"/>
              </a:rPr>
              <a:t>Brajer</a:t>
            </a:r>
            <a:r>
              <a:rPr lang="en-US" sz="550" dirty="0">
                <a:solidFill>
                  <a:schemeClr val="tx1"/>
                </a:solidFill>
                <a:latin typeface="Georgia" charset="0"/>
                <a:ea typeface="Georgia" charset="0"/>
                <a:cs typeface="Georgia" charset="0"/>
              </a:rPr>
              <a:t> N, Clement M, Bedoya A, O’Brien C, Heller K. An improved multi- </a:t>
            </a:r>
            <a:r>
              <a:rPr lang="en-US" sz="550" dirty="0" smtClean="0">
                <a:solidFill>
                  <a:schemeClr val="tx1"/>
                </a:solidFill>
                <a:latin typeface="Georgia" charset="0"/>
                <a:ea typeface="Georgia" charset="0"/>
                <a:cs typeface="Georgia" charset="0"/>
              </a:rPr>
              <a:t>output </a:t>
            </a:r>
            <a:r>
              <a:rPr lang="en-US" sz="550" dirty="0" err="1">
                <a:solidFill>
                  <a:schemeClr val="tx1"/>
                </a:solidFill>
                <a:latin typeface="Georgia" charset="0"/>
                <a:ea typeface="Georgia" charset="0"/>
                <a:cs typeface="Georgia" charset="0"/>
              </a:rPr>
              <a:t>gaussian</a:t>
            </a:r>
            <a:r>
              <a:rPr lang="en-US" sz="550" dirty="0">
                <a:solidFill>
                  <a:schemeClr val="tx1"/>
                </a:solidFill>
                <a:latin typeface="Georgia" charset="0"/>
                <a:ea typeface="Georgia" charset="0"/>
                <a:cs typeface="Georgia" charset="0"/>
              </a:rPr>
              <a:t> process </a:t>
            </a:r>
            <a:r>
              <a:rPr lang="en-US" sz="550" dirty="0" err="1">
                <a:solidFill>
                  <a:schemeClr val="tx1"/>
                </a:solidFill>
                <a:latin typeface="Georgia" charset="0"/>
                <a:ea typeface="Georgia" charset="0"/>
                <a:cs typeface="Georgia" charset="0"/>
              </a:rPr>
              <a:t>rnn</a:t>
            </a:r>
            <a:r>
              <a:rPr lang="en-US" sz="550" dirty="0">
                <a:solidFill>
                  <a:schemeClr val="tx1"/>
                </a:solidFill>
                <a:latin typeface="Georgia" charset="0"/>
                <a:ea typeface="Georgia" charset="0"/>
                <a:cs typeface="Georgia" charset="0"/>
              </a:rPr>
              <a:t> with real-time validation for early sepsis detection.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arXiv:1708.05894</a:t>
            </a:r>
            <a:r>
              <a:rPr lang="en-US" sz="550" dirty="0">
                <a:solidFill>
                  <a:schemeClr val="tx1"/>
                </a:solidFill>
                <a:latin typeface="Georgia" charset="0"/>
                <a:ea typeface="Georgia" charset="0"/>
                <a:cs typeface="Georgia" charset="0"/>
              </a:rPr>
              <a:t>. </a:t>
            </a:r>
            <a:r>
              <a:rPr lang="en-US" sz="550" dirty="0" smtClean="0">
                <a:solidFill>
                  <a:schemeClr val="tx1"/>
                </a:solidFill>
                <a:latin typeface="Georgia" charset="0"/>
                <a:ea typeface="Georgia" charset="0"/>
                <a:cs typeface="Georgia" charset="0"/>
              </a:rPr>
              <a:t>2017 </a:t>
            </a:r>
            <a:r>
              <a:rPr lang="en-US" sz="550" dirty="0">
                <a:solidFill>
                  <a:schemeClr val="tx1"/>
                </a:solidFill>
                <a:latin typeface="Georgia" charset="0"/>
                <a:ea typeface="Georgia" charset="0"/>
                <a:cs typeface="Georgia" charset="0"/>
              </a:rPr>
              <a:t>Aug 19</a:t>
            </a:r>
            <a:r>
              <a:rPr lang="en-US" sz="550" dirty="0" smtClean="0">
                <a:solidFill>
                  <a:schemeClr val="tx1"/>
                </a:solidFill>
                <a:latin typeface="Georgia" charset="0"/>
                <a:ea typeface="Georgia" charset="0"/>
                <a:cs typeface="Georgia" charset="0"/>
              </a:rPr>
              <a:t>.</a:t>
            </a:r>
            <a:r>
              <a:rPr lang="en-US" sz="550" dirty="0">
                <a:solidFill>
                  <a:schemeClr val="tx1"/>
                </a:solidFill>
                <a:latin typeface="Georgia" charset="0"/>
                <a:ea typeface="Georgia" charset="0"/>
                <a:cs typeface="Georgia" charset="0"/>
              </a:rPr>
              <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Harutyunyan</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H, </a:t>
            </a:r>
            <a:r>
              <a:rPr lang="en-US" sz="550" dirty="0" err="1">
                <a:solidFill>
                  <a:schemeClr val="tx1"/>
                </a:solidFill>
                <a:latin typeface="Georgia" charset="0"/>
                <a:ea typeface="Georgia" charset="0"/>
                <a:cs typeface="Georgia" charset="0"/>
              </a:rPr>
              <a:t>Khachatrian</a:t>
            </a:r>
            <a:r>
              <a:rPr lang="en-US" sz="550" dirty="0">
                <a:solidFill>
                  <a:schemeClr val="tx1"/>
                </a:solidFill>
                <a:latin typeface="Georgia" charset="0"/>
                <a:ea typeface="Georgia" charset="0"/>
                <a:cs typeface="Georgia" charset="0"/>
              </a:rPr>
              <a:t> H, Kale DC, </a:t>
            </a:r>
            <a:r>
              <a:rPr lang="en-US" sz="550" dirty="0" err="1">
                <a:solidFill>
                  <a:schemeClr val="tx1"/>
                </a:solidFill>
                <a:latin typeface="Georgia" charset="0"/>
                <a:ea typeface="Georgia" charset="0"/>
                <a:cs typeface="Georgia" charset="0"/>
              </a:rPr>
              <a:t>Galstyan</a:t>
            </a:r>
            <a:r>
              <a:rPr lang="en-US" sz="550" dirty="0">
                <a:solidFill>
                  <a:schemeClr val="tx1"/>
                </a:solidFill>
                <a:latin typeface="Georgia" charset="0"/>
                <a:ea typeface="Georgia" charset="0"/>
                <a:cs typeface="Georgia" charset="0"/>
              </a:rPr>
              <a:t> A. Multitask learning and benchmarking with clinical time </a:t>
            </a:r>
            <a:r>
              <a:rPr lang="en-US" sz="550" dirty="0" smtClean="0">
                <a:solidFill>
                  <a:schemeClr val="tx1"/>
                </a:solidFill>
                <a:latin typeface="Georgia" charset="0"/>
                <a:ea typeface="Georgia" charset="0"/>
                <a:cs typeface="Georgia" charset="0"/>
              </a:rPr>
              <a:t>series </a:t>
            </a:r>
            <a:r>
              <a:rPr lang="en-US" sz="550" dirty="0">
                <a:solidFill>
                  <a:schemeClr val="tx1"/>
                </a:solidFill>
                <a:latin typeface="Georgia" charset="0"/>
                <a:ea typeface="Georgia" charset="0"/>
                <a:cs typeface="Georgia" charset="0"/>
              </a:rPr>
              <a:t>data.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arXiv:1703.07771</a:t>
            </a:r>
            <a:r>
              <a:rPr lang="en-US" sz="550" dirty="0">
                <a:solidFill>
                  <a:schemeClr val="tx1"/>
                </a:solidFill>
                <a:latin typeface="Georgia" charset="0"/>
                <a:ea typeface="Georgia" charset="0"/>
                <a:cs typeface="Georgia" charset="0"/>
              </a:rPr>
              <a:t>. 2017 Mar 22.</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Ngufor</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C, </a:t>
            </a:r>
            <a:r>
              <a:rPr lang="en-US" sz="550" dirty="0" err="1">
                <a:solidFill>
                  <a:schemeClr val="tx1"/>
                </a:solidFill>
                <a:latin typeface="Georgia" charset="0"/>
                <a:ea typeface="Georgia" charset="0"/>
                <a:cs typeface="Georgia" charset="0"/>
              </a:rPr>
              <a:t>Upadhyaya</a:t>
            </a:r>
            <a:r>
              <a:rPr lang="en-US" sz="550" dirty="0">
                <a:solidFill>
                  <a:schemeClr val="tx1"/>
                </a:solidFill>
                <a:latin typeface="Georgia" charset="0"/>
                <a:ea typeface="Georgia" charset="0"/>
                <a:cs typeface="Georgia" charset="0"/>
              </a:rPr>
              <a:t> S, </a:t>
            </a:r>
            <a:r>
              <a:rPr lang="en-US" sz="550" dirty="0" err="1">
                <a:solidFill>
                  <a:schemeClr val="tx1"/>
                </a:solidFill>
                <a:latin typeface="Georgia" charset="0"/>
                <a:ea typeface="Georgia" charset="0"/>
                <a:cs typeface="Georgia" charset="0"/>
              </a:rPr>
              <a:t>Murphree</a:t>
            </a:r>
            <a:r>
              <a:rPr lang="en-US" sz="550" dirty="0">
                <a:solidFill>
                  <a:schemeClr val="tx1"/>
                </a:solidFill>
                <a:latin typeface="Georgia" charset="0"/>
                <a:ea typeface="Georgia" charset="0"/>
                <a:cs typeface="Georgia" charset="0"/>
              </a:rPr>
              <a:t> D, </a:t>
            </a:r>
            <a:r>
              <a:rPr lang="en-US" sz="550" dirty="0" err="1">
                <a:solidFill>
                  <a:schemeClr val="tx1"/>
                </a:solidFill>
                <a:latin typeface="Georgia" charset="0"/>
                <a:ea typeface="Georgia" charset="0"/>
                <a:cs typeface="Georgia" charset="0"/>
              </a:rPr>
              <a:t>Madde</a:t>
            </a:r>
            <a:r>
              <a:rPr lang="en-US" sz="550" dirty="0">
                <a:solidFill>
                  <a:schemeClr val="tx1"/>
                </a:solidFill>
                <a:latin typeface="Georgia" charset="0"/>
                <a:ea typeface="Georgia" charset="0"/>
                <a:cs typeface="Georgia" charset="0"/>
              </a:rPr>
              <a:t> N, </a:t>
            </a:r>
            <a:r>
              <a:rPr lang="en-US" sz="550" dirty="0" err="1">
                <a:solidFill>
                  <a:schemeClr val="tx1"/>
                </a:solidFill>
                <a:latin typeface="Georgia" charset="0"/>
                <a:ea typeface="Georgia" charset="0"/>
                <a:cs typeface="Georgia" charset="0"/>
              </a:rPr>
              <a:t>Kor</a:t>
            </a:r>
            <a:r>
              <a:rPr lang="en-US" sz="550" dirty="0">
                <a:solidFill>
                  <a:schemeClr val="tx1"/>
                </a:solidFill>
                <a:latin typeface="Georgia" charset="0"/>
                <a:ea typeface="Georgia" charset="0"/>
                <a:cs typeface="Georgia" charset="0"/>
              </a:rPr>
              <a:t> D, Pathak J. A heterogeneous multi-task learning for pre- </a:t>
            </a:r>
            <a:r>
              <a:rPr lang="en-US" sz="550" dirty="0" err="1" smtClean="0">
                <a:solidFill>
                  <a:schemeClr val="tx1"/>
                </a:solidFill>
                <a:latin typeface="Georgia" charset="0"/>
                <a:ea typeface="Georgia" charset="0"/>
                <a:cs typeface="Georgia" charset="0"/>
              </a:rPr>
              <a:t>dicting</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RBC transfusion and perioperative outcomes. </a:t>
            </a:r>
            <a:r>
              <a:rPr lang="en-US" sz="550" i="1" dirty="0">
                <a:solidFill>
                  <a:schemeClr val="tx1"/>
                </a:solidFill>
                <a:latin typeface="Georgia" charset="0"/>
                <a:ea typeface="Georgia" charset="0"/>
                <a:cs typeface="Georgia" charset="0"/>
              </a:rPr>
              <a:t>Conference on Artificial Intelligence in Medicine in Europe </a:t>
            </a:r>
            <a:r>
              <a:rPr lang="zh-CN" altLang="en-US" sz="550" dirty="0" smtClean="0">
                <a:solidFill>
                  <a:schemeClr val="tx1"/>
                </a:solidFill>
                <a:latin typeface="Georgia" charset="0"/>
                <a:ea typeface="Georgia" charset="0"/>
                <a:cs typeface="Georgia" charset="0"/>
              </a:rPr>
              <a:t> </a:t>
            </a:r>
            <a:r>
              <a:rPr lang="en-US" sz="550" dirty="0" smtClean="0">
                <a:solidFill>
                  <a:schemeClr val="tx1"/>
                </a:solidFill>
                <a:latin typeface="Georgia" charset="0"/>
                <a:ea typeface="Georgia" charset="0"/>
                <a:cs typeface="Georgia" charset="0"/>
              </a:rPr>
              <a:t>2015 </a:t>
            </a:r>
            <a:r>
              <a:rPr lang="en-US" sz="550" dirty="0">
                <a:solidFill>
                  <a:schemeClr val="tx1"/>
                </a:solidFill>
                <a:latin typeface="Georgia" charset="0"/>
                <a:ea typeface="Georgia" charset="0"/>
                <a:cs typeface="Georgia" charset="0"/>
              </a:rPr>
              <a:t>Jun 17 (pp. 287-297). Springer, Cham.</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Ngufor</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C, </a:t>
            </a:r>
            <a:r>
              <a:rPr lang="en-US" sz="550" dirty="0" err="1">
                <a:solidFill>
                  <a:schemeClr val="tx1"/>
                </a:solidFill>
                <a:latin typeface="Georgia" charset="0"/>
                <a:ea typeface="Georgia" charset="0"/>
                <a:cs typeface="Georgia" charset="0"/>
              </a:rPr>
              <a:t>Upadhyaya</a:t>
            </a:r>
            <a:r>
              <a:rPr lang="en-US" sz="550" dirty="0">
                <a:solidFill>
                  <a:schemeClr val="tx1"/>
                </a:solidFill>
                <a:latin typeface="Georgia" charset="0"/>
                <a:ea typeface="Georgia" charset="0"/>
                <a:cs typeface="Georgia" charset="0"/>
              </a:rPr>
              <a:t> S, </a:t>
            </a:r>
            <a:r>
              <a:rPr lang="en-US" sz="550" dirty="0" err="1">
                <a:solidFill>
                  <a:schemeClr val="tx1"/>
                </a:solidFill>
                <a:latin typeface="Georgia" charset="0"/>
                <a:ea typeface="Georgia" charset="0"/>
                <a:cs typeface="Georgia" charset="0"/>
              </a:rPr>
              <a:t>Murphree</a:t>
            </a:r>
            <a:r>
              <a:rPr lang="en-US" sz="550" dirty="0">
                <a:solidFill>
                  <a:schemeClr val="tx1"/>
                </a:solidFill>
                <a:latin typeface="Georgia" charset="0"/>
                <a:ea typeface="Georgia" charset="0"/>
                <a:cs typeface="Georgia" charset="0"/>
              </a:rPr>
              <a:t> D, </a:t>
            </a:r>
            <a:r>
              <a:rPr lang="en-US" sz="550" dirty="0" err="1">
                <a:solidFill>
                  <a:schemeClr val="tx1"/>
                </a:solidFill>
                <a:latin typeface="Georgia" charset="0"/>
                <a:ea typeface="Georgia" charset="0"/>
                <a:cs typeface="Georgia" charset="0"/>
              </a:rPr>
              <a:t>Kor</a:t>
            </a:r>
            <a:r>
              <a:rPr lang="en-US" sz="550" dirty="0">
                <a:solidFill>
                  <a:schemeClr val="tx1"/>
                </a:solidFill>
                <a:latin typeface="Georgia" charset="0"/>
                <a:ea typeface="Georgia" charset="0"/>
                <a:cs typeface="Georgia" charset="0"/>
              </a:rPr>
              <a:t> D, Pathak J. Multi-task learning with selective cross-task transfer for </a:t>
            </a:r>
            <a:r>
              <a:rPr lang="en-US" sz="550" dirty="0" smtClean="0">
                <a:solidFill>
                  <a:schemeClr val="tx1"/>
                </a:solidFill>
                <a:latin typeface="Georgia" charset="0"/>
                <a:ea typeface="Georgia" charset="0"/>
                <a:cs typeface="Georgia" charset="0"/>
              </a:rPr>
              <a:t>predicting </a:t>
            </a:r>
            <a:r>
              <a:rPr lang="en-US" sz="550" dirty="0">
                <a:solidFill>
                  <a:schemeClr val="tx1"/>
                </a:solidFill>
                <a:latin typeface="Georgia" charset="0"/>
                <a:ea typeface="Georgia" charset="0"/>
                <a:cs typeface="Georgia" charset="0"/>
              </a:rPr>
              <a:t>bleeding and other important patient outcomes. </a:t>
            </a:r>
            <a:r>
              <a:rPr lang="en-US" sz="550" i="1" dirty="0">
                <a:solidFill>
                  <a:schemeClr val="tx1"/>
                </a:solidFill>
                <a:latin typeface="Georgia" charset="0"/>
                <a:ea typeface="Georgia" charset="0"/>
                <a:cs typeface="Georgia" charset="0"/>
              </a:rPr>
              <a:t>Data Science and Advanced Analytics (DSAA)</a:t>
            </a:r>
            <a:r>
              <a:rPr lang="en-US" sz="550" dirty="0">
                <a:solidFill>
                  <a:schemeClr val="tx1"/>
                </a:solidFill>
                <a:latin typeface="Georgia" charset="0"/>
                <a:ea typeface="Georgia" charset="0"/>
                <a:cs typeface="Georgia" charset="0"/>
              </a:rPr>
              <a:t>, 2015. </a:t>
            </a:r>
            <a:r>
              <a:rPr lang="en-US" sz="550" dirty="0" smtClean="0">
                <a:solidFill>
                  <a:schemeClr val="tx1"/>
                </a:solidFill>
                <a:latin typeface="Georgia" charset="0"/>
                <a:ea typeface="Georgia" charset="0"/>
                <a:cs typeface="Georgia" charset="0"/>
              </a:rPr>
              <a:t>36678 </a:t>
            </a:r>
            <a:r>
              <a:rPr lang="en-US" sz="550" dirty="0">
                <a:solidFill>
                  <a:schemeClr val="tx1"/>
                </a:solidFill>
                <a:latin typeface="Georgia" charset="0"/>
                <a:ea typeface="Georgia" charset="0"/>
                <a:cs typeface="Georgia" charset="0"/>
              </a:rPr>
              <a:t>2015. IEEE International Conference on 2015 Oct 19 (pp. 1-8). IEEE.</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Razavian</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N, Marcus J, Sontag D. Multi-task prediction of disease onsets from longitudinal laboratory tests. </a:t>
            </a:r>
            <a:r>
              <a:rPr lang="en-US" sz="550" i="1" dirty="0">
                <a:solidFill>
                  <a:schemeClr val="tx1"/>
                </a:solidFill>
                <a:latin typeface="Georgia" charset="0"/>
                <a:ea typeface="Georgia" charset="0"/>
                <a:cs typeface="Georgia" charset="0"/>
              </a:rPr>
              <a:t>Ma- </a:t>
            </a:r>
            <a:r>
              <a:rPr lang="en-US" sz="550" i="1" dirty="0" smtClean="0">
                <a:solidFill>
                  <a:schemeClr val="tx1"/>
                </a:solidFill>
                <a:latin typeface="Georgia" charset="0"/>
                <a:ea typeface="Georgia" charset="0"/>
                <a:cs typeface="Georgia" charset="0"/>
              </a:rPr>
              <a:t>chine </a:t>
            </a:r>
            <a:r>
              <a:rPr lang="en-US" sz="550" i="1" dirty="0">
                <a:solidFill>
                  <a:schemeClr val="tx1"/>
                </a:solidFill>
                <a:latin typeface="Georgia" charset="0"/>
                <a:ea typeface="Georgia" charset="0"/>
                <a:cs typeface="Georgia" charset="0"/>
              </a:rPr>
              <a:t>Learning for Healthcare Conference </a:t>
            </a:r>
            <a:r>
              <a:rPr lang="en-US" sz="550" dirty="0">
                <a:solidFill>
                  <a:schemeClr val="tx1"/>
                </a:solidFill>
                <a:latin typeface="Georgia" charset="0"/>
                <a:ea typeface="Georgia" charset="0"/>
                <a:cs typeface="Georgia" charset="0"/>
              </a:rPr>
              <a:t>2016 Dec 10 (pp. 73-100).</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Wiens </a:t>
            </a:r>
            <a:r>
              <a:rPr lang="en-US" sz="550" dirty="0">
                <a:solidFill>
                  <a:schemeClr val="tx1"/>
                </a:solidFill>
                <a:latin typeface="Georgia" charset="0"/>
                <a:ea typeface="Georgia" charset="0"/>
                <a:cs typeface="Georgia" charset="0"/>
              </a:rPr>
              <a:t>J, </a:t>
            </a:r>
            <a:r>
              <a:rPr lang="en-US" sz="550" dirty="0" err="1">
                <a:solidFill>
                  <a:schemeClr val="tx1"/>
                </a:solidFill>
                <a:latin typeface="Georgia" charset="0"/>
                <a:ea typeface="Georgia" charset="0"/>
                <a:cs typeface="Georgia" charset="0"/>
              </a:rPr>
              <a:t>Guttag</a:t>
            </a:r>
            <a:r>
              <a:rPr lang="en-US" sz="550" dirty="0">
                <a:solidFill>
                  <a:schemeClr val="tx1"/>
                </a:solidFill>
                <a:latin typeface="Georgia" charset="0"/>
                <a:ea typeface="Georgia" charset="0"/>
                <a:cs typeface="Georgia" charset="0"/>
              </a:rPr>
              <a:t> J, Horvitz E. Patient risk stratification with time-varying parameters: a multitask learning </a:t>
            </a:r>
            <a:r>
              <a:rPr lang="en-US" sz="550" dirty="0" err="1">
                <a:solidFill>
                  <a:schemeClr val="tx1"/>
                </a:solidFill>
                <a:latin typeface="Georgia" charset="0"/>
                <a:ea typeface="Georgia" charset="0"/>
                <a:cs typeface="Georgia" charset="0"/>
              </a:rPr>
              <a:t>ap</a:t>
            </a:r>
            <a:r>
              <a:rPr lang="en-US" sz="550" dirty="0">
                <a:solidFill>
                  <a:schemeClr val="tx1"/>
                </a:solidFill>
                <a:latin typeface="Georgia" charset="0"/>
                <a:ea typeface="Georgia" charset="0"/>
                <a:cs typeface="Georgia" charset="0"/>
              </a:rPr>
              <a:t>- </a:t>
            </a:r>
            <a:r>
              <a:rPr lang="en-US" sz="550" dirty="0" err="1" smtClean="0">
                <a:solidFill>
                  <a:schemeClr val="tx1"/>
                </a:solidFill>
                <a:latin typeface="Georgia" charset="0"/>
                <a:ea typeface="Georgia" charset="0"/>
                <a:cs typeface="Georgia" charset="0"/>
              </a:rPr>
              <a:t>proach</a:t>
            </a:r>
            <a:r>
              <a:rPr lang="en-US" sz="550" dirty="0">
                <a:solidFill>
                  <a:schemeClr val="tx1"/>
                </a:solidFill>
                <a:latin typeface="Georgia" charset="0"/>
                <a:ea typeface="Georgia" charset="0"/>
                <a:cs typeface="Georgia" charset="0"/>
              </a:rPr>
              <a:t>. </a:t>
            </a:r>
            <a:r>
              <a:rPr lang="en-US" sz="550" i="1" dirty="0">
                <a:solidFill>
                  <a:schemeClr val="tx1"/>
                </a:solidFill>
                <a:latin typeface="Georgia" charset="0"/>
                <a:ea typeface="Georgia" charset="0"/>
                <a:cs typeface="Georgia" charset="0"/>
              </a:rPr>
              <a:t>The Journal of Machine Learning Research</a:t>
            </a:r>
            <a:r>
              <a:rPr lang="en-US" sz="550" dirty="0">
                <a:solidFill>
                  <a:schemeClr val="tx1"/>
                </a:solidFill>
                <a:latin typeface="Georgia" charset="0"/>
                <a:ea typeface="Georgia" charset="0"/>
                <a:cs typeface="Georgia" charset="0"/>
              </a:rPr>
              <a:t>. 2016 Jan 1;17(1):2797-819.</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Wang </a:t>
            </a:r>
            <a:r>
              <a:rPr lang="en-US" sz="550" dirty="0">
                <a:solidFill>
                  <a:schemeClr val="tx1"/>
                </a:solidFill>
                <a:latin typeface="Georgia" charset="0"/>
                <a:ea typeface="Georgia" charset="0"/>
                <a:cs typeface="Georgia" charset="0"/>
              </a:rPr>
              <a:t>X, Wang F, Hu J, Sorrentino R. Exploring joint disease risk prediction. In </a:t>
            </a:r>
            <a:r>
              <a:rPr lang="en-US" sz="550" i="1" dirty="0">
                <a:solidFill>
                  <a:schemeClr val="tx1"/>
                </a:solidFill>
                <a:latin typeface="Georgia" charset="0"/>
                <a:ea typeface="Georgia" charset="0"/>
                <a:cs typeface="Georgia" charset="0"/>
              </a:rPr>
              <a:t>AMIA Annual Symposium Pro- </a:t>
            </a:r>
            <a:r>
              <a:rPr lang="en-US" sz="550" i="1" dirty="0" err="1" smtClean="0">
                <a:solidFill>
                  <a:schemeClr val="tx1"/>
                </a:solidFill>
                <a:latin typeface="Georgia" charset="0"/>
                <a:ea typeface="Georgia" charset="0"/>
                <a:cs typeface="Georgia" charset="0"/>
              </a:rPr>
              <a:t>ceedings</a:t>
            </a:r>
            <a:r>
              <a:rPr lang="en-US" sz="550" i="1"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2014 (Vol. 2014, p. 1180). American Medical Informatics Association.</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Nori </a:t>
            </a:r>
            <a:r>
              <a:rPr lang="en-US" sz="550" dirty="0">
                <a:solidFill>
                  <a:schemeClr val="tx1"/>
                </a:solidFill>
                <a:latin typeface="Georgia" charset="0"/>
                <a:ea typeface="Georgia" charset="0"/>
                <a:cs typeface="Georgia" charset="0"/>
              </a:rPr>
              <a:t>N, Kashima H, Yamashita K, </a:t>
            </a:r>
            <a:r>
              <a:rPr lang="en-US" sz="550" dirty="0" err="1">
                <a:solidFill>
                  <a:schemeClr val="tx1"/>
                </a:solidFill>
                <a:latin typeface="Georgia" charset="0"/>
                <a:ea typeface="Georgia" charset="0"/>
                <a:cs typeface="Georgia" charset="0"/>
              </a:rPr>
              <a:t>Kunisawa</a:t>
            </a:r>
            <a:r>
              <a:rPr lang="en-US" sz="550" dirty="0">
                <a:solidFill>
                  <a:schemeClr val="tx1"/>
                </a:solidFill>
                <a:latin typeface="Georgia" charset="0"/>
                <a:ea typeface="Georgia" charset="0"/>
                <a:cs typeface="Georgia" charset="0"/>
              </a:rPr>
              <a:t> S, </a:t>
            </a:r>
            <a:r>
              <a:rPr lang="en-US" sz="550" dirty="0" err="1">
                <a:solidFill>
                  <a:schemeClr val="tx1"/>
                </a:solidFill>
                <a:latin typeface="Georgia" charset="0"/>
                <a:ea typeface="Georgia" charset="0"/>
                <a:cs typeface="Georgia" charset="0"/>
              </a:rPr>
              <a:t>Imanaka</a:t>
            </a:r>
            <a:r>
              <a:rPr lang="en-US" sz="550" dirty="0">
                <a:solidFill>
                  <a:schemeClr val="tx1"/>
                </a:solidFill>
                <a:latin typeface="Georgia" charset="0"/>
                <a:ea typeface="Georgia" charset="0"/>
                <a:cs typeface="Georgia" charset="0"/>
              </a:rPr>
              <a:t> Y. Learning Implicit Tasks for Patient-Specific Risk </a:t>
            </a:r>
            <a:r>
              <a:rPr lang="en-US" sz="550" dirty="0" smtClean="0">
                <a:solidFill>
                  <a:schemeClr val="tx1"/>
                </a:solidFill>
                <a:latin typeface="Georgia" charset="0"/>
                <a:ea typeface="Georgia" charset="0"/>
                <a:cs typeface="Georgia" charset="0"/>
              </a:rPr>
              <a:t>Modeling </a:t>
            </a:r>
            <a:r>
              <a:rPr lang="en-US" sz="550" dirty="0">
                <a:solidFill>
                  <a:schemeClr val="tx1"/>
                </a:solidFill>
                <a:latin typeface="Georgia" charset="0"/>
                <a:ea typeface="Georgia" charset="0"/>
                <a:cs typeface="Georgia" charset="0"/>
              </a:rPr>
              <a:t>in ICU. </a:t>
            </a:r>
            <a:r>
              <a:rPr lang="en-US" sz="550" i="1" dirty="0">
                <a:solidFill>
                  <a:schemeClr val="tx1"/>
                </a:solidFill>
                <a:latin typeface="Georgia" charset="0"/>
                <a:ea typeface="Georgia" charset="0"/>
                <a:cs typeface="Georgia" charset="0"/>
              </a:rPr>
              <a:t>AAAI </a:t>
            </a:r>
            <a:r>
              <a:rPr lang="en-US" sz="550" dirty="0">
                <a:solidFill>
                  <a:schemeClr val="tx1"/>
                </a:solidFill>
                <a:latin typeface="Georgia" charset="0"/>
                <a:ea typeface="Georgia" charset="0"/>
                <a:cs typeface="Georgia" charset="0"/>
              </a:rPr>
              <a:t>2017 Feb 12 (pp. 1481-1487).</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Lopez-MartinezD,PicardR.Multi-taskneuralnetworksforpersonalizedpainrecognitionfromphysiologicalsig- </a:t>
            </a:r>
            <a:r>
              <a:rPr lang="en-US" sz="550" dirty="0" err="1" smtClean="0">
                <a:solidFill>
                  <a:schemeClr val="tx1"/>
                </a:solidFill>
                <a:latin typeface="Georgia" charset="0"/>
                <a:ea typeface="Georgia" charset="0"/>
                <a:cs typeface="Georgia" charset="0"/>
              </a:rPr>
              <a:t>nals</a:t>
            </a:r>
            <a:r>
              <a:rPr lang="en-US" sz="550" dirty="0">
                <a:solidFill>
                  <a:schemeClr val="tx1"/>
                </a:solidFill>
                <a:latin typeface="Georgia" charset="0"/>
                <a:ea typeface="Georgia" charset="0"/>
                <a:cs typeface="Georgia" charset="0"/>
              </a:rPr>
              <a:t>. </a:t>
            </a:r>
            <a:r>
              <a:rPr lang="en-US" sz="550" i="1" dirty="0">
                <a:solidFill>
                  <a:schemeClr val="tx1"/>
                </a:solidFill>
                <a:latin typeface="Georgia" charset="0"/>
                <a:ea typeface="Georgia" charset="0"/>
                <a:cs typeface="Georgia" charset="0"/>
              </a:rPr>
              <a:t>Affective Computing and Intelligent Interaction Workshops and Demos (ACIIW), 2017 Seventh International </a:t>
            </a:r>
            <a:r>
              <a:rPr lang="zh-CN" altLang="en-US" sz="550" dirty="0" smtClean="0">
                <a:solidFill>
                  <a:schemeClr val="tx1"/>
                </a:solidFill>
                <a:latin typeface="Georgia" charset="0"/>
                <a:ea typeface="Georgia" charset="0"/>
                <a:cs typeface="Georgia" charset="0"/>
              </a:rPr>
              <a:t> </a:t>
            </a:r>
            <a:r>
              <a:rPr lang="en-US" sz="550" i="1" dirty="0" smtClean="0">
                <a:solidFill>
                  <a:schemeClr val="tx1"/>
                </a:solidFill>
                <a:latin typeface="Georgia" charset="0"/>
                <a:ea typeface="Georgia" charset="0"/>
                <a:cs typeface="Georgia" charset="0"/>
              </a:rPr>
              <a:t>Conference </a:t>
            </a:r>
            <a:r>
              <a:rPr lang="en-US" sz="550" dirty="0">
                <a:solidFill>
                  <a:schemeClr val="tx1"/>
                </a:solidFill>
                <a:latin typeface="Georgia" charset="0"/>
                <a:ea typeface="Georgia" charset="0"/>
                <a:cs typeface="Georgia" charset="0"/>
              </a:rPr>
              <a:t>on 2017 Oct 23 (pp. 181-184). IEEE.</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Lopez-Martinez </a:t>
            </a:r>
            <a:r>
              <a:rPr lang="en-US" sz="550" dirty="0">
                <a:solidFill>
                  <a:schemeClr val="tx1"/>
                </a:solidFill>
                <a:latin typeface="Georgia" charset="0"/>
                <a:ea typeface="Georgia" charset="0"/>
                <a:cs typeface="Georgia" charset="0"/>
              </a:rPr>
              <a:t>D, </a:t>
            </a:r>
            <a:r>
              <a:rPr lang="en-US" sz="550" dirty="0" err="1">
                <a:solidFill>
                  <a:schemeClr val="tx1"/>
                </a:solidFill>
                <a:latin typeface="Georgia" charset="0"/>
                <a:ea typeface="Georgia" charset="0"/>
                <a:cs typeface="Georgia" charset="0"/>
              </a:rPr>
              <a:t>Rudovic</a:t>
            </a:r>
            <a:r>
              <a:rPr lang="en-US" sz="550" dirty="0">
                <a:solidFill>
                  <a:schemeClr val="tx1"/>
                </a:solidFill>
                <a:latin typeface="Georgia" charset="0"/>
                <a:ea typeface="Georgia" charset="0"/>
                <a:cs typeface="Georgia" charset="0"/>
              </a:rPr>
              <a:t> O, Picard R. Physiological and behavioral profiling for nociceptive pain estimation </a:t>
            </a:r>
            <a:r>
              <a:rPr lang="en-US" sz="550" dirty="0" smtClean="0">
                <a:solidFill>
                  <a:schemeClr val="tx1"/>
                </a:solidFill>
                <a:latin typeface="Georgia" charset="0"/>
                <a:ea typeface="Georgia" charset="0"/>
                <a:cs typeface="Georgia" charset="0"/>
              </a:rPr>
              <a:t>using </a:t>
            </a:r>
            <a:r>
              <a:rPr lang="en-US" sz="550" dirty="0">
                <a:solidFill>
                  <a:schemeClr val="tx1"/>
                </a:solidFill>
                <a:latin typeface="Georgia" charset="0"/>
                <a:ea typeface="Georgia" charset="0"/>
                <a:cs typeface="Georgia" charset="0"/>
              </a:rPr>
              <a:t>personalized multitask learning.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preprint arXiv:1711.04036</a:t>
            </a:r>
            <a:r>
              <a:rPr lang="en-US" sz="550" dirty="0">
                <a:solidFill>
                  <a:schemeClr val="tx1"/>
                </a:solidFill>
                <a:latin typeface="Georgia" charset="0"/>
                <a:ea typeface="Georgia" charset="0"/>
                <a:cs typeface="Georgia" charset="0"/>
              </a:rPr>
              <a:t>. 2017 Nov 10.</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Sushil </a:t>
            </a:r>
            <a:r>
              <a:rPr lang="en-US" sz="550" dirty="0">
                <a:solidFill>
                  <a:schemeClr val="tx1"/>
                </a:solidFill>
                <a:latin typeface="Georgia" charset="0"/>
                <a:ea typeface="Georgia" charset="0"/>
                <a:cs typeface="Georgia" charset="0"/>
              </a:rPr>
              <a:t>M, </a:t>
            </a:r>
            <a:r>
              <a:rPr lang="en-US" sz="550" dirty="0" err="1">
                <a:solidFill>
                  <a:schemeClr val="tx1"/>
                </a:solidFill>
                <a:latin typeface="Georgia" charset="0"/>
                <a:ea typeface="Georgia" charset="0"/>
                <a:cs typeface="Georgia" charset="0"/>
              </a:rPr>
              <a:t>uster</a:t>
            </a:r>
            <a:r>
              <a:rPr lang="en-US" sz="550" dirty="0">
                <a:solidFill>
                  <a:schemeClr val="tx1"/>
                </a:solidFill>
                <a:latin typeface="Georgia" charset="0"/>
                <a:ea typeface="Georgia" charset="0"/>
                <a:cs typeface="Georgia" charset="0"/>
              </a:rPr>
              <a:t> S, </a:t>
            </a:r>
            <a:r>
              <a:rPr lang="en-US" sz="550" dirty="0" err="1">
                <a:solidFill>
                  <a:schemeClr val="tx1"/>
                </a:solidFill>
                <a:latin typeface="Georgia" charset="0"/>
                <a:ea typeface="Georgia" charset="0"/>
                <a:cs typeface="Georgia" charset="0"/>
              </a:rPr>
              <a:t>Luyckx</a:t>
            </a:r>
            <a:r>
              <a:rPr lang="en-US" sz="550" dirty="0">
                <a:solidFill>
                  <a:schemeClr val="tx1"/>
                </a:solidFill>
                <a:latin typeface="Georgia" charset="0"/>
                <a:ea typeface="Georgia" charset="0"/>
                <a:cs typeface="Georgia" charset="0"/>
              </a:rPr>
              <a:t> K, </a:t>
            </a:r>
            <a:r>
              <a:rPr lang="en-US" sz="550" dirty="0" err="1">
                <a:solidFill>
                  <a:schemeClr val="tx1"/>
                </a:solidFill>
                <a:latin typeface="Georgia" charset="0"/>
                <a:ea typeface="Georgia" charset="0"/>
                <a:cs typeface="Georgia" charset="0"/>
              </a:rPr>
              <a:t>Daelemans</a:t>
            </a:r>
            <a:r>
              <a:rPr lang="en-US" sz="550" dirty="0">
                <a:solidFill>
                  <a:schemeClr val="tx1"/>
                </a:solidFill>
                <a:latin typeface="Georgia" charset="0"/>
                <a:ea typeface="Georgia" charset="0"/>
                <a:cs typeface="Georgia" charset="0"/>
              </a:rPr>
              <a:t> W. Patient representation learning and interpretable evaluation using </a:t>
            </a:r>
            <a:r>
              <a:rPr lang="zh-CN" altLang="en-US" sz="550" dirty="0" smtClean="0">
                <a:solidFill>
                  <a:schemeClr val="tx1"/>
                </a:solidFill>
                <a:latin typeface="Georgia" charset="0"/>
                <a:ea typeface="Georgia" charset="0"/>
                <a:cs typeface="Georgia" charset="0"/>
              </a:rPr>
              <a:t> </a:t>
            </a:r>
            <a:r>
              <a:rPr lang="en-US" sz="550" dirty="0" smtClean="0">
                <a:solidFill>
                  <a:schemeClr val="tx1"/>
                </a:solidFill>
                <a:latin typeface="Georgia" charset="0"/>
                <a:ea typeface="Georgia" charset="0"/>
                <a:cs typeface="Georgia" charset="0"/>
              </a:rPr>
              <a:t>clinical </a:t>
            </a:r>
            <a:r>
              <a:rPr lang="en-US" sz="550" dirty="0">
                <a:solidFill>
                  <a:schemeClr val="tx1"/>
                </a:solidFill>
                <a:latin typeface="Georgia" charset="0"/>
                <a:ea typeface="Georgia" charset="0"/>
                <a:cs typeface="Georgia" charset="0"/>
              </a:rPr>
              <a:t>notes. </a:t>
            </a:r>
            <a:r>
              <a:rPr lang="en-US" sz="550" i="1" dirty="0">
                <a:solidFill>
                  <a:schemeClr val="tx1"/>
                </a:solidFill>
                <a:latin typeface="Georgia" charset="0"/>
                <a:ea typeface="Georgia" charset="0"/>
                <a:cs typeface="Georgia" charset="0"/>
              </a:rPr>
              <a:t>Journal of Biomedical Informatics</a:t>
            </a:r>
            <a:r>
              <a:rPr lang="en-US" sz="550" dirty="0">
                <a:solidFill>
                  <a:schemeClr val="tx1"/>
                </a:solidFill>
                <a:latin typeface="Georgia" charset="0"/>
                <a:ea typeface="Georgia" charset="0"/>
                <a:cs typeface="Georgia" charset="0"/>
              </a:rPr>
              <a:t>. 2018 Aug 1;84:103-13.</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Dubois </a:t>
            </a:r>
            <a:r>
              <a:rPr lang="en-US" sz="550" dirty="0">
                <a:solidFill>
                  <a:schemeClr val="tx1"/>
                </a:solidFill>
                <a:latin typeface="Georgia" charset="0"/>
                <a:ea typeface="Georgia" charset="0"/>
                <a:cs typeface="Georgia" charset="0"/>
              </a:rPr>
              <a:t>S, Romano N, Kale DC, Shah N, Jung K. Learning Effective Representations from Clinical Notes. </a:t>
            </a:r>
            <a:r>
              <a:rPr lang="en-US" sz="550" i="1" dirty="0" err="1">
                <a:solidFill>
                  <a:schemeClr val="tx1"/>
                </a:solidFill>
                <a:latin typeface="Georgia" charset="0"/>
                <a:ea typeface="Georgia" charset="0"/>
                <a:cs typeface="Georgia" charset="0"/>
              </a:rPr>
              <a:t>arXiv</a:t>
            </a:r>
            <a:r>
              <a:rPr lang="en-US" sz="550" i="1" dirty="0">
                <a:solidFill>
                  <a:schemeClr val="tx1"/>
                </a:solidFill>
                <a:latin typeface="Georgia" charset="0"/>
                <a:ea typeface="Georgia" charset="0"/>
                <a:cs typeface="Georgia" charset="0"/>
              </a:rPr>
              <a:t> </a:t>
            </a:r>
            <a:r>
              <a:rPr lang="en-US" sz="550" i="1" dirty="0" smtClean="0">
                <a:solidFill>
                  <a:schemeClr val="tx1"/>
                </a:solidFill>
                <a:latin typeface="Georgia" charset="0"/>
                <a:ea typeface="Georgia" charset="0"/>
                <a:cs typeface="Georgia" charset="0"/>
              </a:rPr>
              <a:t>preprint </a:t>
            </a:r>
            <a:r>
              <a:rPr lang="en-US" sz="550" i="1" dirty="0">
                <a:solidFill>
                  <a:schemeClr val="tx1"/>
                </a:solidFill>
                <a:latin typeface="Georgia" charset="0"/>
                <a:ea typeface="Georgia" charset="0"/>
                <a:cs typeface="Georgia" charset="0"/>
              </a:rPr>
              <a:t>arXiv:1705.07025</a:t>
            </a:r>
            <a:r>
              <a:rPr lang="en-US" sz="550" dirty="0">
                <a:solidFill>
                  <a:schemeClr val="tx1"/>
                </a:solidFill>
                <a:latin typeface="Georgia" charset="0"/>
                <a:ea typeface="Georgia" charset="0"/>
                <a:cs typeface="Georgia" charset="0"/>
              </a:rPr>
              <a:t>. 2017 May 19.</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Rehurek</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R, </a:t>
            </a:r>
            <a:r>
              <a:rPr lang="en-US" sz="550" dirty="0" err="1">
                <a:solidFill>
                  <a:schemeClr val="tx1"/>
                </a:solidFill>
                <a:latin typeface="Georgia" charset="0"/>
                <a:ea typeface="Georgia" charset="0"/>
                <a:cs typeface="Georgia" charset="0"/>
              </a:rPr>
              <a:t>Sojka</a:t>
            </a:r>
            <a:r>
              <a:rPr lang="en-US" sz="550" dirty="0">
                <a:solidFill>
                  <a:schemeClr val="tx1"/>
                </a:solidFill>
                <a:latin typeface="Georgia" charset="0"/>
                <a:ea typeface="Georgia" charset="0"/>
                <a:cs typeface="Georgia" charset="0"/>
              </a:rPr>
              <a:t> P. Software framework for topic modelling with large corpora. </a:t>
            </a:r>
            <a:r>
              <a:rPr lang="en-US" sz="550" i="1" dirty="0">
                <a:solidFill>
                  <a:schemeClr val="tx1"/>
                </a:solidFill>
                <a:latin typeface="Georgia" charset="0"/>
                <a:ea typeface="Georgia" charset="0"/>
                <a:cs typeface="Georgia" charset="0"/>
              </a:rPr>
              <a:t>Proceedings of the LREC 2010 </a:t>
            </a:r>
            <a:r>
              <a:rPr lang="en-US" sz="550" i="1" dirty="0" smtClean="0">
                <a:solidFill>
                  <a:schemeClr val="tx1"/>
                </a:solidFill>
                <a:latin typeface="Georgia" charset="0"/>
                <a:ea typeface="Georgia" charset="0"/>
                <a:cs typeface="Georgia" charset="0"/>
              </a:rPr>
              <a:t>Workshop </a:t>
            </a:r>
            <a:r>
              <a:rPr lang="en-US" sz="550" i="1" dirty="0">
                <a:solidFill>
                  <a:schemeClr val="tx1"/>
                </a:solidFill>
                <a:latin typeface="Georgia" charset="0"/>
                <a:ea typeface="Georgia" charset="0"/>
                <a:cs typeface="Georgia" charset="0"/>
              </a:rPr>
              <a:t>on New Challenges for NLP Frameworks 2010</a:t>
            </a:r>
            <a:r>
              <a:rPr lang="en-US" sz="550" dirty="0">
                <a:solidFill>
                  <a:schemeClr val="tx1"/>
                </a:solidFill>
                <a:latin typeface="Georgia" charset="0"/>
                <a:ea typeface="Georgia" charset="0"/>
                <a:cs typeface="Georgia" charset="0"/>
              </a:rPr>
              <a:t>.</a:t>
            </a:r>
            <a:br>
              <a:rPr lang="en-US" sz="550" dirty="0">
                <a:solidFill>
                  <a:schemeClr val="tx1"/>
                </a:solidFill>
                <a:latin typeface="Georgia" charset="0"/>
                <a:ea typeface="Georgia" charset="0"/>
                <a:cs typeface="Georgia" charset="0"/>
              </a:rPr>
            </a:br>
            <a:r>
              <a:rPr lang="en-US" sz="550" dirty="0" err="1" smtClean="0">
                <a:solidFill>
                  <a:schemeClr val="tx1"/>
                </a:solidFill>
                <a:latin typeface="Georgia" charset="0"/>
                <a:ea typeface="Georgia" charset="0"/>
                <a:cs typeface="Georgia" charset="0"/>
              </a:rPr>
              <a:t>Abadi</a:t>
            </a:r>
            <a:r>
              <a:rPr lang="en-US" sz="550" dirty="0" smtClean="0">
                <a:solidFill>
                  <a:schemeClr val="tx1"/>
                </a:solidFill>
                <a:latin typeface="Georgia" charset="0"/>
                <a:ea typeface="Georgia" charset="0"/>
                <a:cs typeface="Georgia" charset="0"/>
              </a:rPr>
              <a:t> </a:t>
            </a:r>
            <a:r>
              <a:rPr lang="en-US" sz="550" dirty="0">
                <a:solidFill>
                  <a:schemeClr val="tx1"/>
                </a:solidFill>
                <a:latin typeface="Georgia" charset="0"/>
                <a:ea typeface="Georgia" charset="0"/>
                <a:cs typeface="Georgia" charset="0"/>
              </a:rPr>
              <a:t>M, Barham P, Chen J, Chen Z, Davis A, Dean J, Devin M, </a:t>
            </a:r>
            <a:r>
              <a:rPr lang="en-US" sz="550" dirty="0" err="1">
                <a:solidFill>
                  <a:schemeClr val="tx1"/>
                </a:solidFill>
                <a:latin typeface="Georgia" charset="0"/>
                <a:ea typeface="Georgia" charset="0"/>
                <a:cs typeface="Georgia" charset="0"/>
              </a:rPr>
              <a:t>Ghemawat</a:t>
            </a:r>
            <a:r>
              <a:rPr lang="en-US" sz="550" dirty="0">
                <a:solidFill>
                  <a:schemeClr val="tx1"/>
                </a:solidFill>
                <a:latin typeface="Georgia" charset="0"/>
                <a:ea typeface="Georgia" charset="0"/>
                <a:cs typeface="Georgia" charset="0"/>
              </a:rPr>
              <a:t> S, Irving G, </a:t>
            </a:r>
            <a:r>
              <a:rPr lang="en-US" sz="550" dirty="0" err="1">
                <a:solidFill>
                  <a:schemeClr val="tx1"/>
                </a:solidFill>
                <a:latin typeface="Georgia" charset="0"/>
                <a:ea typeface="Georgia" charset="0"/>
                <a:cs typeface="Georgia" charset="0"/>
              </a:rPr>
              <a:t>Isard</a:t>
            </a:r>
            <a:r>
              <a:rPr lang="en-US" sz="550" dirty="0">
                <a:solidFill>
                  <a:schemeClr val="tx1"/>
                </a:solidFill>
                <a:latin typeface="Georgia" charset="0"/>
                <a:ea typeface="Georgia" charset="0"/>
                <a:cs typeface="Georgia" charset="0"/>
              </a:rPr>
              <a:t> M, </a:t>
            </a:r>
            <a:r>
              <a:rPr lang="en-US" sz="550" dirty="0" err="1">
                <a:solidFill>
                  <a:schemeClr val="tx1"/>
                </a:solidFill>
                <a:latin typeface="Georgia" charset="0"/>
                <a:ea typeface="Georgia" charset="0"/>
                <a:cs typeface="Georgia" charset="0"/>
              </a:rPr>
              <a:t>Kudlur</a:t>
            </a:r>
            <a:r>
              <a:rPr lang="en-US" sz="550" dirty="0">
                <a:solidFill>
                  <a:schemeClr val="tx1"/>
                </a:solidFill>
                <a:latin typeface="Georgia" charset="0"/>
                <a:ea typeface="Georgia" charset="0"/>
                <a:cs typeface="Georgia" charset="0"/>
              </a:rPr>
              <a:t> M. </a:t>
            </a:r>
            <a:r>
              <a:rPr lang="en-US" sz="550" dirty="0" err="1" smtClean="0">
                <a:solidFill>
                  <a:schemeClr val="tx1"/>
                </a:solidFill>
                <a:latin typeface="Georgia" charset="0"/>
                <a:ea typeface="Georgia" charset="0"/>
                <a:cs typeface="Georgia" charset="0"/>
              </a:rPr>
              <a:t>Tensorflow</a:t>
            </a:r>
            <a:r>
              <a:rPr lang="en-US" sz="550" dirty="0">
                <a:solidFill>
                  <a:schemeClr val="tx1"/>
                </a:solidFill>
                <a:latin typeface="Georgia" charset="0"/>
                <a:ea typeface="Georgia" charset="0"/>
                <a:cs typeface="Georgia" charset="0"/>
              </a:rPr>
              <a:t>: a system for large-scale machine learning. </a:t>
            </a:r>
            <a:r>
              <a:rPr lang="en-US" sz="550" i="1" dirty="0">
                <a:solidFill>
                  <a:schemeClr val="tx1"/>
                </a:solidFill>
                <a:latin typeface="Georgia" charset="0"/>
                <a:ea typeface="Georgia" charset="0"/>
                <a:cs typeface="Georgia" charset="0"/>
              </a:rPr>
              <a:t>OSDI </a:t>
            </a:r>
            <a:r>
              <a:rPr lang="en-US" sz="550" dirty="0">
                <a:solidFill>
                  <a:schemeClr val="tx1"/>
                </a:solidFill>
                <a:latin typeface="Georgia" charset="0"/>
                <a:ea typeface="Georgia" charset="0"/>
                <a:cs typeface="Georgia" charset="0"/>
              </a:rPr>
              <a:t>2016 Nov 2 (Vol. 16, pp. 265-283).</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Le </a:t>
            </a:r>
            <a:r>
              <a:rPr lang="en-US" sz="550" dirty="0">
                <a:solidFill>
                  <a:schemeClr val="tx1"/>
                </a:solidFill>
                <a:latin typeface="Georgia" charset="0"/>
                <a:ea typeface="Georgia" charset="0"/>
                <a:cs typeface="Georgia" charset="0"/>
              </a:rPr>
              <a:t>Q, </a:t>
            </a:r>
            <a:r>
              <a:rPr lang="en-US" sz="550" dirty="0" err="1">
                <a:solidFill>
                  <a:schemeClr val="tx1"/>
                </a:solidFill>
                <a:latin typeface="Georgia" charset="0"/>
                <a:ea typeface="Georgia" charset="0"/>
                <a:cs typeface="Georgia" charset="0"/>
              </a:rPr>
              <a:t>Mikolov</a:t>
            </a:r>
            <a:r>
              <a:rPr lang="en-US" sz="550" dirty="0">
                <a:solidFill>
                  <a:schemeClr val="tx1"/>
                </a:solidFill>
                <a:latin typeface="Georgia" charset="0"/>
                <a:ea typeface="Georgia" charset="0"/>
                <a:cs typeface="Georgia" charset="0"/>
              </a:rPr>
              <a:t> T. Distributed representations of sentences and documents. </a:t>
            </a:r>
            <a:r>
              <a:rPr lang="en-US" sz="550" i="1" dirty="0">
                <a:solidFill>
                  <a:schemeClr val="tx1"/>
                </a:solidFill>
                <a:latin typeface="Georgia" charset="0"/>
                <a:ea typeface="Georgia" charset="0"/>
                <a:cs typeface="Georgia" charset="0"/>
              </a:rPr>
              <a:t>International Conference on Machine </a:t>
            </a:r>
            <a:r>
              <a:rPr lang="en-US" sz="550" i="1" dirty="0" smtClean="0">
                <a:solidFill>
                  <a:schemeClr val="tx1"/>
                </a:solidFill>
                <a:latin typeface="Georgia" charset="0"/>
                <a:ea typeface="Georgia" charset="0"/>
                <a:cs typeface="Georgia" charset="0"/>
              </a:rPr>
              <a:t>Learning </a:t>
            </a:r>
            <a:r>
              <a:rPr lang="en-US" sz="550" dirty="0">
                <a:solidFill>
                  <a:schemeClr val="tx1"/>
                </a:solidFill>
                <a:latin typeface="Georgia" charset="0"/>
                <a:ea typeface="Georgia" charset="0"/>
                <a:cs typeface="Georgia" charset="0"/>
              </a:rPr>
              <a:t>2014 Jan 27 (pp. 1188-1196).</a:t>
            </a:r>
            <a:br>
              <a:rPr lang="en-US" sz="550" dirty="0">
                <a:solidFill>
                  <a:schemeClr val="tx1"/>
                </a:solidFill>
                <a:latin typeface="Georgia" charset="0"/>
                <a:ea typeface="Georgia" charset="0"/>
                <a:cs typeface="Georgia" charset="0"/>
              </a:rPr>
            </a:br>
            <a:r>
              <a:rPr lang="en-US" sz="550" dirty="0" smtClean="0">
                <a:solidFill>
                  <a:schemeClr val="tx1"/>
                </a:solidFill>
                <a:latin typeface="Georgia" charset="0"/>
                <a:ea typeface="Georgia" charset="0"/>
                <a:cs typeface="Georgia" charset="0"/>
              </a:rPr>
              <a:t>YangX,MolchanovP,KautzJ.Multilayerandmultimodalfusionofdeepneuralnetworksforvideoclassification</a:t>
            </a:r>
            <a:r>
              <a:rPr lang="en-US" sz="550" dirty="0">
                <a:solidFill>
                  <a:schemeClr val="tx1"/>
                </a:solidFill>
                <a:latin typeface="Georgia" charset="0"/>
                <a:ea typeface="Georgia" charset="0"/>
                <a:cs typeface="Georgia" charset="0"/>
              </a:rPr>
              <a:t>. </a:t>
            </a:r>
            <a:r>
              <a:rPr lang="en-US" sz="550" i="1" dirty="0" smtClean="0">
                <a:solidFill>
                  <a:schemeClr val="tx1"/>
                </a:solidFill>
                <a:latin typeface="Georgia" charset="0"/>
                <a:ea typeface="Georgia" charset="0"/>
                <a:cs typeface="Georgia" charset="0"/>
              </a:rPr>
              <a:t>Proceedings </a:t>
            </a:r>
            <a:r>
              <a:rPr lang="en-US" sz="550" i="1" dirty="0">
                <a:solidFill>
                  <a:schemeClr val="tx1"/>
                </a:solidFill>
                <a:latin typeface="Georgia" charset="0"/>
                <a:ea typeface="Georgia" charset="0"/>
                <a:cs typeface="Georgia" charset="0"/>
              </a:rPr>
              <a:t>of the 2016 ACM Conference on Multimedia </a:t>
            </a:r>
            <a:r>
              <a:rPr lang="en-US" sz="550" dirty="0">
                <a:solidFill>
                  <a:schemeClr val="tx1"/>
                </a:solidFill>
                <a:latin typeface="Georgia" charset="0"/>
                <a:ea typeface="Georgia" charset="0"/>
                <a:cs typeface="Georgia" charset="0"/>
              </a:rPr>
              <a:t>2016 Oct 1 (pp. 978-987). ACM. </a:t>
            </a:r>
          </a:p>
          <a:p>
            <a:pPr marL="114300" indent="0">
              <a:buNone/>
            </a:pPr>
            <a:endParaRPr lang="en-US" sz="550" dirty="0">
              <a:solidFill>
                <a:schemeClr val="tx1"/>
              </a:solidFill>
              <a:latin typeface="Georgia" charset="0"/>
              <a:ea typeface="Georgia" charset="0"/>
              <a:cs typeface="Georgia" charset="0"/>
            </a:endParaRPr>
          </a:p>
          <a:p>
            <a:pPr marL="0" indent="0">
              <a:lnSpc>
                <a:spcPct val="100000"/>
              </a:lnSpc>
              <a:buClrTx/>
              <a:buSzTx/>
              <a:buNone/>
            </a:pPr>
            <a:endParaRPr lang="en-US" sz="550" dirty="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304189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3" name="Text Placeholder 2"/>
          <p:cNvSpPr>
            <a:spLocks noGrp="1"/>
          </p:cNvSpPr>
          <p:nvPr>
            <p:ph type="body" idx="1"/>
          </p:nvPr>
        </p:nvSpPr>
        <p:spPr>
          <a:xfrm>
            <a:off x="2457023" y="2040498"/>
            <a:ext cx="3891023" cy="685117"/>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smtClean="0">
                <a:solidFill>
                  <a:schemeClr val="tx1"/>
                </a:solidFill>
                <a:latin typeface="Georgia" charset="0"/>
                <a:ea typeface="Georgia" charset="0"/>
                <a:cs typeface="Georgia" charset="0"/>
              </a:rPr>
              <a:t>Questions</a:t>
            </a:r>
            <a:r>
              <a:rPr lang="en-US" altLang="zh-CN" sz="2800">
                <a:solidFill>
                  <a:schemeClr val="tx1"/>
                </a:solidFill>
                <a:latin typeface="Georgia" charset="0"/>
                <a:ea typeface="Georgia" charset="0"/>
                <a:cs typeface="Georgia" charset="0"/>
              </a:rPr>
              <a:t>?</a:t>
            </a:r>
            <a:endParaRPr lang="en-US" sz="280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93144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
        <p:nvSpPr>
          <p:cNvPr id="3" name="Text Placeholder 2"/>
          <p:cNvSpPr>
            <a:spLocks noGrp="1"/>
          </p:cNvSpPr>
          <p:nvPr>
            <p:ph type="body" idx="1"/>
          </p:nvPr>
        </p:nvSpPr>
        <p:spPr>
          <a:xfrm>
            <a:off x="311700" y="1205229"/>
            <a:ext cx="8520600" cy="3416400"/>
          </a:xfrm>
        </p:spPr>
        <p:txBody>
          <a:bodyPr/>
          <a:lstStyle/>
          <a:p>
            <a:r>
              <a:rPr lang="en-US" altLang="zh-CN" dirty="0" smtClean="0">
                <a:solidFill>
                  <a:schemeClr val="tx1"/>
                </a:solidFill>
                <a:latin typeface="Georgia" charset="0"/>
                <a:ea typeface="Georgia" charset="0"/>
                <a:cs typeface="Georgia" charset="0"/>
              </a:rPr>
              <a:t>Research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Question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Hypothesis</a:t>
            </a:r>
          </a:p>
          <a:p>
            <a:pPr lvl="1"/>
            <a:r>
              <a:rPr lang="en-US" altLang="zh-CN" dirty="0" smtClean="0">
                <a:solidFill>
                  <a:schemeClr val="tx1"/>
                </a:solidFill>
                <a:latin typeface="Georgia" charset="0"/>
                <a:ea typeface="Georgia" charset="0"/>
                <a:cs typeface="Georgia" charset="0"/>
              </a:rPr>
              <a:t>Whether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architecture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enables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multi-task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learning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performance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better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than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single-task</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learning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(STL)?</a:t>
            </a:r>
          </a:p>
          <a:p>
            <a:pPr lvl="1"/>
            <a:r>
              <a:rPr lang="en-US" altLang="zh-CN" dirty="0" smtClean="0">
                <a:solidFill>
                  <a:schemeClr val="tx1"/>
                </a:solidFill>
                <a:latin typeface="Georgia" charset="0"/>
                <a:ea typeface="Georgia" charset="0"/>
                <a:cs typeface="Georgia" charset="0"/>
              </a:rPr>
              <a:t>Can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efficiently handle patient clinical notes </a:t>
            </a:r>
            <a:r>
              <a:rPr lang="en-US" altLang="zh-CN" dirty="0" smtClean="0">
                <a:solidFill>
                  <a:schemeClr val="tx1"/>
                </a:solidFill>
                <a:latin typeface="Georgia" charset="0"/>
                <a:ea typeface="Georgia" charset="0"/>
                <a:cs typeface="Georgia" charset="0"/>
              </a:rPr>
              <a:t>than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STL?</a:t>
            </a:r>
          </a:p>
          <a:p>
            <a:pPr lvl="1"/>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can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achieve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generalized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learning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among</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multiple </a:t>
            </a:r>
            <a:r>
              <a:rPr lang="en-US" dirty="0" smtClean="0">
                <a:solidFill>
                  <a:schemeClr val="tx1"/>
                </a:solidFill>
                <a:latin typeface="Georgia" charset="0"/>
                <a:ea typeface="Georgia" charset="0"/>
                <a:cs typeface="Georgia" charset="0"/>
              </a:rPr>
              <a:t>predictions</a:t>
            </a:r>
            <a:r>
              <a:rPr lang="en-US" altLang="zh-CN" dirty="0" smtClean="0">
                <a:solidFill>
                  <a:schemeClr val="tx1"/>
                </a:solidFill>
                <a:latin typeface="Georgia" charset="0"/>
                <a:ea typeface="Georgia" charset="0"/>
                <a:cs typeface="Georgia" charset="0"/>
              </a:rPr>
              <a:t>?</a:t>
            </a:r>
          </a:p>
          <a:p>
            <a:pPr lvl="1"/>
            <a:r>
              <a:rPr lang="en-US" altLang="zh-CN" dirty="0" smtClean="0">
                <a:solidFill>
                  <a:schemeClr val="tx1"/>
                </a:solidFill>
                <a:latin typeface="Georgia" charset="0"/>
                <a:ea typeface="Georgia" charset="0"/>
                <a:cs typeface="Georgia" charset="0"/>
              </a:rPr>
              <a:t>Can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obtain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generalized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representation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by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endParaRPr lang="en-US" dirty="0">
              <a:solidFill>
                <a:schemeClr val="tx1"/>
              </a:solidFill>
              <a:latin typeface="Georgia" charset="0"/>
              <a:ea typeface="Georgia" charset="0"/>
              <a:cs typeface="Georgia" charset="0"/>
            </a:endParaRPr>
          </a:p>
          <a:p>
            <a:pPr lvl="1"/>
            <a:endParaRPr lang="en-US" altLang="zh-CN" dirty="0" smtClean="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922836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8005" y="1017725"/>
            <a:ext cx="8520600" cy="3416400"/>
          </a:xfrm>
        </p:spPr>
        <p:txBody>
          <a:bodyPr/>
          <a:lstStyle/>
          <a:p>
            <a:r>
              <a:rPr lang="en-US" altLang="zh-CN" dirty="0" smtClean="0">
                <a:solidFill>
                  <a:schemeClr val="tx1"/>
                </a:solidFill>
                <a:latin typeface="Georgia" charset="0"/>
                <a:ea typeface="Georgia" charset="0"/>
                <a:cs typeface="Georgia" charset="0"/>
              </a:rPr>
              <a:t>Current</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main findings</a:t>
            </a:r>
          </a:p>
          <a:p>
            <a:pPr lvl="1"/>
            <a:r>
              <a:rPr lang="en-US"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gains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over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STL</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are </a:t>
            </a:r>
            <a:r>
              <a:rPr lang="en-US" dirty="0">
                <a:solidFill>
                  <a:schemeClr val="tx1"/>
                </a:solidFill>
                <a:latin typeface="Georgia" charset="0"/>
                <a:ea typeface="Georgia" charset="0"/>
                <a:cs typeface="Georgia" charset="0"/>
              </a:rPr>
              <a:t>small but generally consistent </a:t>
            </a:r>
            <a:r>
              <a:rPr lang="en-US" altLang="zh-CN" dirty="0" smtClean="0">
                <a:solidFill>
                  <a:schemeClr val="tx1"/>
                </a:solidFill>
                <a:latin typeface="Georgia" charset="0"/>
                <a:ea typeface="Georgia" charset="0"/>
                <a:cs typeface="Georgia" charset="0"/>
              </a:rPr>
              <a:t>in</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MTL</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Specifically,</a:t>
            </a:r>
            <a:r>
              <a:rPr lang="zh-CN" altLang="en-US" dirty="0" smtClean="0">
                <a:solidFill>
                  <a:schemeClr val="tx1"/>
                </a:solidFill>
                <a:latin typeface="Georgia" charset="0"/>
                <a:ea typeface="Georgia" charset="0"/>
                <a:cs typeface="Georgia" charset="0"/>
              </a:rPr>
              <a:t> </a:t>
            </a:r>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he </a:t>
            </a:r>
            <a:r>
              <a:rPr lang="en-US" dirty="0">
                <a:solidFill>
                  <a:schemeClr val="tx1"/>
                </a:solidFill>
                <a:latin typeface="Georgia" charset="0"/>
                <a:ea typeface="Georgia" charset="0"/>
                <a:cs typeface="Georgia" charset="0"/>
              </a:rPr>
              <a:t>3-task model achieved the </a:t>
            </a:r>
            <a:r>
              <a:rPr lang="en-US" dirty="0" smtClean="0">
                <a:solidFill>
                  <a:schemeClr val="tx1"/>
                </a:solidFill>
                <a:latin typeface="Georgia" charset="0"/>
                <a:ea typeface="Georgia" charset="0"/>
                <a:cs typeface="Georgia" charset="0"/>
              </a:rPr>
              <a:t>best</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performance </a:t>
            </a:r>
            <a:r>
              <a:rPr lang="en-US" dirty="0">
                <a:solidFill>
                  <a:schemeClr val="tx1"/>
                </a:solidFill>
                <a:latin typeface="Georgia" charset="0"/>
                <a:ea typeface="Georgia" charset="0"/>
                <a:cs typeface="Georgia" charset="0"/>
              </a:rPr>
              <a:t>on in-hospital and 30-day mortality </a:t>
            </a:r>
            <a:r>
              <a:rPr lang="en-US" dirty="0" smtClean="0">
                <a:solidFill>
                  <a:schemeClr val="tx1"/>
                </a:solidFill>
                <a:latin typeface="Georgia" charset="0"/>
                <a:ea typeface="Georgia" charset="0"/>
                <a:cs typeface="Georgia" charset="0"/>
              </a:rPr>
              <a:t>predictions</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The 20-task model performs the best on the task of 1-year mortality </a:t>
            </a:r>
            <a:r>
              <a:rPr lang="en-US" dirty="0" smtClean="0">
                <a:solidFill>
                  <a:schemeClr val="tx1"/>
                </a:solidFill>
                <a:latin typeface="Georgia" charset="0"/>
                <a:ea typeface="Georgia" charset="0"/>
                <a:cs typeface="Georgia" charset="0"/>
              </a:rPr>
              <a:t>prediction</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endParaRPr lang="en-US" altLang="zh-CN" dirty="0" smtClean="0">
              <a:solidFill>
                <a:schemeClr val="tx1"/>
              </a:solidFill>
              <a:latin typeface="Georgia" charset="0"/>
              <a:ea typeface="Georgia" charset="0"/>
              <a:cs typeface="Georgia" charset="0"/>
            </a:endParaRPr>
          </a:p>
          <a:p>
            <a:pPr lvl="1"/>
            <a:r>
              <a:rPr lang="en-US" dirty="0" smtClean="0">
                <a:solidFill>
                  <a:schemeClr val="tx1"/>
                </a:solidFill>
                <a:latin typeface="Georgia" charset="0"/>
                <a:ea typeface="Georgia" charset="0"/>
                <a:cs typeface="Georgia" charset="0"/>
              </a:rPr>
              <a:t>MTL </a:t>
            </a:r>
            <a:r>
              <a:rPr lang="en-US" dirty="0">
                <a:solidFill>
                  <a:schemeClr val="tx1"/>
                </a:solidFill>
                <a:latin typeface="Georgia" charset="0"/>
                <a:ea typeface="Georgia" charset="0"/>
                <a:cs typeface="Georgia" charset="0"/>
              </a:rPr>
              <a:t>does not negatively affect learning efficiency and achieves </a:t>
            </a:r>
            <a:r>
              <a:rPr lang="en-US" dirty="0" smtClean="0">
                <a:solidFill>
                  <a:schemeClr val="tx1"/>
                </a:solidFill>
                <a:latin typeface="Georgia" charset="0"/>
                <a:ea typeface="Georgia" charset="0"/>
                <a:cs typeface="Georgia" charset="0"/>
              </a:rPr>
              <a:t>a</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well-matched </a:t>
            </a:r>
            <a:r>
              <a:rPr lang="en-US" dirty="0">
                <a:solidFill>
                  <a:schemeClr val="tx1"/>
                </a:solidFill>
                <a:latin typeface="Georgia" charset="0"/>
                <a:ea typeface="Georgia" charset="0"/>
                <a:cs typeface="Georgia" charset="0"/>
              </a:rPr>
              <a:t>performance among all </a:t>
            </a:r>
            <a:r>
              <a:rPr lang="en-US" dirty="0" smtClean="0">
                <a:solidFill>
                  <a:schemeClr val="tx1"/>
                </a:solidFill>
                <a:latin typeface="Georgia" charset="0"/>
                <a:ea typeface="Georgia" charset="0"/>
                <a:cs typeface="Georgia" charset="0"/>
              </a:rPr>
              <a:t>tasks</a:t>
            </a:r>
            <a:r>
              <a:rPr lang="en-US" altLang="zh-CN" dirty="0" smtClean="0">
                <a:solidFill>
                  <a:schemeClr val="tx1"/>
                </a:solidFill>
                <a:latin typeface="Georgia" charset="0"/>
                <a:ea typeface="Georgia" charset="0"/>
                <a:cs typeface="Georgia" charset="0"/>
              </a:rPr>
              <a:t>.</a:t>
            </a:r>
            <a:r>
              <a:rPr lang="zh-CN" altLang="en-US" dirty="0" smtClean="0">
                <a:solidFill>
                  <a:schemeClr val="tx1"/>
                </a:solidFill>
                <a:latin typeface="Georgia" charset="0"/>
                <a:ea typeface="Georgia" charset="0"/>
                <a:cs typeface="Georgia" charset="0"/>
              </a:rPr>
              <a:t> </a:t>
            </a:r>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he </a:t>
            </a:r>
            <a:r>
              <a:rPr lang="en-US" dirty="0">
                <a:solidFill>
                  <a:schemeClr val="tx1"/>
                </a:solidFill>
                <a:latin typeface="Georgia" charset="0"/>
                <a:ea typeface="Georgia" charset="0"/>
                <a:cs typeface="Georgia" charset="0"/>
              </a:rPr>
              <a:t>total training time is dramatically reduced while the representations still achieving </a:t>
            </a:r>
            <a:r>
              <a:rPr lang="en-US" dirty="0" smtClean="0">
                <a:solidFill>
                  <a:schemeClr val="tx1"/>
                </a:solidFill>
                <a:latin typeface="Georgia" charset="0"/>
                <a:ea typeface="Georgia" charset="0"/>
                <a:cs typeface="Georgia" charset="0"/>
              </a:rPr>
              <a:t>comparable</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performance</a:t>
            </a:r>
            <a:r>
              <a:rPr lang="en-US" altLang="zh-CN" dirty="0" smtClean="0">
                <a:solidFill>
                  <a:schemeClr val="tx1"/>
                </a:solidFill>
                <a:latin typeface="Georgia" charset="0"/>
                <a:ea typeface="Georgia" charset="0"/>
                <a:cs typeface="Georgia" charset="0"/>
              </a:rPr>
              <a:t>.</a:t>
            </a:r>
          </a:p>
          <a:p>
            <a:pPr lvl="1"/>
            <a:r>
              <a:rPr lang="en-US" altLang="zh-CN" dirty="0" smtClean="0">
                <a:solidFill>
                  <a:schemeClr val="tx1"/>
                </a:solidFill>
                <a:latin typeface="Georgia" charset="0"/>
                <a:ea typeface="Georgia" charset="0"/>
                <a:cs typeface="Georgia" charset="0"/>
              </a:rPr>
              <a:t>W</a:t>
            </a:r>
            <a:r>
              <a:rPr lang="en-US" dirty="0" smtClean="0">
                <a:solidFill>
                  <a:schemeClr val="tx1"/>
                </a:solidFill>
                <a:latin typeface="Georgia" charset="0"/>
                <a:ea typeface="Georgia" charset="0"/>
                <a:cs typeface="Georgia" charset="0"/>
              </a:rPr>
              <a:t>e </a:t>
            </a:r>
            <a:r>
              <a:rPr lang="en-US" dirty="0">
                <a:solidFill>
                  <a:schemeClr val="tx1"/>
                </a:solidFill>
                <a:latin typeface="Georgia" charset="0"/>
                <a:ea typeface="Georgia" charset="0"/>
                <a:cs typeface="Georgia" charset="0"/>
              </a:rPr>
              <a:t>further explore how the </a:t>
            </a:r>
            <a:r>
              <a:rPr lang="en-US" dirty="0" smtClean="0">
                <a:solidFill>
                  <a:schemeClr val="tx1"/>
                </a:solidFill>
                <a:latin typeface="Georgia" charset="0"/>
                <a:ea typeface="Georgia" charset="0"/>
                <a:cs typeface="Georgia" charset="0"/>
              </a:rPr>
              <a:t>representation </a:t>
            </a:r>
            <a:r>
              <a:rPr lang="en-US" dirty="0">
                <a:solidFill>
                  <a:schemeClr val="tx1"/>
                </a:solidFill>
                <a:latin typeface="Georgia" charset="0"/>
                <a:ea typeface="Georgia" charset="0"/>
                <a:cs typeface="Georgia" charset="0"/>
              </a:rPr>
              <a:t>performs on </a:t>
            </a:r>
            <a:r>
              <a:rPr lang="en-US" altLang="zh-CN" dirty="0" smtClean="0">
                <a:solidFill>
                  <a:schemeClr val="tx1"/>
                </a:solidFill>
                <a:latin typeface="Georgia" charset="0"/>
                <a:ea typeface="Georgia" charset="0"/>
                <a:cs typeface="Georgia" charset="0"/>
              </a:rPr>
              <a:t>forecasting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length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stay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(LOS),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result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showing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patient </a:t>
            </a:r>
            <a:r>
              <a:rPr lang="en-US" dirty="0">
                <a:solidFill>
                  <a:schemeClr val="tx1"/>
                </a:solidFill>
                <a:latin typeface="Georgia" charset="0"/>
                <a:ea typeface="Georgia" charset="0"/>
                <a:cs typeface="Georgia" charset="0"/>
              </a:rPr>
              <a:t>vector </a:t>
            </a:r>
            <a:r>
              <a:rPr lang="en-US" dirty="0" smtClean="0">
                <a:solidFill>
                  <a:schemeClr val="tx1"/>
                </a:solidFill>
                <a:latin typeface="Georgia" charset="0"/>
                <a:ea typeface="Georgia" charset="0"/>
                <a:cs typeface="Georgia" charset="0"/>
              </a:rPr>
              <a:t>extracted</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from </a:t>
            </a:r>
            <a:r>
              <a:rPr lang="en-US" dirty="0">
                <a:solidFill>
                  <a:schemeClr val="tx1"/>
                </a:solidFill>
                <a:latin typeface="Georgia" charset="0"/>
                <a:ea typeface="Georgia" charset="0"/>
                <a:cs typeface="Georgia" charset="0"/>
              </a:rPr>
              <a:t>the 3-task model of 30-day, 1-year mortality and 6-day LOS reached out the best performance </a:t>
            </a:r>
            <a:r>
              <a:rPr lang="en-US" dirty="0" smtClean="0">
                <a:solidFill>
                  <a:schemeClr val="tx1"/>
                </a:solidFill>
                <a:latin typeface="Georgia" charset="0"/>
                <a:ea typeface="Georgia" charset="0"/>
                <a:cs typeface="Georgia" charset="0"/>
              </a:rPr>
              <a:t>on </a:t>
            </a:r>
            <a:r>
              <a:rPr lang="en-US" dirty="0">
                <a:solidFill>
                  <a:schemeClr val="tx1"/>
                </a:solidFill>
                <a:latin typeface="Georgia" charset="0"/>
                <a:ea typeface="Georgia" charset="0"/>
                <a:cs typeface="Georgia" charset="0"/>
              </a:rPr>
              <a:t>the target task of 14-day LOS </a:t>
            </a:r>
            <a:r>
              <a:rPr lang="en-US" dirty="0" smtClean="0">
                <a:solidFill>
                  <a:schemeClr val="tx1"/>
                </a:solidFill>
                <a:latin typeface="Georgia" charset="0"/>
                <a:ea typeface="Georgia" charset="0"/>
                <a:cs typeface="Georgia" charset="0"/>
              </a:rPr>
              <a:t>prediction</a:t>
            </a:r>
            <a:r>
              <a:rPr lang="en-US" altLang="zh-CN" dirty="0" smtClean="0">
                <a:solidFill>
                  <a:schemeClr val="tx1"/>
                </a:solidFill>
                <a:latin typeface="Georgia" charset="0"/>
                <a:ea typeface="Georgia" charset="0"/>
                <a:cs typeface="Georgia" charset="0"/>
              </a:rPr>
              <a:t>.</a:t>
            </a:r>
          </a:p>
          <a:p>
            <a:pPr lvl="1"/>
            <a:r>
              <a:rPr lang="en-US" altLang="zh-CN" dirty="0" smtClean="0">
                <a:solidFill>
                  <a:schemeClr val="tx1"/>
                </a:solidFill>
                <a:latin typeface="Georgia" charset="0"/>
                <a:ea typeface="Georgia" charset="0"/>
                <a:cs typeface="Georgia" charset="0"/>
              </a:rPr>
              <a:t>In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this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manner,</a:t>
            </a:r>
            <a:r>
              <a:rPr lang="zh-CN" altLang="en-US" dirty="0" smtClean="0">
                <a:solidFill>
                  <a:schemeClr val="tx1"/>
                </a:solidFill>
                <a:latin typeface="Georgia" charset="0"/>
                <a:ea typeface="Georgia" charset="0"/>
                <a:cs typeface="Georgia" charset="0"/>
              </a:rPr>
              <a:t> </a:t>
            </a:r>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he </a:t>
            </a:r>
            <a:r>
              <a:rPr lang="en-US" dirty="0">
                <a:solidFill>
                  <a:schemeClr val="tx1"/>
                </a:solidFill>
                <a:latin typeface="Georgia" charset="0"/>
                <a:ea typeface="Georgia" charset="0"/>
                <a:cs typeface="Georgia" charset="0"/>
              </a:rPr>
              <a:t>generalizability of the multi-task representation can be </a:t>
            </a:r>
            <a:r>
              <a:rPr lang="en-US" dirty="0" smtClean="0">
                <a:solidFill>
                  <a:schemeClr val="tx1"/>
                </a:solidFill>
                <a:latin typeface="Georgia" charset="0"/>
                <a:ea typeface="Georgia" charset="0"/>
                <a:cs typeface="Georgia" charset="0"/>
              </a:rPr>
              <a:t>achieved</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among </a:t>
            </a:r>
            <a:r>
              <a:rPr lang="en-US" dirty="0">
                <a:solidFill>
                  <a:schemeClr val="tx1"/>
                </a:solidFill>
                <a:latin typeface="Georgia" charset="0"/>
                <a:ea typeface="Georgia" charset="0"/>
                <a:cs typeface="Georgia" charset="0"/>
              </a:rPr>
              <a:t>different clinical outcomes</a:t>
            </a: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sz="2400" dirty="0" smtClean="0">
              <a:solidFill>
                <a:schemeClr val="tx1"/>
              </a:solidFill>
              <a:latin typeface="Georgia" charset="0"/>
              <a:ea typeface="Georgia" charset="0"/>
              <a:cs typeface="Georgia" charset="0"/>
            </a:endParaRPr>
          </a:p>
          <a:p>
            <a:pPr marL="114300" indent="0">
              <a:buNone/>
            </a:pPr>
            <a:endParaRPr lang="en-US" dirty="0">
              <a:solidFill>
                <a:schemeClr val="tx1"/>
              </a:solidFill>
              <a:latin typeface="Georgia" charset="0"/>
              <a:ea typeface="Georgia" charset="0"/>
              <a:cs typeface="Georgia" charset="0"/>
            </a:endParaRPr>
          </a:p>
          <a:p>
            <a:pPr marL="114300" indent="0">
              <a:buNone/>
            </a:pPr>
            <a:endParaRPr lang="en-US" sz="2800" dirty="0">
              <a:solidFill>
                <a:schemeClr val="tx1"/>
              </a:solidFill>
              <a:latin typeface="Georgia" charset="0"/>
              <a:ea typeface="Georgia" charset="0"/>
              <a:cs typeface="Georgia" charset="0"/>
            </a:endParaRPr>
          </a:p>
          <a:p>
            <a:endParaRPr lang="en-US" b="1" dirty="0">
              <a:solidFill>
                <a:schemeClr val="tx1"/>
              </a:solidFill>
              <a:latin typeface="Georgia" charset="0"/>
              <a:ea typeface="Georgia" charset="0"/>
              <a:cs typeface="Georgia" charset="0"/>
            </a:endParaRPr>
          </a:p>
        </p:txBody>
      </p:sp>
      <p:sp>
        <p:nvSpPr>
          <p:cNvPr id="4" name="Title 1"/>
          <p:cNvSpPr>
            <a:spLocks noGrp="1"/>
          </p:cNvSpPr>
          <p:nvPr>
            <p:ph type="title"/>
          </p:nvPr>
        </p:nvSpPr>
        <p:spPr>
          <a:xfrm>
            <a:off x="311700" y="445025"/>
            <a:ext cx="8520600" cy="572700"/>
          </a:xfrm>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1017892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216163" y="1230518"/>
            <a:ext cx="8520600" cy="3416400"/>
          </a:xfrm>
          <a:prstGeom prst="rect">
            <a:avLst/>
          </a:prstGeom>
        </p:spPr>
        <p:txBody>
          <a:bodyPr spcFirstLastPara="1" wrap="square" lIns="91425" tIns="91425" rIns="91425" bIns="91425" anchor="t" anchorCtr="0">
            <a:noAutofit/>
          </a:bodyPr>
          <a:lstStyle/>
          <a:p>
            <a:pPr lvl="0"/>
            <a:r>
              <a:rPr lang="en-US" altLang="zh-CN" dirty="0" smtClean="0">
                <a:solidFill>
                  <a:schemeClr val="tx1"/>
                </a:solidFill>
                <a:latin typeface="Georgia" charset="0"/>
                <a:ea typeface="Georgia" charset="0"/>
                <a:cs typeface="Georgia" charset="0"/>
              </a:rPr>
              <a:t>Overarching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Goal</a:t>
            </a:r>
          </a:p>
          <a:p>
            <a:pPr lvl="1"/>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o </a:t>
            </a:r>
            <a:r>
              <a:rPr lang="en-US" dirty="0">
                <a:solidFill>
                  <a:schemeClr val="tx1"/>
                </a:solidFill>
                <a:latin typeface="Georgia" charset="0"/>
                <a:ea typeface="Georgia" charset="0"/>
                <a:cs typeface="Georgia" charset="0"/>
              </a:rPr>
              <a:t>build a general-purpose patient representation by incorporating multiple resources and predicting interesting clinical </a:t>
            </a:r>
            <a:r>
              <a:rPr lang="en-US" dirty="0" smtClean="0">
                <a:solidFill>
                  <a:schemeClr val="tx1"/>
                </a:solidFill>
                <a:latin typeface="Georgia" charset="0"/>
                <a:ea typeface="Georgia" charset="0"/>
                <a:cs typeface="Georgia" charset="0"/>
              </a:rPr>
              <a:t>outcomes</a:t>
            </a:r>
          </a:p>
          <a:p>
            <a:pPr lvl="1"/>
            <a:r>
              <a:rPr lang="en-US" dirty="0" smtClean="0">
                <a:solidFill>
                  <a:schemeClr val="tx1"/>
                </a:solidFill>
                <a:latin typeface="Georgia" charset="0"/>
                <a:ea typeface="Georgia" charset="0"/>
                <a:cs typeface="Georgia" charset="0"/>
              </a:rPr>
              <a:t>This </a:t>
            </a:r>
            <a:r>
              <a:rPr lang="en-US" dirty="0">
                <a:solidFill>
                  <a:schemeClr val="tx1"/>
                </a:solidFill>
                <a:latin typeface="Georgia" charset="0"/>
                <a:ea typeface="Georgia" charset="0"/>
                <a:cs typeface="Georgia" charset="0"/>
              </a:rPr>
              <a:t>representation will be an effective tool to support a variety of clinical research problems from quality care improvement (e.g., readmission prediction) to clinical prediction (e.g., mortality prediction, early diagnosis detection). </a:t>
            </a:r>
            <a:endParaRPr lang="en-US" dirty="0" smtClean="0">
              <a:solidFill>
                <a:schemeClr val="tx1"/>
              </a:solidFill>
              <a:latin typeface="Georgia" charset="0"/>
              <a:ea typeface="Georgia" charset="0"/>
              <a:cs typeface="Georgia" charset="0"/>
            </a:endParaRPr>
          </a:p>
          <a:p>
            <a:pPr lvl="1"/>
            <a:r>
              <a:rPr lang="en-US" altLang="zh-CN" dirty="0">
                <a:solidFill>
                  <a:schemeClr val="tx1"/>
                </a:solidFill>
                <a:latin typeface="Georgia" charset="0"/>
                <a:ea typeface="Georgia" charset="0"/>
                <a:cs typeface="Georgia" charset="0"/>
              </a:rPr>
              <a:t>Further, the patient representation will be evaluated on rare disease problems to consolidate the </a:t>
            </a:r>
            <a:r>
              <a:rPr lang="en-US" altLang="zh-CN" dirty="0" smtClean="0">
                <a:solidFill>
                  <a:schemeClr val="tx1"/>
                </a:solidFill>
                <a:latin typeface="Georgia" charset="0"/>
                <a:ea typeface="Georgia" charset="0"/>
                <a:cs typeface="Georgia" charset="0"/>
              </a:rPr>
              <a:t>result.</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We may expect an appropriate reasoning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rare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disease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prediction</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by </a:t>
            </a:r>
            <a:r>
              <a:rPr lang="en-US" dirty="0">
                <a:solidFill>
                  <a:schemeClr val="tx1"/>
                </a:solidFill>
                <a:latin typeface="Georgia" charset="0"/>
                <a:ea typeface="Georgia" charset="0"/>
                <a:cs typeface="Georgia" charset="0"/>
              </a:rPr>
              <a:t>fine-tuning on the patient representation learned from the large population</a:t>
            </a:r>
            <a:r>
              <a:rPr lang="en-US" altLang="zh-CN" dirty="0">
                <a:solidFill>
                  <a:schemeClr val="tx1"/>
                </a:solidFill>
                <a:latin typeface="Georgia" charset="0"/>
                <a:ea typeface="Georgia" charset="0"/>
                <a:cs typeface="Georgia" charset="0"/>
              </a:rPr>
              <a:t>.</a:t>
            </a:r>
          </a:p>
          <a:p>
            <a:pPr lvl="1"/>
            <a:endParaRPr lang="en-US" dirty="0">
              <a:solidFill>
                <a:schemeClr val="tx1"/>
              </a:solidFill>
              <a:latin typeface="Georgia" charset="0"/>
              <a:ea typeface="Georgia" charset="0"/>
              <a:cs typeface="Georgia" charset="0"/>
            </a:endParaRPr>
          </a:p>
        </p:txBody>
      </p:sp>
      <p:sp>
        <p:nvSpPr>
          <p:cNvPr id="3" name="Title 1"/>
          <p:cNvSpPr>
            <a:spLocks noGrp="1"/>
          </p:cNvSpPr>
          <p:nvPr>
            <p:ph type="title"/>
          </p:nvPr>
        </p:nvSpPr>
        <p:spPr>
          <a:xfrm>
            <a:off x="311700" y="445025"/>
            <a:ext cx="8520600" cy="572700"/>
          </a:xfrm>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08611"/>
            <a:ext cx="8520600" cy="3416400"/>
          </a:xfrm>
        </p:spPr>
        <p:txBody>
          <a:bodyPr/>
          <a:lstStyle/>
          <a:p>
            <a:r>
              <a:rPr lang="en-US" altLang="zh-CN" dirty="0" smtClean="0">
                <a:solidFill>
                  <a:schemeClr val="tx1"/>
                </a:solidFill>
                <a:latin typeface="Georgia" charset="0"/>
                <a:ea typeface="Georgia" charset="0"/>
                <a:cs typeface="Georgia" charset="0"/>
              </a:rPr>
              <a:t>Unmet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needs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for</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field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research</a:t>
            </a:r>
          </a:p>
          <a:p>
            <a:pPr lvl="1"/>
            <a:r>
              <a:rPr lang="en" dirty="0">
                <a:solidFill>
                  <a:schemeClr val="tx1"/>
                </a:solidFill>
                <a:latin typeface="Georgia" charset="0"/>
                <a:ea typeface="Georgia" charset="0"/>
                <a:cs typeface="Georgia" charset="0"/>
              </a:rPr>
              <a:t>Predictions limited to solely </a:t>
            </a:r>
            <a:r>
              <a:rPr lang="en" dirty="0" smtClean="0">
                <a:solidFill>
                  <a:schemeClr val="tx1"/>
                </a:solidFill>
                <a:latin typeface="Georgia" charset="0"/>
                <a:ea typeface="Georgia" charset="0"/>
                <a:cs typeface="Georgia" charset="0"/>
              </a:rPr>
              <a:t>mortality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LOS,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will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include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phenotyping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to</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encode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medical-related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knowledge</a:t>
            </a:r>
            <a:endParaRPr lang="en" dirty="0">
              <a:solidFill>
                <a:schemeClr val="tx1"/>
              </a:solidFill>
              <a:latin typeface="Georgia" charset="0"/>
              <a:ea typeface="Georgia" charset="0"/>
              <a:cs typeface="Georgia" charset="0"/>
            </a:endParaRPr>
          </a:p>
          <a:p>
            <a:pPr lvl="1"/>
            <a:r>
              <a:rPr lang="en" dirty="0">
                <a:solidFill>
                  <a:schemeClr val="tx1"/>
                </a:solidFill>
                <a:latin typeface="Georgia" charset="0"/>
                <a:ea typeface="Georgia" charset="0"/>
                <a:cs typeface="Georgia" charset="0"/>
              </a:rPr>
              <a:t>Intend to incorporate multiple modalities of </a:t>
            </a:r>
            <a:r>
              <a:rPr lang="en" dirty="0" smtClean="0">
                <a:solidFill>
                  <a:schemeClr val="tx1"/>
                </a:solidFill>
                <a:latin typeface="Georgia" charset="0"/>
                <a:ea typeface="Georgia" charset="0"/>
                <a:cs typeface="Georgia" charset="0"/>
              </a:rPr>
              <a:t>data</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like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numerical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features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and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categorical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features</a:t>
            </a:r>
            <a:endParaRPr lang="en" dirty="0">
              <a:solidFill>
                <a:schemeClr val="tx1"/>
              </a:solidFill>
              <a:latin typeface="Georgia" charset="0"/>
              <a:ea typeface="Georgia" charset="0"/>
              <a:cs typeface="Georgia" charset="0"/>
            </a:endParaRPr>
          </a:p>
          <a:p>
            <a:pPr lvl="1"/>
            <a:r>
              <a:rPr lang="en" dirty="0">
                <a:solidFill>
                  <a:schemeClr val="tx1"/>
                </a:solidFill>
                <a:latin typeface="Georgia" charset="0"/>
                <a:ea typeface="Georgia" charset="0"/>
                <a:cs typeface="Georgia" charset="0"/>
              </a:rPr>
              <a:t>Bring forward new research insights for patient </a:t>
            </a:r>
            <a:r>
              <a:rPr lang="en" dirty="0" smtClean="0">
                <a:solidFill>
                  <a:schemeClr val="tx1"/>
                </a:solidFill>
                <a:latin typeface="Georgia" charset="0"/>
                <a:ea typeface="Georgia" charset="0"/>
                <a:cs typeface="Georgia" charset="0"/>
              </a:rPr>
              <a:t>treatment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by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choosing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detailed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target</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task</a:t>
            </a:r>
            <a:endParaRPr lang="en" dirty="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To</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increase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performance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by</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adopting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more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advanced</a:t>
            </a:r>
            <a:r>
              <a:rPr lang="zh-CN" altLang="en-US" dirty="0" smtClean="0">
                <a:solidFill>
                  <a:schemeClr val="tx1"/>
                </a:solidFill>
                <a:latin typeface="Georgia" charset="0"/>
                <a:ea typeface="Georgia" charset="0"/>
                <a:cs typeface="Georgia" charset="0"/>
              </a:rPr>
              <a:t> </a:t>
            </a:r>
            <a:r>
              <a:rPr lang="en" dirty="0" smtClean="0">
                <a:solidFill>
                  <a:schemeClr val="tx1"/>
                </a:solidFill>
                <a:latin typeface="Georgia" charset="0"/>
                <a:ea typeface="Georgia" charset="0"/>
                <a:cs typeface="Georgia" charset="0"/>
              </a:rPr>
              <a:t>MTL </a:t>
            </a:r>
            <a:r>
              <a:rPr lang="en" dirty="0">
                <a:solidFill>
                  <a:schemeClr val="tx1"/>
                </a:solidFill>
                <a:latin typeface="Georgia" charset="0"/>
                <a:ea typeface="Georgia" charset="0"/>
                <a:cs typeface="Georgia" charset="0"/>
              </a:rPr>
              <a:t>architectures (e.g. attention mechanisms, fusion techniques)</a:t>
            </a:r>
          </a:p>
          <a:p>
            <a:pPr lvl="1"/>
            <a:endParaRPr lang="en-US" sz="2400" dirty="0" smtClean="0">
              <a:solidFill>
                <a:schemeClr val="tx1"/>
              </a:solidFill>
              <a:latin typeface="Georgia" charset="0"/>
              <a:ea typeface="Georgia" charset="0"/>
              <a:cs typeface="Georgia" charset="0"/>
            </a:endParaRPr>
          </a:p>
          <a:p>
            <a:pPr marL="114300" indent="0">
              <a:buNone/>
            </a:pPr>
            <a:endParaRPr lang="en-US" dirty="0">
              <a:solidFill>
                <a:schemeClr val="tx1"/>
              </a:solidFill>
              <a:latin typeface="Georgia" charset="0"/>
              <a:ea typeface="Georgia" charset="0"/>
              <a:cs typeface="Georgia" charset="0"/>
            </a:endParaRPr>
          </a:p>
          <a:p>
            <a:pPr marL="114300" indent="0">
              <a:buNone/>
            </a:pPr>
            <a:endParaRPr lang="en-US" dirty="0">
              <a:solidFill>
                <a:schemeClr val="tx1"/>
              </a:solidFill>
              <a:latin typeface="Georgia" charset="0"/>
              <a:ea typeface="Georgia" charset="0"/>
              <a:cs typeface="Georgia" charset="0"/>
            </a:endParaRPr>
          </a:p>
          <a:p>
            <a:pPr>
              <a:buFontTx/>
              <a:buChar char="-"/>
            </a:pPr>
            <a:endParaRPr lang="en-US" altLang="zh-CN" dirty="0" smtClean="0">
              <a:solidFill>
                <a:schemeClr val="tx1"/>
              </a:solidFill>
              <a:latin typeface="Georgia" charset="0"/>
              <a:ea typeface="Georgia" charset="0"/>
              <a:cs typeface="Georgia" charset="0"/>
            </a:endParaRPr>
          </a:p>
          <a:p>
            <a:pPr marL="114300" indent="0">
              <a:buNone/>
            </a:pPr>
            <a:endParaRPr lang="en-US" altLang="zh-CN" dirty="0" smtClean="0">
              <a:solidFill>
                <a:schemeClr val="tx1"/>
              </a:solidFill>
              <a:latin typeface="Georgia" charset="0"/>
              <a:ea typeface="Georgia" charset="0"/>
              <a:cs typeface="Georgia" charset="0"/>
            </a:endParaRPr>
          </a:p>
        </p:txBody>
      </p:sp>
      <p:sp>
        <p:nvSpPr>
          <p:cNvPr id="4" name="Title 1"/>
          <p:cNvSpPr>
            <a:spLocks noGrp="1"/>
          </p:cNvSpPr>
          <p:nvPr>
            <p:ph type="title"/>
          </p:nvPr>
        </p:nvSpPr>
        <p:spPr>
          <a:xfrm>
            <a:off x="311700" y="445025"/>
            <a:ext cx="8520600" cy="572700"/>
          </a:xfrm>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108332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a:t>
            </a:r>
            <a:endParaRPr lang="en-US" dirty="0">
              <a:latin typeface="Georgia" charset="0"/>
              <a:ea typeface="Georgia" charset="0"/>
              <a:cs typeface="Georgia" charset="0"/>
            </a:endParaRPr>
          </a:p>
        </p:txBody>
      </p:sp>
      <p:sp>
        <p:nvSpPr>
          <p:cNvPr id="3" name="Text Placeholder 2"/>
          <p:cNvSpPr>
            <a:spLocks noGrp="1"/>
          </p:cNvSpPr>
          <p:nvPr>
            <p:ph type="body" idx="1"/>
          </p:nvPr>
        </p:nvSpPr>
        <p:spPr>
          <a:xfrm>
            <a:off x="2457023" y="2040498"/>
            <a:ext cx="3891023" cy="685117"/>
          </a:xfr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smtClean="0">
                <a:solidFill>
                  <a:schemeClr val="tx1"/>
                </a:solidFill>
                <a:latin typeface="Georgia" charset="0"/>
                <a:ea typeface="Georgia" charset="0"/>
                <a:cs typeface="Georgia" charset="0"/>
              </a:rPr>
              <a:t>Questions</a:t>
            </a:r>
            <a:r>
              <a:rPr lang="en-US" altLang="zh-CN" sz="2800">
                <a:solidFill>
                  <a:schemeClr val="tx1"/>
                </a:solidFill>
                <a:latin typeface="Georgia" charset="0"/>
                <a:ea typeface="Georgia" charset="0"/>
                <a:cs typeface="Georgia" charset="0"/>
              </a:rPr>
              <a:t>?</a:t>
            </a:r>
            <a:endParaRPr lang="en-US" sz="2800">
              <a:solidFill>
                <a:schemeClr val="tx1"/>
              </a:solidFill>
              <a:latin typeface="Georgia" charset="0"/>
              <a:ea typeface="Georgia" charset="0"/>
              <a:cs typeface="Georgia" charset="0"/>
            </a:endParaRPr>
          </a:p>
        </p:txBody>
      </p:sp>
    </p:spTree>
    <p:extLst>
      <p:ext uri="{BB962C8B-B14F-4D97-AF65-F5344CB8AC3E}">
        <p14:creationId xmlns:p14="http://schemas.microsoft.com/office/powerpoint/2010/main" val="2038085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31144" y="1786774"/>
            <a:ext cx="1612856" cy="2066643"/>
          </a:xfrm>
          <a:prstGeom prst="rect">
            <a:avLst/>
          </a:prstGeom>
        </p:spPr>
      </p:pic>
      <p:sp>
        <p:nvSpPr>
          <p:cNvPr id="2" name="Title 1"/>
          <p:cNvSpPr>
            <a:spLocks noGrp="1"/>
          </p:cNvSpPr>
          <p:nvPr>
            <p:ph type="title"/>
          </p:nvPr>
        </p:nvSpPr>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
        <p:nvSpPr>
          <p:cNvPr id="4" name="Text Placeholder 2"/>
          <p:cNvSpPr>
            <a:spLocks noGrp="1"/>
          </p:cNvSpPr>
          <p:nvPr>
            <p:ph type="body" idx="1"/>
          </p:nvPr>
        </p:nvSpPr>
        <p:spPr>
          <a:xfrm>
            <a:off x="144647" y="1111896"/>
            <a:ext cx="7645338" cy="3416400"/>
          </a:xfrm>
        </p:spPr>
        <p:txBody>
          <a:bodyPr/>
          <a:lstStyle/>
          <a:p>
            <a:r>
              <a:rPr lang="en-US" altLang="zh-CN" dirty="0" smtClean="0">
                <a:solidFill>
                  <a:schemeClr val="tx1"/>
                </a:solidFill>
                <a:latin typeface="Georgia" charset="0"/>
                <a:ea typeface="Georgia" charset="0"/>
                <a:cs typeface="Georgia" charset="0"/>
              </a:rPr>
              <a:t>Background</a:t>
            </a:r>
          </a:p>
          <a:p>
            <a:pPr lvl="1"/>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adopted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from</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the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field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of</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computer </a:t>
            </a:r>
            <a:r>
              <a:rPr lang="en-US" dirty="0" smtClean="0">
                <a:solidFill>
                  <a:schemeClr val="tx1"/>
                </a:solidFill>
                <a:latin typeface="Georgia" charset="0"/>
                <a:ea typeface="Georgia" charset="0"/>
                <a:cs typeface="Georgia" charset="0"/>
              </a:rPr>
              <a:t>vision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(e.g.</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to</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recognize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people,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road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signs,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road</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lines,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etc.).</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It </a:t>
            </a:r>
            <a:r>
              <a:rPr lang="en-US" dirty="0">
                <a:solidFill>
                  <a:schemeClr val="tx1"/>
                </a:solidFill>
                <a:latin typeface="Georgia" charset="0"/>
                <a:ea typeface="Georgia" charset="0"/>
                <a:cs typeface="Georgia" charset="0"/>
              </a:rPr>
              <a:t>is now well-established that MTL can enhance learning efficiency if the model is able to selectively share information in a manner </a:t>
            </a:r>
            <a:r>
              <a:rPr lang="en-US" dirty="0" smtClean="0">
                <a:solidFill>
                  <a:schemeClr val="tx1"/>
                </a:solidFill>
                <a:latin typeface="Georgia" charset="0"/>
                <a:ea typeface="Georgia" charset="0"/>
                <a:cs typeface="Georgia" charset="0"/>
              </a:rPr>
              <a:t>between </a:t>
            </a:r>
            <a:r>
              <a:rPr lang="en-US" dirty="0">
                <a:solidFill>
                  <a:schemeClr val="tx1"/>
                </a:solidFill>
                <a:latin typeface="Georgia" charset="0"/>
                <a:ea typeface="Georgia" charset="0"/>
                <a:cs typeface="Georgia" charset="0"/>
              </a:rPr>
              <a:t>related tasks including </a:t>
            </a:r>
            <a:r>
              <a:rPr lang="en-US" altLang="zh-CN" dirty="0" smtClean="0">
                <a:solidFill>
                  <a:schemeClr val="tx1"/>
                </a:solidFill>
                <a:latin typeface="Georgia" charset="0"/>
                <a:ea typeface="Georgia" charset="0"/>
                <a:cs typeface="Georgia" charset="0"/>
              </a:rPr>
              <a:t>pattern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recognition</a:t>
            </a:r>
            <a:r>
              <a:rPr 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natural </a:t>
            </a:r>
            <a:r>
              <a:rPr lang="en-US" dirty="0" smtClean="0">
                <a:solidFill>
                  <a:schemeClr val="tx1"/>
                </a:solidFill>
                <a:latin typeface="Georgia" charset="0"/>
                <a:ea typeface="Georgia" charset="0"/>
                <a:cs typeface="Georgia" charset="0"/>
              </a:rPr>
              <a:t>language processing, </a:t>
            </a:r>
            <a:r>
              <a:rPr lang="en-US" dirty="0">
                <a:solidFill>
                  <a:schemeClr val="tx1"/>
                </a:solidFill>
                <a:latin typeface="Georgia" charset="0"/>
                <a:ea typeface="Georgia" charset="0"/>
                <a:cs typeface="Georgia" charset="0"/>
              </a:rPr>
              <a:t>and speech </a:t>
            </a:r>
            <a:r>
              <a:rPr lang="en-US" dirty="0" smtClean="0">
                <a:solidFill>
                  <a:schemeClr val="tx1"/>
                </a:solidFill>
                <a:latin typeface="Georgia" charset="0"/>
                <a:ea typeface="Georgia" charset="0"/>
                <a:cs typeface="Georgia" charset="0"/>
              </a:rPr>
              <a:t>recognition</a:t>
            </a:r>
            <a:r>
              <a:rPr lang="en-US" altLang="zh-CN" dirty="0" smtClean="0">
                <a:solidFill>
                  <a:schemeClr val="tx1"/>
                </a:solidFill>
                <a:latin typeface="Georgia" charset="0"/>
                <a:ea typeface="Georgia" charset="0"/>
                <a:cs typeface="Georgia" charset="0"/>
              </a:rPr>
              <a:t>.</a:t>
            </a:r>
          </a:p>
          <a:p>
            <a:pPr lvl="1"/>
            <a:r>
              <a:rPr lang="en-US" altLang="zh-CN" dirty="0" smtClean="0">
                <a:solidFill>
                  <a:schemeClr val="tx1"/>
                </a:solidFill>
                <a:latin typeface="Georgia" charset="0"/>
                <a:ea typeface="Georgia" charset="0"/>
                <a:cs typeface="Georgia" charset="0"/>
              </a:rPr>
              <a:t>MTL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is</a:t>
            </a:r>
            <a:r>
              <a:rPr lang="zh-CN" altLang="en-US" dirty="0" smtClean="0">
                <a:solidFill>
                  <a:schemeClr val="tx1"/>
                </a:solidFill>
                <a:latin typeface="Georgia" charset="0"/>
                <a:ea typeface="Georgia" charset="0"/>
                <a:cs typeface="Georgia" charset="0"/>
              </a:rPr>
              <a:t> </a:t>
            </a:r>
            <a:r>
              <a:rPr lang="en-US" altLang="zh-CN" dirty="0">
                <a:solidFill>
                  <a:schemeClr val="tx1"/>
                </a:solidFill>
                <a:latin typeface="Georgia" charset="0"/>
                <a:ea typeface="Georgia" charset="0"/>
                <a:cs typeface="Georgia" charset="0"/>
              </a:rPr>
              <a:t>a</a:t>
            </a:r>
            <a:r>
              <a:rPr lang="en-US" altLang="zh-CN" dirty="0" smtClean="0">
                <a:solidFill>
                  <a:schemeClr val="tx1"/>
                </a:solidFill>
                <a:latin typeface="Georgia" charset="0"/>
                <a:ea typeface="Georgia" charset="0"/>
                <a:cs typeface="Georgia" charset="0"/>
              </a:rPr>
              <a:t>n</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inductive </a:t>
            </a:r>
            <a:r>
              <a:rPr lang="en-US" dirty="0">
                <a:solidFill>
                  <a:schemeClr val="tx1"/>
                </a:solidFill>
                <a:latin typeface="Georgia" charset="0"/>
                <a:ea typeface="Georgia" charset="0"/>
                <a:cs typeface="Georgia" charset="0"/>
              </a:rPr>
              <a:t>transfer </a:t>
            </a:r>
            <a:r>
              <a:rPr lang="en-US" dirty="0" smtClean="0">
                <a:solidFill>
                  <a:schemeClr val="tx1"/>
                </a:solidFill>
                <a:latin typeface="Georgia" charset="0"/>
                <a:ea typeface="Georgia" charset="0"/>
                <a:cs typeface="Georgia" charset="0"/>
              </a:rPr>
              <a:t>mechani</a:t>
            </a:r>
            <a:r>
              <a:rPr lang="en-US" altLang="zh-CN" dirty="0" smtClean="0">
                <a:solidFill>
                  <a:schemeClr val="tx1"/>
                </a:solidFill>
                <a:latin typeface="Georgia" charset="0"/>
                <a:ea typeface="Georgia" charset="0"/>
                <a:cs typeface="Georgia" charset="0"/>
              </a:rPr>
              <a:t>sm</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in </a:t>
            </a:r>
            <a:r>
              <a:rPr lang="en-US" dirty="0">
                <a:solidFill>
                  <a:schemeClr val="tx1"/>
                </a:solidFill>
                <a:latin typeface="Georgia" charset="0"/>
                <a:ea typeface="Georgia" charset="0"/>
                <a:cs typeface="Georgia" charset="0"/>
              </a:rPr>
              <a:t>which multiple related tasks are trained simultaneously and the learned parameters are partly shared </a:t>
            </a:r>
            <a:endParaRPr lang="en-US" dirty="0" smtClean="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Numerous</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studies </a:t>
            </a:r>
            <a:r>
              <a:rPr lang="en-US" altLang="zh-CN" dirty="0" smtClean="0">
                <a:solidFill>
                  <a:schemeClr val="tx1"/>
                </a:solidFill>
                <a:latin typeface="Georgia" charset="0"/>
                <a:ea typeface="Georgia" charset="0"/>
                <a:cs typeface="Georgia" charset="0"/>
              </a:rPr>
              <a:t>have</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highlight</a:t>
            </a:r>
            <a:r>
              <a:rPr lang="en-US" altLang="zh-CN" dirty="0" smtClean="0">
                <a:solidFill>
                  <a:schemeClr val="tx1"/>
                </a:solidFill>
                <a:latin typeface="Georgia" charset="0"/>
                <a:ea typeface="Georgia" charset="0"/>
                <a:cs typeface="Georgia" charset="0"/>
              </a:rPr>
              <a:t>ed</a:t>
            </a:r>
            <a:r>
              <a:rPr 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the trend for adopting MTL based on lab tests or physiological variables in clinical settings </a:t>
            </a:r>
          </a:p>
          <a:p>
            <a:pPr lvl="1"/>
            <a:r>
              <a:rPr lang="en-US" altLang="zh-CN" dirty="0" smtClean="0">
                <a:solidFill>
                  <a:schemeClr val="tx1"/>
                </a:solidFill>
                <a:latin typeface="Georgia" charset="0"/>
                <a:ea typeface="Georgia" charset="0"/>
                <a:cs typeface="Georgia" charset="0"/>
              </a:rPr>
              <a:t>Meanwhile,</a:t>
            </a:r>
            <a:r>
              <a:rPr lang="zh-CN" altLang="en-US" dirty="0" smtClean="0">
                <a:solidFill>
                  <a:schemeClr val="tx1"/>
                </a:solidFill>
                <a:latin typeface="Georgia" charset="0"/>
                <a:ea typeface="Georgia" charset="0"/>
                <a:cs typeface="Georgia" charset="0"/>
              </a:rPr>
              <a:t> </a:t>
            </a:r>
            <a:r>
              <a:rPr lang="en-US" dirty="0">
                <a:solidFill>
                  <a:schemeClr val="tx1"/>
                </a:solidFill>
                <a:latin typeface="Georgia" charset="0"/>
                <a:ea typeface="Georgia" charset="0"/>
                <a:cs typeface="Georgia" charset="0"/>
              </a:rPr>
              <a:t>several studies have developed patient representations from free-text clinical data </a:t>
            </a:r>
            <a:br>
              <a:rPr lang="en-US" dirty="0">
                <a:solidFill>
                  <a:schemeClr val="tx1"/>
                </a:solidFill>
                <a:latin typeface="Georgia" charset="0"/>
                <a:ea typeface="Georgia" charset="0"/>
                <a:cs typeface="Georgia" charset="0"/>
              </a:rPr>
            </a:br>
            <a:endParaRPr lang="en" dirty="0">
              <a:solidFill>
                <a:schemeClr val="tx1"/>
              </a:solidFill>
              <a:latin typeface="Georgia" charset="0"/>
              <a:ea typeface="Georgia" charset="0"/>
              <a:cs typeface="Georgia" charset="0"/>
            </a:endParaRPr>
          </a:p>
          <a:p>
            <a:pPr lvl="1"/>
            <a:endParaRPr lang="en-US" sz="2400" dirty="0" smtClean="0">
              <a:solidFill>
                <a:schemeClr val="tx1"/>
              </a:solidFill>
              <a:latin typeface="Georgia" charset="0"/>
              <a:ea typeface="Georgia" charset="0"/>
              <a:cs typeface="Georgia" charset="0"/>
            </a:endParaRPr>
          </a:p>
          <a:p>
            <a:pPr marL="114300" indent="0">
              <a:buNone/>
            </a:pPr>
            <a:endParaRPr lang="en-US" dirty="0">
              <a:solidFill>
                <a:schemeClr val="tx1"/>
              </a:solidFill>
              <a:latin typeface="Georgia" charset="0"/>
              <a:ea typeface="Georgia" charset="0"/>
              <a:cs typeface="Georgia" charset="0"/>
            </a:endParaRPr>
          </a:p>
          <a:p>
            <a:pPr marL="114300" indent="0">
              <a:buNone/>
            </a:pPr>
            <a:endParaRPr lang="en-US" dirty="0">
              <a:solidFill>
                <a:schemeClr val="tx1"/>
              </a:solidFill>
              <a:latin typeface="Georgia" charset="0"/>
              <a:ea typeface="Georgia" charset="0"/>
              <a:cs typeface="Georgia" charset="0"/>
            </a:endParaRPr>
          </a:p>
          <a:p>
            <a:pPr>
              <a:buFontTx/>
              <a:buChar char="-"/>
            </a:pPr>
            <a:endParaRPr lang="en-US" altLang="zh-CN" dirty="0" smtClean="0">
              <a:solidFill>
                <a:schemeClr val="tx1"/>
              </a:solidFill>
              <a:latin typeface="Georgia" charset="0"/>
              <a:ea typeface="Georgia" charset="0"/>
              <a:cs typeface="Georgia" charset="0"/>
            </a:endParaRPr>
          </a:p>
          <a:p>
            <a:pPr marL="114300" indent="0">
              <a:buNone/>
            </a:pPr>
            <a:endParaRPr lang="en-US" altLang="zh-CN" dirty="0" smtClean="0">
              <a:solidFill>
                <a:schemeClr val="tx1"/>
              </a:solidFill>
              <a:latin typeface="Georgia" charset="0"/>
              <a:ea typeface="Georgia" charset="0"/>
              <a:cs typeface="Georgia" charset="0"/>
            </a:endParaRPr>
          </a:p>
        </p:txBody>
      </p:sp>
      <p:pic>
        <p:nvPicPr>
          <p:cNvPr id="1030" name="Picture 6"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924" y="175871"/>
            <a:ext cx="4331435" cy="1290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72000" y="1422572"/>
            <a:ext cx="4167553" cy="253916"/>
          </a:xfrm>
          <a:prstGeom prst="rect">
            <a:avLst/>
          </a:prstGeom>
          <a:noFill/>
        </p:spPr>
        <p:txBody>
          <a:bodyPr wrap="square" rtlCol="0">
            <a:spAutoFit/>
          </a:bodyPr>
          <a:lstStyle/>
          <a:p>
            <a:r>
              <a:rPr lang="en-US" altLang="zh-CN" sz="1050" dirty="0" smtClean="0">
                <a:latin typeface="Georgia" charset="0"/>
                <a:ea typeface="Georgia" charset="0"/>
                <a:cs typeface="Georgia" charset="0"/>
              </a:rPr>
              <a:t>Figure</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1:</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multi-task</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learning</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for</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self-diving</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car</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recognition</a:t>
            </a:r>
            <a:endParaRPr lang="en-US" sz="1050" dirty="0">
              <a:latin typeface="Georgia" charset="0"/>
              <a:ea typeface="Georgia" charset="0"/>
              <a:cs typeface="Georgia" charset="0"/>
            </a:endParaRPr>
          </a:p>
        </p:txBody>
      </p:sp>
      <p:sp>
        <p:nvSpPr>
          <p:cNvPr id="10" name="TextBox 9"/>
          <p:cNvSpPr txBox="1"/>
          <p:nvPr/>
        </p:nvSpPr>
        <p:spPr>
          <a:xfrm>
            <a:off x="7710830" y="3853417"/>
            <a:ext cx="1361058" cy="577081"/>
          </a:xfrm>
          <a:prstGeom prst="rect">
            <a:avLst/>
          </a:prstGeom>
          <a:noFill/>
        </p:spPr>
        <p:txBody>
          <a:bodyPr wrap="square" rtlCol="0">
            <a:spAutoFit/>
          </a:bodyPr>
          <a:lstStyle/>
          <a:p>
            <a:pPr algn="ctr"/>
            <a:r>
              <a:rPr lang="en-US" altLang="zh-CN" sz="1050" dirty="0" smtClean="0">
                <a:latin typeface="Georgia" charset="0"/>
                <a:ea typeface="Georgia" charset="0"/>
                <a:cs typeface="Georgia" charset="0"/>
              </a:rPr>
              <a:t>Figure</a:t>
            </a:r>
            <a:r>
              <a:rPr lang="zh-CN" altLang="en-US" sz="1050" dirty="0" smtClean="0">
                <a:latin typeface="Georgia" charset="0"/>
                <a:ea typeface="Georgia" charset="0"/>
                <a:cs typeface="Georgia" charset="0"/>
              </a:rPr>
              <a:t> </a:t>
            </a:r>
            <a:r>
              <a:rPr lang="en-US" altLang="zh-CN" sz="1050" dirty="0">
                <a:latin typeface="Georgia" charset="0"/>
                <a:ea typeface="Georgia" charset="0"/>
                <a:cs typeface="Georgia" charset="0"/>
              </a:rPr>
              <a:t>2</a:t>
            </a:r>
            <a:r>
              <a:rPr lang="en-US" altLang="zh-CN" sz="1050" dirty="0" smtClean="0">
                <a:latin typeface="Georgia" charset="0"/>
                <a:ea typeface="Georgia" charset="0"/>
                <a:cs typeface="Georgia" charset="0"/>
              </a:rPr>
              <a:t>:</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joint</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training</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of</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multi-task</a:t>
            </a:r>
            <a:r>
              <a:rPr lang="zh-CN" altLang="en-US" sz="1050" dirty="0" smtClean="0">
                <a:latin typeface="Georgia" charset="0"/>
                <a:ea typeface="Georgia" charset="0"/>
                <a:cs typeface="Georgia" charset="0"/>
              </a:rPr>
              <a:t> </a:t>
            </a:r>
            <a:r>
              <a:rPr lang="en-US" altLang="zh-CN" sz="1050" dirty="0" smtClean="0">
                <a:latin typeface="Georgia" charset="0"/>
                <a:ea typeface="Georgia" charset="0"/>
                <a:cs typeface="Georgia" charset="0"/>
              </a:rPr>
              <a:t>learning</a:t>
            </a:r>
            <a:endParaRPr lang="en-US" sz="1050" dirty="0">
              <a:latin typeface="Georgia" charset="0"/>
              <a:ea typeface="Georgia" charset="0"/>
              <a:cs typeface="Georgia" charset="0"/>
            </a:endParaRPr>
          </a:p>
        </p:txBody>
      </p:sp>
    </p:spTree>
    <p:extLst>
      <p:ext uri="{BB962C8B-B14F-4D97-AF65-F5344CB8AC3E}">
        <p14:creationId xmlns:p14="http://schemas.microsoft.com/office/powerpoint/2010/main" val="609683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zh-CN" dirty="0" smtClean="0">
                <a:solidFill>
                  <a:schemeClr val="tx1"/>
                </a:solidFill>
                <a:latin typeface="Georgia" charset="0"/>
                <a:ea typeface="Georgia" charset="0"/>
                <a:cs typeface="Georgia" charset="0"/>
              </a:rPr>
              <a:t>Research</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Question</a:t>
            </a:r>
          </a:p>
          <a:p>
            <a:pPr lvl="1"/>
            <a:r>
              <a:rPr lang="en-US" altLang="zh-CN" dirty="0">
                <a:solidFill>
                  <a:schemeClr val="tx1"/>
                </a:solidFill>
                <a:latin typeface="Georgia" charset="0"/>
                <a:ea typeface="Georgia" charset="0"/>
                <a:cs typeface="Georgia" charset="0"/>
              </a:rPr>
              <a:t>L</a:t>
            </a:r>
            <a:r>
              <a:rPr lang="en-US" dirty="0" smtClean="0">
                <a:solidFill>
                  <a:schemeClr val="tx1"/>
                </a:solidFill>
                <a:latin typeface="Georgia" charset="0"/>
                <a:ea typeface="Georgia" charset="0"/>
                <a:cs typeface="Georgia" charset="0"/>
              </a:rPr>
              <a:t>ittle </a:t>
            </a:r>
            <a:r>
              <a:rPr lang="en-US" dirty="0">
                <a:solidFill>
                  <a:schemeClr val="tx1"/>
                </a:solidFill>
                <a:latin typeface="Georgia" charset="0"/>
                <a:ea typeface="Georgia" charset="0"/>
                <a:cs typeface="Georgia" charset="0"/>
              </a:rPr>
              <a:t>research has </a:t>
            </a:r>
            <a:r>
              <a:rPr lang="en-US" dirty="0" smtClean="0">
                <a:solidFill>
                  <a:schemeClr val="tx1"/>
                </a:solidFill>
                <a:latin typeface="Georgia" charset="0"/>
                <a:ea typeface="Georgia" charset="0"/>
                <a:cs typeface="Georgia" charset="0"/>
              </a:rPr>
              <a:t>investigated </a:t>
            </a:r>
            <a:r>
              <a:rPr lang="en-US" dirty="0">
                <a:solidFill>
                  <a:schemeClr val="tx1"/>
                </a:solidFill>
                <a:latin typeface="Georgia" charset="0"/>
                <a:ea typeface="Georgia" charset="0"/>
                <a:cs typeface="Georgia" charset="0"/>
              </a:rPr>
              <a:t>the usage of MTL to develop the patient representation </a:t>
            </a:r>
            <a:r>
              <a:rPr lang="en-US" altLang="zh-CN" dirty="0" smtClean="0">
                <a:solidFill>
                  <a:schemeClr val="tx1"/>
                </a:solidFill>
                <a:latin typeface="Georgia" charset="0"/>
                <a:ea typeface="Georgia" charset="0"/>
                <a:cs typeface="Georgia" charset="0"/>
              </a:rPr>
              <a:t>from</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notes</a:t>
            </a:r>
          </a:p>
          <a:p>
            <a:pPr lvl="1"/>
            <a:r>
              <a:rPr lang="en-US" altLang="zh-CN" dirty="0">
                <a:solidFill>
                  <a:schemeClr val="tx1"/>
                </a:solidFill>
                <a:latin typeface="Georgia" charset="0"/>
                <a:ea typeface="Georgia" charset="0"/>
                <a:cs typeface="Georgia" charset="0"/>
              </a:rPr>
              <a:t>T</a:t>
            </a:r>
            <a:r>
              <a:rPr lang="en-US" dirty="0" smtClean="0">
                <a:solidFill>
                  <a:schemeClr val="tx1"/>
                </a:solidFill>
                <a:latin typeface="Georgia" charset="0"/>
                <a:ea typeface="Georgia" charset="0"/>
                <a:cs typeface="Georgia" charset="0"/>
              </a:rPr>
              <a:t>o </a:t>
            </a:r>
            <a:r>
              <a:rPr lang="en-US" dirty="0">
                <a:solidFill>
                  <a:schemeClr val="tx1"/>
                </a:solidFill>
                <a:latin typeface="Georgia" charset="0"/>
                <a:ea typeface="Georgia" charset="0"/>
                <a:cs typeface="Georgia" charset="0"/>
              </a:rPr>
              <a:t>demonstrate the </a:t>
            </a:r>
            <a:r>
              <a:rPr lang="en-US" dirty="0" smtClean="0">
                <a:solidFill>
                  <a:schemeClr val="tx1"/>
                </a:solidFill>
                <a:latin typeface="Georgia" charset="0"/>
                <a:ea typeface="Georgia" charset="0"/>
                <a:cs typeface="Georgia" charset="0"/>
              </a:rPr>
              <a:t>feasibility </a:t>
            </a:r>
            <a:r>
              <a:rPr lang="en-US" dirty="0">
                <a:solidFill>
                  <a:schemeClr val="tx1"/>
                </a:solidFill>
                <a:latin typeface="Georgia" charset="0"/>
                <a:ea typeface="Georgia" charset="0"/>
                <a:cs typeface="Georgia" charset="0"/>
              </a:rPr>
              <a:t>of utilizing MTL to efficiently </a:t>
            </a:r>
            <a:r>
              <a:rPr lang="en-US" altLang="zh-CN" dirty="0" smtClean="0">
                <a:solidFill>
                  <a:schemeClr val="tx1"/>
                </a:solidFill>
                <a:latin typeface="Georgia" charset="0"/>
                <a:ea typeface="Georgia" charset="0"/>
                <a:cs typeface="Georgia" charset="0"/>
              </a:rPr>
              <a:t>learn</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meaningful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knowledge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from</a:t>
            </a:r>
            <a:r>
              <a:rPr lang="zh-CN" altLang="en-US" dirty="0" smtClean="0">
                <a:solidFill>
                  <a:schemeClr val="tx1"/>
                </a:solidFill>
                <a:latin typeface="Georgia" charset="0"/>
                <a:ea typeface="Georgia" charset="0"/>
                <a:cs typeface="Georgia" charset="0"/>
              </a:rPr>
              <a:t> </a:t>
            </a:r>
            <a:r>
              <a:rPr lang="en-US" dirty="0" smtClean="0">
                <a:solidFill>
                  <a:schemeClr val="tx1"/>
                </a:solidFill>
                <a:latin typeface="Georgia" charset="0"/>
                <a:ea typeface="Georgia" charset="0"/>
                <a:cs typeface="Georgia" charset="0"/>
              </a:rPr>
              <a:t>patient </a:t>
            </a:r>
            <a:r>
              <a:rPr lang="en-US" dirty="0">
                <a:solidFill>
                  <a:schemeClr val="tx1"/>
                </a:solidFill>
                <a:latin typeface="Georgia" charset="0"/>
                <a:ea typeface="Georgia" charset="0"/>
                <a:cs typeface="Georgia" charset="0"/>
              </a:rPr>
              <a:t>clinical notes </a:t>
            </a:r>
            <a:endParaRPr lang="en-US" altLang="zh-CN" dirty="0" smtClean="0">
              <a:solidFill>
                <a:schemeClr val="tx1"/>
              </a:solidFill>
              <a:latin typeface="Georgia" charset="0"/>
              <a:ea typeface="Georgia" charset="0"/>
              <a:cs typeface="Georgia" charset="0"/>
            </a:endParaRPr>
          </a:p>
          <a:p>
            <a:pPr lvl="1"/>
            <a:r>
              <a:rPr lang="en-US" altLang="zh-CN" dirty="0" smtClean="0">
                <a:solidFill>
                  <a:schemeClr val="tx1"/>
                </a:solidFill>
                <a:latin typeface="Georgia" charset="0"/>
                <a:ea typeface="Georgia" charset="0"/>
                <a:cs typeface="Georgia" charset="0"/>
              </a:rPr>
              <a:t>F</a:t>
            </a:r>
            <a:r>
              <a:rPr lang="en-US" dirty="0" smtClean="0">
                <a:solidFill>
                  <a:schemeClr val="tx1"/>
                </a:solidFill>
                <a:latin typeface="Georgia" charset="0"/>
                <a:ea typeface="Georgia" charset="0"/>
                <a:cs typeface="Georgia" charset="0"/>
              </a:rPr>
              <a:t>ocus </a:t>
            </a:r>
            <a:r>
              <a:rPr lang="en-US" dirty="0">
                <a:solidFill>
                  <a:schemeClr val="tx1"/>
                </a:solidFill>
                <a:latin typeface="Georgia" charset="0"/>
                <a:ea typeface="Georgia" charset="0"/>
                <a:cs typeface="Georgia" charset="0"/>
              </a:rPr>
              <a:t>on building an encoded patient vector representation from publicly accessible clinical notes via multi-task deep learning </a:t>
            </a:r>
            <a:r>
              <a:rPr lang="en-US" altLang="zh-CN" dirty="0" smtClean="0">
                <a:solidFill>
                  <a:schemeClr val="tx1"/>
                </a:solidFill>
                <a:latin typeface="Georgia" charset="0"/>
                <a:ea typeface="Georgia" charset="0"/>
                <a:cs typeface="Georgia" charset="0"/>
              </a:rPr>
              <a:t>across</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multiple</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clinical</a:t>
            </a:r>
            <a:r>
              <a:rPr lang="zh-CN" altLang="en-US" dirty="0" smtClean="0">
                <a:solidFill>
                  <a:schemeClr val="tx1"/>
                </a:solidFill>
                <a:latin typeface="Georgia" charset="0"/>
                <a:ea typeface="Georgia" charset="0"/>
                <a:cs typeface="Georgia" charset="0"/>
              </a:rPr>
              <a:t> </a:t>
            </a:r>
            <a:r>
              <a:rPr lang="en-US" altLang="zh-CN" dirty="0" smtClean="0">
                <a:solidFill>
                  <a:schemeClr val="tx1"/>
                </a:solidFill>
                <a:latin typeface="Georgia" charset="0"/>
                <a:ea typeface="Georgia" charset="0"/>
                <a:cs typeface="Georgia" charset="0"/>
              </a:rPr>
              <a:t>predictions</a:t>
            </a:r>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a:p>
            <a:pPr lvl="1"/>
            <a:endParaRPr lang="en-US" dirty="0">
              <a:solidFill>
                <a:schemeClr val="tx1"/>
              </a:solidFill>
              <a:latin typeface="Georgia" charset="0"/>
              <a:ea typeface="Georgia" charset="0"/>
              <a:cs typeface="Georgia" charset="0"/>
            </a:endParaRPr>
          </a:p>
        </p:txBody>
      </p:sp>
      <p:sp>
        <p:nvSpPr>
          <p:cNvPr id="4" name="Title 1"/>
          <p:cNvSpPr>
            <a:spLocks noGrp="1"/>
          </p:cNvSpPr>
          <p:nvPr>
            <p:ph type="title"/>
          </p:nvPr>
        </p:nvSpPr>
        <p:spPr>
          <a:xfrm>
            <a:off x="311700" y="445025"/>
            <a:ext cx="8520600" cy="572700"/>
          </a:xfrm>
        </p:spPr>
        <p:txBody>
          <a:bodyPr/>
          <a:lstStyle/>
          <a:p>
            <a:r>
              <a:rPr lang="en-US" altLang="zh-CN" dirty="0" smtClean="0">
                <a:latin typeface="Georgia" charset="0"/>
                <a:ea typeface="Georgia" charset="0"/>
                <a:cs typeface="Georgia" charset="0"/>
              </a:rPr>
              <a:t>Presentation</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Part</a:t>
            </a:r>
            <a:r>
              <a:rPr lang="zh-CN" altLang="en-US" dirty="0" smtClean="0">
                <a:latin typeface="Georgia" charset="0"/>
                <a:ea typeface="Georgia" charset="0"/>
                <a:cs typeface="Georgia" charset="0"/>
              </a:rPr>
              <a:t> </a:t>
            </a:r>
            <a:r>
              <a:rPr lang="en-US" altLang="zh-CN" dirty="0" smtClean="0">
                <a:latin typeface="Georgia" charset="0"/>
                <a:ea typeface="Georgia" charset="0"/>
                <a:cs typeface="Georgia" charset="0"/>
              </a:rPr>
              <a:t>II</a:t>
            </a:r>
            <a:endParaRPr lang="en-US" dirty="0">
              <a:latin typeface="Georgia" charset="0"/>
              <a:ea typeface="Georgia" charset="0"/>
              <a:cs typeface="Georgia" charset="0"/>
            </a:endParaRPr>
          </a:p>
        </p:txBody>
      </p:sp>
    </p:spTree>
    <p:extLst>
      <p:ext uri="{BB962C8B-B14F-4D97-AF65-F5344CB8AC3E}">
        <p14:creationId xmlns:p14="http://schemas.microsoft.com/office/powerpoint/2010/main" val="886985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2362</Words>
  <Application>Microsoft Macintosh PowerPoint</Application>
  <PresentationFormat>On-screen Show (16:9)</PresentationFormat>
  <Paragraphs>310</Paragraphs>
  <Slides>25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 Math</vt:lpstr>
      <vt:lpstr>Courier New</vt:lpstr>
      <vt:lpstr>Georgia</vt:lpstr>
      <vt:lpstr>NimbusRomNo9L</vt:lpstr>
      <vt:lpstr>Simple Light</vt:lpstr>
      <vt:lpstr>Deep Patient Representation of Clinical Notes via Multi-Task Learning for Mortality Prediction</vt:lpstr>
      <vt:lpstr>Presentation Part I</vt:lpstr>
      <vt:lpstr>Presentation Part I</vt:lpstr>
      <vt:lpstr>Presentation Part I</vt:lpstr>
      <vt:lpstr>Presentation Part I</vt:lpstr>
      <vt:lpstr>Presentation Part I</vt:lpstr>
      <vt:lpstr>Presentation Part I</vt:lpstr>
      <vt:lpstr>Presentation Part II</vt:lpstr>
      <vt:lpstr>Presentation Part II</vt:lpstr>
      <vt:lpstr>Presentation Part II</vt:lpstr>
      <vt:lpstr>PowerPoint Presentation</vt:lpstr>
      <vt:lpstr>PowerPoint Presentation</vt:lpstr>
      <vt:lpstr>PowerPoint Presentation</vt:lpstr>
      <vt:lpstr>PowerPoint Presentation</vt:lpstr>
      <vt:lpstr>PowerPoint Presentation</vt:lpstr>
      <vt:lpstr>PowerPoint Presentation</vt:lpstr>
      <vt:lpstr>Results: Descriptive analysis</vt:lpstr>
      <vt:lpstr>Results: comparison of MTL and STL models</vt:lpstr>
      <vt:lpstr>Results: evaluation of patient representations on target task</vt:lpstr>
      <vt:lpstr>Results: Performance evaluation of MTL model on patient mortality and LOS task  </vt:lpstr>
      <vt:lpstr>Results: t-SNE visualization </vt:lpstr>
      <vt:lpstr>PowerPoint Presentation</vt:lpstr>
      <vt:lpstr>PowerPoint Presentation</vt:lpstr>
      <vt:lpstr>References</vt:lpstr>
      <vt:lpstr>Presentation Part II</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Patient Representation of Clinical Notes via Multi-Task Learning for Mortality Prediction</dc:title>
  <cp:lastModifiedBy>Yuqi Si</cp:lastModifiedBy>
  <cp:revision>41</cp:revision>
  <dcterms:modified xsi:type="dcterms:W3CDTF">2019-05-01T17:08:43Z</dcterms:modified>
</cp:coreProperties>
</file>