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6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5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2639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7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2013-2017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9" y="1190261"/>
            <a:ext cx="8077200" cy="458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0321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52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Obstacles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1</a:t>
            </a:r>
            <a:r>
              <a:rPr dirty="0" smtClean="0"/>
              <a:t>.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adjust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IMDB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score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2.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make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multi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mr-IN" altLang="zh-CN" dirty="0">
                <a:solidFill>
                  <a:schemeClr val="accent3">
                    <a:lumMod val="75000"/>
                  </a:schemeClr>
                </a:solidFill>
              </a:rPr>
              <a:t>–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factor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combination of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Facebook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likes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56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Summary</a:t>
            </a:r>
          </a:p>
          <a:p>
            <a:pPr>
              <a:spcBef>
                <a:spcPts val="400"/>
              </a:spcBef>
              <a:buSzTx/>
              <a:buFontTx/>
              <a:buChar char="-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i="1" u="sng" dirty="0" smtClean="0">
                <a:solidFill>
                  <a:srgbClr val="7030A0"/>
                </a:solidFill>
                <a:sym typeface="Century"/>
              </a:rPr>
              <a:t>S</a:t>
            </a:r>
            <a:r>
              <a:rPr lang="en-US" sz="2000" i="1" u="sng" dirty="0" smtClean="0">
                <a:solidFill>
                  <a:srgbClr val="7030A0"/>
                </a:solidFill>
                <a:sym typeface="Century"/>
              </a:rPr>
              <a:t>ocial </a:t>
            </a:r>
            <a:r>
              <a:rPr lang="en-US" sz="2000" i="1" u="sng" dirty="0">
                <a:solidFill>
                  <a:srgbClr val="7030A0"/>
                </a:solidFill>
                <a:sym typeface="Century"/>
              </a:rPr>
              <a:t>media propaganda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 plays a key role in the movie box office result and it has a close contact with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profit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of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movie. 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sym typeface="Century"/>
            </a:endParaRPr>
          </a:p>
          <a:p>
            <a:pPr>
              <a:spcBef>
                <a:spcPts val="400"/>
              </a:spcBef>
              <a:buSzTx/>
              <a:buFontTx/>
              <a:buChar char="-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G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ive </a:t>
            </a:r>
            <a:r>
              <a:rPr lang="en-US" sz="2000" i="1" u="sng" dirty="0">
                <a:solidFill>
                  <a:srgbClr val="7030A0"/>
                </a:solidFill>
                <a:sym typeface="Century"/>
              </a:rPr>
              <a:t>film invest</a:t>
            </a:r>
            <a:r>
              <a:rPr lang="en-US" sz="2000" u="sng" dirty="0">
                <a:solidFill>
                  <a:srgbClr val="7030A0"/>
                </a:solidFill>
                <a:sym typeface="Century"/>
              </a:rPr>
              <a:t>ors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an insight of how powerful social media propaganda is. By learning its commercial importance and strategy, the film investors will be able to benefit a great many. 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sym typeface="Century"/>
            </a:endParaRPr>
          </a:p>
          <a:p>
            <a:pPr>
              <a:spcBef>
                <a:spcPts val="400"/>
              </a:spcBef>
              <a:buSzTx/>
              <a:buFontTx/>
              <a:buChar char="-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F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or </a:t>
            </a:r>
            <a:r>
              <a:rPr lang="en-US" sz="2000" i="1" u="sng" dirty="0">
                <a:solidFill>
                  <a:srgbClr val="7030A0"/>
                </a:solidFill>
                <a:sym typeface="Century"/>
              </a:rPr>
              <a:t>script writers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, they could get a clue through the report about what kind of film people are more inclined to currently in order to make their work meet the times and get a chance to hit the board</a:t>
            </a:r>
            <a:r>
              <a:rPr lang="en-US" sz="2000" dirty="0">
                <a:solidFill>
                  <a:srgbClr val="00B050"/>
                </a:solidFill>
                <a:sym typeface="Century"/>
              </a:rPr>
              <a:t>. 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Acknowledgements</a:t>
            </a:r>
          </a:p>
          <a:p>
            <a:pPr marL="200526" indent="-200526">
              <a:spcBef>
                <a:spcPts val="0"/>
              </a:spcBef>
              <a:buClrTx/>
              <a:buChar char="•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sundeepblue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movie_rating_prediction</a:t>
            </a:r>
            <a:endParaRPr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60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References</a:t>
            </a:r>
          </a:p>
          <a:p>
            <a:pPr>
              <a:buFont typeface="Arial" charset="0"/>
              <a:buChar char="•"/>
            </a:pP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. White. Hadoop: The Definitive Guide. O’Reilly Media Inc., Sebastopol, CA, May 2012.</a:t>
            </a:r>
          </a:p>
          <a:p>
            <a:pPr>
              <a:buFont typeface="Arial" charset="0"/>
              <a:buChar char="•"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A. Gates. Programming Pig. O’Reilly Media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Inc.,Sebastopol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, CA,  October 2011.</a:t>
            </a:r>
          </a:p>
          <a:p>
            <a:pPr>
              <a:buFont typeface="Arial" charset="0"/>
              <a:buChar char="•"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J. Dean and S.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Ghemawat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. MapReduce: Simplified data processing on large clusters. In proceedings of 6</a:t>
            </a:r>
            <a:r>
              <a:rPr lang="en-US" sz="2000" i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 Symposium on Operating Systems Design and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Implemenation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, 2004.</a:t>
            </a:r>
          </a:p>
          <a:p>
            <a:pPr>
              <a:buFont typeface="Arial" charset="0"/>
              <a:buChar char="•"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S.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Ghemawat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, H.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Gobioff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, S. T. Leung. The Google File System. In Proceedings of the nineteenth ACM Symposium on Operating Systems Principles – SOSP ‘03, 2003.</a:t>
            </a:r>
          </a:p>
          <a:p>
            <a:pPr>
              <a:buFont typeface="Arial" charset="0"/>
              <a:buChar char="•"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Mining Chinese social media UGC: a big-data framework for analyzing </a:t>
            </a:r>
            <a:r>
              <a:rPr lang="en-US" sz="2000" i="1" dirty="0" err="1">
                <a:solidFill>
                  <a:schemeClr val="accent3">
                    <a:lumMod val="75000"/>
                  </a:schemeClr>
                </a:solidFill>
              </a:rPr>
              <a:t>Douban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 movie reviews </a:t>
            </a:r>
            <a:endParaRPr sz="20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64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accent3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215295"/>
            <a:ext cx="8318500" cy="4504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293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01" y="1342036"/>
            <a:ext cx="4672351" cy="43363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34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7" name="Big Data Analytics Symposium - Summer 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dirty="0">
                <a:solidFill>
                  <a:srgbClr val="7030A0"/>
                </a:solidFill>
              </a:rPr>
              <a:t>Big Data Analytics Symposium - Summer 2017</a:t>
            </a:r>
          </a:p>
        </p:txBody>
      </p:sp>
      <p:sp>
        <p:nvSpPr>
          <p:cNvPr id="28" name="Analytics Project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457200" y="800517"/>
            <a:ext cx="8229600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Analytics Project</a:t>
            </a:r>
            <a:r>
              <a:rPr dirty="0" smtClean="0"/>
              <a:t>:  </a:t>
            </a:r>
            <a:r>
              <a:rPr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impact of social media propaganda on the film market in North America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Team: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Yuqian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Zhang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Abstract: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study is focus on the analytics of the </a:t>
            </a:r>
            <a:r>
              <a:rPr lang="en-US" b="1" u="sng" dirty="0">
                <a:solidFill>
                  <a:srgbClr val="7030A0"/>
                </a:solidFill>
                <a:sym typeface="Century"/>
              </a:rPr>
              <a:t>relationship</a:t>
            </a:r>
            <a:r>
              <a:rPr lang="en-US" dirty="0">
                <a:solidFill>
                  <a:srgbClr val="7030A0"/>
                </a:solidFill>
                <a:sym typeface="Century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among </a:t>
            </a:r>
            <a:r>
              <a:rPr lang="en-US" i="1" dirty="0" smtClean="0">
                <a:solidFill>
                  <a:srgbClr val="7030A0"/>
                </a:solidFill>
                <a:sym typeface="Century"/>
              </a:rPr>
              <a:t>movie </a:t>
            </a:r>
            <a:r>
              <a:rPr lang="en-US" i="1" dirty="0">
                <a:solidFill>
                  <a:srgbClr val="7030A0"/>
                </a:solidFill>
                <a:sym typeface="Century"/>
              </a:rPr>
              <a:t>box office results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, </a:t>
            </a:r>
            <a:r>
              <a:rPr lang="en-US" i="1" dirty="0">
                <a:solidFill>
                  <a:srgbClr val="7030A0"/>
                </a:solidFill>
                <a:sym typeface="Century"/>
              </a:rPr>
              <a:t>professional ratings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and </a:t>
            </a:r>
            <a:r>
              <a:rPr lang="en-US" i="1" dirty="0">
                <a:solidFill>
                  <a:srgbClr val="7030A0"/>
                </a:solidFill>
                <a:sym typeface="Century"/>
              </a:rPr>
              <a:t>social media propaganda effect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. 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2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Motivation</a:t>
            </a:r>
            <a:endParaRPr sz="2000"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Who are the users of this analytic?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film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investors,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related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professionals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Who will benefit from this analytic? 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film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investors, related professionals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Why is this analytic important?         </a:t>
            </a:r>
          </a:p>
          <a:p>
            <a:pPr>
              <a:spcBef>
                <a:spcPts val="400"/>
              </a:spcBef>
              <a:buSzTx/>
              <a:buFontTx/>
              <a:buChar char="-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to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give </a:t>
            </a:r>
            <a:r>
              <a:rPr lang="en-US" sz="2000" b="1" u="sng" dirty="0">
                <a:solidFill>
                  <a:srgbClr val="7030A0"/>
                </a:solidFill>
                <a:sym typeface="Century"/>
              </a:rPr>
              <a:t>film investors</a:t>
            </a:r>
            <a:r>
              <a:rPr lang="en-US" sz="2000" u="sng" dirty="0">
                <a:solidFill>
                  <a:srgbClr val="7030A0"/>
                </a:solidFill>
                <a:sym typeface="Century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an idea of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professional rating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and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social media propaganda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’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 influence on movie box office and their impact on nowadays film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market</a:t>
            </a:r>
          </a:p>
          <a:p>
            <a:pPr>
              <a:spcBef>
                <a:spcPts val="400"/>
              </a:spcBef>
              <a:buSzTx/>
              <a:buFontTx/>
              <a:buChar char="-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to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provide </a:t>
            </a:r>
            <a:r>
              <a:rPr lang="en-US" sz="2000" b="1" u="sng" dirty="0">
                <a:solidFill>
                  <a:srgbClr val="7030A0"/>
                </a:solidFill>
                <a:sym typeface="Century"/>
              </a:rPr>
              <a:t>related professionals</a:t>
            </a:r>
            <a:r>
              <a:rPr lang="en-US" sz="2000" dirty="0">
                <a:solidFill>
                  <a:srgbClr val="7030A0"/>
                </a:solidFill>
                <a:sym typeface="Century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 clue of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most popular movie genre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on the customers’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side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6" name="Goodnes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Goodness</a:t>
            </a: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What </a:t>
            </a:r>
            <a:r>
              <a:rPr dirty="0" smtClean="0"/>
              <a:t>steps </a:t>
            </a:r>
            <a:r>
              <a:rPr dirty="0"/>
              <a:t>were taken to assess the ‘goodness’ of the analytic?         </a:t>
            </a:r>
          </a:p>
          <a:p>
            <a:pPr marL="457200" indent="-457200">
              <a:spcBef>
                <a:spcPts val="400"/>
              </a:spcBef>
              <a:buSzTx/>
              <a:buFont typeface="Wingdings"/>
              <a:buAutoNum type="arabicPeriod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[</a:t>
            </a:r>
            <a:r>
              <a:rPr lang="en-US" altLang="zh-CN" sz="2000" b="1" dirty="0">
                <a:solidFill>
                  <a:srgbClr val="7030A0"/>
                </a:solidFill>
                <a:sym typeface="Century"/>
              </a:rPr>
              <a:t>G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ross]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/>
            </a:r>
            <a:br>
              <a:rPr lang="en-US" altLang="zh-CN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gross value of different genres of movies and get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what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genres are most popular and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profitable</a:t>
            </a:r>
          </a:p>
          <a:p>
            <a:pPr marL="457200" indent="-457200">
              <a:spcBef>
                <a:spcPts val="400"/>
              </a:spcBef>
              <a:buSzTx/>
              <a:buFont typeface="Wingdings"/>
              <a:buAutoNum type="arabicPeriod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  <a:sym typeface="Century"/>
            </a:endParaRPr>
          </a:p>
          <a:p>
            <a:pPr marL="457200" indent="-457200">
              <a:spcBef>
                <a:spcPts val="400"/>
              </a:spcBef>
              <a:buSzTx/>
              <a:buFont typeface="Wingdings"/>
              <a:buAutoNum type="arabicPeriod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[</a:t>
            </a:r>
            <a:r>
              <a:rPr lang="en-US" altLang="zh-CN" sz="2000" b="1" dirty="0">
                <a:solidFill>
                  <a:srgbClr val="7030A0"/>
                </a:solidFill>
                <a:sym typeface="Century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rofessional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sym typeface="Century"/>
              </a:rPr>
              <a:t>rating 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&amp;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sym typeface="Century"/>
              </a:rPr>
              <a:t>G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ross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]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/>
            </a:r>
            <a:b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rating score, amount of reviews and review users of different types of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movies</a:t>
            </a:r>
          </a:p>
          <a:p>
            <a:pPr marL="457200" indent="-457200">
              <a:spcBef>
                <a:spcPts val="400"/>
              </a:spcBef>
              <a:buSzTx/>
              <a:buFont typeface="Wingdings"/>
              <a:buAutoNum type="arabicPeriod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2000" dirty="0">
              <a:solidFill>
                <a:schemeClr val="accent3">
                  <a:lumMod val="75000"/>
                </a:schemeClr>
              </a:solidFill>
              <a:sym typeface="Century"/>
            </a:endParaRPr>
          </a:p>
          <a:p>
            <a:pPr marL="457200" indent="-457200">
              <a:spcBef>
                <a:spcPts val="400"/>
              </a:spcBef>
              <a:buSzTx/>
              <a:buFont typeface="Wingdings"/>
              <a:buAutoNum type="arabicPeriod"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[Facebook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likes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&amp;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sym typeface="Century"/>
              </a:rPr>
              <a:t>G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>ross]</a:t>
            </a:r>
            <a:r>
              <a:rPr lang="zh-CN" altLang="en-US" sz="2000" b="1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sym typeface="Century"/>
              </a:rPr>
              <a:t/>
            </a:r>
            <a:br>
              <a:rPr lang="en-US" altLang="zh-CN" sz="2000" b="1" dirty="0" smtClean="0">
                <a:solidFill>
                  <a:srgbClr val="7030A0"/>
                </a:solidFill>
                <a:sym typeface="Century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social media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factor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analysis based on the Facebook likes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movie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-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related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data. 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0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Data Sources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Name:         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IMDB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Description:</a:t>
            </a:r>
            <a:r>
              <a:rPr lang="en-US" dirty="0" smtClean="0"/>
              <a:t>	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Internet Movie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Databas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e,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Century"/>
              </a:rPr>
              <a:t>the world's most popular and authoritative source for movie, TV and celebrity content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Size </a:t>
            </a:r>
            <a:r>
              <a:rPr dirty="0"/>
              <a:t>of data: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MB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4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Platform(s</a:t>
            </a:r>
            <a:r>
              <a:rPr dirty="0"/>
              <a:t>) on which the analytic ran: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>
                <a:solidFill>
                  <a:schemeClr val="accent3">
                    <a:lumMod val="75000"/>
                  </a:schemeClr>
                </a:solidFill>
              </a:rPr>
              <a:t>NYU </a:t>
            </a:r>
            <a:r>
              <a:rPr dirty="0">
                <a:solidFill>
                  <a:schemeClr val="accent3">
                    <a:lumMod val="75000"/>
                  </a:schemeClr>
                </a:solidFill>
              </a:rPr>
              <a:t>HPC </a:t>
            </a:r>
            <a:r>
              <a:rPr dirty="0" smtClean="0">
                <a:solidFill>
                  <a:schemeClr val="accent3">
                    <a:lumMod val="75000"/>
                  </a:schemeClr>
                </a:solidFill>
              </a:rPr>
              <a:t>cluster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creen%20Shot%202017-07-27%20at%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930187"/>
            <a:ext cx="6995035" cy="331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The impact of social media propaganda on the film market in North America 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8" name="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Results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rgbClr val="7030A0"/>
                </a:solidFill>
              </a:rPr>
              <a:t>1. </a:t>
            </a:r>
            <a:r>
              <a:rPr lang="en-US" altLang="zh-CN" sz="2000" dirty="0">
                <a:solidFill>
                  <a:srgbClr val="7030A0"/>
                </a:solidFill>
                <a:sym typeface="Century"/>
              </a:rPr>
              <a:t>T</a:t>
            </a:r>
            <a:r>
              <a:rPr lang="en-US" sz="2000" dirty="0" smtClean="0">
                <a:solidFill>
                  <a:srgbClr val="7030A0"/>
                </a:solidFill>
                <a:sym typeface="Century"/>
              </a:rPr>
              <a:t>he </a:t>
            </a:r>
            <a:r>
              <a:rPr lang="en-US" sz="2000" dirty="0">
                <a:solidFill>
                  <a:srgbClr val="7030A0"/>
                </a:solidFill>
                <a:sym typeface="Century"/>
              </a:rPr>
              <a:t>most profitable movie genres are not dominated by professional point of </a:t>
            </a:r>
            <a:r>
              <a:rPr lang="en-US" sz="2000" dirty="0" smtClean="0">
                <a:solidFill>
                  <a:srgbClr val="7030A0"/>
                </a:solidFill>
                <a:sym typeface="Century"/>
              </a:rPr>
              <a:t>view. </a:t>
            </a:r>
            <a:endParaRPr sz="2000" dirty="0">
              <a:solidFill>
                <a:srgbClr val="7030A0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rgbClr val="7030A0"/>
                </a:solidFill>
              </a:rPr>
              <a:t>2</a:t>
            </a:r>
            <a:r>
              <a:rPr dirty="0" smtClean="0">
                <a:solidFill>
                  <a:srgbClr val="7030A0"/>
                </a:solidFill>
              </a:rPr>
              <a:t>.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My</a:t>
            </a:r>
            <a:r>
              <a:rPr lang="en-US" sz="2000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sz="2000" dirty="0">
                <a:solidFill>
                  <a:srgbClr val="7030A0"/>
                </a:solidFill>
                <a:sym typeface="Century"/>
              </a:rPr>
              <a:t>hypothesis of social media propaganda does play an important role in the movie box </a:t>
            </a:r>
            <a:r>
              <a:rPr lang="en-US" sz="2000" dirty="0" smtClean="0">
                <a:solidFill>
                  <a:srgbClr val="7030A0"/>
                </a:solidFill>
                <a:sym typeface="Century"/>
              </a:rPr>
              <a:t>office</a:t>
            </a:r>
            <a:r>
              <a:rPr lang="zh-CN" altLang="en-US" sz="2000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sym typeface="Century"/>
              </a:rPr>
              <a:t>is</a:t>
            </a:r>
            <a:r>
              <a:rPr lang="zh-CN" altLang="en-US" sz="2000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sym typeface="Century"/>
              </a:rPr>
              <a:t>right.</a:t>
            </a:r>
            <a:endParaRPr lang="en-US" sz="2000" dirty="0">
              <a:solidFill>
                <a:srgbClr val="7030A0"/>
              </a:solidFill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 smtClean="0">
                <a:solidFill>
                  <a:srgbClr val="7030A0"/>
                </a:solidFill>
                <a:sym typeface="Century"/>
              </a:rPr>
              <a:t>3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.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sym typeface="Century"/>
              </a:rPr>
              <a:t>  </a:t>
            </a:r>
            <a:r>
              <a:rPr lang="en-US" altLang="zh-CN" sz="2000" dirty="0" smtClean="0">
                <a:solidFill>
                  <a:srgbClr val="7030A0"/>
                </a:solidFill>
                <a:sym typeface="Century"/>
              </a:rPr>
              <a:t>And</a:t>
            </a:r>
            <a:r>
              <a:rPr lang="zh-CN" altLang="en-US" sz="2000" dirty="0" smtClean="0">
                <a:solidFill>
                  <a:srgbClr val="7030A0"/>
                </a:solidFill>
                <a:sym typeface="Century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sym typeface="Century"/>
              </a:rPr>
              <a:t>t</a:t>
            </a:r>
            <a:r>
              <a:rPr lang="en-US" sz="2000" dirty="0" smtClean="0">
                <a:solidFill>
                  <a:srgbClr val="7030A0"/>
                </a:solidFill>
                <a:sym typeface="Century"/>
              </a:rPr>
              <a:t>he </a:t>
            </a:r>
            <a:r>
              <a:rPr lang="en-US" sz="2000" dirty="0">
                <a:solidFill>
                  <a:srgbClr val="7030A0"/>
                </a:solidFill>
                <a:sym typeface="Century"/>
              </a:rPr>
              <a:t>movie’s box office might be proportional to its social media propaganda. </a:t>
            </a:r>
            <a:endParaRPr dirty="0">
              <a:solidFill>
                <a:srgbClr val="7030A0"/>
              </a:solidFill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892" y="6340839"/>
            <a:ext cx="1543987" cy="30777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597</Words>
  <Application>Microsoft Macintosh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</vt:lpstr>
      <vt:lpstr>Helvetica Neue Light</vt:lpstr>
      <vt:lpstr>Verdana</vt:lpstr>
      <vt:lpstr>Wingdings</vt:lpstr>
      <vt:lpstr>Arial</vt:lpstr>
      <vt:lpstr>Level</vt:lpstr>
      <vt:lpstr>PowerPoint Presentation</vt:lpstr>
      <vt:lpstr>PowerPoint Presentation</vt:lpstr>
      <vt:lpstr>PowerPoint Presentation</vt:lpstr>
      <vt:lpstr>Big Data Analytics Symposium - Summer 2017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  <vt:lpstr>The impact of social media propaganda on the film market in North America 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Symposium - Summer 2017</dc:title>
  <cp:lastModifiedBy>Yuqian Zhang</cp:lastModifiedBy>
  <cp:revision>62</cp:revision>
  <dcterms:modified xsi:type="dcterms:W3CDTF">2017-08-02T23:19:38Z</dcterms:modified>
</cp:coreProperties>
</file>