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33106af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933106af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933106af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933106af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33106af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33106af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33106af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33106af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Normalize the features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933106af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933106af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Pearson, high correlation between the title length and stop words so only choose title length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33106af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33106af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y</a:t>
            </a:r>
            <a:endParaRPr/>
          </a:p>
          <a:p>
            <a:pPr indent="0" lvl="0" marL="0" rtl="0" algn="l">
              <a:spcBef>
                <a:spcPts val="0"/>
              </a:spcBef>
              <a:spcAft>
                <a:spcPts val="0"/>
              </a:spcAft>
              <a:buNone/>
            </a:pPr>
            <a:r>
              <a:rPr lang="en"/>
              <a:t>MSE 2.46</a:t>
            </a:r>
            <a:endParaRPr/>
          </a:p>
          <a:p>
            <a:pPr indent="0" lvl="0" marL="0" rtl="0" algn="l">
              <a:spcBef>
                <a:spcPts val="0"/>
              </a:spcBef>
              <a:spcAft>
                <a:spcPts val="0"/>
              </a:spcAft>
              <a:buNone/>
            </a:pPr>
            <a:r>
              <a:rPr lang="en"/>
              <a:t>R square </a:t>
            </a:r>
            <a:r>
              <a:rPr lang="en"/>
              <a:t>0.235</a:t>
            </a:r>
            <a:endParaRPr/>
          </a:p>
          <a:p>
            <a:pPr indent="0" lvl="0" marL="0" rtl="0" algn="l">
              <a:spcBef>
                <a:spcPts val="0"/>
              </a:spcBef>
              <a:spcAft>
                <a:spcPts val="0"/>
              </a:spcAft>
              <a:buNone/>
            </a:pPr>
            <a:r>
              <a:rPr lang="en"/>
              <a:t>The plot on the left is the change of Mean Square Error when we change alpha. </a:t>
            </a:r>
            <a:endParaRPr/>
          </a:p>
          <a:p>
            <a:pPr indent="0" lvl="0" marL="0" rtl="0" algn="l">
              <a:spcBef>
                <a:spcPts val="0"/>
              </a:spcBef>
              <a:spcAft>
                <a:spcPts val="0"/>
              </a:spcAft>
              <a:buNone/>
            </a:pPr>
            <a:r>
              <a:rPr lang="en"/>
              <a:t>The right plot is not showing a straight line, shows that the p</a:t>
            </a:r>
            <a:r>
              <a:rPr lang="en"/>
              <a:t>erformance is not that good.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933106af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933106af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33106af7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33106af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933106af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933106af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933106af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933106af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nvSpPr>
        <p:spPr>
          <a:xfrm>
            <a:off x="1595875" y="1695300"/>
            <a:ext cx="5693100" cy="144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800">
                <a:solidFill>
                  <a:srgbClr val="AF7B51"/>
                </a:solidFill>
                <a:latin typeface="Nunito"/>
                <a:ea typeface="Nunito"/>
                <a:cs typeface="Nunito"/>
                <a:sym typeface="Nunito"/>
              </a:rPr>
              <a:t>Project Final Report</a:t>
            </a:r>
            <a:endParaRPr b="1" sz="3800">
              <a:solidFill>
                <a:srgbClr val="AF7B51"/>
              </a:solidFill>
              <a:latin typeface="Nunito"/>
              <a:ea typeface="Nunito"/>
              <a:cs typeface="Nunito"/>
              <a:sym typeface="Nunito"/>
            </a:endParaRPr>
          </a:p>
        </p:txBody>
      </p:sp>
      <p:sp>
        <p:nvSpPr>
          <p:cNvPr id="129" name="Google Shape;129;p13"/>
          <p:cNvSpPr txBox="1"/>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idx="1" type="body"/>
          </p:nvPr>
        </p:nvSpPr>
        <p:spPr>
          <a:xfrm>
            <a:off x="819150" y="792000"/>
            <a:ext cx="7505700" cy="35595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sz="1400"/>
              <a:t>TOP Feature</a:t>
            </a:r>
            <a:r>
              <a:rPr b="1" lang="en" sz="1400"/>
              <a:t>s</a:t>
            </a:r>
            <a:endParaRPr b="1" sz="1400"/>
          </a:p>
          <a:p>
            <a:pPr indent="-317500" lvl="0" marL="914400" rtl="0" algn="l">
              <a:spcBef>
                <a:spcPts val="0"/>
              </a:spcBef>
              <a:spcAft>
                <a:spcPts val="0"/>
              </a:spcAft>
              <a:buClr>
                <a:srgbClr val="000000"/>
              </a:buClr>
              <a:buSzPts val="1400"/>
              <a:buAutoNum type="arabicParenBoth"/>
            </a:pPr>
            <a:r>
              <a:rPr lang="en" sz="1400">
                <a:solidFill>
                  <a:srgbClr val="000000"/>
                </a:solidFill>
              </a:rPr>
              <a:t>channel frequency</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ideo category</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title length</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tag length</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publish hour</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Suggestion for Stakeholders</a:t>
            </a:r>
            <a:endParaRPr b="1"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Publish as many as possible videos to arise your channel frequency.</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Post in the morning, more specifically earlier than 2PM.</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Use less than 2 stop words in tags.</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Use less than 10 tags.</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Use “official video” as tags if possible.</a:t>
            </a:r>
            <a:endParaRPr sz="1400">
              <a:solidFill>
                <a:srgbClr val="000000"/>
              </a:solidFill>
            </a:endParaRPr>
          </a:p>
          <a:p>
            <a:pPr indent="-317500" lvl="0" marL="914400" rtl="0" algn="l">
              <a:spcBef>
                <a:spcPts val="0"/>
              </a:spcBef>
              <a:spcAft>
                <a:spcPts val="0"/>
              </a:spcAft>
              <a:buClr>
                <a:srgbClr val="000000"/>
              </a:buClr>
              <a:buSzPts val="1400"/>
              <a:buAutoNum type="arabicParenBoth"/>
            </a:pPr>
            <a:r>
              <a:rPr lang="en" sz="1400">
                <a:solidFill>
                  <a:srgbClr val="000000"/>
                </a:solidFill>
              </a:rPr>
              <a:t>Categories of 'Film and Animation', 'Music', 'Gaming’, 'People and Blogs', 'Comedy' and 'Entertainment’ usually get more views, try to post videos in these topics!</a:t>
            </a:r>
            <a:endParaRPr sz="1400">
              <a:solidFill>
                <a:srgbClr val="000000"/>
              </a:solidFill>
            </a:endParaRPr>
          </a:p>
        </p:txBody>
      </p:sp>
      <p:sp>
        <p:nvSpPr>
          <p:cNvPr id="203" name="Google Shape;203;p22"/>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204" name="Google Shape;204;p22"/>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Conclusion</a:t>
            </a:r>
            <a:endParaRPr sz="3000">
              <a:solidFill>
                <a:srgbClr val="AF7B5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819150" y="879375"/>
            <a:ext cx="75057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The conclusion is drawn by only 40000 samples which not enough.</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Some of the features such as “category ID” is not complete (only include 16 categories).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The data of the video is the “trending video” which is a special part of all of the videos in youtube.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Even though we only need the importance of the features instead of the prediction, the prediction results of the model is not so good which may cause less cogency.</a:t>
            </a:r>
            <a:endParaRPr b="1" sz="12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Find more features such as the sequence of words in the description, the attribute of cover pictures to make the model more accuracy and make the further analysis.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Get more data of the youtube video from internet.</a:t>
            </a:r>
            <a:endParaRPr sz="1200">
              <a:solidFill>
                <a:srgbClr val="000000"/>
              </a:solidFill>
              <a:latin typeface="Arial"/>
              <a:ea typeface="Arial"/>
              <a:cs typeface="Arial"/>
              <a:sym typeface="Arial"/>
            </a:endParaRPr>
          </a:p>
          <a:p>
            <a:pPr indent="-228600" lvl="0" marL="228600" rtl="0" algn="l">
              <a:spcBef>
                <a:spcPts val="0"/>
              </a:spcBef>
              <a:spcAft>
                <a:spcPts val="0"/>
              </a:spcAft>
              <a:buNone/>
            </a:pPr>
            <a:r>
              <a:t/>
            </a:r>
            <a:endParaRPr/>
          </a:p>
        </p:txBody>
      </p:sp>
      <p:sp>
        <p:nvSpPr>
          <p:cNvPr id="210" name="Google Shape;210;p23"/>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211" name="Google Shape;211;p23"/>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Risk</a:t>
            </a:r>
            <a:endParaRPr sz="3000">
              <a:solidFill>
                <a:srgbClr val="AF7B51"/>
              </a:solidFill>
              <a:latin typeface="Nunito"/>
              <a:ea typeface="Nunito"/>
              <a:cs typeface="Nunito"/>
              <a:sym typeface="Nunito"/>
            </a:endParaRPr>
          </a:p>
        </p:txBody>
      </p:sp>
      <p:sp>
        <p:nvSpPr>
          <p:cNvPr id="212" name="Google Shape;212;p23"/>
          <p:cNvSpPr txBox="1"/>
          <p:nvPr/>
        </p:nvSpPr>
        <p:spPr>
          <a:xfrm>
            <a:off x="715825" y="2246150"/>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Further Work</a:t>
            </a:r>
            <a:endParaRPr sz="3000">
              <a:solidFill>
                <a:srgbClr val="AF7B5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879375"/>
            <a:ext cx="8047800" cy="933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200">
                <a:solidFill>
                  <a:srgbClr val="000000"/>
                </a:solidFill>
                <a:latin typeface="Arial"/>
                <a:ea typeface="Arial"/>
                <a:cs typeface="Arial"/>
                <a:sym typeface="Arial"/>
              </a:rPr>
              <a:t>(1)</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Find important attributes that are powerfully influencing a video’s number of views.</a:t>
            </a:r>
            <a:endParaRPr sz="1200">
              <a:solidFill>
                <a:srgbClr val="000000"/>
              </a:solidFill>
              <a:latin typeface="Arial"/>
              <a:ea typeface="Arial"/>
              <a:cs typeface="Arial"/>
              <a:sym typeface="Arial"/>
            </a:endParaRPr>
          </a:p>
          <a:p>
            <a:pPr indent="-228600" lvl="0" marL="228600" rtl="0" algn="l">
              <a:spcBef>
                <a:spcPts val="0"/>
              </a:spcBef>
              <a:spcAft>
                <a:spcPts val="0"/>
              </a:spcAft>
              <a:buNone/>
            </a:pPr>
            <a:r>
              <a:rPr lang="en" sz="1200">
                <a:solidFill>
                  <a:srgbClr val="000000"/>
                </a:solidFill>
                <a:latin typeface="Arial"/>
                <a:ea typeface="Arial"/>
                <a:cs typeface="Arial"/>
                <a:sym typeface="Arial"/>
              </a:rPr>
              <a:t>(2)</a:t>
            </a:r>
            <a:r>
              <a:rPr lang="en" sz="12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Give specific guidance on how to construct the video’s title, tags, descriptions, publishing time period in a day, etc., in order to have a higher number of views.</a:t>
            </a:r>
            <a:endParaRPr sz="1200"/>
          </a:p>
        </p:txBody>
      </p:sp>
      <p:sp>
        <p:nvSpPr>
          <p:cNvPr id="135" name="Google Shape;135;p14"/>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36" name="Google Shape;136;p14"/>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Goals</a:t>
            </a:r>
            <a:endParaRPr sz="3000">
              <a:solidFill>
                <a:srgbClr val="AF7B51"/>
              </a:solidFill>
              <a:latin typeface="Nunito"/>
              <a:ea typeface="Nunito"/>
              <a:cs typeface="Nunito"/>
              <a:sym typeface="Nunito"/>
            </a:endParaRPr>
          </a:p>
        </p:txBody>
      </p:sp>
      <p:sp>
        <p:nvSpPr>
          <p:cNvPr id="137" name="Google Shape;137;p14"/>
          <p:cNvSpPr txBox="1"/>
          <p:nvPr>
            <p:ph idx="1" type="body"/>
          </p:nvPr>
        </p:nvSpPr>
        <p:spPr>
          <a:xfrm>
            <a:off x="819150" y="2271925"/>
            <a:ext cx="8047800" cy="24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data comes from the Kaggle dataset. It is the trending YouTube Video Statistics collected using YouTube API, which is a record of several months of daily top trending videos on YouTube (US region). The size of the dataset is 40,000, containing 16 attributes including both numerical and categorical features. Sample numerical features are views counts, likes counts, dislikes counts, publish time, comment counts. Sample categorical features are video title, category, channel title, tag words, video descriptions, thumbnails.</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Data example:</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Video_id:  2kyS6SvSYSE, Trending_date: 17.14.11, Title:  WE WANT TO TALK ABOUT OUR MARRIAGE, Channel_title: CaseyNeistat, Category_id: category_id, Publish_time: publish_time, Tags: Shantell Martin, Views: 748374, Likes: 57527, Dislikes: 2966, Comment_count: 15954, Comments_disabled: False, Ratings_disabled: False, Video_error_or_removed: False</a:t>
            </a:r>
            <a:endParaRPr sz="1200">
              <a:solidFill>
                <a:srgbClr val="000000"/>
              </a:solidFill>
              <a:latin typeface="Arial"/>
              <a:ea typeface="Arial"/>
              <a:cs typeface="Arial"/>
              <a:sym typeface="Arial"/>
            </a:endParaRPr>
          </a:p>
        </p:txBody>
      </p:sp>
      <p:sp>
        <p:nvSpPr>
          <p:cNvPr id="138" name="Google Shape;138;p14"/>
          <p:cNvSpPr txBox="1"/>
          <p:nvPr/>
        </p:nvSpPr>
        <p:spPr>
          <a:xfrm>
            <a:off x="715825" y="173342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Data Description</a:t>
            </a:r>
            <a:endParaRPr sz="3000">
              <a:solidFill>
                <a:srgbClr val="AF7B5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idx="1" type="body"/>
          </p:nvPr>
        </p:nvSpPr>
        <p:spPr>
          <a:xfrm>
            <a:off x="819150" y="879375"/>
            <a:ext cx="7505700" cy="35595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lang="en" sz="1400">
                <a:solidFill>
                  <a:srgbClr val="000000"/>
                </a:solidFill>
              </a:rPr>
              <a:t>1)     Channel Frequency</a:t>
            </a:r>
            <a:endParaRPr sz="1400">
              <a:solidFill>
                <a:srgbClr val="000000"/>
              </a:solidFill>
            </a:endParaRPr>
          </a:p>
          <a:p>
            <a:pPr indent="-228600" lvl="0" marL="228600" rtl="0" algn="l">
              <a:spcBef>
                <a:spcPts val="0"/>
              </a:spcBef>
              <a:spcAft>
                <a:spcPts val="0"/>
              </a:spcAft>
              <a:buNone/>
            </a:pPr>
            <a:r>
              <a:rPr lang="en" sz="1400">
                <a:solidFill>
                  <a:srgbClr val="000000"/>
                </a:solidFill>
              </a:rPr>
              <a:t>2)     Publish Hour</a:t>
            </a:r>
            <a:endParaRPr sz="1400">
              <a:solidFill>
                <a:srgbClr val="000000"/>
              </a:solidFill>
            </a:endParaRPr>
          </a:p>
          <a:p>
            <a:pPr indent="0" lvl="0" marL="0" rtl="0" algn="l">
              <a:spcBef>
                <a:spcPts val="0"/>
              </a:spcBef>
              <a:spcAft>
                <a:spcPts val="0"/>
              </a:spcAft>
              <a:buNone/>
            </a:pPr>
            <a:r>
              <a:rPr lang="en" sz="1400">
                <a:solidFill>
                  <a:srgbClr val="000000"/>
                </a:solidFill>
              </a:rPr>
              <a:t>3)     Video Category</a:t>
            </a:r>
            <a:endParaRPr sz="1400">
              <a:solidFill>
                <a:srgbClr val="000000"/>
              </a:solidFill>
            </a:endParaRPr>
          </a:p>
          <a:p>
            <a:pPr indent="0" lvl="0" marL="0" rtl="0" algn="l">
              <a:spcBef>
                <a:spcPts val="0"/>
              </a:spcBef>
              <a:spcAft>
                <a:spcPts val="0"/>
              </a:spcAft>
              <a:buNone/>
            </a:pPr>
            <a:r>
              <a:rPr lang="en" sz="1400">
                <a:solidFill>
                  <a:srgbClr val="000000"/>
                </a:solidFill>
              </a:rPr>
              <a:t>4)     Tag Words Length</a:t>
            </a:r>
            <a:endParaRPr sz="1400">
              <a:solidFill>
                <a:srgbClr val="000000"/>
              </a:solidFill>
            </a:endParaRPr>
          </a:p>
          <a:p>
            <a:pPr indent="0" lvl="0" marL="0" rtl="0" algn="l">
              <a:spcBef>
                <a:spcPts val="0"/>
              </a:spcBef>
              <a:spcAft>
                <a:spcPts val="0"/>
              </a:spcAft>
              <a:buNone/>
            </a:pPr>
            <a:r>
              <a:rPr lang="en" sz="1400">
                <a:solidFill>
                  <a:srgbClr val="000000"/>
                </a:solidFill>
              </a:rPr>
              <a:t>5)     Title Length</a:t>
            </a:r>
            <a:endParaRPr sz="1400">
              <a:solidFill>
                <a:srgbClr val="000000"/>
              </a:solidFill>
            </a:endParaRPr>
          </a:p>
          <a:p>
            <a:pPr indent="0" lvl="0" marL="0" rtl="0" algn="l">
              <a:spcBef>
                <a:spcPts val="0"/>
              </a:spcBef>
              <a:spcAft>
                <a:spcPts val="0"/>
              </a:spcAft>
              <a:buNone/>
            </a:pPr>
            <a:r>
              <a:rPr lang="en" sz="1400">
                <a:solidFill>
                  <a:srgbClr val="000000"/>
                </a:solidFill>
              </a:rPr>
              <a:t>6)     Number of Stop Words in Title</a:t>
            </a:r>
            <a:endParaRPr sz="1400">
              <a:solidFill>
                <a:srgbClr val="000000"/>
              </a:solidFill>
            </a:endParaRPr>
          </a:p>
          <a:p>
            <a:pPr indent="0" lvl="0" marL="0" rtl="0" algn="l">
              <a:spcBef>
                <a:spcPts val="0"/>
              </a:spcBef>
              <a:spcAft>
                <a:spcPts val="0"/>
              </a:spcAft>
              <a:buNone/>
            </a:pPr>
            <a:r>
              <a:rPr lang="en" sz="1400">
                <a:solidFill>
                  <a:srgbClr val="000000"/>
                </a:solidFill>
              </a:rPr>
              <a:t>7)     Number of Stop Words in Tag</a:t>
            </a:r>
            <a:endParaRPr sz="1400">
              <a:solidFill>
                <a:srgbClr val="000000"/>
              </a:solidFill>
            </a:endParaRPr>
          </a:p>
          <a:p>
            <a:pPr indent="0" lvl="0" marL="0" rtl="0" algn="l">
              <a:spcBef>
                <a:spcPts val="0"/>
              </a:spcBef>
              <a:spcAft>
                <a:spcPts val="0"/>
              </a:spcAft>
              <a:buNone/>
            </a:pPr>
            <a:r>
              <a:rPr lang="en" sz="1400">
                <a:solidFill>
                  <a:srgbClr val="000000"/>
                </a:solidFill>
              </a:rPr>
              <a:t>8)     Brackets in Title</a:t>
            </a:r>
            <a:endParaRPr sz="1400">
              <a:solidFill>
                <a:srgbClr val="000000"/>
              </a:solidFill>
            </a:endParaRPr>
          </a:p>
          <a:p>
            <a:pPr indent="0" lvl="0" marL="0" rtl="0" algn="l">
              <a:spcBef>
                <a:spcPts val="0"/>
              </a:spcBef>
              <a:spcAft>
                <a:spcPts val="0"/>
              </a:spcAft>
              <a:buNone/>
            </a:pPr>
            <a:r>
              <a:rPr lang="en" sz="1400">
                <a:solidFill>
                  <a:srgbClr val="000000"/>
                </a:solidFill>
              </a:rPr>
              <a:t>9)     Numbers in Title</a:t>
            </a:r>
            <a:endParaRPr sz="1400">
              <a:solidFill>
                <a:srgbClr val="000000"/>
              </a:solidFill>
            </a:endParaRPr>
          </a:p>
          <a:p>
            <a:pPr indent="-228600" lvl="0" marL="228600" rtl="0" algn="l">
              <a:spcBef>
                <a:spcPts val="0"/>
              </a:spcBef>
              <a:spcAft>
                <a:spcPts val="0"/>
              </a:spcAft>
              <a:buNone/>
            </a:pPr>
            <a:r>
              <a:rPr lang="en" sz="1400">
                <a:solidFill>
                  <a:srgbClr val="000000"/>
                </a:solidFill>
              </a:rPr>
              <a:t>10)  Special Characters in Title</a:t>
            </a:r>
            <a:endParaRPr sz="1400">
              <a:solidFill>
                <a:srgbClr val="000000"/>
              </a:solidFill>
            </a:endParaRPr>
          </a:p>
          <a:p>
            <a:pPr indent="-228600" lvl="0" marL="228600" rtl="0" algn="l">
              <a:spcBef>
                <a:spcPts val="0"/>
              </a:spcBef>
              <a:spcAft>
                <a:spcPts val="0"/>
              </a:spcAft>
              <a:buNone/>
            </a:pPr>
            <a:r>
              <a:rPr lang="en" sz="1400">
                <a:solidFill>
                  <a:srgbClr val="000000"/>
                </a:solidFill>
              </a:rPr>
              <a:t>11)  Contains Facebook Links in Descriptions</a:t>
            </a:r>
            <a:endParaRPr sz="1400">
              <a:solidFill>
                <a:srgbClr val="000000"/>
              </a:solidFill>
            </a:endParaRPr>
          </a:p>
          <a:p>
            <a:pPr indent="0" lvl="0" marL="0" rtl="0" algn="l">
              <a:spcBef>
                <a:spcPts val="0"/>
              </a:spcBef>
              <a:spcAft>
                <a:spcPts val="0"/>
              </a:spcAft>
              <a:buNone/>
            </a:pPr>
            <a:r>
              <a:rPr lang="en" sz="1400">
                <a:solidFill>
                  <a:srgbClr val="000000"/>
                </a:solidFill>
              </a:rPr>
              <a:t>12)  Contains Instagram Links in Descriptions</a:t>
            </a:r>
            <a:endParaRPr sz="1400">
              <a:solidFill>
                <a:srgbClr val="000000"/>
              </a:solidFill>
            </a:endParaRPr>
          </a:p>
          <a:p>
            <a:pPr indent="-228600" lvl="0" marL="228600" rtl="0" algn="l">
              <a:spcBef>
                <a:spcPts val="0"/>
              </a:spcBef>
              <a:spcAft>
                <a:spcPts val="0"/>
              </a:spcAft>
              <a:buNone/>
            </a:pPr>
            <a:r>
              <a:rPr lang="en" sz="1400">
                <a:solidFill>
                  <a:srgbClr val="000000"/>
                </a:solidFill>
              </a:rPr>
              <a:t>13)  Category of title length</a:t>
            </a:r>
            <a:endParaRPr sz="1400">
              <a:solidFill>
                <a:srgbClr val="000000"/>
              </a:solidFill>
            </a:endParaRPr>
          </a:p>
          <a:p>
            <a:pPr indent="-228600" lvl="0" marL="228600" rtl="0" algn="l">
              <a:spcBef>
                <a:spcPts val="0"/>
              </a:spcBef>
              <a:spcAft>
                <a:spcPts val="0"/>
              </a:spcAft>
              <a:buNone/>
            </a:pPr>
            <a:r>
              <a:rPr lang="en" sz="1400">
                <a:solidFill>
                  <a:srgbClr val="000000"/>
                </a:solidFill>
              </a:rPr>
              <a:t>14)  Category of tags length</a:t>
            </a:r>
            <a:endParaRPr sz="1400">
              <a:solidFill>
                <a:srgbClr val="000000"/>
              </a:solidFill>
            </a:endParaRPr>
          </a:p>
          <a:p>
            <a:pPr indent="-228600" lvl="0" marL="228600" rtl="0" algn="l">
              <a:spcBef>
                <a:spcPts val="0"/>
              </a:spcBef>
              <a:spcAft>
                <a:spcPts val="0"/>
              </a:spcAft>
              <a:buNone/>
            </a:pPr>
            <a:r>
              <a:t/>
            </a:r>
            <a:endParaRPr sz="1200">
              <a:solidFill>
                <a:srgbClr val="000000"/>
              </a:solidFill>
            </a:endParaRPr>
          </a:p>
        </p:txBody>
      </p:sp>
      <p:sp>
        <p:nvSpPr>
          <p:cNvPr id="144" name="Google Shape;144;p15"/>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45" name="Google Shape;145;p15"/>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Feature Engineer</a:t>
            </a:r>
            <a:endParaRPr sz="3000">
              <a:solidFill>
                <a:srgbClr val="AF7B51"/>
              </a:solidFill>
              <a:latin typeface="Nunito"/>
              <a:ea typeface="Nunito"/>
              <a:cs typeface="Nunito"/>
              <a:sym typeface="Nunito"/>
            </a:endParaRPr>
          </a:p>
        </p:txBody>
      </p:sp>
      <p:pic>
        <p:nvPicPr>
          <p:cNvPr id="146" name="Google Shape;146;p15"/>
          <p:cNvPicPr preferRelativeResize="0"/>
          <p:nvPr/>
        </p:nvPicPr>
        <p:blipFill rotWithShape="1">
          <a:blip r:embed="rId3">
            <a:alphaModFix/>
          </a:blip>
          <a:srcRect b="1377" l="0" r="11839" t="7985"/>
          <a:stretch/>
        </p:blipFill>
        <p:spPr>
          <a:xfrm>
            <a:off x="4172350" y="721875"/>
            <a:ext cx="4217425" cy="3451575"/>
          </a:xfrm>
          <a:prstGeom prst="rect">
            <a:avLst/>
          </a:prstGeom>
          <a:noFill/>
          <a:ln>
            <a:noFill/>
          </a:ln>
        </p:spPr>
      </p:pic>
      <p:sp>
        <p:nvSpPr>
          <p:cNvPr id="147" name="Google Shape;147;p15"/>
          <p:cNvSpPr txBox="1"/>
          <p:nvPr>
            <p:ph idx="1" type="body"/>
          </p:nvPr>
        </p:nvSpPr>
        <p:spPr>
          <a:xfrm>
            <a:off x="5728200" y="4173450"/>
            <a:ext cx="28275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F7B51"/>
                </a:solidFill>
              </a:rPr>
              <a:t>Heat Map</a:t>
            </a:r>
            <a:endParaRPr sz="1200">
              <a:solidFill>
                <a:srgbClr val="AF7B5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53" name="Google Shape;153;p16"/>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Pearson </a:t>
            </a:r>
            <a:r>
              <a:rPr lang="en" sz="3000">
                <a:solidFill>
                  <a:srgbClr val="AF7B51"/>
                </a:solidFill>
                <a:latin typeface="Nunito"/>
                <a:ea typeface="Nunito"/>
                <a:cs typeface="Nunito"/>
                <a:sym typeface="Nunito"/>
              </a:rPr>
              <a:t>Correlation Coefficient Analysis</a:t>
            </a:r>
            <a:endParaRPr sz="3000">
              <a:solidFill>
                <a:srgbClr val="AF7B51"/>
              </a:solidFill>
              <a:latin typeface="Nunito"/>
              <a:ea typeface="Nunito"/>
              <a:cs typeface="Nunito"/>
              <a:sym typeface="Nunito"/>
            </a:endParaRPr>
          </a:p>
        </p:txBody>
      </p:sp>
      <p:pic>
        <p:nvPicPr>
          <p:cNvPr id="154" name="Google Shape;154;p16"/>
          <p:cNvPicPr preferRelativeResize="0"/>
          <p:nvPr/>
        </p:nvPicPr>
        <p:blipFill>
          <a:blip r:embed="rId3">
            <a:alphaModFix/>
          </a:blip>
          <a:stretch>
            <a:fillRect/>
          </a:stretch>
        </p:blipFill>
        <p:spPr>
          <a:xfrm>
            <a:off x="744438" y="1314375"/>
            <a:ext cx="7655125" cy="206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60" name="Google Shape;160;p17"/>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Linear Regression</a:t>
            </a:r>
            <a:endParaRPr sz="3000">
              <a:solidFill>
                <a:srgbClr val="AF7B51"/>
              </a:solidFill>
              <a:latin typeface="Nunito"/>
              <a:ea typeface="Nunito"/>
              <a:cs typeface="Nunito"/>
              <a:sym typeface="Nunito"/>
            </a:endParaRPr>
          </a:p>
        </p:txBody>
      </p:sp>
      <p:pic>
        <p:nvPicPr>
          <p:cNvPr id="161" name="Google Shape;161;p17"/>
          <p:cNvPicPr preferRelativeResize="0"/>
          <p:nvPr/>
        </p:nvPicPr>
        <p:blipFill>
          <a:blip r:embed="rId3">
            <a:alphaModFix/>
          </a:blip>
          <a:stretch>
            <a:fillRect/>
          </a:stretch>
        </p:blipFill>
        <p:spPr>
          <a:xfrm>
            <a:off x="328525" y="1316154"/>
            <a:ext cx="4243475" cy="2857845"/>
          </a:xfrm>
          <a:prstGeom prst="rect">
            <a:avLst/>
          </a:prstGeom>
          <a:noFill/>
          <a:ln>
            <a:noFill/>
          </a:ln>
        </p:spPr>
      </p:pic>
      <p:pic>
        <p:nvPicPr>
          <p:cNvPr id="162" name="Google Shape;162;p17"/>
          <p:cNvPicPr preferRelativeResize="0"/>
          <p:nvPr/>
        </p:nvPicPr>
        <p:blipFill>
          <a:blip r:embed="rId4">
            <a:alphaModFix/>
          </a:blip>
          <a:stretch>
            <a:fillRect/>
          </a:stretch>
        </p:blipFill>
        <p:spPr>
          <a:xfrm>
            <a:off x="4440853" y="1248000"/>
            <a:ext cx="4306947" cy="299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68" name="Google Shape;168;p18"/>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Random Forest</a:t>
            </a:r>
            <a:endParaRPr sz="3000">
              <a:solidFill>
                <a:srgbClr val="AF7B51"/>
              </a:solidFill>
              <a:latin typeface="Nunito"/>
              <a:ea typeface="Nunito"/>
              <a:cs typeface="Nunito"/>
              <a:sym typeface="Nunito"/>
            </a:endParaRPr>
          </a:p>
        </p:txBody>
      </p:sp>
      <p:pic>
        <p:nvPicPr>
          <p:cNvPr id="169" name="Google Shape;169;p18"/>
          <p:cNvPicPr preferRelativeResize="0"/>
          <p:nvPr/>
        </p:nvPicPr>
        <p:blipFill>
          <a:blip r:embed="rId3">
            <a:alphaModFix/>
          </a:blip>
          <a:stretch>
            <a:fillRect/>
          </a:stretch>
        </p:blipFill>
        <p:spPr>
          <a:xfrm>
            <a:off x="332525" y="1157050"/>
            <a:ext cx="3574175" cy="2966025"/>
          </a:xfrm>
          <a:prstGeom prst="rect">
            <a:avLst/>
          </a:prstGeom>
          <a:noFill/>
          <a:ln>
            <a:noFill/>
          </a:ln>
        </p:spPr>
      </p:pic>
      <p:pic>
        <p:nvPicPr>
          <p:cNvPr id="170" name="Google Shape;170;p18"/>
          <p:cNvPicPr preferRelativeResize="0"/>
          <p:nvPr/>
        </p:nvPicPr>
        <p:blipFill>
          <a:blip r:embed="rId4">
            <a:alphaModFix/>
          </a:blip>
          <a:stretch>
            <a:fillRect/>
          </a:stretch>
        </p:blipFill>
        <p:spPr>
          <a:xfrm>
            <a:off x="3906700" y="1322975"/>
            <a:ext cx="4945501" cy="280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76" name="Google Shape;176;p19"/>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Decision Tree</a:t>
            </a:r>
            <a:endParaRPr sz="3000">
              <a:solidFill>
                <a:srgbClr val="AF7B51"/>
              </a:solidFill>
              <a:latin typeface="Nunito"/>
              <a:ea typeface="Nunito"/>
              <a:cs typeface="Nunito"/>
              <a:sym typeface="Nunito"/>
            </a:endParaRPr>
          </a:p>
        </p:txBody>
      </p:sp>
      <p:pic>
        <p:nvPicPr>
          <p:cNvPr id="177" name="Google Shape;177;p19"/>
          <p:cNvPicPr preferRelativeResize="0"/>
          <p:nvPr/>
        </p:nvPicPr>
        <p:blipFill>
          <a:blip r:embed="rId3">
            <a:alphaModFix/>
          </a:blip>
          <a:stretch>
            <a:fillRect/>
          </a:stretch>
        </p:blipFill>
        <p:spPr>
          <a:xfrm>
            <a:off x="631650" y="879375"/>
            <a:ext cx="3179300" cy="2638325"/>
          </a:xfrm>
          <a:prstGeom prst="rect">
            <a:avLst/>
          </a:prstGeom>
          <a:noFill/>
          <a:ln>
            <a:noFill/>
          </a:ln>
        </p:spPr>
      </p:pic>
      <p:pic>
        <p:nvPicPr>
          <p:cNvPr id="178" name="Google Shape;178;p19"/>
          <p:cNvPicPr preferRelativeResize="0"/>
          <p:nvPr/>
        </p:nvPicPr>
        <p:blipFill>
          <a:blip r:embed="rId4">
            <a:alphaModFix/>
          </a:blip>
          <a:stretch>
            <a:fillRect/>
          </a:stretch>
        </p:blipFill>
        <p:spPr>
          <a:xfrm>
            <a:off x="3980125" y="711325"/>
            <a:ext cx="4741241" cy="2734575"/>
          </a:xfrm>
          <a:prstGeom prst="rect">
            <a:avLst/>
          </a:prstGeom>
          <a:noFill/>
          <a:ln>
            <a:noFill/>
          </a:ln>
        </p:spPr>
      </p:pic>
      <p:pic>
        <p:nvPicPr>
          <p:cNvPr id="179" name="Google Shape;179;p19"/>
          <p:cNvPicPr preferRelativeResize="0"/>
          <p:nvPr/>
        </p:nvPicPr>
        <p:blipFill>
          <a:blip r:embed="rId5">
            <a:alphaModFix/>
          </a:blip>
          <a:stretch>
            <a:fillRect/>
          </a:stretch>
        </p:blipFill>
        <p:spPr>
          <a:xfrm>
            <a:off x="2010188" y="3517700"/>
            <a:ext cx="6211326" cy="131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85" name="Google Shape;185;p20"/>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Gradient Boosting Regressor</a:t>
            </a:r>
            <a:endParaRPr sz="3000">
              <a:solidFill>
                <a:srgbClr val="AF7B51"/>
              </a:solidFill>
              <a:latin typeface="Nunito"/>
              <a:ea typeface="Nunito"/>
              <a:cs typeface="Nunito"/>
              <a:sym typeface="Nunito"/>
            </a:endParaRPr>
          </a:p>
        </p:txBody>
      </p:sp>
      <p:pic>
        <p:nvPicPr>
          <p:cNvPr id="186" name="Google Shape;186;p20"/>
          <p:cNvPicPr preferRelativeResize="0"/>
          <p:nvPr/>
        </p:nvPicPr>
        <p:blipFill>
          <a:blip r:embed="rId3">
            <a:alphaModFix/>
          </a:blip>
          <a:stretch>
            <a:fillRect/>
          </a:stretch>
        </p:blipFill>
        <p:spPr>
          <a:xfrm>
            <a:off x="388650" y="1150075"/>
            <a:ext cx="3670450" cy="3045925"/>
          </a:xfrm>
          <a:prstGeom prst="rect">
            <a:avLst/>
          </a:prstGeom>
          <a:noFill/>
          <a:ln>
            <a:noFill/>
          </a:ln>
        </p:spPr>
      </p:pic>
      <p:pic>
        <p:nvPicPr>
          <p:cNvPr id="187" name="Google Shape;187;p20"/>
          <p:cNvPicPr preferRelativeResize="0"/>
          <p:nvPr/>
        </p:nvPicPr>
        <p:blipFill>
          <a:blip r:embed="rId4">
            <a:alphaModFix/>
          </a:blip>
          <a:stretch>
            <a:fillRect/>
          </a:stretch>
        </p:blipFill>
        <p:spPr>
          <a:xfrm>
            <a:off x="4013975" y="1247775"/>
            <a:ext cx="4848225"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idx="1" type="body"/>
          </p:nvPr>
        </p:nvSpPr>
        <p:spPr>
          <a:xfrm>
            <a:off x="5155288" y="4176725"/>
            <a:ext cx="28275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F7B51"/>
                </a:solidFill>
              </a:rPr>
              <a:t>Title words used in highly viewed videos</a:t>
            </a:r>
            <a:endParaRPr sz="1200">
              <a:solidFill>
                <a:srgbClr val="AF7B51"/>
              </a:solidFill>
            </a:endParaRPr>
          </a:p>
        </p:txBody>
      </p:sp>
      <p:sp>
        <p:nvSpPr>
          <p:cNvPr id="193" name="Google Shape;193;p21"/>
          <p:cNvSpPr txBox="1"/>
          <p:nvPr/>
        </p:nvSpPr>
        <p:spPr>
          <a:xfrm>
            <a:off x="1858700" y="45666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AF7B51"/>
                </a:solidFill>
                <a:latin typeface="Calibri"/>
                <a:ea typeface="Calibri"/>
                <a:cs typeface="Calibri"/>
                <a:sym typeface="Calibri"/>
              </a:rPr>
              <a:t>Team E: Jiayu Yao, Shang Liu, Yuqiao Han</a:t>
            </a:r>
            <a:endParaRPr sz="1600">
              <a:solidFill>
                <a:srgbClr val="AF7B51"/>
              </a:solidFill>
              <a:latin typeface="Calibri"/>
              <a:ea typeface="Calibri"/>
              <a:cs typeface="Calibri"/>
              <a:sym typeface="Calibri"/>
            </a:endParaRPr>
          </a:p>
        </p:txBody>
      </p:sp>
      <p:sp>
        <p:nvSpPr>
          <p:cNvPr id="194" name="Google Shape;194;p21"/>
          <p:cNvSpPr txBox="1"/>
          <p:nvPr/>
        </p:nvSpPr>
        <p:spPr>
          <a:xfrm>
            <a:off x="715825" y="340875"/>
            <a:ext cx="75057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Word Cloud</a:t>
            </a:r>
            <a:endParaRPr sz="3000">
              <a:solidFill>
                <a:srgbClr val="AF7B51"/>
              </a:solidFill>
              <a:latin typeface="Nunito"/>
              <a:ea typeface="Nunito"/>
              <a:cs typeface="Nunito"/>
              <a:sym typeface="Nunito"/>
            </a:endParaRPr>
          </a:p>
        </p:txBody>
      </p:sp>
      <p:pic>
        <p:nvPicPr>
          <p:cNvPr id="195" name="Google Shape;195;p21"/>
          <p:cNvPicPr preferRelativeResize="0"/>
          <p:nvPr/>
        </p:nvPicPr>
        <p:blipFill>
          <a:blip r:embed="rId3">
            <a:alphaModFix/>
          </a:blip>
          <a:stretch>
            <a:fillRect/>
          </a:stretch>
        </p:blipFill>
        <p:spPr>
          <a:xfrm>
            <a:off x="715825" y="966788"/>
            <a:ext cx="3219450" cy="3209925"/>
          </a:xfrm>
          <a:prstGeom prst="rect">
            <a:avLst/>
          </a:prstGeom>
          <a:noFill/>
          <a:ln>
            <a:noFill/>
          </a:ln>
        </p:spPr>
      </p:pic>
      <p:pic>
        <p:nvPicPr>
          <p:cNvPr id="196" name="Google Shape;196;p21"/>
          <p:cNvPicPr preferRelativeResize="0"/>
          <p:nvPr/>
        </p:nvPicPr>
        <p:blipFill>
          <a:blip r:embed="rId4">
            <a:alphaModFix/>
          </a:blip>
          <a:stretch>
            <a:fillRect/>
          </a:stretch>
        </p:blipFill>
        <p:spPr>
          <a:xfrm>
            <a:off x="5021225" y="1043000"/>
            <a:ext cx="3095625" cy="3057525"/>
          </a:xfrm>
          <a:prstGeom prst="rect">
            <a:avLst/>
          </a:prstGeom>
          <a:noFill/>
          <a:ln>
            <a:noFill/>
          </a:ln>
        </p:spPr>
      </p:pic>
      <p:sp>
        <p:nvSpPr>
          <p:cNvPr id="197" name="Google Shape;197;p21"/>
          <p:cNvSpPr txBox="1"/>
          <p:nvPr>
            <p:ph idx="1" type="body"/>
          </p:nvPr>
        </p:nvSpPr>
        <p:spPr>
          <a:xfrm>
            <a:off x="911800" y="4176725"/>
            <a:ext cx="28275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F7B51"/>
                </a:solidFill>
              </a:rPr>
              <a:t>Tags used in highly viewed videos</a:t>
            </a:r>
            <a:endParaRPr sz="1200">
              <a:solidFill>
                <a:srgbClr val="AF7B5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