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e6c084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e6c084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778994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778994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1493d1d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1493d1d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493d1d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493d1d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493d1d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1493d1d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12d668c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12d668c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1493d1d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1493d1d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95875" y="1695300"/>
            <a:ext cx="56931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zh-CN"/>
              <a:t>Project Presentation #6</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Team E: Jiayu Yao, Shang Liu, Yuqiao 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15825" y="1942050"/>
            <a:ext cx="75057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Features</a:t>
            </a:r>
            <a:endParaRPr/>
          </a:p>
        </p:txBody>
      </p:sp>
      <p:sp>
        <p:nvSpPr>
          <p:cNvPr id="135" name="Google Shape;135;p14"/>
          <p:cNvSpPr txBox="1"/>
          <p:nvPr/>
        </p:nvSpPr>
        <p:spPr>
          <a:xfrm>
            <a:off x="715825" y="941525"/>
            <a:ext cx="7505700" cy="1090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zh-CN" sz="1800"/>
              <a:t>Analyze factors that highly affect on Youtube video popularity.</a:t>
            </a:r>
            <a:endParaRPr sz="1800"/>
          </a:p>
          <a:p>
            <a:pPr indent="-342900" lvl="0" marL="457200" rtl="0" algn="l">
              <a:lnSpc>
                <a:spcPct val="115000"/>
              </a:lnSpc>
              <a:spcBef>
                <a:spcPts val="0"/>
              </a:spcBef>
              <a:spcAft>
                <a:spcPts val="0"/>
              </a:spcAft>
              <a:buClr>
                <a:srgbClr val="000000"/>
              </a:buClr>
              <a:buSzPts val="1800"/>
              <a:buChar char="●"/>
            </a:pPr>
            <a:r>
              <a:rPr lang="zh-CN" sz="1800"/>
              <a:t>Find out the top ten rules and attributes that contribute to high views on YouTube.</a:t>
            </a:r>
            <a:endParaRPr/>
          </a:p>
        </p:txBody>
      </p:sp>
      <p:sp>
        <p:nvSpPr>
          <p:cNvPr id="136" name="Google Shape;136;p14"/>
          <p:cNvSpPr txBox="1"/>
          <p:nvPr>
            <p:ph type="title"/>
          </p:nvPr>
        </p:nvSpPr>
        <p:spPr>
          <a:xfrm>
            <a:off x="715825" y="340875"/>
            <a:ext cx="75057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Goals</a:t>
            </a:r>
            <a:endParaRPr/>
          </a:p>
        </p:txBody>
      </p:sp>
      <p:sp>
        <p:nvSpPr>
          <p:cNvPr id="137" name="Google Shape;137;p14"/>
          <p:cNvSpPr txBox="1"/>
          <p:nvPr/>
        </p:nvSpPr>
        <p:spPr>
          <a:xfrm>
            <a:off x="715825" y="2480550"/>
            <a:ext cx="7971300" cy="20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Input features: </a:t>
            </a:r>
            <a:endParaRPr/>
          </a:p>
          <a:p>
            <a:pPr indent="0" lvl="0" marL="0" rtl="0" algn="l">
              <a:spcBef>
                <a:spcPts val="0"/>
              </a:spcBef>
              <a:spcAft>
                <a:spcPts val="0"/>
              </a:spcAft>
              <a:buNone/>
            </a:pPr>
            <a:r>
              <a:rPr lang="zh-CN"/>
              <a:t>Channel Frequency, Posting Time(hour), Video Category, Tag Words Length, Title Length, Number of Stop Words in Title, Number of Stop Words in Tag, Brackets in Title, Numbers in Title, Special Characters in Title, Contains Facebook Links in Descriptions, Contains Instagram Links in Descriptions, Video Duration Time (days)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Output features:</a:t>
            </a:r>
            <a:endParaRPr/>
          </a:p>
          <a:p>
            <a:pPr indent="0" lvl="0" marL="0" rtl="0" algn="l">
              <a:spcBef>
                <a:spcPts val="0"/>
              </a:spcBef>
              <a:spcAft>
                <a:spcPts val="0"/>
              </a:spcAft>
              <a:buNone/>
            </a:pPr>
            <a:r>
              <a:rPr lang="zh-CN"/>
              <a:t> Average number of  daily views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658400" y="562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 Normalization</a:t>
            </a:r>
            <a:endParaRPr/>
          </a:p>
        </p:txBody>
      </p:sp>
      <p:pic>
        <p:nvPicPr>
          <p:cNvPr id="143" name="Google Shape;143;p15"/>
          <p:cNvPicPr preferRelativeResize="0"/>
          <p:nvPr/>
        </p:nvPicPr>
        <p:blipFill>
          <a:blip r:embed="rId3">
            <a:alphaModFix/>
          </a:blip>
          <a:stretch>
            <a:fillRect/>
          </a:stretch>
        </p:blipFill>
        <p:spPr>
          <a:xfrm>
            <a:off x="658400" y="1161375"/>
            <a:ext cx="6227050" cy="368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 Correlation - Pearson Correlation</a:t>
            </a:r>
            <a:endParaRPr/>
          </a:p>
        </p:txBody>
      </p:sp>
      <p:sp>
        <p:nvSpPr>
          <p:cNvPr id="149" name="Google Shape;149;p16"/>
          <p:cNvSpPr txBox="1"/>
          <p:nvPr>
            <p:ph idx="1" type="body"/>
          </p:nvPr>
        </p:nvSpPr>
        <p:spPr>
          <a:xfrm>
            <a:off x="819150" y="1535175"/>
            <a:ext cx="7505700" cy="290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a:off x="291175" y="1908751"/>
            <a:ext cx="8568124" cy="164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60695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 Importance</a:t>
            </a:r>
            <a:endParaRPr/>
          </a:p>
        </p:txBody>
      </p:sp>
      <p:sp>
        <p:nvSpPr>
          <p:cNvPr id="156" name="Google Shape;156;p17"/>
          <p:cNvSpPr txBox="1"/>
          <p:nvPr>
            <p:ph idx="1" type="body"/>
          </p:nvPr>
        </p:nvSpPr>
        <p:spPr>
          <a:xfrm>
            <a:off x="819150" y="1548300"/>
            <a:ext cx="7505700" cy="289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zh-CN" sz="1800">
                <a:solidFill>
                  <a:srgbClr val="000000"/>
                </a:solidFill>
              </a:rPr>
              <a:t> </a:t>
            </a:r>
            <a:endParaRPr b="1" sz="1800">
              <a:solidFill>
                <a:srgbClr val="000000"/>
              </a:solidFill>
            </a:endParaRPr>
          </a:p>
          <a:p>
            <a:pPr indent="0" lvl="0" marL="0" rtl="0" algn="l">
              <a:spcBef>
                <a:spcPts val="0"/>
              </a:spcBef>
              <a:spcAft>
                <a:spcPts val="1600"/>
              </a:spcAft>
              <a:buNone/>
            </a:pPr>
            <a:r>
              <a:t/>
            </a:r>
            <a:endParaRPr/>
          </a:p>
        </p:txBody>
      </p:sp>
      <p:pic>
        <p:nvPicPr>
          <p:cNvPr id="157" name="Google Shape;157;p17"/>
          <p:cNvPicPr preferRelativeResize="0"/>
          <p:nvPr/>
        </p:nvPicPr>
        <p:blipFill>
          <a:blip r:embed="rId3">
            <a:alphaModFix/>
          </a:blip>
          <a:stretch>
            <a:fillRect/>
          </a:stretch>
        </p:blipFill>
        <p:spPr>
          <a:xfrm>
            <a:off x="819150" y="1970750"/>
            <a:ext cx="3190875" cy="2647950"/>
          </a:xfrm>
          <a:prstGeom prst="rect">
            <a:avLst/>
          </a:prstGeom>
          <a:noFill/>
          <a:ln>
            <a:noFill/>
          </a:ln>
        </p:spPr>
      </p:pic>
      <p:pic>
        <p:nvPicPr>
          <p:cNvPr id="158" name="Google Shape;158;p17"/>
          <p:cNvPicPr preferRelativeResize="0"/>
          <p:nvPr/>
        </p:nvPicPr>
        <p:blipFill>
          <a:blip r:embed="rId4">
            <a:alphaModFix/>
          </a:blip>
          <a:stretch>
            <a:fillRect/>
          </a:stretch>
        </p:blipFill>
        <p:spPr>
          <a:xfrm>
            <a:off x="5023463" y="1970750"/>
            <a:ext cx="3190875" cy="2647950"/>
          </a:xfrm>
          <a:prstGeom prst="rect">
            <a:avLst/>
          </a:prstGeom>
          <a:noFill/>
          <a:ln>
            <a:noFill/>
          </a:ln>
        </p:spPr>
      </p:pic>
      <p:sp>
        <p:nvSpPr>
          <p:cNvPr id="159" name="Google Shape;159;p17"/>
          <p:cNvSpPr txBox="1"/>
          <p:nvPr/>
        </p:nvSpPr>
        <p:spPr>
          <a:xfrm>
            <a:off x="984100" y="4159400"/>
            <a:ext cx="280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0" name="Google Shape;160;p17"/>
          <p:cNvSpPr txBox="1"/>
          <p:nvPr/>
        </p:nvSpPr>
        <p:spPr>
          <a:xfrm>
            <a:off x="970975" y="1377725"/>
            <a:ext cx="30390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800">
                <a:latin typeface="Calibri"/>
                <a:ea typeface="Calibri"/>
                <a:cs typeface="Calibri"/>
                <a:sym typeface="Calibri"/>
              </a:rPr>
              <a:t>Gradient Boosting Regressor </a:t>
            </a:r>
            <a:endParaRPr b="1" sz="1800">
              <a:latin typeface="Calibri"/>
              <a:ea typeface="Calibri"/>
              <a:cs typeface="Calibri"/>
              <a:sym typeface="Calibri"/>
            </a:endParaRPr>
          </a:p>
        </p:txBody>
      </p:sp>
      <p:sp>
        <p:nvSpPr>
          <p:cNvPr id="161" name="Google Shape;161;p17"/>
          <p:cNvSpPr txBox="1"/>
          <p:nvPr/>
        </p:nvSpPr>
        <p:spPr>
          <a:xfrm>
            <a:off x="5366550" y="1338350"/>
            <a:ext cx="2742300" cy="4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800">
                <a:latin typeface="Calibri"/>
                <a:ea typeface="Calibri"/>
                <a:cs typeface="Calibri"/>
                <a:sym typeface="Calibri"/>
              </a:rPr>
              <a:t>Random Forest Regressor</a:t>
            </a:r>
            <a:endParaRPr b="1"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Top 8 Most Importance Features</a:t>
            </a:r>
            <a:endParaRPr/>
          </a:p>
        </p:txBody>
      </p:sp>
      <p:sp>
        <p:nvSpPr>
          <p:cNvPr id="167" name="Google Shape;167;p18"/>
          <p:cNvSpPr txBox="1"/>
          <p:nvPr>
            <p:ph idx="1" type="body"/>
          </p:nvPr>
        </p:nvSpPr>
        <p:spPr>
          <a:xfrm>
            <a:off x="819150" y="1561425"/>
            <a:ext cx="7505700" cy="28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CN" sz="1800"/>
              <a:t>Video posting hour (the hour on posting day)</a:t>
            </a:r>
            <a:endParaRPr sz="1800"/>
          </a:p>
          <a:p>
            <a:pPr indent="-342900" lvl="0" marL="457200" rtl="0" algn="l">
              <a:spcBef>
                <a:spcPts val="0"/>
              </a:spcBef>
              <a:spcAft>
                <a:spcPts val="0"/>
              </a:spcAft>
              <a:buSzPts val="1800"/>
              <a:buAutoNum type="arabicPeriod"/>
            </a:pPr>
            <a:r>
              <a:rPr lang="zh-CN" sz="1800"/>
              <a:t>Video Category</a:t>
            </a:r>
            <a:endParaRPr sz="1800"/>
          </a:p>
          <a:p>
            <a:pPr indent="-342900" lvl="0" marL="457200" rtl="0" algn="l">
              <a:spcBef>
                <a:spcPts val="0"/>
              </a:spcBef>
              <a:spcAft>
                <a:spcPts val="0"/>
              </a:spcAft>
              <a:buSzPts val="1800"/>
              <a:buAutoNum type="arabicPeriod"/>
            </a:pPr>
            <a:r>
              <a:rPr lang="zh-CN" sz="1800"/>
              <a:t>Tag word length</a:t>
            </a:r>
            <a:endParaRPr sz="1800"/>
          </a:p>
          <a:p>
            <a:pPr indent="-342900" lvl="0" marL="457200" rtl="0" algn="l">
              <a:spcBef>
                <a:spcPts val="0"/>
              </a:spcBef>
              <a:spcAft>
                <a:spcPts val="0"/>
              </a:spcAft>
              <a:buSzPts val="1800"/>
              <a:buAutoNum type="arabicPeriod"/>
            </a:pPr>
            <a:r>
              <a:rPr lang="zh-CN" sz="1800"/>
              <a:t> Number of stop words in title </a:t>
            </a:r>
            <a:endParaRPr sz="1800"/>
          </a:p>
          <a:p>
            <a:pPr indent="-342900" lvl="0" marL="457200" rtl="0" algn="l">
              <a:spcBef>
                <a:spcPts val="0"/>
              </a:spcBef>
              <a:spcAft>
                <a:spcPts val="0"/>
              </a:spcAft>
              <a:buSzPts val="1800"/>
              <a:buAutoNum type="arabicPeriod"/>
            </a:pPr>
            <a:r>
              <a:rPr lang="zh-CN" sz="1800"/>
              <a:t>Number of stop words in tags</a:t>
            </a:r>
            <a:endParaRPr sz="1800"/>
          </a:p>
          <a:p>
            <a:pPr indent="-342900" lvl="0" marL="457200" rtl="0" algn="l">
              <a:spcBef>
                <a:spcPts val="0"/>
              </a:spcBef>
              <a:spcAft>
                <a:spcPts val="0"/>
              </a:spcAft>
              <a:buSzPts val="1800"/>
              <a:buAutoNum type="arabicPeriod"/>
            </a:pPr>
            <a:r>
              <a:rPr lang="zh-CN" sz="1800"/>
              <a:t>Channel Posting Frequency</a:t>
            </a:r>
            <a:endParaRPr sz="1800"/>
          </a:p>
          <a:p>
            <a:pPr indent="-342900" lvl="0" marL="457200" rtl="0" algn="l">
              <a:spcBef>
                <a:spcPts val="0"/>
              </a:spcBef>
              <a:spcAft>
                <a:spcPts val="0"/>
              </a:spcAft>
              <a:buSzPts val="1800"/>
              <a:buAutoNum type="arabicPeriod"/>
            </a:pPr>
            <a:r>
              <a:rPr lang="zh-CN" sz="1800"/>
              <a:t>Title Length</a:t>
            </a:r>
            <a:endParaRPr sz="1800"/>
          </a:p>
          <a:p>
            <a:pPr indent="-342900" lvl="0" marL="457200" rtl="0" algn="l">
              <a:spcBef>
                <a:spcPts val="0"/>
              </a:spcBef>
              <a:spcAft>
                <a:spcPts val="0"/>
              </a:spcAft>
              <a:buSzPts val="1800"/>
              <a:buAutoNum type="arabicPeriod"/>
            </a:pPr>
            <a:r>
              <a:rPr lang="zh-CN" sz="1800"/>
              <a:t>Title Contain Brackets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773225" y="420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Bag of Words</a:t>
            </a:r>
            <a:endParaRPr/>
          </a:p>
        </p:txBody>
      </p:sp>
      <p:pic>
        <p:nvPicPr>
          <p:cNvPr id="173" name="Google Shape;173;p19"/>
          <p:cNvPicPr preferRelativeResize="0"/>
          <p:nvPr/>
        </p:nvPicPr>
        <p:blipFill>
          <a:blip r:embed="rId3">
            <a:alphaModFix/>
          </a:blip>
          <a:stretch>
            <a:fillRect/>
          </a:stretch>
        </p:blipFill>
        <p:spPr>
          <a:xfrm>
            <a:off x="879425" y="1665850"/>
            <a:ext cx="3366337" cy="3038499"/>
          </a:xfrm>
          <a:prstGeom prst="rect">
            <a:avLst/>
          </a:prstGeom>
          <a:noFill/>
          <a:ln>
            <a:noFill/>
          </a:ln>
        </p:spPr>
      </p:pic>
      <p:pic>
        <p:nvPicPr>
          <p:cNvPr id="174" name="Google Shape;174;p19"/>
          <p:cNvPicPr preferRelativeResize="0"/>
          <p:nvPr/>
        </p:nvPicPr>
        <p:blipFill>
          <a:blip r:embed="rId4">
            <a:alphaModFix/>
          </a:blip>
          <a:stretch>
            <a:fillRect/>
          </a:stretch>
        </p:blipFill>
        <p:spPr>
          <a:xfrm>
            <a:off x="879425" y="1115850"/>
            <a:ext cx="3765550" cy="61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0"/>
          <p:cNvPicPr preferRelativeResize="0"/>
          <p:nvPr/>
        </p:nvPicPr>
        <p:blipFill>
          <a:blip r:embed="rId3">
            <a:alphaModFix/>
          </a:blip>
          <a:stretch>
            <a:fillRect/>
          </a:stretch>
        </p:blipFill>
        <p:spPr>
          <a:xfrm>
            <a:off x="193450" y="1018200"/>
            <a:ext cx="4125299" cy="4125299"/>
          </a:xfrm>
          <a:prstGeom prst="rect">
            <a:avLst/>
          </a:prstGeom>
          <a:noFill/>
          <a:ln>
            <a:noFill/>
          </a:ln>
        </p:spPr>
      </p:pic>
      <p:pic>
        <p:nvPicPr>
          <p:cNvPr id="182" name="Google Shape;182;p20"/>
          <p:cNvPicPr preferRelativeResize="0"/>
          <p:nvPr/>
        </p:nvPicPr>
        <p:blipFill>
          <a:blip r:embed="rId4">
            <a:alphaModFix/>
          </a:blip>
          <a:stretch>
            <a:fillRect/>
          </a:stretch>
        </p:blipFill>
        <p:spPr>
          <a:xfrm>
            <a:off x="4498700" y="942000"/>
            <a:ext cx="4240250" cy="4240250"/>
          </a:xfrm>
          <a:prstGeom prst="rect">
            <a:avLst/>
          </a:prstGeom>
          <a:noFill/>
          <a:ln>
            <a:noFill/>
          </a:ln>
        </p:spPr>
      </p:pic>
      <p:sp>
        <p:nvSpPr>
          <p:cNvPr id="183" name="Google Shape;183;p20"/>
          <p:cNvSpPr txBox="1"/>
          <p:nvPr/>
        </p:nvSpPr>
        <p:spPr>
          <a:xfrm>
            <a:off x="689800" y="814650"/>
            <a:ext cx="3104100" cy="59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800">
                <a:latin typeface="Calibri"/>
                <a:ea typeface="Calibri"/>
                <a:cs typeface="Calibri"/>
                <a:sym typeface="Calibri"/>
              </a:rPr>
              <a:t>Top Tag Words</a:t>
            </a:r>
            <a:endParaRPr b="1" sz="1800">
              <a:latin typeface="Calibri"/>
              <a:ea typeface="Calibri"/>
              <a:cs typeface="Calibri"/>
              <a:sym typeface="Calibri"/>
            </a:endParaRPr>
          </a:p>
        </p:txBody>
      </p:sp>
      <p:sp>
        <p:nvSpPr>
          <p:cNvPr id="184" name="Google Shape;184;p20"/>
          <p:cNvSpPr txBox="1"/>
          <p:nvPr/>
        </p:nvSpPr>
        <p:spPr>
          <a:xfrm>
            <a:off x="5128500" y="812200"/>
            <a:ext cx="3104100" cy="59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800">
                <a:latin typeface="Calibri"/>
                <a:ea typeface="Calibri"/>
                <a:cs typeface="Calibri"/>
                <a:sym typeface="Calibri"/>
              </a:rPr>
              <a:t>Top Title Words</a:t>
            </a:r>
            <a:endParaRPr b="1"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