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52e2b0e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52e2b0e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52e2b0ef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52e2b0ef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52e2b0ef2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52e2b0ef2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52e2b0ef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52e2b0ef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52e2b0ef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52e2b0ef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1800"/>
              </a:spcAft>
              <a:buClr>
                <a:schemeClr val="dk1"/>
              </a:buClr>
              <a:buSzPts val="1100"/>
              <a:buFont typeface="Arial"/>
              <a:buNone/>
            </a:pPr>
            <a:r>
              <a:rPr b="1" lang="en" sz="4000"/>
              <a:t>Project Proposal </a:t>
            </a:r>
            <a:endParaRPr sz="4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Team E: </a:t>
            </a:r>
            <a:r>
              <a:rPr lang="en" sz="2200"/>
              <a:t>Jiayu Yao, Shang Liu, Yuqiao Han</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Over 400 hours of videos are uploaded on YouTube in 1 minute. There are many traditional media platforms as well as individual online celebrities joining the game. However, only few of the videos became a hit.</a:t>
            </a:r>
            <a:endParaRPr/>
          </a:p>
          <a:p>
            <a:pPr indent="0" lvl="0" marL="0" rtl="0" algn="l">
              <a:spcBef>
                <a:spcPts val="1600"/>
              </a:spcBef>
              <a:spcAft>
                <a:spcPts val="0"/>
              </a:spcAft>
              <a:buClr>
                <a:schemeClr val="dk1"/>
              </a:buClr>
              <a:buSzPts val="1100"/>
              <a:buFont typeface="Arial"/>
              <a:buNone/>
            </a:pPr>
            <a:r>
              <a:rPr lang="en"/>
              <a:t>Besides of having good content, what else contributes to large views on YouTube? Many tutorials can be found online. However, they are based on personal experience, they are biased because of the lack of data.</a:t>
            </a:r>
            <a:endParaRPr/>
          </a:p>
          <a:p>
            <a:pPr indent="0" lvl="0" marL="0" rtl="0" algn="l">
              <a:spcBef>
                <a:spcPts val="1600"/>
              </a:spcBef>
              <a:spcAft>
                <a:spcPts val="0"/>
              </a:spcAft>
              <a:buClr>
                <a:schemeClr val="dk1"/>
              </a:buClr>
              <a:buSzPts val="1100"/>
              <a:buFont typeface="Arial"/>
              <a:buNone/>
            </a:pPr>
            <a:r>
              <a:rPr lang="en"/>
              <a:t>We are going to analyze this problem using more than 40,000 of video statistics, and utilize the data science technology to reveal, things that really make your video a hit.</a:t>
            </a:r>
            <a:endParaRPr/>
          </a:p>
          <a:p>
            <a:pPr indent="0" lvl="0" marL="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6792800" y="139075"/>
            <a:ext cx="1854074" cy="101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68" name="Google Shape;68;p15"/>
          <p:cNvSpPr txBox="1"/>
          <p:nvPr>
            <p:ph idx="1" type="body"/>
          </p:nvPr>
        </p:nvSpPr>
        <p:spPr>
          <a:xfrm>
            <a:off x="232975" y="11393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Analyze factors that highly affect on Youtube video popularity.</a:t>
            </a:r>
            <a:endParaRPr/>
          </a:p>
          <a:p>
            <a:pPr indent="-342900" lvl="0" marL="457200" rtl="0" algn="l">
              <a:spcBef>
                <a:spcPts val="0"/>
              </a:spcBef>
              <a:spcAft>
                <a:spcPts val="0"/>
              </a:spcAft>
              <a:buSzPts val="1800"/>
              <a:buChar char="●"/>
            </a:pPr>
            <a:r>
              <a:rPr lang="en"/>
              <a:t>Find out the top ten rules and attributes that contribute to high views on YouTube.</a:t>
            </a:r>
            <a:endParaRPr/>
          </a:p>
          <a:p>
            <a:pPr indent="-342900" lvl="0" marL="457200" rtl="0" algn="l">
              <a:spcBef>
                <a:spcPts val="0"/>
              </a:spcBef>
              <a:spcAft>
                <a:spcPts val="0"/>
              </a:spcAft>
              <a:buSzPts val="1800"/>
              <a:buChar char="●"/>
            </a:pPr>
            <a:r>
              <a:rPr lang="en"/>
              <a:t>Help individual YouTubers as well as traditional social media to most effectively convey their opinions and deliver their values.</a:t>
            </a:r>
            <a:endParaRPr/>
          </a:p>
          <a:p>
            <a:pPr indent="0" lvl="0" marL="0" rtl="0" algn="l">
              <a:spcBef>
                <a:spcPts val="160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838200" y="3345625"/>
            <a:ext cx="2730749" cy="1147800"/>
          </a:xfrm>
          <a:prstGeom prst="rect">
            <a:avLst/>
          </a:prstGeom>
          <a:noFill/>
          <a:ln>
            <a:noFill/>
          </a:ln>
        </p:spPr>
      </p:pic>
      <p:pic>
        <p:nvPicPr>
          <p:cNvPr id="70" name="Google Shape;70;p15"/>
          <p:cNvPicPr preferRelativeResize="0"/>
          <p:nvPr/>
        </p:nvPicPr>
        <p:blipFill>
          <a:blip r:embed="rId4">
            <a:alphaModFix/>
          </a:blip>
          <a:stretch>
            <a:fillRect/>
          </a:stretch>
        </p:blipFill>
        <p:spPr>
          <a:xfrm>
            <a:off x="4931525" y="3212725"/>
            <a:ext cx="2639398" cy="1484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Trending Youtube Video Statistics (Kaggle, collected using Youtube API)</a:t>
            </a:r>
            <a:endParaRPr/>
          </a:p>
          <a:p>
            <a:pPr indent="-342900" lvl="0" marL="457200" rtl="0" algn="l">
              <a:spcBef>
                <a:spcPts val="0"/>
              </a:spcBef>
              <a:spcAft>
                <a:spcPts val="0"/>
              </a:spcAft>
              <a:buSzPts val="1800"/>
              <a:buChar char="●"/>
            </a:pPr>
            <a:r>
              <a:rPr lang="en"/>
              <a:t>A record of several months of daily top trending videos on Youtube (US region)</a:t>
            </a:r>
            <a:endParaRPr/>
          </a:p>
          <a:p>
            <a:pPr indent="-342900" lvl="0" marL="457200" rtl="0" algn="l">
              <a:spcBef>
                <a:spcPts val="0"/>
              </a:spcBef>
              <a:spcAft>
                <a:spcPts val="0"/>
              </a:spcAft>
              <a:buSzPts val="1800"/>
              <a:buChar char="●"/>
            </a:pPr>
            <a:r>
              <a:rPr lang="en"/>
              <a:t>Data Size: 40,000+</a:t>
            </a:r>
            <a:endParaRPr/>
          </a:p>
          <a:p>
            <a:pPr indent="-342900" lvl="0" marL="457200" rtl="0" algn="l">
              <a:spcBef>
                <a:spcPts val="0"/>
              </a:spcBef>
              <a:spcAft>
                <a:spcPts val="0"/>
              </a:spcAft>
              <a:buSzPts val="1800"/>
              <a:buChar char="●"/>
            </a:pPr>
            <a:r>
              <a:rPr lang="en"/>
              <a:t>Numerical features: views, likes and dislikes, publish time, comment counts</a:t>
            </a:r>
            <a:endParaRPr/>
          </a:p>
          <a:p>
            <a:pPr indent="-342900" lvl="0" marL="457200" rtl="0" algn="l">
              <a:spcBef>
                <a:spcPts val="0"/>
              </a:spcBef>
              <a:spcAft>
                <a:spcPts val="0"/>
              </a:spcAft>
              <a:buSzPts val="1800"/>
              <a:buChar char="●"/>
            </a:pPr>
            <a:r>
              <a:rPr lang="en"/>
              <a:t>Categorical features</a:t>
            </a:r>
            <a:r>
              <a:rPr lang="en"/>
              <a:t>: video title, category, channel title, tag words, video descriptions, thumbnails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7" name="Google Shape;77;p16"/>
          <p:cNvPicPr preferRelativeResize="0"/>
          <p:nvPr/>
        </p:nvPicPr>
        <p:blipFill>
          <a:blip r:embed="rId3">
            <a:alphaModFix/>
          </a:blip>
          <a:stretch>
            <a:fillRect/>
          </a:stretch>
        </p:blipFill>
        <p:spPr>
          <a:xfrm>
            <a:off x="742950" y="3596850"/>
            <a:ext cx="2508576" cy="1413300"/>
          </a:xfrm>
          <a:prstGeom prst="rect">
            <a:avLst/>
          </a:prstGeom>
          <a:noFill/>
          <a:ln>
            <a:noFill/>
          </a:ln>
        </p:spPr>
      </p:pic>
      <p:pic>
        <p:nvPicPr>
          <p:cNvPr id="78" name="Google Shape;78;p16"/>
          <p:cNvPicPr preferRelativeResize="0"/>
          <p:nvPr/>
        </p:nvPicPr>
        <p:blipFill>
          <a:blip r:embed="rId4">
            <a:alphaModFix/>
          </a:blip>
          <a:stretch>
            <a:fillRect/>
          </a:stretch>
        </p:blipFill>
        <p:spPr>
          <a:xfrm>
            <a:off x="3575375" y="3597964"/>
            <a:ext cx="2508576" cy="1411074"/>
          </a:xfrm>
          <a:prstGeom prst="rect">
            <a:avLst/>
          </a:prstGeom>
          <a:noFill/>
          <a:ln>
            <a:noFill/>
          </a:ln>
        </p:spPr>
      </p:pic>
      <p:pic>
        <p:nvPicPr>
          <p:cNvPr id="79" name="Google Shape;79;p16"/>
          <p:cNvPicPr preferRelativeResize="0"/>
          <p:nvPr/>
        </p:nvPicPr>
        <p:blipFill>
          <a:blip r:embed="rId5">
            <a:alphaModFix/>
          </a:blip>
          <a:stretch>
            <a:fillRect/>
          </a:stretch>
        </p:blipFill>
        <p:spPr>
          <a:xfrm>
            <a:off x="6493225" y="3608850"/>
            <a:ext cx="1411074" cy="1411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Approaches</a:t>
            </a:r>
            <a:endParaRPr/>
          </a:p>
        </p:txBody>
      </p:sp>
      <p:sp>
        <p:nvSpPr>
          <p:cNvPr id="85" name="Google Shape;85;p17"/>
          <p:cNvSpPr txBox="1"/>
          <p:nvPr>
            <p:ph idx="1" type="body"/>
          </p:nvPr>
        </p:nvSpPr>
        <p:spPr>
          <a:xfrm>
            <a:off x="311700" y="11131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Feature Selection</a:t>
            </a:r>
            <a:endParaRPr/>
          </a:p>
          <a:p>
            <a:pPr indent="-342900" lvl="0" marL="457200" rtl="0" algn="l">
              <a:spcBef>
                <a:spcPts val="0"/>
              </a:spcBef>
              <a:spcAft>
                <a:spcPts val="0"/>
              </a:spcAft>
              <a:buSzPts val="1800"/>
              <a:buChar char="●"/>
            </a:pPr>
            <a:r>
              <a:rPr lang="en"/>
              <a:t>Text Analytics: </a:t>
            </a:r>
            <a:r>
              <a:rPr lang="en"/>
              <a:t>Naive</a:t>
            </a:r>
            <a:r>
              <a:rPr lang="en"/>
              <a:t> Bayes, Parameterization with Bag-of-words, Brown Clustering, Word Embeddings, Association Rule</a:t>
            </a:r>
            <a:endParaRPr/>
          </a:p>
          <a:p>
            <a:pPr indent="-342900" lvl="0" marL="457200" rtl="0" algn="l">
              <a:spcBef>
                <a:spcPts val="0"/>
              </a:spcBef>
              <a:spcAft>
                <a:spcPts val="0"/>
              </a:spcAft>
              <a:buSzPts val="1800"/>
              <a:buChar char="●"/>
            </a:pPr>
            <a:r>
              <a:rPr lang="en"/>
              <a:t>Vision Recognition：</a:t>
            </a:r>
            <a:r>
              <a:rPr lang="en"/>
              <a:t>CNN，Hidden Markov Model，etc.</a:t>
            </a:r>
            <a:endParaRPr/>
          </a:p>
          <a:p>
            <a:pPr indent="-342900" lvl="0" marL="457200" rtl="0" algn="l">
              <a:spcBef>
                <a:spcPts val="0"/>
              </a:spcBef>
              <a:spcAft>
                <a:spcPts val="0"/>
              </a:spcAft>
              <a:buSzPts val="1800"/>
              <a:buChar char="●"/>
            </a:pPr>
            <a:r>
              <a:rPr lang="en"/>
              <a:t>Image process: Average color, Brightness</a:t>
            </a:r>
            <a:endParaRPr/>
          </a:p>
          <a:p>
            <a:pPr indent="0" lvl="0" marL="0" rtl="0" algn="l">
              <a:spcBef>
                <a:spcPts val="1600"/>
              </a:spcBef>
              <a:spcAft>
                <a:spcPts val="1600"/>
              </a:spcAft>
              <a:buNone/>
            </a:pPr>
            <a:r>
              <a:rPr lang="en"/>
              <a:t>  </a:t>
            </a:r>
            <a:endParaRPr/>
          </a:p>
        </p:txBody>
      </p:sp>
      <p:pic>
        <p:nvPicPr>
          <p:cNvPr id="86" name="Google Shape;86;p17"/>
          <p:cNvPicPr preferRelativeResize="0"/>
          <p:nvPr/>
        </p:nvPicPr>
        <p:blipFill>
          <a:blip r:embed="rId3">
            <a:alphaModFix/>
          </a:blip>
          <a:stretch>
            <a:fillRect/>
          </a:stretch>
        </p:blipFill>
        <p:spPr>
          <a:xfrm>
            <a:off x="6097925" y="2877200"/>
            <a:ext cx="2883300" cy="165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Difficulties in feature selection and new f</a:t>
            </a:r>
            <a:r>
              <a:rPr lang="en"/>
              <a:t>eature </a:t>
            </a:r>
            <a:r>
              <a:rPr lang="en"/>
              <a:t>creation (try and test for many times)</a:t>
            </a:r>
            <a:endParaRPr/>
          </a:p>
          <a:p>
            <a:pPr indent="-342900" lvl="0" marL="457200" rtl="0" algn="l">
              <a:spcBef>
                <a:spcPts val="0"/>
              </a:spcBef>
              <a:spcAft>
                <a:spcPts val="0"/>
              </a:spcAft>
              <a:buSzPts val="1800"/>
              <a:buChar char="●"/>
            </a:pPr>
            <a:r>
              <a:rPr lang="en"/>
              <a:t>When we are trying to find the relationship between </a:t>
            </a:r>
            <a:r>
              <a:rPr lang="en"/>
              <a:t>popularity </a:t>
            </a:r>
            <a:r>
              <a:rPr lang="en"/>
              <a:t>and tags, there will be too many different tags (merge the same meaning, only use the data with the tag that appear frequently) </a:t>
            </a:r>
            <a:endParaRPr/>
          </a:p>
          <a:p>
            <a:pPr indent="-342900" lvl="0" marL="457200" rtl="0" algn="l">
              <a:spcBef>
                <a:spcPts val="0"/>
              </a:spcBef>
              <a:spcAft>
                <a:spcPts val="0"/>
              </a:spcAft>
              <a:buSzPts val="1800"/>
              <a:buChar char="●"/>
            </a:pPr>
            <a:r>
              <a:rPr lang="en"/>
              <a:t>The data may be unbalanced for some of the “big channel” such as AMC may have inborn more </a:t>
            </a:r>
            <a:r>
              <a:rPr lang="en"/>
              <a:t>popularity </a:t>
            </a:r>
            <a:r>
              <a:rPr lang="en"/>
              <a:t>than the regular channel and all of the data are mixed(</a:t>
            </a:r>
            <a:r>
              <a:rPr lang="en"/>
              <a:t>using</a:t>
            </a:r>
            <a:r>
              <a:rPr lang="en"/>
              <a:t> the data only in regular channel(such as select the data with the channel only named by people’s “name”))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