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0e6c084e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0e6c084e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5ec36c360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5ec36c360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5ec36c36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5ec36c36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57adda2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57adda2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57adda2c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57adda2c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7c8b6aad6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7c8b6aad6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7c8b6aad6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7c8b6aad6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595875" y="1695300"/>
            <a:ext cx="56931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Project Presentation #3</a:t>
            </a:r>
            <a:endParaRPr b="1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Team E: Jiayu Yao, Shang Liu, Yuqiao Han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715825" y="1942050"/>
            <a:ext cx="75057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New Features</a:t>
            </a:r>
            <a:endParaRPr/>
          </a:p>
        </p:txBody>
      </p:sp>
      <p:sp>
        <p:nvSpPr>
          <p:cNvPr id="135" name="Google Shape;135;p14"/>
          <p:cNvSpPr txBox="1"/>
          <p:nvPr/>
        </p:nvSpPr>
        <p:spPr>
          <a:xfrm>
            <a:off x="715825" y="941525"/>
            <a:ext cx="75057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 sz="1800"/>
              <a:t>Analyze factors that highly affect on Youtube video popularity.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 sz="1800"/>
              <a:t>Find out the top ten rules and attributes that contribute to high views on YouTube.</a:t>
            </a:r>
            <a:endParaRPr/>
          </a:p>
        </p:txBody>
      </p:sp>
      <p:sp>
        <p:nvSpPr>
          <p:cNvPr id="136" name="Google Shape;136;p14"/>
          <p:cNvSpPr txBox="1"/>
          <p:nvPr>
            <p:ph type="title"/>
          </p:nvPr>
        </p:nvSpPr>
        <p:spPr>
          <a:xfrm>
            <a:off x="715825" y="340875"/>
            <a:ext cx="75057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Goals</a:t>
            </a:r>
            <a:endParaRPr/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400" y="2547525"/>
            <a:ext cx="8265475" cy="213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379725"/>
            <a:ext cx="7505700" cy="8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"/>
              <a:buAutoNum type="arabicPeriod"/>
            </a:pPr>
            <a:r>
              <a:rPr lang="zh-C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Calculate the days between publishing date and trending date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"/>
              <a:buAutoNum type="arabicPeriod"/>
            </a:pPr>
            <a:r>
              <a:rPr lang="zh-C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Calculate the daily comments, daily  likes, daily dislikes, daily views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"/>
              <a:buAutoNum type="arabicPeriod"/>
            </a:pPr>
            <a:r>
              <a:rPr lang="zh-C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plot the distributation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43" name="Google Shape;143;p15"/>
          <p:cNvPicPr preferRelativeResize="0"/>
          <p:nvPr/>
        </p:nvPicPr>
        <p:blipFill rotWithShape="1">
          <a:blip r:embed="rId3">
            <a:alphaModFix/>
          </a:blip>
          <a:srcRect b="1555" l="0" r="0" t="0"/>
          <a:stretch/>
        </p:blipFill>
        <p:spPr>
          <a:xfrm>
            <a:off x="814625" y="1070598"/>
            <a:ext cx="3316501" cy="167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9200" y="1070600"/>
            <a:ext cx="3316501" cy="163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5"/>
          <p:cNvSpPr txBox="1"/>
          <p:nvPr/>
        </p:nvSpPr>
        <p:spPr>
          <a:xfrm>
            <a:off x="1489925" y="2625800"/>
            <a:ext cx="2069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daily dislikes</a:t>
            </a:r>
            <a:endParaRPr/>
          </a:p>
        </p:txBody>
      </p:sp>
      <p:sp>
        <p:nvSpPr>
          <p:cNvPr id="146" name="Google Shape;146;p15"/>
          <p:cNvSpPr txBox="1"/>
          <p:nvPr/>
        </p:nvSpPr>
        <p:spPr>
          <a:xfrm>
            <a:off x="5665675" y="2625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daily  likes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2550" y="2958451"/>
            <a:ext cx="3327074" cy="169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5"/>
          <p:cNvSpPr txBox="1"/>
          <p:nvPr/>
        </p:nvSpPr>
        <p:spPr>
          <a:xfrm>
            <a:off x="5665675" y="46070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daily comments</a:t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4625" y="2958450"/>
            <a:ext cx="3327074" cy="1706188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 txBox="1"/>
          <p:nvPr/>
        </p:nvSpPr>
        <p:spPr>
          <a:xfrm>
            <a:off x="1489925" y="46070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category id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Distribution of title length and tags number 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819150" y="4109950"/>
            <a:ext cx="3752700" cy="7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mean: 8.53         standard deviation: </a:t>
            </a:r>
            <a:r>
              <a:rPr lang="zh-C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12.35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6" y="1634800"/>
            <a:ext cx="3602719" cy="24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3103" y="1634799"/>
            <a:ext cx="3569048" cy="24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6"/>
          <p:cNvSpPr txBox="1"/>
          <p:nvPr>
            <p:ph idx="1" type="body"/>
          </p:nvPr>
        </p:nvSpPr>
        <p:spPr>
          <a:xfrm>
            <a:off x="4572000" y="4109950"/>
            <a:ext cx="3752700" cy="2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mean: </a:t>
            </a:r>
            <a:r>
              <a:rPr lang="zh-C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19.74        </a:t>
            </a:r>
            <a:r>
              <a:rPr lang="zh-CN"/>
              <a:t>standard deviation: </a:t>
            </a:r>
            <a:r>
              <a:rPr lang="zh-C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144.30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819150" y="3128775"/>
            <a:ext cx="7505700" cy="17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CN" sz="1400"/>
              <a:t>Video posting count for each channel in 213 days.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CN" sz="1400"/>
              <a:t>Define frequency threshold as: 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/>
              <a:t>Low: frequency &lt;= 0.02,  less than one video in 50 days.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/>
              <a:t>Moderate: 0.02 &lt; frequency &lt;= 0.6,  less than one video in 15 days.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/>
              <a:t>High: frequency &gt; 0.6, more than one videos posted in 15 days.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/>
              <a:t>  3.    Add channel frequency (‘Low’, ‘Moderate’, ‘High’) as a new feature.</a:t>
            </a:r>
            <a:endParaRPr sz="1400"/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378200"/>
            <a:ext cx="3671125" cy="265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0575" y="400125"/>
            <a:ext cx="3747657" cy="265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819150" y="517575"/>
            <a:ext cx="7505700" cy="7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Social Media Link in Video Description</a:t>
            </a:r>
            <a:endParaRPr/>
          </a:p>
        </p:txBody>
      </p:sp>
      <p:sp>
        <p:nvSpPr>
          <p:cNvPr id="172" name="Google Shape;172;p18"/>
          <p:cNvSpPr txBox="1"/>
          <p:nvPr>
            <p:ph idx="1" type="body"/>
          </p:nvPr>
        </p:nvSpPr>
        <p:spPr>
          <a:xfrm>
            <a:off x="819150" y="1133100"/>
            <a:ext cx="3825000" cy="28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Ratio of whether the video contains </a:t>
            </a:r>
            <a:r>
              <a:rPr lang="zh-CN" sz="1800"/>
              <a:t>Facebook or Instagram links in description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Add two new features: whether contians facebook links and whether contains instagram links (True or False)</a:t>
            </a:r>
            <a:endParaRPr sz="1800"/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125" y="1624000"/>
            <a:ext cx="3991800" cy="261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819150" y="3128775"/>
            <a:ext cx="7505700" cy="17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zh-CN" sz="1400">
                <a:latin typeface="Calibri"/>
                <a:ea typeface="Calibri"/>
                <a:cs typeface="Calibri"/>
                <a:sym typeface="Calibri"/>
              </a:rPr>
              <a:t>Special characters in title: This column contains the title contains special characters(such as “!” “?”), this feature has true or false as values.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zh-CN" sz="1400">
                <a:latin typeface="Calibri"/>
                <a:ea typeface="Calibri"/>
                <a:cs typeface="Calibri"/>
                <a:sym typeface="Calibri"/>
              </a:rPr>
              <a:t>Number in title: This column contains if the title contains number, this feature has true or false as values.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451050"/>
            <a:ext cx="3567275" cy="240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4775" y="451050"/>
            <a:ext cx="3567275" cy="2280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819150" y="3128775"/>
            <a:ext cx="7505700" cy="17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CN" sz="1400"/>
              <a:t>Classification of the daily views: In this column, we divide daily views  into 3  tags “small”, ”middle”, ” large”, according to the values, each of tag has ⅓ of the total data.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CN" sz="1400">
                <a:highlight>
                  <a:srgbClr val="FFFFFF"/>
                </a:highlight>
              </a:rPr>
              <a:t>Min : 0, ⅓</a:t>
            </a:r>
            <a:r>
              <a:rPr lang="zh-CN" sz="1400">
                <a:highlight>
                  <a:srgbClr val="FFFFFF"/>
                </a:highlight>
              </a:rPr>
              <a:t>: 56601, ⅔: 195065, Max:20932130</a:t>
            </a:r>
            <a:endParaRPr sz="14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86" name="Google Shape;1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925" y="469525"/>
            <a:ext cx="4045975" cy="261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