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0e6c084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0e6c084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6778994b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6778994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6778994b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6778994b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6778994bf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6778994bf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6778994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6778994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6778994bf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6778994bf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679cd19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679cd19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595875" y="1695300"/>
            <a:ext cx="56931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zh-CN"/>
              <a:t>Project Presentation #4</a:t>
            </a:r>
            <a:endParaRPr b="1"/>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Team E: Jiayu Yao, Shang Liu, Yuqiao 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15825" y="1942050"/>
            <a:ext cx="75057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Features</a:t>
            </a:r>
            <a:endParaRPr/>
          </a:p>
        </p:txBody>
      </p:sp>
      <p:sp>
        <p:nvSpPr>
          <p:cNvPr id="135" name="Google Shape;135;p14"/>
          <p:cNvSpPr txBox="1"/>
          <p:nvPr/>
        </p:nvSpPr>
        <p:spPr>
          <a:xfrm>
            <a:off x="715825" y="941525"/>
            <a:ext cx="7505700" cy="1090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zh-CN" sz="1800"/>
              <a:t>Analyze factors that highly affect on Youtube video popularity.</a:t>
            </a:r>
            <a:endParaRPr sz="1800"/>
          </a:p>
          <a:p>
            <a:pPr indent="-342900" lvl="0" marL="457200" rtl="0" algn="l">
              <a:lnSpc>
                <a:spcPct val="115000"/>
              </a:lnSpc>
              <a:spcBef>
                <a:spcPts val="0"/>
              </a:spcBef>
              <a:spcAft>
                <a:spcPts val="0"/>
              </a:spcAft>
              <a:buClr>
                <a:srgbClr val="000000"/>
              </a:buClr>
              <a:buSzPts val="1800"/>
              <a:buChar char="●"/>
            </a:pPr>
            <a:r>
              <a:rPr lang="zh-CN" sz="1800"/>
              <a:t>Find out the top ten rules and attributes that contribute to high views on YouTube.</a:t>
            </a:r>
            <a:endParaRPr/>
          </a:p>
        </p:txBody>
      </p:sp>
      <p:sp>
        <p:nvSpPr>
          <p:cNvPr id="136" name="Google Shape;136;p14"/>
          <p:cNvSpPr txBox="1"/>
          <p:nvPr>
            <p:ph type="title"/>
          </p:nvPr>
        </p:nvSpPr>
        <p:spPr>
          <a:xfrm>
            <a:off x="715825" y="340875"/>
            <a:ext cx="75057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Goals</a:t>
            </a:r>
            <a:endParaRPr/>
          </a:p>
        </p:txBody>
      </p:sp>
      <p:sp>
        <p:nvSpPr>
          <p:cNvPr id="137" name="Google Shape;137;p14"/>
          <p:cNvSpPr txBox="1"/>
          <p:nvPr/>
        </p:nvSpPr>
        <p:spPr>
          <a:xfrm>
            <a:off x="492725" y="2701950"/>
            <a:ext cx="8362500" cy="20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Input() features: </a:t>
            </a:r>
            <a:endParaRPr/>
          </a:p>
          <a:p>
            <a:pPr indent="0" lvl="0" marL="0" rtl="0" algn="l">
              <a:spcBef>
                <a:spcPts val="0"/>
              </a:spcBef>
              <a:spcAft>
                <a:spcPts val="0"/>
              </a:spcAft>
              <a:buNone/>
            </a:pPr>
            <a:r>
              <a:rPr lang="zh-CN"/>
              <a:t>"channel frequency", "contain_facebook", "contain_instagram", </a:t>
            </a:r>
            <a:endParaRPr/>
          </a:p>
          <a:p>
            <a:pPr indent="0" lvl="0" marL="0" rtl="0" algn="l">
              <a:spcBef>
                <a:spcPts val="0"/>
              </a:spcBef>
              <a:spcAft>
                <a:spcPts val="0"/>
              </a:spcAft>
              <a:buNone/>
            </a:pPr>
            <a:r>
              <a:rPr lang="zh-CN"/>
              <a:t>"tags_length", "daily_likes", "daily_dislikes", "daily_comment_count", </a:t>
            </a:r>
            <a:endParaRPr/>
          </a:p>
          <a:p>
            <a:pPr indent="0" lvl="0" marL="0" rtl="0" algn="l">
              <a:spcBef>
                <a:spcPts val="0"/>
              </a:spcBef>
              <a:spcAft>
                <a:spcPts val="0"/>
              </a:spcAft>
              <a:buNone/>
            </a:pPr>
            <a:r>
              <a:rPr lang="zh-CN"/>
              <a:t>"title_length", </a:t>
            </a:r>
            <a:r>
              <a:rPr lang="zh-CN"/>
              <a:t> "title_has_num", "title_has_special"</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Output features:</a:t>
            </a:r>
            <a:endParaRPr/>
          </a:p>
          <a:p>
            <a:pPr indent="0" lvl="0" marL="0" rtl="0" algn="l">
              <a:spcBef>
                <a:spcPts val="0"/>
              </a:spcBef>
              <a:spcAft>
                <a:spcPts val="0"/>
              </a:spcAft>
              <a:buNone/>
            </a:pPr>
            <a:r>
              <a:rPr lang="zh-CN"/>
              <a:t> "daily_views"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Feature Normalization</a:t>
            </a:r>
            <a:endParaRPr/>
          </a:p>
        </p:txBody>
      </p:sp>
      <p:pic>
        <p:nvPicPr>
          <p:cNvPr id="143" name="Google Shape;143;p15"/>
          <p:cNvPicPr preferRelativeResize="0"/>
          <p:nvPr/>
        </p:nvPicPr>
        <p:blipFill>
          <a:blip r:embed="rId3">
            <a:alphaModFix/>
          </a:blip>
          <a:stretch>
            <a:fillRect/>
          </a:stretch>
        </p:blipFill>
        <p:spPr>
          <a:xfrm>
            <a:off x="507500" y="1517300"/>
            <a:ext cx="5136512" cy="303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758650" y="230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Linear Regression</a:t>
            </a:r>
            <a:endParaRPr/>
          </a:p>
        </p:txBody>
      </p:sp>
      <p:pic>
        <p:nvPicPr>
          <p:cNvPr id="149" name="Google Shape;149;p16"/>
          <p:cNvPicPr preferRelativeResize="0"/>
          <p:nvPr/>
        </p:nvPicPr>
        <p:blipFill>
          <a:blip r:embed="rId3">
            <a:alphaModFix/>
          </a:blip>
          <a:stretch>
            <a:fillRect/>
          </a:stretch>
        </p:blipFill>
        <p:spPr>
          <a:xfrm>
            <a:off x="335050" y="1076984"/>
            <a:ext cx="5166549" cy="2511500"/>
          </a:xfrm>
          <a:prstGeom prst="rect">
            <a:avLst/>
          </a:prstGeom>
          <a:noFill/>
          <a:ln>
            <a:noFill/>
          </a:ln>
        </p:spPr>
      </p:pic>
      <p:pic>
        <p:nvPicPr>
          <p:cNvPr id="150" name="Google Shape;150;p16"/>
          <p:cNvPicPr preferRelativeResize="0"/>
          <p:nvPr/>
        </p:nvPicPr>
        <p:blipFill>
          <a:blip r:embed="rId4">
            <a:alphaModFix/>
          </a:blip>
          <a:stretch>
            <a:fillRect/>
          </a:stretch>
        </p:blipFill>
        <p:spPr>
          <a:xfrm>
            <a:off x="5583524" y="1164489"/>
            <a:ext cx="3193216" cy="233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758650" y="230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Linear Regression</a:t>
            </a:r>
            <a:endParaRPr/>
          </a:p>
        </p:txBody>
      </p:sp>
      <p:pic>
        <p:nvPicPr>
          <p:cNvPr id="156" name="Google Shape;156;p17"/>
          <p:cNvPicPr preferRelativeResize="0"/>
          <p:nvPr/>
        </p:nvPicPr>
        <p:blipFill>
          <a:blip r:embed="rId3">
            <a:alphaModFix/>
          </a:blip>
          <a:stretch>
            <a:fillRect/>
          </a:stretch>
        </p:blipFill>
        <p:spPr>
          <a:xfrm>
            <a:off x="343925" y="1004775"/>
            <a:ext cx="3921125" cy="1904175"/>
          </a:xfrm>
          <a:prstGeom prst="rect">
            <a:avLst/>
          </a:prstGeom>
          <a:noFill/>
          <a:ln>
            <a:noFill/>
          </a:ln>
        </p:spPr>
      </p:pic>
      <p:pic>
        <p:nvPicPr>
          <p:cNvPr id="157" name="Google Shape;157;p17"/>
          <p:cNvPicPr preferRelativeResize="0"/>
          <p:nvPr/>
        </p:nvPicPr>
        <p:blipFill>
          <a:blip r:embed="rId4">
            <a:alphaModFix/>
          </a:blip>
          <a:stretch>
            <a:fillRect/>
          </a:stretch>
        </p:blipFill>
        <p:spPr>
          <a:xfrm>
            <a:off x="4815650" y="1007050"/>
            <a:ext cx="3921126" cy="1899625"/>
          </a:xfrm>
          <a:prstGeom prst="rect">
            <a:avLst/>
          </a:prstGeom>
          <a:noFill/>
          <a:ln>
            <a:noFill/>
          </a:ln>
        </p:spPr>
      </p:pic>
      <p:sp>
        <p:nvSpPr>
          <p:cNvPr id="158" name="Google Shape;158;p17"/>
          <p:cNvSpPr txBox="1"/>
          <p:nvPr>
            <p:ph type="title"/>
          </p:nvPr>
        </p:nvSpPr>
        <p:spPr>
          <a:xfrm>
            <a:off x="6070150" y="3038675"/>
            <a:ext cx="2194200" cy="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t>feature </a:t>
            </a:r>
            <a:r>
              <a:rPr lang="zh-CN" sz="1200"/>
              <a:t>model selection</a:t>
            </a:r>
            <a:endParaRPr sz="1200"/>
          </a:p>
        </p:txBody>
      </p:sp>
      <p:sp>
        <p:nvSpPr>
          <p:cNvPr id="159" name="Google Shape;159;p17"/>
          <p:cNvSpPr txBox="1"/>
          <p:nvPr>
            <p:ph type="title"/>
          </p:nvPr>
        </p:nvSpPr>
        <p:spPr>
          <a:xfrm>
            <a:off x="1320625" y="3038675"/>
            <a:ext cx="2194200" cy="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t>no </a:t>
            </a:r>
            <a:r>
              <a:rPr lang="zh-CN" sz="1200"/>
              <a:t>feature model selection</a:t>
            </a:r>
            <a:endParaRPr sz="1200"/>
          </a:p>
        </p:txBody>
      </p:sp>
      <p:pic>
        <p:nvPicPr>
          <p:cNvPr id="160" name="Google Shape;160;p17"/>
          <p:cNvPicPr preferRelativeResize="0"/>
          <p:nvPr/>
        </p:nvPicPr>
        <p:blipFill>
          <a:blip r:embed="rId5">
            <a:alphaModFix/>
          </a:blip>
          <a:stretch>
            <a:fillRect/>
          </a:stretch>
        </p:blipFill>
        <p:spPr>
          <a:xfrm>
            <a:off x="6178100" y="230400"/>
            <a:ext cx="2636025" cy="1430875"/>
          </a:xfrm>
          <a:prstGeom prst="rect">
            <a:avLst/>
          </a:prstGeom>
          <a:noFill/>
          <a:ln>
            <a:noFill/>
          </a:ln>
        </p:spPr>
      </p:pic>
      <p:pic>
        <p:nvPicPr>
          <p:cNvPr id="161" name="Google Shape;161;p17"/>
          <p:cNvPicPr preferRelativeResize="0"/>
          <p:nvPr/>
        </p:nvPicPr>
        <p:blipFill>
          <a:blip r:embed="rId6">
            <a:alphaModFix/>
          </a:blip>
          <a:stretch>
            <a:fillRect/>
          </a:stretch>
        </p:blipFill>
        <p:spPr>
          <a:xfrm>
            <a:off x="5717825" y="3434000"/>
            <a:ext cx="2495256" cy="1346125"/>
          </a:xfrm>
          <a:prstGeom prst="rect">
            <a:avLst/>
          </a:prstGeom>
          <a:noFill/>
          <a:ln>
            <a:noFill/>
          </a:ln>
        </p:spPr>
      </p:pic>
      <p:pic>
        <p:nvPicPr>
          <p:cNvPr id="162" name="Google Shape;162;p17"/>
          <p:cNvPicPr preferRelativeResize="0"/>
          <p:nvPr/>
        </p:nvPicPr>
        <p:blipFill>
          <a:blip r:embed="rId7">
            <a:alphaModFix/>
          </a:blip>
          <a:stretch>
            <a:fillRect/>
          </a:stretch>
        </p:blipFill>
        <p:spPr>
          <a:xfrm>
            <a:off x="1156909" y="3434000"/>
            <a:ext cx="2295143" cy="134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18"/>
          <p:cNvPicPr preferRelativeResize="0"/>
          <p:nvPr/>
        </p:nvPicPr>
        <p:blipFill>
          <a:blip r:embed="rId3">
            <a:alphaModFix/>
          </a:blip>
          <a:stretch>
            <a:fillRect/>
          </a:stretch>
        </p:blipFill>
        <p:spPr>
          <a:xfrm>
            <a:off x="715000" y="948012"/>
            <a:ext cx="3132576" cy="1567125"/>
          </a:xfrm>
          <a:prstGeom prst="rect">
            <a:avLst/>
          </a:prstGeom>
          <a:noFill/>
          <a:ln>
            <a:noFill/>
          </a:ln>
        </p:spPr>
      </p:pic>
      <p:sp>
        <p:nvSpPr>
          <p:cNvPr id="168" name="Google Shape;168;p18"/>
          <p:cNvSpPr txBox="1"/>
          <p:nvPr>
            <p:ph type="title"/>
          </p:nvPr>
        </p:nvSpPr>
        <p:spPr>
          <a:xfrm>
            <a:off x="758650" y="230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Decision Tree max:5</a:t>
            </a:r>
            <a:endParaRPr/>
          </a:p>
          <a:p>
            <a:pPr indent="0" lvl="0" marL="0" rtl="0" algn="l">
              <a:spcBef>
                <a:spcPts val="0"/>
              </a:spcBef>
              <a:spcAft>
                <a:spcPts val="0"/>
              </a:spcAft>
              <a:buNone/>
            </a:pPr>
            <a:r>
              <a:t/>
            </a:r>
            <a:endParaRPr/>
          </a:p>
        </p:txBody>
      </p:sp>
      <p:pic>
        <p:nvPicPr>
          <p:cNvPr id="169" name="Google Shape;169;p18"/>
          <p:cNvPicPr preferRelativeResize="0"/>
          <p:nvPr/>
        </p:nvPicPr>
        <p:blipFill>
          <a:blip r:embed="rId4">
            <a:alphaModFix/>
          </a:blip>
          <a:stretch>
            <a:fillRect/>
          </a:stretch>
        </p:blipFill>
        <p:spPr>
          <a:xfrm>
            <a:off x="4697535" y="919688"/>
            <a:ext cx="3252714" cy="1623750"/>
          </a:xfrm>
          <a:prstGeom prst="rect">
            <a:avLst/>
          </a:prstGeom>
          <a:noFill/>
          <a:ln>
            <a:noFill/>
          </a:ln>
        </p:spPr>
      </p:pic>
      <p:pic>
        <p:nvPicPr>
          <p:cNvPr id="170" name="Google Shape;170;p18"/>
          <p:cNvPicPr preferRelativeResize="0"/>
          <p:nvPr/>
        </p:nvPicPr>
        <p:blipFill>
          <a:blip r:embed="rId5">
            <a:alphaModFix/>
          </a:blip>
          <a:stretch>
            <a:fillRect/>
          </a:stretch>
        </p:blipFill>
        <p:spPr>
          <a:xfrm>
            <a:off x="704900" y="3054363"/>
            <a:ext cx="3152775" cy="1304925"/>
          </a:xfrm>
          <a:prstGeom prst="rect">
            <a:avLst/>
          </a:prstGeom>
          <a:noFill/>
          <a:ln>
            <a:noFill/>
          </a:ln>
        </p:spPr>
      </p:pic>
      <p:pic>
        <p:nvPicPr>
          <p:cNvPr id="171" name="Google Shape;171;p18"/>
          <p:cNvPicPr preferRelativeResize="0"/>
          <p:nvPr/>
        </p:nvPicPr>
        <p:blipFill>
          <a:blip r:embed="rId6">
            <a:alphaModFix/>
          </a:blip>
          <a:stretch>
            <a:fillRect/>
          </a:stretch>
        </p:blipFill>
        <p:spPr>
          <a:xfrm>
            <a:off x="4940138" y="2997237"/>
            <a:ext cx="2667000" cy="141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758650" y="230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Decision Tree</a:t>
            </a:r>
            <a:endParaRPr/>
          </a:p>
          <a:p>
            <a:pPr indent="0" lvl="0" marL="0" rtl="0" algn="l">
              <a:spcBef>
                <a:spcPts val="0"/>
              </a:spcBef>
              <a:spcAft>
                <a:spcPts val="0"/>
              </a:spcAft>
              <a:buNone/>
            </a:pPr>
            <a:r>
              <a:t/>
            </a:r>
            <a:endParaRPr/>
          </a:p>
        </p:txBody>
      </p:sp>
      <p:pic>
        <p:nvPicPr>
          <p:cNvPr id="177" name="Google Shape;177;p19"/>
          <p:cNvPicPr preferRelativeResize="0"/>
          <p:nvPr/>
        </p:nvPicPr>
        <p:blipFill>
          <a:blip r:embed="rId3">
            <a:alphaModFix/>
          </a:blip>
          <a:stretch>
            <a:fillRect/>
          </a:stretch>
        </p:blipFill>
        <p:spPr>
          <a:xfrm>
            <a:off x="0" y="289427"/>
            <a:ext cx="9144002" cy="45646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845600"/>
            <a:ext cx="7505700" cy="6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Exploration of Tag Words &amp; Title</a:t>
            </a:r>
            <a:endParaRPr/>
          </a:p>
        </p:txBody>
      </p:sp>
      <p:sp>
        <p:nvSpPr>
          <p:cNvPr id="183" name="Google Shape;183;p20"/>
          <p:cNvSpPr txBox="1"/>
          <p:nvPr>
            <p:ph idx="1" type="body"/>
          </p:nvPr>
        </p:nvSpPr>
        <p:spPr>
          <a:xfrm>
            <a:off x="819150" y="1653275"/>
            <a:ext cx="7505700" cy="27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Current Proposed Model:</a:t>
            </a:r>
            <a:endParaRPr/>
          </a:p>
          <a:p>
            <a:pPr indent="0" lvl="0" marL="0" rtl="0" algn="l">
              <a:spcBef>
                <a:spcPts val="1600"/>
              </a:spcBef>
              <a:spcAft>
                <a:spcPts val="0"/>
              </a:spcAft>
              <a:buNone/>
            </a:pPr>
            <a:r>
              <a:rPr lang="zh-CN"/>
              <a:t>In order to investigate the word order of tags and title that related to the daily view count, we are proposing to establish neural network to analyze word embedding. Current plan is to create a LSTM architecture and train the model to see the relation between word order and view counts.</a:t>
            </a:r>
            <a:endParaRPr/>
          </a:p>
          <a:p>
            <a:pPr indent="0" lvl="0" marL="0" rtl="0" algn="l">
              <a:spcBef>
                <a:spcPts val="1600"/>
              </a:spcBef>
              <a:spcAft>
                <a:spcPts val="0"/>
              </a:spcAft>
              <a:buNone/>
            </a:pPr>
            <a:r>
              <a:rPr lang="zh-CN"/>
              <a:t>A fairly standard network NLP tasks: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4" name="Google Shape;184;p20"/>
          <p:cNvPicPr preferRelativeResize="0"/>
          <p:nvPr/>
        </p:nvPicPr>
        <p:blipFill>
          <a:blip r:embed="rId3">
            <a:alphaModFix/>
          </a:blip>
          <a:stretch>
            <a:fillRect/>
          </a:stretch>
        </p:blipFill>
        <p:spPr>
          <a:xfrm>
            <a:off x="228600" y="3507726"/>
            <a:ext cx="8659977" cy="1102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