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397500" cy="6858000"/>
  <p:notesSz cx="53975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0"/>
  </p:normalViewPr>
  <p:slideViewPr>
    <p:cSldViewPr>
      <p:cViewPr>
        <p:scale>
          <a:sx n="212" d="100"/>
          <a:sy n="212" d="100"/>
        </p:scale>
        <p:origin x="1160" y="144"/>
      </p:cViewPr>
      <p:guideLst>
        <p:guide orient="horz" pos="2880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288" y="2125980"/>
            <a:ext cx="4593272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0577" y="3840480"/>
            <a:ext cx="378269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0192" y="1577340"/>
            <a:ext cx="235067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82982" y="1577340"/>
            <a:ext cx="235067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450" y="781050"/>
            <a:ext cx="736600" cy="878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0950" y="1863089"/>
            <a:ext cx="2576829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75F5A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7309" y="6377940"/>
            <a:ext cx="172923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0192" y="6377940"/>
            <a:ext cx="124288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0772" y="6377940"/>
            <a:ext cx="124288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985" y="1561464"/>
            <a:ext cx="75628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Times New Roman"/>
                <a:cs typeface="Times New Roman"/>
              </a:rPr>
              <a:t>LOOK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75" dirty="0">
                <a:latin typeface="Times New Roman"/>
                <a:cs typeface="Times New Roman"/>
              </a:rPr>
              <a:t>FOR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1970" y="1561464"/>
            <a:ext cx="164846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7015" algn="l"/>
                <a:tab pos="1592580" algn="l"/>
              </a:tabLst>
            </a:pPr>
            <a:r>
              <a:rPr sz="1000" spc="220" dirty="0">
                <a:latin typeface="Times New Roman"/>
                <a:cs typeface="Times New Roman"/>
              </a:rPr>
              <a:t>/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125" dirty="0">
                <a:latin typeface="Times New Roman"/>
                <a:cs typeface="Times New Roman"/>
              </a:rPr>
              <a:t>UNICORNS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BOX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Helvetica Neue"/>
                <a:cs typeface="Helvetica Neue"/>
              </a:rPr>
              <a:t>/</a:t>
            </a:r>
            <a:endParaRPr sz="1000">
              <a:latin typeface="Helvetica Neue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3150" y="1561464"/>
            <a:ext cx="9613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155" dirty="0">
                <a:latin typeface="Times New Roman"/>
                <a:cs typeface="Times New Roman"/>
              </a:rPr>
              <a:t>XINMEIJIAN</a:t>
            </a:r>
            <a:endParaRPr sz="10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1851659"/>
            <a:ext cx="3621024" cy="47762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923" y="46354"/>
            <a:ext cx="3657600" cy="1692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2516" y="2365248"/>
            <a:ext cx="612707" cy="624839"/>
          </a:xfrm>
          <a:prstGeom prst="rect">
            <a:avLst/>
          </a:prstGeom>
          <a:ln>
            <a:noFill/>
          </a:ln>
        </p:spPr>
      </p:pic>
      <p:sp>
        <p:nvSpPr>
          <p:cNvPr id="3" name="object 3"/>
          <p:cNvSpPr txBox="1"/>
          <p:nvPr/>
        </p:nvSpPr>
        <p:spPr>
          <a:xfrm>
            <a:off x="2284729" y="1664334"/>
            <a:ext cx="64325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00"/>
              </a:spcBef>
            </a:pPr>
            <a:r>
              <a:rPr sz="300" b="1" dirty="0">
                <a:solidFill>
                  <a:srgbClr val="377E7F"/>
                </a:solidFill>
                <a:latin typeface="Times New Roman"/>
                <a:cs typeface="Times New Roman"/>
              </a:rPr>
              <a:t>Unicorns BOX</a:t>
            </a:r>
            <a:endParaRPr sz="300" dirty="0">
              <a:solidFill>
                <a:srgbClr val="377E7F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710"/>
              </a:lnSpc>
            </a:pPr>
            <a:r>
              <a:rPr sz="600" b="1" dirty="0">
                <a:solidFill>
                  <a:srgbClr val="377E7F"/>
                </a:solidFill>
                <a:latin typeface="Times New Roman"/>
                <a:cs typeface="Times New Roman"/>
              </a:rPr>
              <a:t>Art </a:t>
            </a:r>
            <a:r>
              <a:rPr lang="en-US" sz="600" b="1" dirty="0">
                <a:solidFill>
                  <a:srgbClr val="377E7F"/>
                </a:solidFill>
                <a:latin typeface="Times New Roman"/>
                <a:cs typeface="Times New Roman"/>
              </a:rPr>
              <a:t>NOUVEAU</a:t>
            </a:r>
            <a:endParaRPr sz="600" dirty="0">
              <a:solidFill>
                <a:srgbClr val="377E7F"/>
              </a:solidFill>
              <a:latin typeface="Times New Roman"/>
              <a:cs typeface="Times New Roman"/>
            </a:endParaRPr>
          </a:p>
          <a:p>
            <a:pPr algn="ctr">
              <a:lnSpc>
                <a:spcPts val="715"/>
              </a:lnSpc>
            </a:pPr>
            <a:r>
              <a:rPr sz="600" spc="-10" dirty="0">
                <a:latin typeface="Songti SC"/>
                <a:cs typeface="Songti SC"/>
              </a:rPr>
              <a:t>独角兽的魔盒</a:t>
            </a:r>
            <a:endParaRPr sz="600" dirty="0">
              <a:latin typeface="Songti SC"/>
              <a:cs typeface="Songti SC"/>
            </a:endParaRPr>
          </a:p>
          <a:p>
            <a:pPr algn="ctr">
              <a:lnSpc>
                <a:spcPts val="715"/>
              </a:lnSpc>
              <a:spcBef>
                <a:spcPts val="10"/>
              </a:spcBef>
            </a:pPr>
            <a:r>
              <a:rPr sz="600" b="1" spc="110" dirty="0">
                <a:latin typeface="Times New Roman"/>
                <a:cs typeface="Times New Roman"/>
              </a:rPr>
              <a:t>/</a:t>
            </a:r>
            <a:endParaRPr sz="600" dirty="0">
              <a:latin typeface="Times New Roman"/>
              <a:cs typeface="Times New Roman"/>
            </a:endParaRPr>
          </a:p>
          <a:p>
            <a:pPr algn="ctr">
              <a:lnSpc>
                <a:spcPts val="715"/>
              </a:lnSpc>
            </a:pPr>
            <a:r>
              <a:rPr sz="600" spc="-10" dirty="0">
                <a:latin typeface="Songti SC"/>
                <a:cs typeface="Songti SC"/>
              </a:rPr>
              <a:t>新艺术运动</a:t>
            </a:r>
            <a:endParaRPr sz="600" dirty="0">
              <a:latin typeface="Songti SC"/>
              <a:cs typeface="Songti S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6760" y="3194685"/>
            <a:ext cx="1217295" cy="61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Zapfino"/>
                <a:cs typeface="Zapfino"/>
              </a:rPr>
              <a:t>y</a:t>
            </a:r>
            <a:r>
              <a:rPr sz="1000" dirty="0">
                <a:latin typeface="Zapfino"/>
                <a:cs typeface="Zapfino"/>
              </a:rPr>
              <a:t>our</a:t>
            </a:r>
            <a:r>
              <a:rPr sz="1000" spc="-15" dirty="0">
                <a:latin typeface="Zapfino"/>
                <a:cs typeface="Zapfino"/>
              </a:rPr>
              <a:t> </a:t>
            </a:r>
            <a:r>
              <a:rPr sz="1000" spc="-10" dirty="0">
                <a:latin typeface="Zapfino"/>
                <a:cs typeface="Zapfino"/>
              </a:rPr>
              <a:t>ki</a:t>
            </a:r>
            <a:r>
              <a:rPr sz="1400" spc="-10" dirty="0">
                <a:latin typeface="Zapfino"/>
                <a:cs typeface="Zapfino"/>
              </a:rPr>
              <a:t>ngdom</a:t>
            </a:r>
            <a:endParaRPr sz="1400" dirty="0">
              <a:latin typeface="Zapfino"/>
              <a:cs typeface="Zapfi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EC52C-F99C-2F60-08A8-D15CE42658D8}"/>
              </a:ext>
            </a:extLst>
          </p:cNvPr>
          <p:cNvSpPr txBox="1"/>
          <p:nvPr/>
        </p:nvSpPr>
        <p:spPr>
          <a:xfrm>
            <a:off x="1479550" y="3733800"/>
            <a:ext cx="23621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你</a:t>
            </a:r>
            <a:r>
              <a:rPr lang="en-US" altLang="zh-CN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  </a:t>
            </a:r>
            <a:r>
              <a:rPr lang="zh-CN" altLang="en-US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的</a:t>
            </a:r>
            <a:r>
              <a:rPr lang="en-US" altLang="zh-CN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  </a:t>
            </a:r>
            <a:r>
              <a:rPr lang="zh-CN" altLang="en-US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王</a:t>
            </a:r>
            <a:r>
              <a:rPr lang="en-US" altLang="zh-CN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  </a:t>
            </a:r>
            <a:r>
              <a:rPr lang="zh-CN" altLang="en-US" sz="700" spc="600" dirty="0">
                <a:latin typeface="Songti TC" panose="02010600040101010101" pitchFamily="2" charset="-120"/>
                <a:ea typeface="Songti TC" panose="02010600040101010101" pitchFamily="2" charset="-120"/>
                <a:cs typeface="Lantinghei SC Extralight"/>
              </a:rPr>
              <a:t>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810" y="264159"/>
            <a:ext cx="3547110" cy="6197600"/>
          </a:xfrm>
          <a:custGeom>
            <a:avLst/>
            <a:gdLst/>
            <a:ahLst/>
            <a:cxnLst/>
            <a:rect l="l" t="t" r="r" b="b"/>
            <a:pathLst>
              <a:path w="3547110" h="6197600">
                <a:moveTo>
                  <a:pt x="3547110" y="6197600"/>
                </a:moveTo>
                <a:lnTo>
                  <a:pt x="0" y="6197600"/>
                </a:lnTo>
                <a:lnTo>
                  <a:pt x="0" y="0"/>
                </a:lnTo>
                <a:lnTo>
                  <a:pt x="3547110" y="0"/>
                </a:lnTo>
                <a:lnTo>
                  <a:pt x="354711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184900"/>
                </a:lnTo>
                <a:lnTo>
                  <a:pt x="6350" y="6184900"/>
                </a:lnTo>
                <a:lnTo>
                  <a:pt x="12700" y="6191250"/>
                </a:lnTo>
                <a:lnTo>
                  <a:pt x="3547110" y="6191250"/>
                </a:lnTo>
                <a:lnTo>
                  <a:pt x="3547110" y="6197600"/>
                </a:lnTo>
                <a:close/>
              </a:path>
              <a:path w="3547110" h="6197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547110" h="6197600">
                <a:moveTo>
                  <a:pt x="353441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534410" y="6350"/>
                </a:lnTo>
                <a:lnTo>
                  <a:pt x="3534410" y="12700"/>
                </a:lnTo>
                <a:close/>
              </a:path>
              <a:path w="3547110" h="6197600">
                <a:moveTo>
                  <a:pt x="3534410" y="6191250"/>
                </a:moveTo>
                <a:lnTo>
                  <a:pt x="3534410" y="6350"/>
                </a:lnTo>
                <a:lnTo>
                  <a:pt x="3540760" y="12700"/>
                </a:lnTo>
                <a:lnTo>
                  <a:pt x="3547110" y="12700"/>
                </a:lnTo>
                <a:lnTo>
                  <a:pt x="3547110" y="6184900"/>
                </a:lnTo>
                <a:lnTo>
                  <a:pt x="3540760" y="6184900"/>
                </a:lnTo>
                <a:lnTo>
                  <a:pt x="3534410" y="6191250"/>
                </a:lnTo>
                <a:close/>
              </a:path>
              <a:path w="3547110" h="6197600">
                <a:moveTo>
                  <a:pt x="3547110" y="12700"/>
                </a:moveTo>
                <a:lnTo>
                  <a:pt x="3540760" y="12700"/>
                </a:lnTo>
                <a:lnTo>
                  <a:pt x="3534410" y="6350"/>
                </a:lnTo>
                <a:lnTo>
                  <a:pt x="3547110" y="6350"/>
                </a:lnTo>
                <a:lnTo>
                  <a:pt x="3547110" y="12700"/>
                </a:lnTo>
                <a:close/>
              </a:path>
              <a:path w="3547110" h="6197600">
                <a:moveTo>
                  <a:pt x="12700" y="6191250"/>
                </a:moveTo>
                <a:lnTo>
                  <a:pt x="6350" y="6184900"/>
                </a:lnTo>
                <a:lnTo>
                  <a:pt x="12700" y="6184900"/>
                </a:lnTo>
                <a:lnTo>
                  <a:pt x="12700" y="6191250"/>
                </a:lnTo>
                <a:close/>
              </a:path>
              <a:path w="3547110" h="6197600">
                <a:moveTo>
                  <a:pt x="3534410" y="6191250"/>
                </a:moveTo>
                <a:lnTo>
                  <a:pt x="12700" y="6191250"/>
                </a:lnTo>
                <a:lnTo>
                  <a:pt x="12700" y="6184900"/>
                </a:lnTo>
                <a:lnTo>
                  <a:pt x="3534410" y="6184900"/>
                </a:lnTo>
                <a:lnTo>
                  <a:pt x="3534410" y="6191250"/>
                </a:lnTo>
                <a:close/>
              </a:path>
              <a:path w="3547110" h="6197600">
                <a:moveTo>
                  <a:pt x="3547110" y="6191250"/>
                </a:moveTo>
                <a:lnTo>
                  <a:pt x="3534410" y="6191250"/>
                </a:lnTo>
                <a:lnTo>
                  <a:pt x="3540760" y="6184900"/>
                </a:lnTo>
                <a:lnTo>
                  <a:pt x="3547110" y="6184900"/>
                </a:lnTo>
                <a:lnTo>
                  <a:pt x="3547110" y="6191250"/>
                </a:lnTo>
                <a:close/>
              </a:path>
            </a:pathLst>
          </a:custGeom>
          <a:solidFill>
            <a:srgbClr val="2D5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8029" y="848360"/>
            <a:ext cx="1043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魔盒</a:t>
            </a:r>
            <a:r>
              <a:rPr sz="2000" spc="-25" dirty="0">
                <a:solidFill>
                  <a:srgbClr val="6F2F9F"/>
                </a:solidFill>
              </a:rPr>
              <a:t>物语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903095" y="1425575"/>
            <a:ext cx="824865" cy="14097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10"/>
              </a:lnSpc>
            </a:pPr>
            <a:r>
              <a:rPr sz="1000" dirty="0">
                <a:solidFill>
                  <a:srgbClr val="FFFFFF"/>
                </a:solidFill>
                <a:latin typeface="Heiti SC"/>
                <a:cs typeface="Heiti SC"/>
              </a:rPr>
              <a:t>【Magic</a:t>
            </a:r>
            <a:r>
              <a:rPr sz="1000" spc="-5" dirty="0">
                <a:solidFill>
                  <a:srgbClr val="FFFFFF"/>
                </a:solidFill>
                <a:latin typeface="Heiti SC"/>
                <a:cs typeface="Heiti SC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Heiti SC"/>
                <a:cs typeface="Heiti SC"/>
              </a:rPr>
              <a:t>box</a:t>
            </a:r>
            <a:endParaRPr sz="1000" dirty="0">
              <a:latin typeface="Heiti SC"/>
              <a:cs typeface="Heiti S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7960" y="1425575"/>
            <a:ext cx="438784" cy="14097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10"/>
              </a:lnSpc>
            </a:pPr>
            <a:r>
              <a:rPr sz="1000" spc="-10" dirty="0">
                <a:solidFill>
                  <a:srgbClr val="FFFFFF"/>
                </a:solidFill>
                <a:latin typeface="Heiti SC"/>
                <a:cs typeface="Heiti SC"/>
              </a:rPr>
              <a:t>Tales</a:t>
            </a:r>
            <a:r>
              <a:rPr sz="1000" spc="-50" dirty="0">
                <a:solidFill>
                  <a:srgbClr val="FFFFFF"/>
                </a:solidFill>
                <a:latin typeface="Heiti SC"/>
                <a:cs typeface="Heiti SC"/>
              </a:rPr>
              <a:t>】</a:t>
            </a:r>
            <a:endParaRPr sz="10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溪流绕着森林</a:t>
            </a:r>
          </a:p>
          <a:p>
            <a:pPr marL="212725" marR="205104" algn="ctr">
              <a:lnSpc>
                <a:spcPct val="100000"/>
              </a:lnSpc>
            </a:pPr>
            <a:r>
              <a:rPr dirty="0"/>
              <a:t>Crystalline</a:t>
            </a:r>
            <a:r>
              <a:rPr spc="5" dirty="0"/>
              <a:t> </a:t>
            </a:r>
            <a:r>
              <a:rPr dirty="0"/>
              <a:t>streams</a:t>
            </a:r>
            <a:r>
              <a:rPr spc="5" dirty="0"/>
              <a:t> </a:t>
            </a:r>
            <a:r>
              <a:rPr dirty="0"/>
              <a:t>braid</a:t>
            </a:r>
            <a:r>
              <a:rPr spc="5" dirty="0"/>
              <a:t> </a:t>
            </a:r>
            <a:r>
              <a:rPr spc="-10" dirty="0"/>
              <a:t>primordial woods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彩虹背景瀑布声</a:t>
            </a:r>
          </a:p>
          <a:p>
            <a:pPr marL="78105" marR="71120" algn="ctr">
              <a:lnSpc>
                <a:spcPct val="100000"/>
              </a:lnSpc>
            </a:pPr>
            <a:r>
              <a:rPr dirty="0"/>
              <a:t>Cascading thunder framed by </a:t>
            </a:r>
            <a:r>
              <a:rPr spc="-10" dirty="0"/>
              <a:t>spectral rainbows</a:t>
            </a:r>
          </a:p>
          <a:p>
            <a:pPr marL="135255" marR="127635" indent="323850">
              <a:lnSpc>
                <a:spcPct val="100000"/>
              </a:lnSpc>
            </a:pPr>
            <a:r>
              <a:rPr spc="-5" dirty="0"/>
              <a:t>阳光穿透水幕洗礼着马尔斯绿</a:t>
            </a:r>
            <a:r>
              <a:rPr dirty="0"/>
              <a:t> Sunlight</a:t>
            </a:r>
            <a:r>
              <a:rPr spc="10" dirty="0"/>
              <a:t> </a:t>
            </a:r>
            <a:r>
              <a:rPr dirty="0"/>
              <a:t>transmutes</a:t>
            </a:r>
            <a:r>
              <a:rPr spc="10" dirty="0"/>
              <a:t> </a:t>
            </a:r>
            <a:r>
              <a:rPr dirty="0"/>
              <a:t>torrents</a:t>
            </a:r>
            <a:r>
              <a:rPr spc="10" dirty="0"/>
              <a:t> </a:t>
            </a:r>
            <a:r>
              <a:rPr dirty="0"/>
              <a:t>into</a:t>
            </a:r>
            <a:r>
              <a:rPr spc="15" dirty="0"/>
              <a:t> </a:t>
            </a:r>
            <a:r>
              <a:rPr spc="-10" dirty="0"/>
              <a:t>liquid</a:t>
            </a:r>
          </a:p>
          <a:p>
            <a:pPr algn="ctr">
              <a:lnSpc>
                <a:spcPct val="100000"/>
              </a:lnSpc>
            </a:pPr>
            <a:r>
              <a:rPr dirty="0"/>
              <a:t>Mars</a:t>
            </a:r>
            <a:r>
              <a:rPr spc="-5" dirty="0"/>
              <a:t> </a:t>
            </a:r>
            <a:r>
              <a:rPr spc="-10" dirty="0"/>
              <a:t>Green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群群翠色让时间延迟着，杉林淙淙绘出精美作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439" y="3905250"/>
            <a:ext cx="7048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solidFill>
                  <a:srgbClr val="175F5A"/>
                </a:solidFill>
                <a:latin typeface="Heiti SC"/>
                <a:cs typeface="Heiti SC"/>
              </a:rPr>
              <a:t>/</a:t>
            </a:r>
            <a:endParaRPr sz="8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89" y="4536440"/>
            <a:ext cx="25482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Timeless</a:t>
            </a:r>
            <a:r>
              <a:rPr sz="800" spc="5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pines</a:t>
            </a:r>
            <a:r>
              <a:rPr sz="800" spc="5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compose</a:t>
            </a:r>
            <a:r>
              <a:rPr sz="800" spc="5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sylvan symphonies</a:t>
            </a:r>
            <a:r>
              <a:rPr sz="800" spc="5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spc="-50" dirty="0">
                <a:solidFill>
                  <a:srgbClr val="175F5A"/>
                </a:solidFill>
                <a:latin typeface="Zapfino"/>
                <a:cs typeface="Zapfino"/>
              </a:rPr>
              <a:t>-</a:t>
            </a:r>
            <a:endParaRPr sz="800" dirty="0">
              <a:latin typeface="Zapfino"/>
              <a:cs typeface="Zapfino"/>
            </a:endParaRPr>
          </a:p>
          <a:p>
            <a:pPr marL="130175" marR="123189" algn="ctr">
              <a:lnSpc>
                <a:spcPct val="100000"/>
              </a:lnSpc>
              <a:spcBef>
                <a:spcPts val="1920"/>
              </a:spcBef>
            </a:pP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ronicle</a:t>
            </a:r>
            <a:r>
              <a:rPr sz="800" spc="55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dirty="0">
                <a:solidFill>
                  <a:srgbClr val="175F5A"/>
                </a:solidFill>
                <a:latin typeface="Zapfino"/>
                <a:cs typeface="Zapfino"/>
              </a:rPr>
              <a:t>in</a:t>
            </a:r>
            <a:r>
              <a:rPr sz="800" spc="50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spc="-5" dirty="0">
                <a:solidFill>
                  <a:srgbClr val="175F5A"/>
                </a:solidFill>
                <a:latin typeface="Zapfino"/>
                <a:cs typeface="Zapfino"/>
              </a:rPr>
              <a:t>rus</a:t>
            </a:r>
            <a:r>
              <a:rPr sz="800" spc="-85" dirty="0">
                <a:solidFill>
                  <a:srgbClr val="175F5A"/>
                </a:solidFill>
                <a:latin typeface="Zapfino"/>
                <a:cs typeface="Zapfino"/>
              </a:rPr>
              <a:t>h</a:t>
            </a:r>
            <a:r>
              <a:rPr sz="1200" spc="-697" baseline="65972" dirty="0">
                <a:solidFill>
                  <a:srgbClr val="175F5A"/>
                </a:solidFill>
                <a:latin typeface="Zapfino"/>
                <a:cs typeface="Zapfino"/>
              </a:rPr>
              <a:t>n</a:t>
            </a:r>
            <a:r>
              <a:rPr sz="800" spc="-5" dirty="0">
                <a:solidFill>
                  <a:srgbClr val="175F5A"/>
                </a:solidFill>
                <a:latin typeface="Zapfino"/>
                <a:cs typeface="Zapfino"/>
              </a:rPr>
              <a:t>i</a:t>
            </a:r>
            <a:r>
              <a:rPr sz="800" spc="-445" dirty="0">
                <a:solidFill>
                  <a:srgbClr val="175F5A"/>
                </a:solidFill>
                <a:latin typeface="Zapfino"/>
                <a:cs typeface="Zapfino"/>
              </a:rPr>
              <a:t>n</a:t>
            </a:r>
            <a:r>
              <a:rPr sz="1200" spc="-225" baseline="65972" dirty="0">
                <a:solidFill>
                  <a:srgbClr val="175F5A"/>
                </a:solidFill>
                <a:latin typeface="Zapfino"/>
                <a:cs typeface="Zapfino"/>
              </a:rPr>
              <a:t>a</a:t>
            </a:r>
            <a:r>
              <a:rPr sz="800" spc="-350" dirty="0">
                <a:solidFill>
                  <a:srgbClr val="175F5A"/>
                </a:solidFill>
                <a:latin typeface="Zapfino"/>
                <a:cs typeface="Zapfino"/>
              </a:rPr>
              <a:t>g</a:t>
            </a:r>
            <a:r>
              <a:rPr sz="1200" spc="-7" baseline="65972" dirty="0">
                <a:solidFill>
                  <a:srgbClr val="175F5A"/>
                </a:solidFill>
                <a:latin typeface="Zapfino"/>
                <a:cs typeface="Zapfino"/>
              </a:rPr>
              <a:t>t</a:t>
            </a:r>
            <a:r>
              <a:rPr sz="1200" spc="-262" baseline="65972" dirty="0">
                <a:solidFill>
                  <a:srgbClr val="175F5A"/>
                </a:solidFill>
                <a:latin typeface="Zapfino"/>
                <a:cs typeface="Zapfino"/>
              </a:rPr>
              <a:t>u</a:t>
            </a:r>
            <a:r>
              <a:rPr sz="800" spc="-590" dirty="0">
                <a:solidFill>
                  <a:srgbClr val="175F5A"/>
                </a:solidFill>
                <a:latin typeface="Zapfino"/>
                <a:cs typeface="Zapfino"/>
              </a:rPr>
              <a:t>w</a:t>
            </a:r>
            <a:r>
              <a:rPr sz="1200" spc="-7" baseline="65972" dirty="0">
                <a:solidFill>
                  <a:srgbClr val="175F5A"/>
                </a:solidFill>
                <a:latin typeface="Zapfino"/>
                <a:cs typeface="Zapfino"/>
              </a:rPr>
              <a:t>r</a:t>
            </a:r>
            <a:r>
              <a:rPr sz="1200" spc="-337" baseline="65972" dirty="0">
                <a:solidFill>
                  <a:srgbClr val="175F5A"/>
                </a:solidFill>
                <a:latin typeface="Zapfino"/>
                <a:cs typeface="Zapfino"/>
              </a:rPr>
              <a:t>e</a:t>
            </a:r>
            <a:r>
              <a:rPr sz="800" spc="-365" dirty="0">
                <a:solidFill>
                  <a:srgbClr val="175F5A"/>
                </a:solidFill>
                <a:latin typeface="Zapfino"/>
                <a:cs typeface="Zapfino"/>
              </a:rPr>
              <a:t>a</a:t>
            </a:r>
            <a:r>
              <a:rPr sz="1200" spc="-135" baseline="65972" dirty="0">
                <a:solidFill>
                  <a:srgbClr val="175F5A"/>
                </a:solidFill>
                <a:latin typeface="Zapfino"/>
                <a:cs typeface="Zapfino"/>
              </a:rPr>
              <a:t>'</a:t>
            </a:r>
            <a:r>
              <a:rPr sz="800" spc="-325" dirty="0">
                <a:solidFill>
                  <a:srgbClr val="175F5A"/>
                </a:solidFill>
                <a:latin typeface="Zapfino"/>
                <a:cs typeface="Zapfino"/>
              </a:rPr>
              <a:t>t</a:t>
            </a:r>
            <a:r>
              <a:rPr sz="1200" spc="-89" baseline="65972" dirty="0">
                <a:solidFill>
                  <a:srgbClr val="175F5A"/>
                </a:solidFill>
                <a:latin typeface="Zapfino"/>
                <a:cs typeface="Zapfino"/>
              </a:rPr>
              <a:t>s</a:t>
            </a:r>
            <a:r>
              <a:rPr sz="800" spc="-5" dirty="0">
                <a:solidFill>
                  <a:srgbClr val="175F5A"/>
                </a:solidFill>
                <a:latin typeface="Zapfino"/>
                <a:cs typeface="Zapfino"/>
              </a:rPr>
              <a:t>e</a:t>
            </a:r>
            <a:r>
              <a:rPr sz="800" spc="-360" dirty="0">
                <a:solidFill>
                  <a:srgbClr val="175F5A"/>
                </a:solidFill>
                <a:latin typeface="Zapfino"/>
                <a:cs typeface="Zapfino"/>
              </a:rPr>
              <a:t>r</a:t>
            </a:r>
            <a:r>
              <a:rPr sz="1200" spc="-7" baseline="65972" dirty="0">
                <a:solidFill>
                  <a:srgbClr val="175F5A"/>
                </a:solidFill>
                <a:latin typeface="Zapfino"/>
                <a:cs typeface="Zapfino"/>
              </a:rPr>
              <a:t>c</a:t>
            </a:r>
            <a:r>
              <a:rPr sz="1200" spc="-337" baseline="65972" dirty="0">
                <a:solidFill>
                  <a:srgbClr val="175F5A"/>
                </a:solidFill>
                <a:latin typeface="Zapfino"/>
                <a:cs typeface="Zapfino"/>
              </a:rPr>
              <a:t>h</a:t>
            </a:r>
            <a:r>
              <a:rPr sz="800" spc="-5" dirty="0">
                <a:solidFill>
                  <a:srgbClr val="175F5A"/>
                </a:solidFill>
                <a:latin typeface="Zapfino"/>
                <a:cs typeface="Zapfino"/>
              </a:rPr>
              <a:t>a</a:t>
            </a:r>
            <a:r>
              <a:rPr sz="800" spc="-10" dirty="0">
                <a:solidFill>
                  <a:srgbClr val="175F5A"/>
                </a:solidFill>
                <a:latin typeface="Zapfino"/>
                <a:cs typeface="Zapfino"/>
              </a:rPr>
              <a:t>n</a:t>
            </a:r>
            <a:r>
              <a:rPr sz="800" spc="-5" dirty="0">
                <a:solidFill>
                  <a:srgbClr val="175F5A"/>
                </a:solidFill>
                <a:latin typeface="Zapfino"/>
                <a:cs typeface="Zapfino"/>
              </a:rPr>
              <a:t>d</a:t>
            </a:r>
            <a:r>
              <a:rPr sz="800" spc="50" dirty="0">
                <a:solidFill>
                  <a:srgbClr val="175F5A"/>
                </a:solidFill>
                <a:latin typeface="Zapfino"/>
                <a:cs typeface="Zapfino"/>
              </a:rPr>
              <a:t> </a:t>
            </a:r>
            <a:r>
              <a:rPr sz="800" spc="-10" dirty="0">
                <a:solidFill>
                  <a:srgbClr val="175F5A"/>
                </a:solidFill>
                <a:latin typeface="Zapfino"/>
                <a:cs typeface="Zapfino"/>
              </a:rPr>
              <a:t>whispering conifers</a:t>
            </a:r>
            <a:endParaRPr sz="800" dirty="0">
              <a:latin typeface="Zapfino"/>
              <a:cs typeface="Zapfi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766572"/>
            <a:ext cx="3669791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文化</a:t>
            </a:r>
            <a:r>
              <a:rPr spc="-40" dirty="0">
                <a:solidFill>
                  <a:srgbClr val="6F2F9F"/>
                </a:solidFill>
              </a:rPr>
              <a:t>亮点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125" y="1819910"/>
            <a:ext cx="384175" cy="14097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10"/>
              </a:lnSpc>
            </a:pPr>
            <a:r>
              <a:rPr sz="1000" spc="-10" dirty="0">
                <a:solidFill>
                  <a:srgbClr val="FFFFFF"/>
                </a:solidFill>
                <a:latin typeface="Heiti SC"/>
                <a:cs typeface="Heiti SC"/>
              </a:rPr>
              <a:t>【</a:t>
            </a:r>
            <a:r>
              <a:rPr sz="1000" spc="-25" dirty="0">
                <a:solidFill>
                  <a:srgbClr val="FFFFFF"/>
                </a:solidFill>
                <a:latin typeface="Heiti SC"/>
                <a:cs typeface="Heiti SC"/>
              </a:rPr>
              <a:t>Key</a:t>
            </a:r>
            <a:endParaRPr sz="1000" dirty="0">
              <a:latin typeface="Heiti SC"/>
              <a:cs typeface="Heiti S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7300" y="1819910"/>
            <a:ext cx="718820" cy="14097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110"/>
              </a:lnSpc>
            </a:pPr>
            <a:r>
              <a:rPr sz="1000" spc="-10" dirty="0">
                <a:solidFill>
                  <a:srgbClr val="FFFFFF"/>
                </a:solidFill>
                <a:latin typeface="Heiti SC"/>
                <a:cs typeface="Heiti SC"/>
              </a:rPr>
              <a:t>Highlights</a:t>
            </a:r>
            <a:r>
              <a:rPr sz="1000" spc="-50" dirty="0">
                <a:solidFill>
                  <a:srgbClr val="FFFFFF"/>
                </a:solidFill>
                <a:latin typeface="Heiti SC"/>
                <a:cs typeface="Heiti SC"/>
              </a:rPr>
              <a:t>】</a:t>
            </a:r>
            <a:endParaRPr sz="1000" dirty="0">
              <a:latin typeface="Heiti SC"/>
              <a:cs typeface="Heiti S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5260" y="2105025"/>
            <a:ext cx="25069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75F5A"/>
                </a:solidFill>
                <a:latin typeface="Heiti SC"/>
                <a:cs typeface="Heiti SC"/>
              </a:rPr>
              <a:t>登顶俯览东方《富春山居图》的雄伟壮观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 UNICORNS</a:t>
            </a:r>
            <a:r>
              <a:rPr sz="1000" spc="-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BOX’s Tales</a:t>
            </a:r>
            <a:r>
              <a:rPr sz="1000" spc="-5" dirty="0">
                <a:solidFill>
                  <a:srgbClr val="175F5A"/>
                </a:solidFill>
                <a:latin typeface="Heiti SC"/>
                <a:cs typeface="Heiti SC"/>
              </a:rPr>
              <a:t> :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Where </a:t>
            </a:r>
            <a:r>
              <a:rPr sz="1000" spc="-10" dirty="0">
                <a:solidFill>
                  <a:srgbClr val="175F5A"/>
                </a:solidFill>
                <a:latin typeface="Heiti SC"/>
                <a:cs typeface="Heiti SC"/>
              </a:rPr>
              <a:t>Majesty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Meets Mist: Ascend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to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Panoramic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spc="-10" dirty="0">
                <a:solidFill>
                  <a:srgbClr val="175F5A"/>
                </a:solidFill>
                <a:latin typeface="Heiti SC"/>
                <a:cs typeface="Heiti SC"/>
              </a:rPr>
              <a:t>Vistas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of Classic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Masterpiece "Dwelling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in</a:t>
            </a:r>
            <a:r>
              <a:rPr sz="1000" spc="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1000" spc="-25" dirty="0">
                <a:solidFill>
                  <a:srgbClr val="175F5A"/>
                </a:solidFill>
                <a:latin typeface="Heiti SC"/>
                <a:cs typeface="Heiti SC"/>
              </a:rPr>
              <a:t>the </a:t>
            </a:r>
            <a:r>
              <a:rPr sz="1000" dirty="0">
                <a:solidFill>
                  <a:srgbClr val="175F5A"/>
                </a:solidFill>
                <a:latin typeface="Heiti SC"/>
                <a:cs typeface="Heiti SC"/>
              </a:rPr>
              <a:t>Fuchun</a:t>
            </a:r>
            <a:r>
              <a:rPr sz="1000" spc="-10" dirty="0">
                <a:solidFill>
                  <a:srgbClr val="175F5A"/>
                </a:solidFill>
                <a:latin typeface="Heiti SC"/>
                <a:cs typeface="Heiti SC"/>
              </a:rPr>
              <a:t> Mountains"</a:t>
            </a:r>
            <a:endParaRPr sz="1000" dirty="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585" y="3143250"/>
            <a:ext cx="1624965" cy="162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龙门飞瀑秘境徒步：穿越“华东第一瀑”</a:t>
            </a: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龙门飞瀑，沿溪涧攀行</a:t>
            </a:r>
            <a:r>
              <a:rPr sz="700" dirty="0">
                <a:solidFill>
                  <a:srgbClr val="404040"/>
                </a:solidFill>
                <a:latin typeface="Heiti SC"/>
                <a:cs typeface="Heiti SC"/>
              </a:rPr>
              <a:t>3</a:t>
            </a: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公里，感受</a:t>
            </a:r>
            <a:r>
              <a:rPr sz="700" dirty="0">
                <a:solidFill>
                  <a:srgbClr val="404040"/>
                </a:solidFill>
                <a:latin typeface="Heiti SC"/>
                <a:cs typeface="Heiti SC"/>
              </a:rPr>
              <a:t>30</a:t>
            </a:r>
            <a:r>
              <a:rPr sz="700" spc="-50" dirty="0">
                <a:solidFill>
                  <a:srgbClr val="404040"/>
                </a:solidFill>
                <a:latin typeface="Heiti SC"/>
                <a:cs typeface="Heiti SC"/>
              </a:rPr>
              <a:t>米</a:t>
            </a: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高瀑飞泻的雷霆之势。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杏梅尖群山壮阔：登顶富阳最高峰杏梅尖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（海拔</a:t>
            </a:r>
            <a:r>
              <a:rPr sz="700" dirty="0">
                <a:solidFill>
                  <a:srgbClr val="404040"/>
                </a:solidFill>
                <a:latin typeface="Heiti SC"/>
                <a:cs typeface="Heiti SC"/>
              </a:rPr>
              <a:t>1067</a:t>
            </a: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米</a:t>
            </a:r>
            <a:r>
              <a:rPr sz="700" spc="-25" dirty="0">
                <a:solidFill>
                  <a:srgbClr val="404040"/>
                </a:solidFill>
                <a:latin typeface="Heiti SC"/>
                <a:cs typeface="Heiti SC"/>
              </a:rPr>
              <a:t>），</a:t>
            </a:r>
            <a:endParaRPr sz="700" dirty="0">
              <a:latin typeface="Heiti SC"/>
              <a:cs typeface="Heiti SC"/>
            </a:endParaRPr>
          </a:p>
          <a:p>
            <a:pPr marL="140335" marR="133350" algn="ctr">
              <a:lnSpc>
                <a:spcPct val="100000"/>
              </a:lnSpc>
            </a:pP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俯瞰群山威势与云海共舞，徒步</a:t>
            </a:r>
            <a:r>
              <a:rPr sz="7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合计</a:t>
            </a:r>
            <a:r>
              <a:rPr sz="700" dirty="0">
                <a:solidFill>
                  <a:srgbClr val="404040"/>
                </a:solidFill>
                <a:latin typeface="Heiti SC"/>
                <a:cs typeface="Heiti SC"/>
              </a:rPr>
              <a:t>12</a:t>
            </a: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公里中难度环线，累计爬升</a:t>
            </a:r>
            <a:r>
              <a:rPr sz="7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700" dirty="0">
                <a:solidFill>
                  <a:srgbClr val="404040"/>
                </a:solidFill>
                <a:latin typeface="Heiti SC"/>
                <a:cs typeface="Heiti SC"/>
              </a:rPr>
              <a:t>1000</a:t>
            </a: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米。龙门古镇烟火漫游：</a:t>
            </a:r>
            <a:endParaRPr sz="700" dirty="0">
              <a:latin typeface="Heiti SC"/>
              <a:cs typeface="Heiti SC"/>
            </a:endParaRPr>
          </a:p>
          <a:p>
            <a:pPr marL="279400" marR="271780" algn="ctr">
              <a:lnSpc>
                <a:spcPct val="100000"/>
              </a:lnSpc>
            </a:pPr>
            <a:r>
              <a:rPr sz="700" spc="-15" dirty="0">
                <a:solidFill>
                  <a:srgbClr val="404040"/>
                </a:solidFill>
                <a:latin typeface="Heiti SC"/>
                <a:cs typeface="Heiti SC"/>
              </a:rPr>
              <a:t>探访权故里，青石板街寻三国遗韵，尝非遗油面筋。</a:t>
            </a:r>
            <a:endParaRPr sz="7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（雾水中</a:t>
            </a:r>
            <a:r>
              <a:rPr sz="700" spc="-50" dirty="0">
                <a:solidFill>
                  <a:srgbClr val="404040"/>
                </a:solidFill>
                <a:latin typeface="Heiti SC"/>
                <a:cs typeface="Heiti SC"/>
              </a:rPr>
              <a:t>）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（神现彩</a:t>
            </a:r>
            <a:r>
              <a:rPr sz="700" spc="-50" dirty="0">
                <a:solidFill>
                  <a:srgbClr val="404040"/>
                </a:solidFill>
                <a:latin typeface="Heiti SC"/>
                <a:cs typeface="Heiti SC"/>
              </a:rPr>
              <a:t>）</a:t>
            </a:r>
            <a:endParaRPr sz="700" dirty="0">
              <a:latin typeface="Heiti SC"/>
              <a:cs typeface="Heiti SC"/>
            </a:endParaRPr>
          </a:p>
          <a:p>
            <a:pPr marL="20955" algn="ctr">
              <a:lnSpc>
                <a:spcPct val="100000"/>
              </a:lnSpc>
            </a:pPr>
            <a:r>
              <a:rPr sz="700" spc="-10" dirty="0">
                <a:solidFill>
                  <a:srgbClr val="404040"/>
                </a:solidFill>
                <a:latin typeface="Heiti SC"/>
                <a:cs typeface="Heiti SC"/>
              </a:rPr>
              <a:t>（虹秘境</a:t>
            </a:r>
            <a:r>
              <a:rPr sz="700" spc="-50" dirty="0">
                <a:solidFill>
                  <a:srgbClr val="404040"/>
                </a:solidFill>
                <a:latin typeface="Heiti SC"/>
                <a:cs typeface="Heiti SC"/>
              </a:rPr>
              <a:t>）</a:t>
            </a:r>
            <a:endParaRPr sz="7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347472"/>
            <a:ext cx="3587496" cy="4636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785" y="5072379"/>
            <a:ext cx="34905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000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Longmen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Flying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Waterfall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Secret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Realm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Hiking: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Crossing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25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'First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Waterfall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in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East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China'</a:t>
            </a:r>
            <a:endParaRPr sz="600" dirty="0">
              <a:latin typeface="Heiti SC"/>
              <a:cs typeface="Heiti SC"/>
            </a:endParaRPr>
          </a:p>
          <a:p>
            <a:pPr marL="12700" marR="616585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Longmen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Waterfall,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climb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along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stream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for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3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kilometers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and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feel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30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meters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thunderous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force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of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cascading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waterfall.</a:t>
            </a:r>
            <a:endParaRPr sz="600" dirty="0">
              <a:latin typeface="Heiti SC"/>
              <a:cs typeface="Heiti SC"/>
            </a:endParaRPr>
          </a:p>
          <a:p>
            <a:pPr marL="12700" marR="57785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Apricot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and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Plum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Peaks,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majestic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mountains: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Climbing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to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highest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peak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in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Fuyang,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Apricot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and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Plum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Peaks</a:t>
            </a:r>
            <a:endParaRPr sz="6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(altitude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1067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meters),</a:t>
            </a:r>
            <a:endParaRPr sz="600" dirty="0">
              <a:latin typeface="Heiti SC"/>
              <a:cs typeface="Heiti SC"/>
            </a:endParaRPr>
          </a:p>
          <a:p>
            <a:pPr marL="1200785" marR="5080" indent="-614680" algn="r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Overlooking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majestic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mountains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and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dancing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with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sea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of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clouds,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hiking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Total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12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kilometers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of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medium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difficulty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loop,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cumulative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climb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1000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meters.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Fireworks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Roaming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in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Longmen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Ancient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Town:</a:t>
            </a:r>
            <a:endParaRPr sz="600" dirty="0">
              <a:latin typeface="Heiti SC"/>
              <a:cs typeface="Heiti SC"/>
            </a:endParaRPr>
          </a:p>
          <a:p>
            <a:pPr marL="894715" marR="5080" indent="-478155" algn="r">
              <a:lnSpc>
                <a:spcPct val="100000"/>
              </a:lnSpc>
            </a:pP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Exploring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Hometown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of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the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Right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to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Visit,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Searching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for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Three</a:t>
            </a:r>
            <a:r>
              <a:rPr sz="600" spc="-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on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Qingshan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Street</a:t>
            </a:r>
            <a:r>
              <a:rPr sz="600" spc="50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National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heritage</a:t>
            </a:r>
            <a:r>
              <a:rPr sz="600" spc="-20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charm,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tasting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intangible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cultural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heritage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404040"/>
                </a:solidFill>
                <a:latin typeface="Heiti SC"/>
                <a:cs typeface="Heiti SC"/>
              </a:rPr>
              <a:t>oil</a:t>
            </a:r>
            <a:r>
              <a:rPr sz="600" spc="-15" dirty="0">
                <a:solidFill>
                  <a:srgbClr val="404040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404040"/>
                </a:solidFill>
                <a:latin typeface="Heiti SC"/>
                <a:cs typeface="Heiti SC"/>
              </a:rPr>
              <a:t>gluten.</a:t>
            </a:r>
            <a:endParaRPr sz="600" dirty="0">
              <a:latin typeface="Heiti SC"/>
              <a:cs typeface="Heiti SC"/>
            </a:endParaRPr>
          </a:p>
          <a:p>
            <a:pPr marL="2586990" marR="5080" indent="300990" algn="r">
              <a:lnSpc>
                <a:spcPct val="100000"/>
              </a:lnSpc>
              <a:spcBef>
                <a:spcPts val="720"/>
              </a:spcBef>
            </a:pPr>
            <a:r>
              <a:rPr sz="600" dirty="0">
                <a:solidFill>
                  <a:srgbClr val="175F5A"/>
                </a:solidFill>
                <a:latin typeface="Heiti SC"/>
                <a:cs typeface="Heiti SC"/>
              </a:rPr>
              <a:t>(In</a:t>
            </a:r>
            <a:r>
              <a:rPr sz="600" spc="-1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175F5A"/>
                </a:solidFill>
                <a:latin typeface="Heiti SC"/>
                <a:cs typeface="Heiti SC"/>
              </a:rPr>
              <a:t>foggy</a:t>
            </a:r>
            <a:r>
              <a:rPr sz="600" spc="-1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175F5A"/>
                </a:solidFill>
                <a:latin typeface="Heiti SC"/>
                <a:cs typeface="Heiti SC"/>
              </a:rPr>
              <a:t>water)</a:t>
            </a:r>
            <a:r>
              <a:rPr sz="600" spc="500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175F5A"/>
                </a:solidFill>
                <a:latin typeface="Heiti SC"/>
                <a:cs typeface="Heiti SC"/>
              </a:rPr>
              <a:t>(Shining</a:t>
            </a:r>
            <a:r>
              <a:rPr sz="600" spc="-40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175F5A"/>
                </a:solidFill>
                <a:latin typeface="Heiti SC"/>
                <a:cs typeface="Heiti SC"/>
              </a:rPr>
              <a:t>Colors)</a:t>
            </a:r>
            <a:r>
              <a:rPr sz="600" spc="500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175F5A"/>
                </a:solidFill>
                <a:latin typeface="Heiti SC"/>
                <a:cs typeface="Heiti SC"/>
              </a:rPr>
              <a:t>(Rainbow</a:t>
            </a:r>
            <a:r>
              <a:rPr sz="600" spc="-1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dirty="0">
                <a:solidFill>
                  <a:srgbClr val="175F5A"/>
                </a:solidFill>
                <a:latin typeface="Heiti SC"/>
                <a:cs typeface="Heiti SC"/>
              </a:rPr>
              <a:t>Secret</a:t>
            </a:r>
            <a:r>
              <a:rPr sz="600" spc="-15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600" spc="-10" dirty="0">
                <a:solidFill>
                  <a:srgbClr val="175F5A"/>
                </a:solidFill>
                <a:latin typeface="Heiti SC"/>
                <a:cs typeface="Heiti SC"/>
              </a:rPr>
              <a:t>Realm)</a:t>
            </a:r>
            <a:endParaRPr sz="600" dirty="0">
              <a:latin typeface="Heiti SC"/>
              <a:cs typeface="Heiti S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8E4A8-B753-1841-9B4F-C785FE9E85CD}"/>
              </a:ext>
            </a:extLst>
          </p:cNvPr>
          <p:cNvSpPr txBox="1"/>
          <p:nvPr/>
        </p:nvSpPr>
        <p:spPr>
          <a:xfrm>
            <a:off x="1090490" y="3248561"/>
            <a:ext cx="3346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venir Book" panose="02000503020000020003" pitchFamily="2" charset="0"/>
              </a:rPr>
              <a:t>SLACK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885" y="1000887"/>
            <a:ext cx="266700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169" marR="843280" indent="-1270" algn="ctr">
              <a:lnSpc>
                <a:spcPct val="150000"/>
              </a:lnSpc>
              <a:spcBef>
                <a:spcPts val="95"/>
              </a:spcBef>
            </a:pPr>
            <a:r>
              <a:rPr sz="800" spc="-10" dirty="0">
                <a:solidFill>
                  <a:srgbClr val="175F5A"/>
                </a:solidFill>
                <a:latin typeface="Heiti SC"/>
                <a:cs typeface="Heiti SC"/>
              </a:rPr>
              <a:t>【</a:t>
            </a:r>
            <a:r>
              <a:rPr sz="800" dirty="0">
                <a:solidFill>
                  <a:srgbClr val="6F2F9F"/>
                </a:solidFill>
                <a:latin typeface="Heiti SC"/>
                <a:cs typeface="Heiti SC"/>
              </a:rPr>
              <a:t>独角兽的魔盒</a:t>
            </a:r>
            <a:r>
              <a:rPr sz="800" spc="-50" dirty="0">
                <a:solidFill>
                  <a:srgbClr val="175F5A"/>
                </a:solidFill>
                <a:latin typeface="Heiti SC"/>
                <a:cs typeface="Heiti SC"/>
              </a:rPr>
              <a:t>】</a:t>
            </a:r>
            <a:r>
              <a:rPr sz="800" spc="500" dirty="0">
                <a:solidFill>
                  <a:srgbClr val="175F5A"/>
                </a:solidFill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WE</a:t>
            </a:r>
            <a:r>
              <a:rPr sz="800" spc="-15" dirty="0">
                <a:latin typeface="Heiti SC"/>
                <a:cs typeface="Heiti SC"/>
              </a:rPr>
              <a:t>: </a:t>
            </a:r>
            <a:r>
              <a:rPr sz="800" dirty="0">
                <a:latin typeface="Heiti SC"/>
                <a:cs typeface="Heiti SC"/>
              </a:rPr>
              <a:t>UNICORNS</a:t>
            </a:r>
            <a:r>
              <a:rPr sz="800" spc="-25" dirty="0">
                <a:latin typeface="Heiti SC"/>
                <a:cs typeface="Heiti SC"/>
              </a:rPr>
              <a:t> BOX</a:t>
            </a:r>
            <a:endParaRPr sz="800" dirty="0">
              <a:latin typeface="Heiti SC"/>
              <a:cs typeface="Heiti SC"/>
            </a:endParaRPr>
          </a:p>
          <a:p>
            <a:pPr marL="55244" marR="46990" algn="ctr">
              <a:lnSpc>
                <a:spcPct val="150000"/>
              </a:lnSpc>
            </a:pPr>
            <a:r>
              <a:rPr sz="800" spc="-5" dirty="0">
                <a:latin typeface="Heiti SC"/>
                <a:cs typeface="Heiti SC"/>
              </a:rPr>
              <a:t>我们将为各位热爱户外朋友们精心设计户外精途魔法线，不断推出盲盒惊喜单元，双语环境，中外友谊并肩同行，专业及安全服务相伴，独角兽携手大家一起守护正能量与</a:t>
            </a:r>
            <a:r>
              <a:rPr sz="800" spc="-20" dirty="0">
                <a:latin typeface="Heiti SC"/>
                <a:cs typeface="Heiti SC"/>
              </a:rPr>
              <a:t>纯洁。</a:t>
            </a:r>
            <a:endParaRPr sz="8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800" dirty="0">
              <a:latin typeface="Heiti SC"/>
              <a:cs typeface="Heiti SC"/>
            </a:endParaRPr>
          </a:p>
          <a:p>
            <a:pPr marL="635" algn="ctr">
              <a:lnSpc>
                <a:spcPct val="100000"/>
              </a:lnSpc>
            </a:pPr>
            <a:r>
              <a:rPr sz="800" spc="-25" dirty="0">
                <a:latin typeface="Heiti SC"/>
                <a:cs typeface="Heiti SC"/>
              </a:rPr>
              <a:t>WE:</a:t>
            </a:r>
            <a:endParaRPr sz="800" dirty="0">
              <a:latin typeface="Heiti SC"/>
              <a:cs typeface="Heiti SC"/>
            </a:endParaRPr>
          </a:p>
          <a:p>
            <a:pPr marL="12700" marR="5080" algn="ctr">
              <a:lnSpc>
                <a:spcPct val="150000"/>
              </a:lnSpc>
            </a:pPr>
            <a:r>
              <a:rPr sz="800" dirty="0">
                <a:latin typeface="Heiti SC"/>
                <a:cs typeface="Heiti SC"/>
              </a:rPr>
              <a:t>We craft magical outdoor</a:t>
            </a:r>
            <a:r>
              <a:rPr sz="800" spc="5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adventure routes </a:t>
            </a:r>
            <a:r>
              <a:rPr sz="800" spc="-25" dirty="0">
                <a:latin typeface="Heiti SC"/>
                <a:cs typeface="Heiti SC"/>
              </a:rPr>
              <a:t>for</a:t>
            </a:r>
            <a:r>
              <a:rPr sz="800" spc="50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nature</a:t>
            </a:r>
            <a:r>
              <a:rPr sz="800" spc="-5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enthusiasts,</a:t>
            </a:r>
            <a:r>
              <a:rPr sz="800" spc="-5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blending "blind</a:t>
            </a:r>
            <a:r>
              <a:rPr sz="800" spc="-5" dirty="0">
                <a:latin typeface="Heiti SC"/>
                <a:cs typeface="Heiti SC"/>
              </a:rPr>
              <a:t> </a:t>
            </a:r>
            <a:r>
              <a:rPr sz="800" spc="-10" dirty="0">
                <a:latin typeface="Heiti SC"/>
                <a:cs typeface="Heiti SC"/>
              </a:rPr>
              <a:t>box-inspired</a:t>
            </a:r>
            <a:r>
              <a:rPr sz="800" spc="50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surprises" into every journey. Embrace </a:t>
            </a:r>
            <a:r>
              <a:rPr sz="800" spc="-10" dirty="0">
                <a:latin typeface="Heiti SC"/>
                <a:cs typeface="Heiti SC"/>
              </a:rPr>
              <a:t>bilingual</a:t>
            </a:r>
            <a:r>
              <a:rPr sz="800" spc="50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exploration,</a:t>
            </a:r>
            <a:r>
              <a:rPr sz="800" spc="-1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cross-cultural</a:t>
            </a:r>
            <a:r>
              <a:rPr sz="800" spc="-1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camaraderie,</a:t>
            </a:r>
            <a:r>
              <a:rPr sz="800" spc="-10" dirty="0">
                <a:latin typeface="Heiti SC"/>
                <a:cs typeface="Heiti SC"/>
              </a:rPr>
              <a:t> </a:t>
            </a:r>
            <a:r>
              <a:rPr sz="800" spc="-25" dirty="0">
                <a:latin typeface="Heiti SC"/>
                <a:cs typeface="Heiti SC"/>
              </a:rPr>
              <a:t>and</a:t>
            </a:r>
            <a:r>
              <a:rPr sz="800" spc="50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professional support for safety and</a:t>
            </a:r>
            <a:r>
              <a:rPr sz="800" spc="5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joy. Join Unicorn </a:t>
            </a:r>
            <a:r>
              <a:rPr sz="800" spc="-25" dirty="0">
                <a:latin typeface="Heiti SC"/>
                <a:cs typeface="Heiti SC"/>
              </a:rPr>
              <a:t>in</a:t>
            </a:r>
            <a:r>
              <a:rPr sz="800" spc="500" dirty="0">
                <a:latin typeface="Heiti SC"/>
                <a:cs typeface="Heiti SC"/>
              </a:rPr>
              <a:t> </a:t>
            </a:r>
            <a:r>
              <a:rPr sz="800" dirty="0">
                <a:latin typeface="Heiti SC"/>
                <a:cs typeface="Heiti SC"/>
              </a:rPr>
              <a:t>safeguarding</a:t>
            </a:r>
            <a:r>
              <a:rPr sz="800" spc="-10" dirty="0">
                <a:latin typeface="Heiti SC"/>
                <a:cs typeface="Heiti SC"/>
              </a:rPr>
              <a:t> nature’s</a:t>
            </a:r>
            <a:endParaRPr sz="800" dirty="0">
              <a:latin typeface="Heiti SC"/>
              <a:cs typeface="Heiti S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1970" y="4415154"/>
            <a:ext cx="1729105" cy="77660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600" dirty="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sz="600" dirty="0">
                <a:solidFill>
                  <a:srgbClr val="FFFFFF"/>
                </a:solidFill>
                <a:latin typeface="Zapfino"/>
                <a:cs typeface="Zapfino"/>
              </a:rPr>
              <a:t>purity</a:t>
            </a:r>
            <a:r>
              <a:rPr sz="600" spc="10" dirty="0">
                <a:solidFill>
                  <a:srgbClr val="FFFFFF"/>
                </a:solidFill>
                <a:latin typeface="Zapfino"/>
                <a:cs typeface="Zapfino"/>
              </a:rPr>
              <a:t> </a:t>
            </a:r>
            <a:r>
              <a:rPr sz="600" dirty="0">
                <a:solidFill>
                  <a:srgbClr val="FFFFFF"/>
                </a:solidFill>
                <a:latin typeface="Zapfino"/>
                <a:cs typeface="Zapfino"/>
              </a:rPr>
              <a:t>and</a:t>
            </a:r>
            <a:r>
              <a:rPr sz="600" spc="10" dirty="0">
                <a:solidFill>
                  <a:srgbClr val="FFFFFF"/>
                </a:solidFill>
                <a:latin typeface="Zapfino"/>
                <a:cs typeface="Zapfino"/>
              </a:rPr>
              <a:t> </a:t>
            </a:r>
            <a:r>
              <a:rPr sz="600" dirty="0">
                <a:solidFill>
                  <a:srgbClr val="FFFFFF"/>
                </a:solidFill>
                <a:latin typeface="Zapfino"/>
                <a:cs typeface="Zapfino"/>
              </a:rPr>
              <a:t>sharing</a:t>
            </a:r>
            <a:r>
              <a:rPr sz="600" spc="20" dirty="0">
                <a:solidFill>
                  <a:srgbClr val="FFFFFF"/>
                </a:solidFill>
                <a:latin typeface="Zapfino"/>
                <a:cs typeface="Zapfino"/>
              </a:rPr>
              <a:t> </a:t>
            </a:r>
            <a:r>
              <a:rPr sz="600" dirty="0">
                <a:solidFill>
                  <a:srgbClr val="FFFFFF"/>
                </a:solidFill>
                <a:latin typeface="Zapfino"/>
                <a:cs typeface="Zapfino"/>
              </a:rPr>
              <a:t>positive</a:t>
            </a:r>
            <a:r>
              <a:rPr sz="600" spc="15" dirty="0">
                <a:solidFill>
                  <a:srgbClr val="FFFFFF"/>
                </a:solidFill>
                <a:latin typeface="Zapfino"/>
                <a:cs typeface="Zapfino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Zapfino"/>
                <a:cs typeface="Zapfino"/>
              </a:rPr>
              <a:t>energy!</a:t>
            </a:r>
            <a:endParaRPr sz="600" dirty="0">
              <a:latin typeface="Zapfino"/>
              <a:cs typeface="Zapfi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60" y="461518"/>
            <a:ext cx="2289810" cy="2317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000" spc="-20" dirty="0">
                <a:solidFill>
                  <a:srgbClr val="175F5A"/>
                </a:solidFill>
                <a:latin typeface="Heiti SC"/>
                <a:cs typeface="Heiti SC"/>
              </a:rPr>
              <a:t>【程与诚】</a:t>
            </a:r>
            <a:endParaRPr sz="10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000" b="1" dirty="0">
                <a:latin typeface="Heiti SC"/>
                <a:cs typeface="Heiti SC"/>
              </a:rPr>
              <a:t>Itinerary: Journey</a:t>
            </a:r>
            <a:r>
              <a:rPr sz="1000" b="1" spc="10" dirty="0">
                <a:latin typeface="Heiti SC"/>
                <a:cs typeface="Heiti SC"/>
              </a:rPr>
              <a:t> </a:t>
            </a:r>
            <a:r>
              <a:rPr sz="1000" b="1" dirty="0">
                <a:latin typeface="Heiti SC"/>
                <a:cs typeface="Heiti SC"/>
              </a:rPr>
              <a:t>of</a:t>
            </a:r>
            <a:r>
              <a:rPr sz="1000" b="1" spc="10" dirty="0">
                <a:latin typeface="Heiti SC"/>
                <a:cs typeface="Heiti SC"/>
              </a:rPr>
              <a:t> </a:t>
            </a:r>
            <a:r>
              <a:rPr sz="1000" b="1" spc="-10" dirty="0">
                <a:latin typeface="Heiti SC"/>
                <a:cs typeface="Heiti SC"/>
              </a:rPr>
              <a:t>Sincerity</a:t>
            </a:r>
            <a:endParaRPr sz="1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0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dirty="0">
                <a:latin typeface="Heiti SC"/>
                <a:cs typeface="Heiti SC"/>
              </a:rPr>
              <a:t>06:50</a:t>
            </a:r>
            <a:r>
              <a:rPr sz="700" spc="-15" dirty="0">
                <a:latin typeface="Heiti SC"/>
                <a:cs typeface="Heiti SC"/>
              </a:rPr>
              <a:t> 世纪大道、宜山路集合出发</a:t>
            </a:r>
            <a:endParaRPr sz="700" dirty="0">
              <a:latin typeface="Heiti SC"/>
              <a:cs typeface="Heiti SC"/>
            </a:endParaRPr>
          </a:p>
          <a:p>
            <a:pPr marL="28575" marR="21590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6:50AM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Depart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from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Century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Avenue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&amp;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Yishan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0" dirty="0">
                <a:latin typeface="Heiti SC"/>
                <a:cs typeface="Heiti SC"/>
              </a:rPr>
              <a:t>Road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10:30</a:t>
            </a:r>
            <a:r>
              <a:rPr sz="700" spc="-15" dirty="0">
                <a:latin typeface="Heiti SC"/>
                <a:cs typeface="Heiti SC"/>
              </a:rPr>
              <a:t> 抵达龙门飞瀑，开启瀑布溯溪徒步</a:t>
            </a:r>
            <a:endParaRPr sz="700" dirty="0">
              <a:latin typeface="Heiti SC"/>
              <a:cs typeface="Heiti SC"/>
            </a:endParaRPr>
          </a:p>
          <a:p>
            <a:pPr marL="12700" marR="5080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10:30AM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Arrive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at</a:t>
            </a:r>
            <a:r>
              <a:rPr sz="700" spc="-10" dirty="0">
                <a:latin typeface="Heiti SC"/>
                <a:cs typeface="Heiti SC"/>
              </a:rPr>
              <a:t> Longmen </a:t>
            </a:r>
            <a:r>
              <a:rPr sz="700" dirty="0">
                <a:latin typeface="Heiti SC"/>
                <a:cs typeface="Heiti SC"/>
              </a:rPr>
              <a:t>Waterfall,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embark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on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our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streamside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hike</a:t>
            </a:r>
            <a:r>
              <a:rPr sz="700" spc="-3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through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cascading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wonders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dirty="0">
                <a:latin typeface="Heiti SC"/>
                <a:cs typeface="Heiti SC"/>
              </a:rPr>
              <a:t>13:30</a:t>
            </a:r>
            <a:r>
              <a:rPr sz="700" spc="-15" dirty="0">
                <a:latin typeface="Heiti SC"/>
                <a:cs typeface="Heiti SC"/>
              </a:rPr>
              <a:t> 登顶杏梅尖，享受山巅盛景</a:t>
            </a:r>
            <a:endParaRPr sz="700" dirty="0">
              <a:latin typeface="Heiti SC"/>
              <a:cs typeface="Heiti SC"/>
            </a:endParaRPr>
          </a:p>
          <a:p>
            <a:pPr marL="123189" marR="116205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1:30PM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Conquer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Xingmei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Peak’s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summit,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0" dirty="0">
                <a:latin typeface="Heiti SC"/>
                <a:cs typeface="Heiti SC"/>
              </a:rPr>
              <a:t>savor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breathtaking</a:t>
            </a:r>
            <a:r>
              <a:rPr sz="700" spc="-4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panoramic</a:t>
            </a:r>
            <a:r>
              <a:rPr sz="700" spc="-3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mountainscapes.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spc="-10" dirty="0">
                <a:latin typeface="Heiti SC"/>
                <a:cs typeface="Heiti SC"/>
              </a:rPr>
              <a:t>18:00</a:t>
            </a:r>
            <a:r>
              <a:rPr sz="700" spc="-20" dirty="0">
                <a:latin typeface="Heiti SC"/>
                <a:cs typeface="Heiti SC"/>
              </a:rPr>
              <a:t>返程上海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dirty="0">
                <a:latin typeface="Heiti SC"/>
                <a:cs typeface="Heiti SC"/>
              </a:rPr>
              <a:t>18: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00PM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Return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</a:t>
            </a:r>
            <a:r>
              <a:rPr sz="700" spc="-10" dirty="0">
                <a:latin typeface="Heiti SC"/>
                <a:cs typeface="Heiti SC"/>
              </a:rPr>
              <a:t> Shanghai</a:t>
            </a:r>
            <a:endParaRPr sz="700" dirty="0">
              <a:latin typeface="Heiti SC"/>
              <a:cs typeface="Heiti S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7029" y="2946165"/>
            <a:ext cx="2236470" cy="34664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000" spc="-20" dirty="0">
                <a:solidFill>
                  <a:srgbClr val="175F5A"/>
                </a:solidFill>
                <a:latin typeface="Lantinghei SC Extralight"/>
                <a:cs typeface="Lantinghei SC Extralight"/>
              </a:rPr>
              <a:t>【加入魔盒】</a:t>
            </a:r>
            <a:endParaRPr sz="1000" dirty="0">
              <a:latin typeface="Lantinghei SC Extralight"/>
              <a:cs typeface="Lantinghei SC Extralight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solidFill>
                  <a:srgbClr val="6F2F9F"/>
                </a:solidFill>
                <a:latin typeface="Helvetica Neue"/>
                <a:cs typeface="Helvetica Neue"/>
              </a:rPr>
              <a:t>[Join</a:t>
            </a:r>
            <a:r>
              <a:rPr sz="1200" spc="-25" dirty="0">
                <a:solidFill>
                  <a:srgbClr val="6F2F9F"/>
                </a:solidFill>
                <a:latin typeface="Helvetica Neue"/>
                <a:cs typeface="Helvetica Neue"/>
              </a:rPr>
              <a:t> Us]</a:t>
            </a:r>
            <a:endParaRPr sz="1200" dirty="0">
              <a:latin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 dirty="0">
              <a:latin typeface="Helvetica Neue"/>
              <a:cs typeface="Helvetica Neue"/>
            </a:endParaRPr>
          </a:p>
          <a:p>
            <a:pPr algn="ctr">
              <a:lnSpc>
                <a:spcPct val="100000"/>
              </a:lnSpc>
            </a:pPr>
            <a:r>
              <a:rPr sz="800" spc="-10" dirty="0">
                <a:latin typeface="Lantinghei SC Extralight"/>
                <a:cs typeface="Lantinghei SC Extralight"/>
              </a:rPr>
              <a:t>线路全长：</a:t>
            </a:r>
            <a:r>
              <a:rPr sz="800" spc="-10" dirty="0">
                <a:latin typeface="Helvetica Neue"/>
                <a:cs typeface="Helvetica Neue"/>
              </a:rPr>
              <a:t>13KM</a:t>
            </a:r>
            <a:r>
              <a:rPr sz="800" spc="-10" dirty="0">
                <a:latin typeface="Lantinghei SC Extralight"/>
                <a:cs typeface="Lantinghei SC Extralight"/>
              </a:rPr>
              <a:t>，累计爬升约</a:t>
            </a:r>
            <a:r>
              <a:rPr sz="800" spc="-20" dirty="0">
                <a:latin typeface="Helvetica Neue"/>
                <a:cs typeface="Helvetica Neue"/>
              </a:rPr>
              <a:t>960m</a:t>
            </a:r>
            <a:endParaRPr sz="800" dirty="0">
              <a:latin typeface="Helvetica Neue"/>
              <a:cs typeface="Helvetica Neue"/>
            </a:endParaRPr>
          </a:p>
          <a:p>
            <a:pPr marL="12065" marR="5080" algn="ctr">
              <a:lnSpc>
                <a:spcPct val="150000"/>
              </a:lnSpc>
            </a:pPr>
            <a:r>
              <a:rPr sz="800" dirty="0">
                <a:latin typeface="Helvetica Neue"/>
                <a:cs typeface="Helvetica Neue"/>
              </a:rPr>
              <a:t>Total</a:t>
            </a:r>
            <a:r>
              <a:rPr sz="800" spc="-25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length</a:t>
            </a:r>
            <a:r>
              <a:rPr sz="800" spc="-25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of</a:t>
            </a:r>
            <a:r>
              <a:rPr sz="800" spc="-3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the</a:t>
            </a:r>
            <a:r>
              <a:rPr sz="800" spc="-2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route:</a:t>
            </a:r>
            <a:r>
              <a:rPr sz="800" spc="-3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13km,</a:t>
            </a:r>
            <a:r>
              <a:rPr sz="800" spc="-3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with</a:t>
            </a:r>
            <a:r>
              <a:rPr sz="800" spc="-2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an</a:t>
            </a:r>
            <a:r>
              <a:rPr sz="800" spc="-25" dirty="0">
                <a:latin typeface="Helvetica Neue"/>
                <a:cs typeface="Helvetica Neue"/>
              </a:rPr>
              <a:t> </a:t>
            </a:r>
            <a:r>
              <a:rPr sz="800" spc="-10" dirty="0">
                <a:latin typeface="Helvetica Neue"/>
                <a:cs typeface="Helvetica Neue"/>
              </a:rPr>
              <a:t>elevation </a:t>
            </a:r>
            <a:r>
              <a:rPr sz="800" dirty="0">
                <a:latin typeface="Helvetica Neue"/>
                <a:cs typeface="Helvetica Neue"/>
              </a:rPr>
              <a:t>gain</a:t>
            </a:r>
            <a:r>
              <a:rPr sz="800" spc="-25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of</a:t>
            </a:r>
            <a:r>
              <a:rPr sz="800" spc="-3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approximately</a:t>
            </a:r>
            <a:r>
              <a:rPr sz="800" spc="-25" dirty="0">
                <a:latin typeface="Helvetica Neue"/>
                <a:cs typeface="Helvetica Neue"/>
              </a:rPr>
              <a:t> </a:t>
            </a:r>
            <a:r>
              <a:rPr sz="800" spc="-20" dirty="0">
                <a:latin typeface="Helvetica Neue"/>
                <a:cs typeface="Helvetica Neue"/>
              </a:rPr>
              <a:t>960m</a:t>
            </a:r>
            <a:endParaRPr sz="800" dirty="0">
              <a:latin typeface="Helvetica Neue"/>
              <a:cs typeface="Helvetica Neue"/>
            </a:endParaRPr>
          </a:p>
          <a:p>
            <a:pPr marL="591185" marR="583565" indent="-1270" algn="ctr">
              <a:lnSpc>
                <a:spcPct val="148700"/>
              </a:lnSpc>
              <a:spcBef>
                <a:spcPts val="10"/>
              </a:spcBef>
            </a:pPr>
            <a:r>
              <a:rPr sz="800" spc="-15" dirty="0">
                <a:latin typeface="Lantinghei SC Extralight"/>
                <a:cs typeface="Lantinghei SC Extralight"/>
              </a:rPr>
              <a:t>预计时长：</a:t>
            </a:r>
            <a:r>
              <a:rPr sz="800" spc="-25" dirty="0">
                <a:latin typeface="Helvetica Neue"/>
                <a:cs typeface="Helvetica Neue"/>
              </a:rPr>
              <a:t>6H</a:t>
            </a:r>
            <a:r>
              <a:rPr sz="800" dirty="0">
                <a:latin typeface="Helvetica Neue"/>
                <a:cs typeface="Helvetica Neue"/>
              </a:rPr>
              <a:t> Estimated</a:t>
            </a:r>
            <a:r>
              <a:rPr sz="800" spc="-4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duration</a:t>
            </a:r>
            <a:r>
              <a:rPr sz="800" spc="-25" dirty="0">
                <a:latin typeface="Helvetica Neue"/>
                <a:cs typeface="Helvetica Neue"/>
              </a:rPr>
              <a:t>: 6H</a:t>
            </a:r>
            <a:r>
              <a:rPr sz="800" spc="-20" dirty="0">
                <a:latin typeface="Lantinghei SC Extralight"/>
                <a:cs typeface="Lantinghei SC Extralight"/>
              </a:rPr>
              <a:t>难度：中等难度</a:t>
            </a:r>
            <a:r>
              <a:rPr sz="800" dirty="0">
                <a:latin typeface="Lantinghei SC Extralight"/>
                <a:cs typeface="Lantinghei SC Extralight"/>
              </a:rPr>
              <a:t> </a:t>
            </a:r>
            <a:r>
              <a:rPr sz="800" dirty="0">
                <a:latin typeface="Helvetica Neue"/>
                <a:cs typeface="Helvetica Neue"/>
              </a:rPr>
              <a:t>Difficulty</a:t>
            </a:r>
            <a:r>
              <a:rPr sz="800" spc="-55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level</a:t>
            </a:r>
            <a:r>
              <a:rPr sz="800" spc="-30" dirty="0">
                <a:latin typeface="Helvetica Neue"/>
                <a:cs typeface="Helvetica Neue"/>
              </a:rPr>
              <a:t>: </a:t>
            </a:r>
            <a:r>
              <a:rPr sz="800" spc="-10" dirty="0">
                <a:latin typeface="Helvetica Neue"/>
                <a:cs typeface="Helvetica Neue"/>
              </a:rPr>
              <a:t>Medium</a:t>
            </a:r>
            <a:r>
              <a:rPr sz="800" spc="-20" dirty="0">
                <a:latin typeface="Lantinghei SC Extralight"/>
                <a:cs typeface="Lantinghei SC Extralight"/>
              </a:rPr>
              <a:t>风景度：五颗星</a:t>
            </a:r>
            <a:endParaRPr sz="800" dirty="0">
              <a:latin typeface="Lantinghei SC Extralight"/>
              <a:cs typeface="Lantinghei SC Extraligh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800" dirty="0">
                <a:latin typeface="Helvetica Neue"/>
                <a:cs typeface="Helvetica Neue"/>
              </a:rPr>
              <a:t>Scenic</a:t>
            </a:r>
            <a:r>
              <a:rPr sz="800" spc="-2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rating:</a:t>
            </a:r>
            <a:r>
              <a:rPr sz="800" spc="-20" dirty="0">
                <a:latin typeface="Helvetica Neue"/>
                <a:cs typeface="Helvetica Neue"/>
              </a:rPr>
              <a:t> </a:t>
            </a:r>
            <a:r>
              <a:rPr sz="800" dirty="0">
                <a:latin typeface="Helvetica Neue"/>
                <a:cs typeface="Helvetica Neue"/>
              </a:rPr>
              <a:t>Five</a:t>
            </a:r>
            <a:r>
              <a:rPr sz="800" spc="-15" dirty="0">
                <a:latin typeface="Helvetica Neue"/>
                <a:cs typeface="Helvetica Neue"/>
              </a:rPr>
              <a:t> </a:t>
            </a:r>
            <a:r>
              <a:rPr sz="800" spc="-20" dirty="0">
                <a:latin typeface="Helvetica Neue"/>
                <a:cs typeface="Helvetica Neue"/>
              </a:rPr>
              <a:t>Stars</a:t>
            </a:r>
            <a:endParaRPr sz="800" dirty="0">
              <a:latin typeface="Helvetica Neue"/>
              <a:cs typeface="Helvetica Neue"/>
            </a:endParaRPr>
          </a:p>
          <a:p>
            <a:pPr marL="365125">
              <a:lnSpc>
                <a:spcPct val="100000"/>
              </a:lnSpc>
              <a:spcBef>
                <a:spcPts val="480"/>
              </a:spcBef>
            </a:pPr>
            <a:r>
              <a:rPr sz="800" spc="10" dirty="0">
                <a:latin typeface="Lantinghei SC Extralight"/>
                <a:cs typeface="Lantinghei SC Extralight"/>
              </a:rPr>
              <a:t>难度：入门 风景度：四颗星</a:t>
            </a:r>
            <a:endParaRPr sz="800" dirty="0">
              <a:latin typeface="Lantinghei SC Extralight"/>
              <a:cs typeface="Lantinghei SC Extralight"/>
            </a:endParaRPr>
          </a:p>
          <a:p>
            <a:pPr marL="635" algn="ctr">
              <a:lnSpc>
                <a:spcPct val="100000"/>
              </a:lnSpc>
              <a:spcBef>
                <a:spcPts val="430"/>
              </a:spcBef>
            </a:pPr>
            <a:r>
              <a:rPr sz="800" spc="-15" dirty="0">
                <a:latin typeface="Lantinghei SC Extralight"/>
                <a:cs typeface="Lantinghei SC Extralight"/>
              </a:rPr>
              <a:t>盲盒名额：免费与折扣  盲盒礼：周边礼品</a:t>
            </a:r>
            <a:endParaRPr sz="800" dirty="0">
              <a:latin typeface="Lantinghei SC Extralight"/>
              <a:cs typeface="Lantinghei SC Extralight"/>
            </a:endParaRPr>
          </a:p>
          <a:p>
            <a:pPr marL="406400" marR="398145" algn="ctr">
              <a:lnSpc>
                <a:spcPct val="150000"/>
              </a:lnSpc>
              <a:spcBef>
                <a:spcPts val="35"/>
              </a:spcBef>
            </a:pPr>
            <a:r>
              <a:rPr sz="800" dirty="0">
                <a:latin typeface="Arial"/>
                <a:cs typeface="Arial"/>
              </a:rPr>
              <a:t>Difficulty:</a:t>
            </a:r>
            <a:r>
              <a:rPr sz="800" spc="155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Beginner</a:t>
            </a:r>
            <a:r>
              <a:rPr sz="800" spc="155" dirty="0">
                <a:latin typeface="Arial"/>
                <a:cs typeface="Arial"/>
              </a:rPr>
              <a:t>  </a:t>
            </a:r>
            <a:r>
              <a:rPr sz="800" spc="-10" dirty="0">
                <a:latin typeface="Arial"/>
                <a:cs typeface="Arial"/>
              </a:rPr>
              <a:t>Scenery: </a:t>
            </a:r>
            <a:r>
              <a:rPr sz="800" dirty="0">
                <a:latin typeface="Arial"/>
                <a:cs typeface="Arial"/>
              </a:rPr>
              <a:t>Four</a:t>
            </a:r>
            <a:r>
              <a:rPr sz="800" spc="165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Star</a:t>
            </a:r>
            <a:r>
              <a:rPr sz="800" spc="170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Blind</a:t>
            </a:r>
            <a:r>
              <a:rPr sz="800" spc="165" dirty="0">
                <a:latin typeface="Arial"/>
                <a:cs typeface="Arial"/>
              </a:rPr>
              <a:t>  </a:t>
            </a:r>
            <a:r>
              <a:rPr sz="800" spc="-25" dirty="0">
                <a:latin typeface="Arial"/>
                <a:cs typeface="Arial"/>
              </a:rPr>
              <a:t>Box</a:t>
            </a:r>
            <a:endParaRPr sz="800" dirty="0">
              <a:latin typeface="Arial"/>
              <a:cs typeface="Arial"/>
            </a:endParaRPr>
          </a:p>
          <a:p>
            <a:pPr marL="66675" marR="59690" algn="ctr">
              <a:lnSpc>
                <a:spcPct val="150000"/>
              </a:lnSpc>
            </a:pPr>
            <a:r>
              <a:rPr sz="800" dirty="0">
                <a:latin typeface="Arial"/>
                <a:cs typeface="Arial"/>
              </a:rPr>
              <a:t>Quota:</a:t>
            </a:r>
            <a:r>
              <a:rPr sz="800" spc="160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Free</a:t>
            </a:r>
            <a:r>
              <a:rPr sz="800" spc="160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160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Discounted</a:t>
            </a:r>
            <a:r>
              <a:rPr sz="800" spc="160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Blind</a:t>
            </a:r>
            <a:r>
              <a:rPr sz="800" spc="165" dirty="0">
                <a:latin typeface="Arial"/>
                <a:cs typeface="Arial"/>
              </a:rPr>
              <a:t>  </a:t>
            </a:r>
            <a:r>
              <a:rPr sz="800" spc="-25" dirty="0">
                <a:latin typeface="Arial"/>
                <a:cs typeface="Arial"/>
              </a:rPr>
              <a:t>Box</a:t>
            </a:r>
            <a:r>
              <a:rPr sz="800" dirty="0">
                <a:latin typeface="Arial"/>
                <a:cs typeface="Arial"/>
              </a:rPr>
              <a:t> Gift:</a:t>
            </a:r>
            <a:r>
              <a:rPr sz="800" spc="155" dirty="0">
                <a:latin typeface="Arial"/>
                <a:cs typeface="Arial"/>
              </a:rPr>
              <a:t>  </a:t>
            </a:r>
            <a:r>
              <a:rPr sz="800" dirty="0">
                <a:latin typeface="Arial"/>
                <a:cs typeface="Arial"/>
              </a:rPr>
              <a:t>Peripheral</a:t>
            </a:r>
            <a:r>
              <a:rPr sz="800" spc="165" dirty="0">
                <a:latin typeface="Arial"/>
                <a:cs typeface="Arial"/>
              </a:rPr>
              <a:t>  </a:t>
            </a:r>
            <a:r>
              <a:rPr sz="800" spc="-20" dirty="0">
                <a:latin typeface="Arial"/>
                <a:cs typeface="Arial"/>
              </a:rPr>
              <a:t>Gifts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639" y="611377"/>
            <a:ext cx="2869565" cy="57861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700" dirty="0">
                <a:solidFill>
                  <a:srgbClr val="175F5A"/>
                </a:solidFill>
                <a:latin typeface="Heiti SC"/>
                <a:cs typeface="Heiti SC"/>
              </a:rPr>
              <a:t>【费用信息】</a:t>
            </a:r>
            <a:r>
              <a:rPr sz="700" dirty="0">
                <a:latin typeface="Heiti SC"/>
                <a:cs typeface="Heiti SC"/>
              </a:rPr>
              <a:t>[Cost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Information]</a:t>
            </a:r>
            <a:endParaRPr sz="700" dirty="0">
              <a:latin typeface="Heiti SC"/>
              <a:cs typeface="Heiti SC"/>
            </a:endParaRPr>
          </a:p>
          <a:p>
            <a:pPr marL="501015" marR="494030" algn="ctr">
              <a:lnSpc>
                <a:spcPct val="150000"/>
              </a:lnSpc>
            </a:pPr>
            <a:r>
              <a:rPr sz="700" spc="-15" dirty="0">
                <a:latin typeface="Heiti SC"/>
                <a:cs typeface="Heiti SC"/>
              </a:rPr>
              <a:t>交通：舒适豪旅大巴，司机路桥燃油停车等费用物资：配备应急医疗物资</a:t>
            </a:r>
            <a:endParaRPr sz="700" dirty="0">
              <a:latin typeface="Heiti SC"/>
              <a:cs typeface="Heiti SC"/>
            </a:endParaRPr>
          </a:p>
          <a:p>
            <a:pPr marL="589915" marR="582930" algn="ctr">
              <a:lnSpc>
                <a:spcPct val="150000"/>
              </a:lnSpc>
            </a:pPr>
            <a:r>
              <a:rPr sz="700" spc="-15" dirty="0">
                <a:latin typeface="Heiti SC"/>
                <a:cs typeface="Heiti SC"/>
              </a:rPr>
              <a:t>服务：全程双语领队，活动策划组织费用，</a:t>
            </a:r>
            <a:r>
              <a:rPr sz="700" spc="-10" dirty="0">
                <a:latin typeface="Heiti SC"/>
                <a:cs typeface="Heiti SC"/>
              </a:rPr>
              <a:t>人身保障：户外高额30w</a:t>
            </a:r>
            <a:r>
              <a:rPr sz="700" spc="-30" dirty="0">
                <a:latin typeface="Heiti SC"/>
                <a:cs typeface="Heiti SC"/>
              </a:rPr>
              <a:t>保险</a:t>
            </a:r>
            <a:endParaRPr sz="700" dirty="0">
              <a:latin typeface="Heiti SC"/>
              <a:cs typeface="Heiti SC"/>
            </a:endParaRPr>
          </a:p>
          <a:p>
            <a:pPr marL="442595" marR="434340" algn="ctr">
              <a:lnSpc>
                <a:spcPct val="150000"/>
              </a:lnSpc>
            </a:pPr>
            <a:r>
              <a:rPr sz="700" spc="-10" dirty="0">
                <a:latin typeface="Heiti SC"/>
                <a:cs typeface="Heiti SC"/>
              </a:rPr>
              <a:t>Transportation:</a:t>
            </a:r>
            <a:r>
              <a:rPr sz="700" spc="2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Comfortable</a:t>
            </a:r>
            <a:r>
              <a:rPr sz="700" spc="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luxury</a:t>
            </a:r>
            <a:r>
              <a:rPr sz="700" spc="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bus,</a:t>
            </a:r>
            <a:r>
              <a:rPr sz="700" spc="2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driver's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road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bridge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fuel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parking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fees,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etc</a:t>
            </a:r>
            <a:endParaRPr sz="700" dirty="0">
              <a:latin typeface="Heiti SC"/>
              <a:cs typeface="Heiti SC"/>
            </a:endParaRPr>
          </a:p>
          <a:p>
            <a:pPr marL="330200" marR="323215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Material: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Equip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with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emergency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medical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supplies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Service: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Full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bilingual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team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leader,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activity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planning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5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organization</a:t>
            </a:r>
            <a:r>
              <a:rPr sz="700" spc="5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fees,Personal</a:t>
            </a:r>
            <a:r>
              <a:rPr sz="700" spc="5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protection:</a:t>
            </a:r>
            <a:r>
              <a:rPr sz="700" spc="5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Outdoor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high-</a:t>
            </a:r>
            <a:r>
              <a:rPr sz="700" dirty="0">
                <a:latin typeface="Heiti SC"/>
                <a:cs typeface="Heiti SC"/>
              </a:rPr>
              <a:t>value 300000</a:t>
            </a:r>
            <a:r>
              <a:rPr sz="700" spc="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yuan </a:t>
            </a:r>
            <a:r>
              <a:rPr sz="700" spc="-10" dirty="0">
                <a:latin typeface="Heiti SC"/>
                <a:cs typeface="Heiti SC"/>
              </a:rPr>
              <a:t>insurance</a:t>
            </a:r>
            <a:endParaRPr sz="7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</a:pPr>
            <a:r>
              <a:rPr sz="700" dirty="0">
                <a:solidFill>
                  <a:srgbClr val="175F5A"/>
                </a:solidFill>
                <a:latin typeface="Heiti SC"/>
                <a:cs typeface="Heiti SC"/>
              </a:rPr>
              <a:t>【注】</a:t>
            </a:r>
            <a:r>
              <a:rPr sz="700" spc="-10" dirty="0">
                <a:latin typeface="Heiti SC"/>
                <a:cs typeface="Heiti SC"/>
              </a:rPr>
              <a:t>[Note]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spc="-10" dirty="0">
                <a:latin typeface="Heiti SC"/>
                <a:cs typeface="Heiti SC"/>
              </a:rPr>
              <a:t>行程通知：最晚在出行前</a:t>
            </a:r>
            <a:r>
              <a:rPr sz="700" dirty="0">
                <a:latin typeface="Heiti SC"/>
                <a:cs typeface="Heiti SC"/>
              </a:rPr>
              <a:t>1</a:t>
            </a:r>
            <a:r>
              <a:rPr sz="700" spc="-15" dirty="0">
                <a:latin typeface="Heiti SC"/>
                <a:cs typeface="Heiti SC"/>
              </a:rPr>
              <a:t>天给您发送，如未收到请联系</a:t>
            </a:r>
            <a:endParaRPr sz="700" dirty="0">
              <a:latin typeface="Heiti SC"/>
              <a:cs typeface="Heiti SC"/>
            </a:endParaRPr>
          </a:p>
          <a:p>
            <a:pPr marL="100965" marR="93980" algn="ctr">
              <a:lnSpc>
                <a:spcPct val="150000"/>
              </a:lnSpc>
            </a:pPr>
            <a:r>
              <a:rPr sz="700" spc="-15" dirty="0">
                <a:latin typeface="Heiti SC"/>
                <a:cs typeface="Heiti SC"/>
              </a:rPr>
              <a:t>工作人员。集合时间、地点、服务人员等信息以《行程通知》为准。预定限制：请有心脑血管疾病、心脏病史、孕妇及其余身体不</a:t>
            </a:r>
            <a:endParaRPr sz="700" dirty="0">
              <a:latin typeface="Heiti SC"/>
              <a:cs typeface="Heiti SC"/>
            </a:endParaRPr>
          </a:p>
          <a:p>
            <a:pPr marL="294005" marR="287020" algn="ctr">
              <a:lnSpc>
                <a:spcPct val="150000"/>
              </a:lnSpc>
            </a:pPr>
            <a:r>
              <a:rPr sz="700" spc="-10" dirty="0">
                <a:latin typeface="Heiti SC"/>
                <a:cs typeface="Heiti SC"/>
              </a:rPr>
              <a:t>便的人士避免参加户外徒步活动，请</a:t>
            </a:r>
            <a:r>
              <a:rPr sz="700" dirty="0">
                <a:latin typeface="Heiti SC"/>
                <a:cs typeface="Heiti SC"/>
              </a:rPr>
              <a:t>8～55</a:t>
            </a:r>
            <a:r>
              <a:rPr sz="700" spc="-20" dirty="0">
                <a:latin typeface="Heiti SC"/>
                <a:cs typeface="Heiti SC"/>
              </a:rPr>
              <a:t>岁之外的老人及</a:t>
            </a:r>
            <a:r>
              <a:rPr sz="700" spc="-15" dirty="0">
                <a:latin typeface="Heiti SC"/>
                <a:cs typeface="Heiti SC"/>
              </a:rPr>
              <a:t>未成年人在有监护人员的情况下参与，并将同行情况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spc="-20" dirty="0">
                <a:latin typeface="Heiti SC"/>
                <a:cs typeface="Heiti SC"/>
              </a:rPr>
              <a:t>提前报备。</a:t>
            </a:r>
            <a:endParaRPr sz="700" dirty="0">
              <a:latin typeface="Heiti SC"/>
              <a:cs typeface="Heiti SC"/>
            </a:endParaRPr>
          </a:p>
          <a:p>
            <a:pPr marL="12065" marR="5080" algn="ctr">
              <a:lnSpc>
                <a:spcPct val="150000"/>
              </a:lnSpc>
            </a:pPr>
            <a:r>
              <a:rPr sz="700" spc="-15" dirty="0">
                <a:latin typeface="Heiti SC"/>
                <a:cs typeface="Heiti SC"/>
              </a:rPr>
              <a:t>活动装备：本次活动为轻装徒步，建议携带登山杖、防滑鞋等基础装备。</a:t>
            </a:r>
            <a:r>
              <a:rPr sz="700" spc="-10" dirty="0">
                <a:latin typeface="Heiti SC"/>
                <a:cs typeface="Heiti SC"/>
              </a:rPr>
              <a:t>需带宠物提前讲，并支付</a:t>
            </a:r>
            <a:r>
              <a:rPr sz="700" dirty="0">
                <a:latin typeface="Heiti SC"/>
                <a:cs typeface="Heiti SC"/>
              </a:rPr>
              <a:t>50</a:t>
            </a:r>
            <a:r>
              <a:rPr sz="700" spc="-20" dirty="0">
                <a:latin typeface="Heiti SC"/>
                <a:cs typeface="Heiti SC"/>
              </a:rPr>
              <a:t>元清洁费。</a:t>
            </a:r>
            <a:endParaRPr sz="700" dirty="0">
              <a:latin typeface="Heiti SC"/>
              <a:cs typeface="Heiti SC"/>
            </a:endParaRPr>
          </a:p>
          <a:p>
            <a:pPr marL="215265" marR="207645" indent="-1270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Travel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notification: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We will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send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it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you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no later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than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50" dirty="0">
                <a:latin typeface="Heiti SC"/>
                <a:cs typeface="Heiti SC"/>
              </a:rPr>
              <a:t>1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day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before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departure.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If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you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have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not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received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it,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please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contact</a:t>
            </a:r>
            <a:r>
              <a:rPr sz="700" spc="-3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our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staff.</a:t>
            </a:r>
            <a:r>
              <a:rPr sz="700" spc="-3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The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gathering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time,</a:t>
            </a:r>
            <a:r>
              <a:rPr sz="700" spc="-3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location,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service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personnel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other</a:t>
            </a:r>
            <a:r>
              <a:rPr sz="700" spc="-10" dirty="0">
                <a:latin typeface="Heiti SC"/>
                <a:cs typeface="Heiti SC"/>
              </a:rPr>
              <a:t> information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shall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be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subject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the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"Travel</a:t>
            </a:r>
            <a:r>
              <a:rPr sz="700" spc="-10" dirty="0">
                <a:latin typeface="Heiti SC"/>
                <a:cs typeface="Heiti SC"/>
              </a:rPr>
              <a:t> Notice".</a:t>
            </a:r>
            <a:endParaRPr sz="700" dirty="0">
              <a:latin typeface="Heiti SC"/>
              <a:cs typeface="Heiti SC"/>
            </a:endParaRPr>
          </a:p>
          <a:p>
            <a:pPr marL="113030" marR="104775" indent="-635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Reservation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restrictions: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Individuals with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cardiovascular </a:t>
            </a:r>
            <a:r>
              <a:rPr sz="700" spc="-25" dirty="0">
                <a:latin typeface="Heiti SC"/>
                <a:cs typeface="Heiti SC"/>
              </a:rPr>
              <a:t>and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cerebrovascular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diseases,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history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of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heart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disease,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pregnant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women,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others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with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physical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disabilities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are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advised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to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avoid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participating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in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outdoor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hiking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activities.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Elderly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and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minors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aged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8-</a:t>
            </a:r>
            <a:r>
              <a:rPr sz="700" dirty="0">
                <a:latin typeface="Heiti SC"/>
                <a:cs typeface="Heiti SC"/>
              </a:rPr>
              <a:t>55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are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required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participate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with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</a:t>
            </a:r>
            <a:r>
              <a:rPr sz="700" spc="-10" dirty="0">
                <a:latin typeface="Heiti SC"/>
                <a:cs typeface="Heiti SC"/>
              </a:rPr>
              <a:t> guardian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report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their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travel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status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in</a:t>
            </a:r>
            <a:r>
              <a:rPr sz="700" spc="-10" dirty="0">
                <a:latin typeface="Heiti SC"/>
                <a:cs typeface="Heiti SC"/>
              </a:rPr>
              <a:t> advance.</a:t>
            </a:r>
            <a:endParaRPr sz="700" dirty="0">
              <a:latin typeface="Heiti SC"/>
              <a:cs typeface="Heiti SC"/>
            </a:endParaRPr>
          </a:p>
          <a:p>
            <a:pPr marL="137795" marR="130175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Event</a:t>
            </a:r>
            <a:r>
              <a:rPr sz="700" spc="-10" dirty="0">
                <a:latin typeface="Heiti SC"/>
                <a:cs typeface="Heiti SC"/>
              </a:rPr>
              <a:t> equipment: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This event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is a light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hiking, and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it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is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50" dirty="0">
                <a:latin typeface="Heiti SC"/>
                <a:cs typeface="Heiti SC"/>
              </a:rPr>
              <a:t>r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ecommended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bring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basic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equipment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such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as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hiking</a:t>
            </a:r>
            <a:r>
              <a:rPr sz="700" spc="-20" dirty="0">
                <a:latin typeface="Heiti SC"/>
                <a:cs typeface="Heiti SC"/>
              </a:rPr>
              <a:t> poles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anti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slip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shoesPets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must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brought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in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advance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and</a:t>
            </a:r>
            <a:endParaRPr sz="700" dirty="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700" dirty="0">
                <a:latin typeface="Heiti SC"/>
                <a:cs typeface="Heiti SC"/>
              </a:rPr>
              <a:t>a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cleaning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fee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of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50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yuan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must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0" dirty="0">
                <a:latin typeface="Heiti SC"/>
                <a:cs typeface="Heiti SC"/>
              </a:rPr>
              <a:t>paid</a:t>
            </a:r>
            <a:endParaRPr sz="7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7289" y="563244"/>
            <a:ext cx="367665" cy="10160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800"/>
              </a:lnSpc>
            </a:pPr>
            <a:r>
              <a:rPr sz="700" spc="-15" dirty="0">
                <a:solidFill>
                  <a:srgbClr val="A6A6A6"/>
                </a:solidFill>
                <a:latin typeface="Heiti SC"/>
                <a:cs typeface="Heiti SC"/>
              </a:rPr>
              <a:t>魔盒爱心</a:t>
            </a:r>
            <a:endParaRPr sz="700" dirty="0">
              <a:latin typeface="Heiti SC"/>
              <a:cs typeface="Heiti S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8585" y="708659"/>
            <a:ext cx="2513965" cy="125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175F5A"/>
                </a:solidFill>
                <a:latin typeface="Songti SC"/>
                <a:cs typeface="Songti SC"/>
              </a:rPr>
              <a:t>UNICORNS</a:t>
            </a:r>
            <a:r>
              <a:rPr sz="700" spc="-25" dirty="0">
                <a:solidFill>
                  <a:srgbClr val="175F5A"/>
                </a:solidFill>
                <a:latin typeface="Songti SC"/>
                <a:cs typeface="Songti SC"/>
              </a:rPr>
              <a:t> </a:t>
            </a:r>
            <a:r>
              <a:rPr sz="700" dirty="0">
                <a:solidFill>
                  <a:srgbClr val="175F5A"/>
                </a:solidFill>
                <a:latin typeface="Songti SC"/>
                <a:cs typeface="Songti SC"/>
              </a:rPr>
              <a:t>BOX’s</a:t>
            </a:r>
            <a:r>
              <a:rPr sz="700" spc="-25" dirty="0">
                <a:solidFill>
                  <a:srgbClr val="175F5A"/>
                </a:solidFill>
                <a:latin typeface="Songti SC"/>
                <a:cs typeface="Songti SC"/>
              </a:rPr>
              <a:t> </a:t>
            </a:r>
            <a:r>
              <a:rPr sz="700" spc="-20" dirty="0">
                <a:solidFill>
                  <a:srgbClr val="175F5A"/>
                </a:solidFill>
                <a:latin typeface="Songti SC"/>
                <a:cs typeface="Songti SC"/>
              </a:rPr>
              <a:t>LOVE</a:t>
            </a:r>
            <a:endParaRPr sz="700">
              <a:latin typeface="Songti SC"/>
              <a:cs typeface="Songti SC"/>
            </a:endParaRPr>
          </a:p>
          <a:p>
            <a:pPr marL="12700" marR="5080" algn="ctr">
              <a:lnSpc>
                <a:spcPct val="150000"/>
              </a:lnSpc>
              <a:spcBef>
                <a:spcPts val="1260"/>
              </a:spcBef>
            </a:pPr>
            <a:r>
              <a:rPr sz="700" spc="-15" dirty="0">
                <a:latin typeface="Heiti SC"/>
                <a:cs typeface="Heiti SC"/>
              </a:rPr>
              <a:t>保护户外生态环境，请大家敬畏自然，不轻狂。让我们携手共创</a:t>
            </a:r>
            <a:r>
              <a:rPr sz="700" spc="-10" dirty="0">
                <a:latin typeface="Heiti SC"/>
                <a:cs typeface="Heiti SC"/>
              </a:rPr>
              <a:t>美好爱心box</a:t>
            </a:r>
            <a:r>
              <a:rPr sz="700" spc="-20" dirty="0">
                <a:latin typeface="Heiti SC"/>
                <a:cs typeface="Heiti SC"/>
              </a:rPr>
              <a:t>文明团，共勉之！</a:t>
            </a:r>
            <a:endParaRPr sz="700">
              <a:latin typeface="Heiti SC"/>
              <a:cs typeface="Heiti SC"/>
            </a:endParaRPr>
          </a:p>
          <a:p>
            <a:pPr marL="34290" marR="26034" algn="ctr">
              <a:lnSpc>
                <a:spcPct val="150000"/>
              </a:lnSpc>
            </a:pPr>
            <a:r>
              <a:rPr sz="700" dirty="0">
                <a:latin typeface="Heiti SC"/>
                <a:cs typeface="Heiti SC"/>
              </a:rPr>
              <a:t>To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protect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the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outdoor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ecological</a:t>
            </a:r>
            <a:r>
              <a:rPr sz="700" spc="-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environment, please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respect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nature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not</a:t>
            </a:r>
            <a:r>
              <a:rPr sz="700" spc="-2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be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reckless.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Let's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work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together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to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create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</a:t>
            </a:r>
            <a:r>
              <a:rPr sz="700" spc="-1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lovely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and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caring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UNICORNS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BOX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Team,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25" dirty="0">
                <a:latin typeface="Heiti SC"/>
                <a:cs typeface="Heiti SC"/>
              </a:rPr>
              <a:t>and</a:t>
            </a:r>
            <a:r>
              <a:rPr sz="700" spc="50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encourage</a:t>
            </a:r>
            <a:r>
              <a:rPr sz="700" spc="-20" dirty="0">
                <a:latin typeface="Heiti SC"/>
                <a:cs typeface="Heiti SC"/>
              </a:rPr>
              <a:t> </a:t>
            </a:r>
            <a:r>
              <a:rPr sz="700" dirty="0">
                <a:latin typeface="Heiti SC"/>
                <a:cs typeface="Heiti SC"/>
              </a:rPr>
              <a:t>each</a:t>
            </a:r>
            <a:r>
              <a:rPr sz="700" spc="-15" dirty="0">
                <a:latin typeface="Heiti SC"/>
                <a:cs typeface="Heiti SC"/>
              </a:rPr>
              <a:t> </a:t>
            </a:r>
            <a:r>
              <a:rPr sz="700" spc="-10" dirty="0">
                <a:latin typeface="Heiti SC"/>
                <a:cs typeface="Heiti SC"/>
              </a:rPr>
              <a:t>other!</a:t>
            </a:r>
            <a:endParaRPr sz="700">
              <a:latin typeface="Heiti SC"/>
              <a:cs typeface="Heiti S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19" y="2020823"/>
            <a:ext cx="3581400" cy="4776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812</Words>
  <Application>Microsoft Macintosh PowerPoint</Application>
  <PresentationFormat>Custom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Heiti SC</vt:lpstr>
      <vt:lpstr>Lantinghei SC Extralight</vt:lpstr>
      <vt:lpstr>Songti SC</vt:lpstr>
      <vt:lpstr>Songti TC</vt:lpstr>
      <vt:lpstr>Arial</vt:lpstr>
      <vt:lpstr>Avenir Book</vt:lpstr>
      <vt:lpstr>Helvetica Neue</vt:lpstr>
      <vt:lpstr>Times New Roman</vt:lpstr>
      <vt:lpstr>Zapfino</vt:lpstr>
      <vt:lpstr>Office Theme</vt:lpstr>
      <vt:lpstr>PowerPoint Presentation</vt:lpstr>
      <vt:lpstr>魔盒物语</vt:lpstr>
      <vt:lpstr>PowerPoint Presentation</vt:lpstr>
      <vt:lpstr>文化亮点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DA51222</cp:lastModifiedBy>
  <cp:revision>1</cp:revision>
  <dcterms:created xsi:type="dcterms:W3CDTF">2025-03-18T06:32:40Z</dcterms:created>
  <dcterms:modified xsi:type="dcterms:W3CDTF">2025-03-19T06:30:57Z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2025-03-18T00:00:00Z</vt:filetime>
  </property>
  <property fmtid="{D5CDD505-2E9C-101B-9397-08002B2CF9AE}" pid="5" name="Producer">
    <vt:lpwstr>macOS 版本12.7.6（版号21H1320） Quartz PDFContext</vt:lpwstr>
  </property>
  <property fmtid="{D5CDD505-2E9C-101B-9397-08002B2CF9AE}" pid="6" name="SourceModified">
    <vt:lpwstr>D:20250318133241+08'00'</vt:lpwstr>
  </property>
</Properties>
</file>