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8" r:id="rId2"/>
    <p:sldMasterId id="2147483823" r:id="rId3"/>
    <p:sldMasterId id="2147483829" r:id="rId4"/>
    <p:sldMasterId id="2147483831" r:id="rId5"/>
    <p:sldMasterId id="2147483833" r:id="rId6"/>
  </p:sldMasterIdLst>
  <p:notesMasterIdLst>
    <p:notesMasterId r:id="rId17"/>
  </p:notesMasterIdLst>
  <p:sldIdLst>
    <p:sldId id="895" r:id="rId7"/>
    <p:sldId id="957" r:id="rId8"/>
    <p:sldId id="959" r:id="rId9"/>
    <p:sldId id="960" r:id="rId10"/>
    <p:sldId id="961" r:id="rId11"/>
    <p:sldId id="962" r:id="rId12"/>
    <p:sldId id="963" r:id="rId13"/>
    <p:sldId id="964" r:id="rId14"/>
    <p:sldId id="956" r:id="rId15"/>
    <p:sldId id="87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A Zharkovsky" initials="YZ" lastIdx="1" clrIdx="0">
    <p:extLst>
      <p:ext uri="{19B8F6BF-5375-455C-9EA6-DF929625EA0E}">
        <p15:presenceInfo xmlns:p15="http://schemas.microsoft.com/office/powerpoint/2012/main" userId="S-1-5-21-3996330990-3016095482-1290486395-258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FFCC99"/>
    <a:srgbClr val="33CC33"/>
    <a:srgbClr val="6F2F6F"/>
    <a:srgbClr val="FF0000"/>
    <a:srgbClr val="FF6600"/>
    <a:srgbClr val="FFCC00"/>
    <a:srgbClr val="00FF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7" autoAdjust="0"/>
    <p:restoredTop sz="80286" autoAdjust="0"/>
  </p:normalViewPr>
  <p:slideViewPr>
    <p:cSldViewPr snapToGrid="0">
      <p:cViewPr varScale="1">
        <p:scale>
          <a:sx n="136" d="100"/>
          <a:sy n="136" d="100"/>
        </p:scale>
        <p:origin x="9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418"/>
    </p:cViewPr>
  </p:sorterViewPr>
  <p:notesViewPr>
    <p:cSldViewPr snapToGrid="0">
      <p:cViewPr>
        <p:scale>
          <a:sx n="80" d="100"/>
          <a:sy n="80" d="100"/>
        </p:scale>
        <p:origin x="-1152" y="12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0E84DC-AC70-477C-A719-88B422435B9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2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F774EB-AC54-4957-82E4-38E7B8B7244A}" type="slidenum">
              <a:rPr lang="he-IL" sz="1200">
                <a:solidFill>
                  <a:schemeClr val="tx1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3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g-data-ppt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8925" y="3671888"/>
            <a:ext cx="8570913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6" descr="R120_G137_B251-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739 w 2880"/>
                <a:gd name="T5" fmla="*/ 288 h 288"/>
                <a:gd name="T6" fmla="*/ 2699 w 2880"/>
                <a:gd name="T7" fmla="*/ 256 h 288"/>
                <a:gd name="T8" fmla="*/ 2530 w 2880"/>
                <a:gd name="T9" fmla="*/ 134 h 288"/>
                <a:gd name="T10" fmla="*/ 2310 w 2880"/>
                <a:gd name="T11" fmla="*/ 46 h 288"/>
                <a:gd name="T12" fmla="*/ 2121 w 2880"/>
                <a:gd name="T13" fmla="*/ 10 h 288"/>
                <a:gd name="T14" fmla="*/ 2008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6 h 290"/>
                <a:gd name="T4" fmla="*/ 3038 w 3194"/>
                <a:gd name="T5" fmla="*/ 298 h 290"/>
                <a:gd name="T6" fmla="*/ 3032 w 3194"/>
                <a:gd name="T7" fmla="*/ 264 h 290"/>
                <a:gd name="T8" fmla="*/ 3005 w 3194"/>
                <a:gd name="T9" fmla="*/ 154 h 290"/>
                <a:gd name="T10" fmla="*/ 2965 w 3194"/>
                <a:gd name="T11" fmla="*/ 34 h 290"/>
                <a:gd name="T12" fmla="*/ 2950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595" y="3417"/>
              <a:ext cx="931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12CB-E8B5-4929-9445-C463F3A9504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8AED4-3D22-455B-B57B-5F8BBF0CB724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3E1D2-B081-4611-93DE-D205FD89EA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F55F1-737A-495E-959C-BD43485CA500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g-data-ppt-pg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48413"/>
            <a:ext cx="44084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Picture 8" descr="R120_G137_B251-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184150" y="136525"/>
            <a:ext cx="6435725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endParaRPr lang="en-US" sz="1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776413"/>
            <a:ext cx="3811587" cy="1874837"/>
          </a:xfrm>
        </p:spPr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8" y="3803650"/>
            <a:ext cx="3811587" cy="1874838"/>
          </a:xfrm>
        </p:spPr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FF6600"/>
              </a:buClr>
              <a:buFont typeface="Wingdings" pitchFamily="2" charset="2"/>
              <a:buNone/>
              <a:defRPr i="1"/>
            </a:lvl1pPr>
          </a:lstStyle>
          <a:p>
            <a:pPr>
              <a:defRPr/>
            </a:pPr>
            <a:fld id="{98BE4039-6031-44A9-9BD0-7D820F5DCCD2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FF6600"/>
              </a:buClr>
              <a:buFont typeface="Wingdings" charset="2"/>
              <a:buNone/>
              <a:defRPr i="1">
                <a:solidFill>
                  <a:prstClr val="white">
                    <a:lumMod val="65000"/>
                  </a:prstClr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FF6600"/>
              </a:buClr>
              <a:buFont typeface="Wingdings" pitchFamily="2" charset="2"/>
              <a:buNone/>
              <a:defRPr i="1"/>
            </a:lvl1pPr>
          </a:lstStyle>
          <a:p>
            <a:pPr>
              <a:defRPr/>
            </a:pPr>
            <a:fld id="{8658917F-9E5F-4327-87C4-6048943068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g-data-ppt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8925" y="3671888"/>
            <a:ext cx="8570913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6" descr="R120_G137_B251-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595" y="3417"/>
              <a:ext cx="930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3 w 3194"/>
                <a:gd name="T5" fmla="*/ 0 h 290"/>
                <a:gd name="T6" fmla="*/ 261 w 3194"/>
                <a:gd name="T7" fmla="*/ 156 h 290"/>
                <a:gd name="T8" fmla="*/ 259 w 3194"/>
                <a:gd name="T9" fmla="*/ 254 h 290"/>
                <a:gd name="T10" fmla="*/ 25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Calibri"/>
                <a:ea typeface="Calibri"/>
                <a:cs typeface="Calibri"/>
              </a:defRPr>
            </a:lvl4pPr>
            <a:lvl5pPr>
              <a:defRPr>
                <a:latin typeface="Calibri"/>
                <a:ea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3A0AF-15E9-4626-B342-0BD9D29B6E7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BAF3-A3C4-4151-82A1-62474EBFE183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4FF9F-2B8E-472E-8B7D-0FAF0C80064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68B63-D6CA-4269-985D-D33F860CBA68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620838"/>
            <a:ext cx="4154487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  <a:ea typeface="Calibri"/>
                <a:cs typeface="Calibri"/>
              </a:defRPr>
            </a:lvl4pPr>
            <a:lvl5pPr>
              <a:defRPr sz="1800">
                <a:latin typeface="Calibri"/>
                <a:ea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620838"/>
            <a:ext cx="4154488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  <a:ea typeface="Calibri"/>
                <a:cs typeface="Calibri"/>
              </a:defRPr>
            </a:lvl4pPr>
            <a:lvl5pPr>
              <a:defRPr sz="1800">
                <a:latin typeface="Calibri"/>
                <a:ea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0A4F5-E9B0-45BD-B310-7019BF094A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A12A9-40AF-4D2F-A4AB-78E9F6854C6D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  <a:ea typeface="Calibri"/>
                <a:cs typeface="Calibri"/>
              </a:defRPr>
            </a:lvl4pPr>
            <a:lvl5pPr>
              <a:defRPr sz="1600">
                <a:latin typeface="Calibri"/>
                <a:ea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  <a:ea typeface="Calibri"/>
                <a:cs typeface="Calibri"/>
              </a:defRPr>
            </a:lvl4pPr>
            <a:lvl5pPr>
              <a:defRPr sz="1600">
                <a:latin typeface="Calibri"/>
                <a:ea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440E-2AD9-4B27-8A09-C05E8FCA030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40FC6-BB02-4C0B-8AC9-CC7D112F2054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800EE-D971-458E-A03A-AF8500992B5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69A82-4A07-4361-9E16-340035768487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EE9D5-99A4-4BE6-9D25-4CE45F3D699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63D56-3E34-4A3E-9300-426B388EC901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3B81F-1037-4F07-80BB-E12585BB8C2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399-754A-4411-AD82-B594513FF04C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Calibri"/>
                <a:ea typeface="Calibri"/>
                <a:cs typeface="Calibri"/>
              </a:defRPr>
            </a:lvl4pPr>
            <a:lvl5pPr>
              <a:defRPr sz="2000">
                <a:latin typeface="Calibri"/>
                <a:ea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BCC4F-29B8-41DF-98AA-5821176AD9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AC53-DA7F-4B95-8374-4ACA8BBBE83A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86E2-769F-4E9F-B7A3-62BABEB52F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B66E8-237F-4711-AD5C-5719F8BA1848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Calibri"/>
                <a:ea typeface="Calibri"/>
                <a:cs typeface="Calibri"/>
              </a:defRPr>
            </a:lvl4pPr>
            <a:lvl5pPr>
              <a:defRPr>
                <a:latin typeface="Calibri"/>
                <a:ea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726DF-FC9D-4898-A56A-D45E361FD3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48BF1-DE7B-4762-9EBC-148F2194B0B2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>
            <a:lvl4pPr>
              <a:defRPr>
                <a:latin typeface="Calibri"/>
                <a:ea typeface="Calibri"/>
                <a:cs typeface="Calibri"/>
              </a:defRPr>
            </a:lvl4pPr>
            <a:lvl5pPr>
              <a:defRPr>
                <a:latin typeface="Calibri"/>
                <a:ea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D89A-CD84-4143-944F-36A7509D5F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0A56A-F15C-47C1-9E8D-0719B31FA837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51CE5-C66C-4117-B793-6E769971FA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9C929-5CCB-4331-B335-5364804208C5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</a:defRPr>
            </a:lvl4pPr>
            <a:lvl5pPr>
              <a:defRPr sz="1800">
                <a:latin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</a:defRPr>
            </a:lvl4pPr>
            <a:lvl5pPr>
              <a:defRPr sz="1800">
                <a:latin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56A64-FA55-4A1E-B3E1-0C8A50122E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31F2D-A67D-4F7A-BF5B-C75AFD7B5F72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</a:defRPr>
            </a:lvl4pPr>
            <a:lvl5pPr>
              <a:defRPr sz="1600">
                <a:latin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</a:defRPr>
            </a:lvl4pPr>
            <a:lvl5pPr>
              <a:defRPr sz="1600">
                <a:latin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B01F6-BC1E-45EA-9FAA-6EFB875D9B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18ED-87E2-4A37-A4BD-372C490BAE1E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6593-C827-419F-9B6A-C5CBDF7F17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F7A90-6C4E-4574-AAC7-E0DB2BBEE95F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9752A-E0BD-451C-BF49-ECAA83F93D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A105B-593F-481D-A68D-823F7CE1E693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Calibri"/>
              </a:defRPr>
            </a:lvl4pPr>
            <a:lvl5pPr>
              <a:defRPr sz="2000">
                <a:latin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A3DFC-EE74-4A46-A94A-7A5C5D9956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84C25-728A-4D1D-A6D6-F82DBDDE7494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FC8DF-1866-46E4-9412-6758EDC6B2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5922-E02B-4E20-A7F4-61DD5E61A6EB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-data-ppt-pg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48413"/>
            <a:ext cx="44084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9688" y="6599238"/>
            <a:ext cx="366712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13F8C7E-8EF1-4AA5-800A-6F10FA6764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4763" y="6599238"/>
            <a:ext cx="3884612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IBM and Customer Confidential</a:t>
            </a:r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8" y="6599238"/>
            <a:ext cx="1004887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9305369-CE4D-4B43-8250-9A4723FE717D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pic>
        <p:nvPicPr>
          <p:cNvPr id="1032" name="Picture 8" descr="R120_G137_B251-20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Text Box 46"/>
          <p:cNvSpPr txBox="1">
            <a:spLocks noChangeArrowheads="1"/>
          </p:cNvSpPr>
          <p:nvPr/>
        </p:nvSpPr>
        <p:spPr bwMode="auto">
          <a:xfrm>
            <a:off x="184150" y="136525"/>
            <a:ext cx="6435725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endParaRPr lang="en-US" sz="1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5" name="Rectangle 6"/>
          <p:cNvSpPr>
            <a:spLocks noChangeArrowheads="1"/>
          </p:cNvSpPr>
          <p:nvPr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ig-data-ppt-pg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348413"/>
            <a:ext cx="44084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620838"/>
            <a:ext cx="84613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9688" y="6599238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AF2E6B9-1055-4C36-9FE5-9A240A25ADA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4763" y="6599238"/>
            <a:ext cx="3884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8" y="6599238"/>
            <a:ext cx="10048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4826C84-0E18-4020-AF6A-479A9E0D94FC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pic>
        <p:nvPicPr>
          <p:cNvPr id="14344" name="Picture 8" descr="R120_G137_B251-2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8" name="Text Box 46"/>
          <p:cNvSpPr txBox="1">
            <a:spLocks noChangeArrowheads="1"/>
          </p:cNvSpPr>
          <p:nvPr/>
        </p:nvSpPr>
        <p:spPr bwMode="auto">
          <a:xfrm>
            <a:off x="184150" y="136525"/>
            <a:ext cx="6435725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endParaRPr lang="en-US" sz="1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9" name="Rectangle 6"/>
          <p:cNvSpPr>
            <a:spLocks noChangeArrowheads="1"/>
          </p:cNvSpPr>
          <p:nvPr userDrawn="1"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6" r:id="rId2"/>
    <p:sldLayoutId id="2147483855" r:id="rId3"/>
    <p:sldLayoutId id="2147483854" r:id="rId4"/>
    <p:sldLayoutId id="2147483853" r:id="rId5"/>
    <p:sldLayoutId id="2147483852" r:id="rId6"/>
    <p:sldLayoutId id="2147483851" r:id="rId7"/>
    <p:sldLayoutId id="2147483850" r:id="rId8"/>
    <p:sldLayoutId id="2147483849" r:id="rId9"/>
    <p:sldLayoutId id="2147483848" r:id="rId10"/>
    <p:sldLayoutId id="21474838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/>
          <a:ea typeface="Calibri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/>
          <a:ea typeface="Calibri"/>
          <a:cs typeface="Calibri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Calibri"/>
          <a:ea typeface="Calibri"/>
          <a:cs typeface="Calibri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Calibri"/>
          <a:ea typeface="Calibri"/>
          <a:cs typeface="Calibri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Arial" pitchFamily="1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Arial" pitchFamily="1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775F55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643A166-33EA-40D7-9A04-67DC2FA2F529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75F55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r>
              <a:rPr lang="en-US"/>
              <a:t>IBM and Customer Confidential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E9EC469-E867-4283-BEE1-654451493B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6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775F55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B51920B-559A-457B-8713-AE2806B16114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75F55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r>
              <a:rPr lang="en-US"/>
              <a:t>IBM and Customer Confidential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836524E-5982-41E7-85F4-483C9A838B5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81175" y="2133600"/>
            <a:ext cx="7077075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373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D84BCA4-9C12-4A15-A5A2-82A14C5060EB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25" y="6437313"/>
            <a:ext cx="61245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A6A6A6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66688"/>
            <a:ext cx="631825" cy="3603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26262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2DD690B-0315-4DE5-BDA8-6F38C298039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238"/>
            <a:ext cx="8574087" cy="9683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bg1"/>
          </a:solidFill>
          <a:latin typeface="+mj-lt"/>
          <a:ea typeface="MS PGothic" pitchFamily="34" charset="-128"/>
          <a:cs typeface="ＭＳ Ｐゴシック" pitchFamily="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454025" indent="-454025" algn="l" rtl="0" eaLnBrk="0" fontAlgn="base" hangingPunct="0">
        <a:spcBef>
          <a:spcPts val="2000"/>
        </a:spcBef>
        <a:spcAft>
          <a:spcPct val="0"/>
        </a:spcAft>
        <a:buClr>
          <a:srgbClr val="A6A6A6"/>
        </a:buClr>
        <a:buSzPct val="90000"/>
        <a:buFont typeface="Wingdings" pitchFamily="2" charset="2"/>
        <a:buChar char=""/>
        <a:defRPr sz="2400" kern="1200">
          <a:solidFill>
            <a:srgbClr val="262626"/>
          </a:solidFill>
          <a:latin typeface="+mn-lt"/>
          <a:ea typeface="MS PGothic" pitchFamily="34" charset="-128"/>
          <a:cs typeface="ＭＳ Ｐゴシック" pitchFamily="1" charset="-128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pitchFamily="2" charset="2"/>
        <a:buChar char=""/>
        <a:defRPr sz="22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2pPr>
      <a:lvl3pPr marL="1260475" indent="-346075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pitchFamily="2" charset="2"/>
        <a:buChar char=""/>
        <a:defRPr sz="20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3pPr>
      <a:lvl4pPr marL="1600200" indent="-339725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pitchFamily="2" charset="2"/>
        <a:buChar char=""/>
        <a:defRPr sz="20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4pPr>
      <a:lvl5pPr marL="1939925" indent="-331788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pitchFamily="2" charset="2"/>
        <a:buChar char=""/>
        <a:defRPr sz="20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60000"/>
                <a:satMod val="300000"/>
              </a:schemeClr>
            </a:gs>
            <a:gs pos="13000">
              <a:schemeClr val="bg1">
                <a:shade val="80000"/>
                <a:satMod val="230000"/>
              </a:schemeClr>
            </a:gs>
            <a:gs pos="100000">
              <a:schemeClr val="bg1">
                <a:tint val="97000"/>
                <a:satMod val="22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64653"/>
                </a:solidFill>
                <a:latin typeface="Gill Sans MT" charset="0"/>
              </a:defRPr>
            </a:lvl1pPr>
          </a:lstStyle>
          <a:p>
            <a:pPr>
              <a:defRPr/>
            </a:pPr>
            <a:fld id="{E6006D39-4C10-46E6-BE50-DA4EAB87F5BD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464653"/>
                </a:solidFill>
                <a:latin typeface="Gill Sans MT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64653"/>
                </a:solidFill>
                <a:latin typeface="Gill Sans MT" charset="0"/>
              </a:defRPr>
            </a:lvl1pPr>
          </a:lstStyle>
          <a:p>
            <a:pPr>
              <a:defRPr/>
            </a:pPr>
            <a:fld id="{FFC2F68D-B024-4649-8BDD-1FAC3EDDC95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Gill Sans MT"/>
              <a:ea typeface="Calibri"/>
              <a:cs typeface="Calibri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Gill Sans MT"/>
              <a:ea typeface="Calibri"/>
              <a:cs typeface="Calibri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MS PGothic" pitchFamily="34" charset="-128"/>
          <a:cs typeface="ＭＳ Ｐゴシック" pitchFamily="1" charset="-128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yurazhar/Practical-Deep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sportal.ibm.com/analytics/notebooks/91f5ce71-2c03-467e-9f0d-8420020f16f0/view?access_token=1a6696003d8fbed8ee26db3b6cc7f759756f73b9d8e291137f0dacd7a3495cd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mastery.com/regression-tutorial-keras-deep-learning-library-python/" TargetMode="External"/><Relationship Id="rId2" Type="http://schemas.openxmlformats.org/officeDocument/2006/relationships/hyperlink" Target="https://github.ibm.com/yurazhar/Practical-Deep-Learning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5342" y="1939287"/>
            <a:ext cx="7158601" cy="1269385"/>
          </a:xfrm>
        </p:spPr>
        <p:txBody>
          <a:bodyPr anchor="b"/>
          <a:lstStyle/>
          <a:p>
            <a:pPr eaLnBrk="1" hangingPunct="1"/>
            <a:r>
              <a:rPr lang="en-US" sz="4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Practical Keras</a:t>
            </a:r>
            <a:br>
              <a:rPr lang="en-US" sz="4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n-US" sz="3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Deep Learning Framework Tutorials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0904" y="3208672"/>
            <a:ext cx="54303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YIFAT YULEVICH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LEONID GORELIK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RAANON REUTLINGER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LASER NAHOOM-KABAKOV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 PYASIK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YURA ZHARKOVSKY</a:t>
            </a:r>
          </a:p>
          <a:p>
            <a:endParaRPr lang="en-US" sz="18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https://github.ibm.com/yurazhar/Practical-Deep-Learning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2"/>
          <p:cNvSpPr txBox="1">
            <a:spLocks noGrp="1" noChangeArrowheads="1"/>
          </p:cNvSpPr>
          <p:nvPr/>
        </p:nvSpPr>
        <p:spPr bwMode="black">
          <a:xfrm>
            <a:off x="8101013" y="6500813"/>
            <a:ext cx="10064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>
              <a:spcBef>
                <a:spcPct val="50000"/>
              </a:spcBef>
            </a:pPr>
            <a:fld id="{A70C78A8-F49F-424F-A38A-F63D162EEC98}" type="slidenum">
              <a:rPr lang="he-IL" sz="1000" b="1">
                <a:solidFill>
                  <a:srgbClr val="FFFFFF"/>
                </a:solidFill>
              </a:rPr>
              <a:pPr algn="r" rtl="1">
                <a:spcBef>
                  <a:spcPct val="50000"/>
                </a:spcBef>
              </a:pPr>
              <a:t>10</a:t>
            </a:fld>
            <a:endParaRPr lang="en-US" sz="1000" b="1">
              <a:solidFill>
                <a:srgbClr val="FFFFFF"/>
              </a:solidFill>
            </a:endParaRPr>
          </a:p>
        </p:txBody>
      </p:sp>
      <p:pic>
        <p:nvPicPr>
          <p:cNvPr id="635907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4988" y="860425"/>
            <a:ext cx="1481137" cy="1481138"/>
          </a:xfrm>
          <a:prstGeom prst="rect">
            <a:avLst/>
          </a:prstGeom>
          <a:noFill/>
          <a:ln w="9525" algn="ctr">
            <a:solidFill>
              <a:srgbClr val="ADB7FD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</p:pic>
      <p:sp>
        <p:nvSpPr>
          <p:cNvPr id="869401" name="Rectangle 25"/>
          <p:cNvSpPr>
            <a:spLocks noChangeArrowheads="1"/>
          </p:cNvSpPr>
          <p:nvPr/>
        </p:nvSpPr>
        <p:spPr bwMode="auto">
          <a:xfrm>
            <a:off x="3282643" y="3054350"/>
            <a:ext cx="2492990" cy="66803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tIns="180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800/1*S9okmCRVqlPExjYiOeHjv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5" y="2433484"/>
            <a:ext cx="2105741" cy="210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800/1*sfV9wG3wq-x5ZagY4541X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07" y="938288"/>
            <a:ext cx="3193026" cy="5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800/1*4YcM21mD9WsLucuknGcvH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66" y="3246319"/>
            <a:ext cx="2929859" cy="110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mages-1.medium.com/max/800/1*6S_k63lLE6nqMQbBR0JJtw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7" y="968375"/>
            <a:ext cx="1999635" cy="199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-images-1.medium.com/max/800/1*n8n5dxWIdfxYt7QwJ1g-Q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8" y="4882485"/>
            <a:ext cx="2170236" cy="139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max/800/1*7UgukrkZgen8TjfOQjJ7T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45" y="1968192"/>
            <a:ext cx="2139211" cy="8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-images-1.medium.com/max/800/1*U8YLHUWlfvNttSzd9haRaQ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40" y="5152555"/>
            <a:ext cx="2465285" cy="8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-images-1.medium.com/max/800/1*n1PqxN7QMLaCW6NFOQsX6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" y="3595329"/>
            <a:ext cx="1905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-images-1.medium.com/max/600/1*FftWo39UPbQC_VfeL8RXCQ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50" y="4990896"/>
            <a:ext cx="31242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cdn-images-1.medium.com/max/600/1*4xMHPimPID74b6pGnnbge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8" y="2855467"/>
            <a:ext cx="1555488" cy="63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0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7206" y="1676149"/>
            <a:ext cx="673985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0000"/>
                </a:solidFill>
              </a:rPr>
              <a:t>Tutorial 1: Predicting Houses Prices (Regression tutorial)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2: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3: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4: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5: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6: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7: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How to value a house price?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6728F-FAB8-420F-AC19-187285AD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54" y="1742050"/>
            <a:ext cx="6747217" cy="4498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753455-3EEC-415C-9EEC-A0B7A7E45835}"/>
              </a:ext>
            </a:extLst>
          </p:cNvPr>
          <p:cNvSpPr/>
          <p:nvPr/>
        </p:nvSpPr>
        <p:spPr>
          <a:xfrm>
            <a:off x="2398542" y="1185935"/>
            <a:ext cx="44380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Predicting Houses Prices (Regression tutorial)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0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House Dataset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1C2D-9F40-43CD-AECF-2FB4CF08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81" y="1203154"/>
            <a:ext cx="6629400" cy="28479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0CFB9-2010-47B3-81E5-A8954C6F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88" y="3429818"/>
            <a:ext cx="4739640" cy="3210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64859AD-2AA6-4313-B22E-1B484772BC44}"/>
              </a:ext>
            </a:extLst>
          </p:cNvPr>
          <p:cNvSpPr/>
          <p:nvPr/>
        </p:nvSpPr>
        <p:spPr bwMode="auto">
          <a:xfrm>
            <a:off x="253217" y="4797083"/>
            <a:ext cx="3720905" cy="506437"/>
          </a:xfrm>
          <a:prstGeom prst="wedgeRoundRectCallout">
            <a:avLst>
              <a:gd name="adj1" fmla="val 1311"/>
              <a:gd name="adj2" fmla="val -257552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For demonstrating evaluation of the house prices we will use Boston dataset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BAAB00-EF86-467A-8200-54D31DA4AF49}"/>
              </a:ext>
            </a:extLst>
          </p:cNvPr>
          <p:cNvSpPr/>
          <p:nvPr/>
        </p:nvSpPr>
        <p:spPr bwMode="auto">
          <a:xfrm>
            <a:off x="6625883" y="1118015"/>
            <a:ext cx="553598" cy="29331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8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What we want to achieve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1C2D-9F40-43CD-AECF-2FB4CF08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22" y="1738092"/>
            <a:ext cx="6629400" cy="28479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BAAB00-EF86-467A-8200-54D31DA4AF49}"/>
              </a:ext>
            </a:extLst>
          </p:cNvPr>
          <p:cNvSpPr/>
          <p:nvPr/>
        </p:nvSpPr>
        <p:spPr bwMode="auto">
          <a:xfrm>
            <a:off x="7040879" y="1417501"/>
            <a:ext cx="689317" cy="348915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0EA76A2-89DE-4354-8787-655C24AEE6E0}"/>
              </a:ext>
            </a:extLst>
          </p:cNvPr>
          <p:cNvSpPr/>
          <p:nvPr/>
        </p:nvSpPr>
        <p:spPr bwMode="auto">
          <a:xfrm>
            <a:off x="3144129" y="5289453"/>
            <a:ext cx="4586068" cy="492369"/>
          </a:xfrm>
          <a:prstGeom prst="wedgeRoundRectCallout">
            <a:avLst>
              <a:gd name="adj1" fmla="val 41618"/>
              <a:gd name="adj2" fmla="val -198248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On any given house (list of the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13 features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 predict its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price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4361C-F21C-47A3-9EA6-2459F2EBBED8}"/>
              </a:ext>
            </a:extLst>
          </p:cNvPr>
          <p:cNvSpPr/>
          <p:nvPr/>
        </p:nvSpPr>
        <p:spPr bwMode="auto">
          <a:xfrm>
            <a:off x="2032782" y="5103056"/>
            <a:ext cx="45719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1EEC00-CB67-4B2D-A860-FE5C7DF66CE2}"/>
              </a:ext>
            </a:extLst>
          </p:cNvPr>
          <p:cNvSpPr/>
          <p:nvPr/>
        </p:nvSpPr>
        <p:spPr bwMode="auto">
          <a:xfrm>
            <a:off x="1237957" y="4283612"/>
            <a:ext cx="5915465" cy="3868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B49048-67D1-4687-A69D-9F8CD2F8A627}"/>
              </a:ext>
            </a:extLst>
          </p:cNvPr>
          <p:cNvSpPr/>
          <p:nvPr/>
        </p:nvSpPr>
        <p:spPr bwMode="auto">
          <a:xfrm>
            <a:off x="7153422" y="4283612"/>
            <a:ext cx="478300" cy="30245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0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86D9E23-021B-4F66-8478-4A418A66C48A}"/>
              </a:ext>
            </a:extLst>
          </p:cNvPr>
          <p:cNvSpPr/>
          <p:nvPr/>
        </p:nvSpPr>
        <p:spPr bwMode="auto">
          <a:xfrm>
            <a:off x="1751428" y="968375"/>
            <a:ext cx="5570806" cy="574687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4361C-F21C-47A3-9EA6-2459F2EBBED8}"/>
              </a:ext>
            </a:extLst>
          </p:cNvPr>
          <p:cNvSpPr/>
          <p:nvPr/>
        </p:nvSpPr>
        <p:spPr bwMode="auto">
          <a:xfrm>
            <a:off x="2032782" y="5103056"/>
            <a:ext cx="45719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CD3571-0116-48E6-928C-AF186CF15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05147"/>
              </p:ext>
            </p:extLst>
          </p:nvPr>
        </p:nvGraphicFramePr>
        <p:xfrm>
          <a:off x="974773" y="2365025"/>
          <a:ext cx="286043" cy="30701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0C4893-DCDC-4AC0-8F21-7775B3FA9BC8}"/>
              </a:ext>
            </a:extLst>
          </p:cNvPr>
          <p:cNvSpPr txBox="1"/>
          <p:nvPr/>
        </p:nvSpPr>
        <p:spPr>
          <a:xfrm>
            <a:off x="217185" y="1971234"/>
            <a:ext cx="152638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 Features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28745A-9DCC-4618-BC82-2ED8A0B84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96953"/>
              </p:ext>
            </p:extLst>
          </p:nvPr>
        </p:nvGraphicFramePr>
        <p:xfrm>
          <a:off x="4352461" y="1396999"/>
          <a:ext cx="347003" cy="4820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700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3B15D-B322-4D07-A80B-D60AE8F64947}"/>
              </a:ext>
            </a:extLst>
          </p:cNvPr>
          <p:cNvCxnSpPr>
            <a:cxnSpLocks/>
          </p:cNvCxnSpPr>
          <p:nvPr/>
        </p:nvCxnSpPr>
        <p:spPr bwMode="auto">
          <a:xfrm>
            <a:off x="1406769" y="4120549"/>
            <a:ext cx="766689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EFA071E-861C-406B-AB14-793E86CCC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63019"/>
              </p:ext>
            </p:extLst>
          </p:nvPr>
        </p:nvGraphicFramePr>
        <p:xfrm>
          <a:off x="2402644" y="2365025"/>
          <a:ext cx="286043" cy="30701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B4E2E29-66AA-4AA1-8FAA-B3E6D231FEBB}"/>
              </a:ext>
            </a:extLst>
          </p:cNvPr>
          <p:cNvSpPr txBox="1"/>
          <p:nvPr/>
        </p:nvSpPr>
        <p:spPr>
          <a:xfrm>
            <a:off x="868366" y="5435213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63C56-D6EB-44B7-B1CC-11F92C28BD6A}"/>
              </a:ext>
            </a:extLst>
          </p:cNvPr>
          <p:cNvSpPr txBox="1"/>
          <p:nvPr/>
        </p:nvSpPr>
        <p:spPr>
          <a:xfrm>
            <a:off x="2296237" y="5461398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38A99-4B56-469F-A0C4-4766B1377F44}"/>
              </a:ext>
            </a:extLst>
          </p:cNvPr>
          <p:cNvSpPr txBox="1"/>
          <p:nvPr/>
        </p:nvSpPr>
        <p:spPr>
          <a:xfrm>
            <a:off x="2107082" y="1813962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06C76-6D97-4521-BDA1-F72AEB730D69}"/>
              </a:ext>
            </a:extLst>
          </p:cNvPr>
          <p:cNvSpPr txBox="1"/>
          <p:nvPr/>
        </p:nvSpPr>
        <p:spPr>
          <a:xfrm>
            <a:off x="4352461" y="628435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C594E70-E4D2-4835-B2B5-C761E1DC8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93579"/>
              </p:ext>
            </p:extLst>
          </p:nvPr>
        </p:nvGraphicFramePr>
        <p:xfrm>
          <a:off x="6546166" y="3622039"/>
          <a:ext cx="37513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111138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0302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725C0E-5B43-46C6-B99C-EDCAB3B3D4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8687" y="1547446"/>
            <a:ext cx="1663774" cy="886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3EED8-8AD5-41DC-9591-0109B4E27D48}"/>
              </a:ext>
            </a:extLst>
          </p:cNvPr>
          <p:cNvCxnSpPr/>
          <p:nvPr/>
        </p:nvCxnSpPr>
        <p:spPr bwMode="auto">
          <a:xfrm flipV="1">
            <a:off x="2688687" y="1990579"/>
            <a:ext cx="1663774" cy="443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EFD788-D63B-49DE-9898-ED6CE76CC34B}"/>
              </a:ext>
            </a:extLst>
          </p:cNvPr>
          <p:cNvCxnSpPr/>
          <p:nvPr/>
        </p:nvCxnSpPr>
        <p:spPr bwMode="auto">
          <a:xfrm flipV="1">
            <a:off x="2688687" y="2365025"/>
            <a:ext cx="1663774" cy="94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A74EA4-63EA-493D-A74A-7315ED6967E7}"/>
              </a:ext>
            </a:extLst>
          </p:cNvPr>
          <p:cNvCxnSpPr/>
          <p:nvPr/>
        </p:nvCxnSpPr>
        <p:spPr bwMode="auto">
          <a:xfrm>
            <a:off x="2688687" y="2459897"/>
            <a:ext cx="1663774" cy="2973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4E9432-1668-413F-974D-B88252201320}"/>
              </a:ext>
            </a:extLst>
          </p:cNvPr>
          <p:cNvCxnSpPr/>
          <p:nvPr/>
        </p:nvCxnSpPr>
        <p:spPr bwMode="auto">
          <a:xfrm>
            <a:off x="2688687" y="2459897"/>
            <a:ext cx="1663774" cy="593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1" name="Straight Arrow Connector 61440">
            <a:extLst>
              <a:ext uri="{FF2B5EF4-FFF2-40B4-BE49-F238E27FC236}">
                <a16:creationId xmlns:a16="http://schemas.microsoft.com/office/drawing/2014/main" id="{CC55D1DA-0E9F-469B-896D-361BF339F805}"/>
              </a:ext>
            </a:extLst>
          </p:cNvPr>
          <p:cNvCxnSpPr/>
          <p:nvPr/>
        </p:nvCxnSpPr>
        <p:spPr bwMode="auto">
          <a:xfrm>
            <a:off x="2688687" y="2459897"/>
            <a:ext cx="1663774" cy="965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4" name="Straight Arrow Connector 61443">
            <a:extLst>
              <a:ext uri="{FF2B5EF4-FFF2-40B4-BE49-F238E27FC236}">
                <a16:creationId xmlns:a16="http://schemas.microsoft.com/office/drawing/2014/main" id="{9C7FBD76-1E9F-4B77-B157-2279F5405D63}"/>
              </a:ext>
            </a:extLst>
          </p:cNvPr>
          <p:cNvCxnSpPr>
            <a:endCxn id="12" idx="1"/>
          </p:cNvCxnSpPr>
          <p:nvPr/>
        </p:nvCxnSpPr>
        <p:spPr bwMode="auto">
          <a:xfrm>
            <a:off x="2688687" y="2459897"/>
            <a:ext cx="1663774" cy="13475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6" name="Straight Arrow Connector 61445">
            <a:extLst>
              <a:ext uri="{FF2B5EF4-FFF2-40B4-BE49-F238E27FC236}">
                <a16:creationId xmlns:a16="http://schemas.microsoft.com/office/drawing/2014/main" id="{52B5C74E-3674-43F1-8697-6EC95D41BB91}"/>
              </a:ext>
            </a:extLst>
          </p:cNvPr>
          <p:cNvCxnSpPr/>
          <p:nvPr/>
        </p:nvCxnSpPr>
        <p:spPr bwMode="auto">
          <a:xfrm>
            <a:off x="2688687" y="2459897"/>
            <a:ext cx="1663774" cy="17250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8" name="Straight Arrow Connector 61447">
            <a:extLst>
              <a:ext uri="{FF2B5EF4-FFF2-40B4-BE49-F238E27FC236}">
                <a16:creationId xmlns:a16="http://schemas.microsoft.com/office/drawing/2014/main" id="{0F729917-B402-4442-8A84-DDF67CB931AF}"/>
              </a:ext>
            </a:extLst>
          </p:cNvPr>
          <p:cNvCxnSpPr/>
          <p:nvPr/>
        </p:nvCxnSpPr>
        <p:spPr bwMode="auto">
          <a:xfrm>
            <a:off x="2688687" y="2459897"/>
            <a:ext cx="1663774" cy="3659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0" name="Straight Arrow Connector 61449">
            <a:extLst>
              <a:ext uri="{FF2B5EF4-FFF2-40B4-BE49-F238E27FC236}">
                <a16:creationId xmlns:a16="http://schemas.microsoft.com/office/drawing/2014/main" id="{831EEE9D-6946-431B-B8A5-415F41043E69}"/>
              </a:ext>
            </a:extLst>
          </p:cNvPr>
          <p:cNvCxnSpPr/>
          <p:nvPr/>
        </p:nvCxnSpPr>
        <p:spPr bwMode="auto">
          <a:xfrm>
            <a:off x="2671104" y="2459897"/>
            <a:ext cx="1689220" cy="319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2" name="Straight Arrow Connector 61451">
            <a:extLst>
              <a:ext uri="{FF2B5EF4-FFF2-40B4-BE49-F238E27FC236}">
                <a16:creationId xmlns:a16="http://schemas.microsoft.com/office/drawing/2014/main" id="{2605CAAC-8884-4977-919C-331EDCF5AB09}"/>
              </a:ext>
            </a:extLst>
          </p:cNvPr>
          <p:cNvCxnSpPr/>
          <p:nvPr/>
        </p:nvCxnSpPr>
        <p:spPr bwMode="auto">
          <a:xfrm>
            <a:off x="2671104" y="2486082"/>
            <a:ext cx="1689220" cy="2810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4" name="Straight Arrow Connector 61453">
            <a:extLst>
              <a:ext uri="{FF2B5EF4-FFF2-40B4-BE49-F238E27FC236}">
                <a16:creationId xmlns:a16="http://schemas.microsoft.com/office/drawing/2014/main" id="{F9254D4D-B6C7-4078-8F04-6FDB71553DE2}"/>
              </a:ext>
            </a:extLst>
          </p:cNvPr>
          <p:cNvCxnSpPr>
            <a:cxnSpLocks/>
          </p:cNvCxnSpPr>
          <p:nvPr/>
        </p:nvCxnSpPr>
        <p:spPr bwMode="auto">
          <a:xfrm>
            <a:off x="2688687" y="2459897"/>
            <a:ext cx="1671637" cy="2434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6" name="Straight Arrow Connector 61455">
            <a:extLst>
              <a:ext uri="{FF2B5EF4-FFF2-40B4-BE49-F238E27FC236}">
                <a16:creationId xmlns:a16="http://schemas.microsoft.com/office/drawing/2014/main" id="{AD4469FA-255C-41F5-90AE-35B77B79CBF4}"/>
              </a:ext>
            </a:extLst>
          </p:cNvPr>
          <p:cNvCxnSpPr/>
          <p:nvPr/>
        </p:nvCxnSpPr>
        <p:spPr bwMode="auto">
          <a:xfrm>
            <a:off x="2671104" y="2486082"/>
            <a:ext cx="1689220" cy="2088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9" name="Straight Arrow Connector 61458">
            <a:extLst>
              <a:ext uri="{FF2B5EF4-FFF2-40B4-BE49-F238E27FC236}">
                <a16:creationId xmlns:a16="http://schemas.microsoft.com/office/drawing/2014/main" id="{C058337E-64C2-4CF4-9D04-6C7F4D3F4318}"/>
              </a:ext>
            </a:extLst>
          </p:cNvPr>
          <p:cNvCxnSpPr/>
          <p:nvPr/>
        </p:nvCxnSpPr>
        <p:spPr bwMode="auto">
          <a:xfrm flipV="1">
            <a:off x="2671104" y="1617785"/>
            <a:ext cx="1681357" cy="372793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64B0D-50E9-4587-AE03-AA40FB5AAC83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3241" y="1990579"/>
            <a:ext cx="1689220" cy="335514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64E0BCC-6700-429B-ACA1-45FAA5BBF5E8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0824" y="2338840"/>
            <a:ext cx="1671637" cy="300688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86735D-67AA-4282-929F-B780D8B67DF8}"/>
              </a:ext>
            </a:extLst>
          </p:cNvPr>
          <p:cNvCxnSpPr>
            <a:cxnSpLocks/>
          </p:cNvCxnSpPr>
          <p:nvPr/>
        </p:nvCxnSpPr>
        <p:spPr bwMode="auto">
          <a:xfrm>
            <a:off x="2706270" y="5322671"/>
            <a:ext cx="1646191" cy="79677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EE4BFE-8130-4C69-B94B-F0AFAE810AEF}"/>
              </a:ext>
            </a:extLst>
          </p:cNvPr>
          <p:cNvCxnSpPr>
            <a:cxnSpLocks/>
          </p:cNvCxnSpPr>
          <p:nvPr/>
        </p:nvCxnSpPr>
        <p:spPr bwMode="auto">
          <a:xfrm>
            <a:off x="2682037" y="5313031"/>
            <a:ext cx="1670424" cy="36381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45950A-EEED-4870-8F24-3B68C0BD420E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0824" y="5296901"/>
            <a:ext cx="1695870" cy="3898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87F23E-593B-40F0-81BF-EECEFB6BDA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71104" y="4912990"/>
            <a:ext cx="1720559" cy="40832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470" name="Straight Arrow Connector 61469">
            <a:extLst>
              <a:ext uri="{FF2B5EF4-FFF2-40B4-BE49-F238E27FC236}">
                <a16:creationId xmlns:a16="http://schemas.microsoft.com/office/drawing/2014/main" id="{62A15CA4-0788-4C90-AB7C-1B678AF18F3B}"/>
              </a:ext>
            </a:extLst>
          </p:cNvPr>
          <p:cNvCxnSpPr>
            <a:endCxn id="16" idx="1"/>
          </p:cNvCxnSpPr>
          <p:nvPr/>
        </p:nvCxnSpPr>
        <p:spPr bwMode="auto">
          <a:xfrm>
            <a:off x="4699464" y="1547446"/>
            <a:ext cx="1846702" cy="226001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696950-2A9F-4CE0-93FC-4A1EEC1BE4A3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699464" y="1928017"/>
            <a:ext cx="1846702" cy="187944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E4E17F-12FD-4C1E-80FB-A20BC84D105A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699464" y="3415267"/>
            <a:ext cx="1846702" cy="39219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6214A2F-3485-4BD8-8BE4-554474CC4BB9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699464" y="3088624"/>
            <a:ext cx="1846702" cy="71883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4816768-A683-496D-AF36-46E0B6A9233B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706356" y="2673350"/>
            <a:ext cx="1839810" cy="113410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26BEA8-8544-412C-A926-F0FD69B7D7AC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702910" y="2332249"/>
            <a:ext cx="1843256" cy="147521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855B7AE-8915-4CB9-9A0F-7C1074E8969C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714433" y="3807459"/>
            <a:ext cx="1831733" cy="74362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E2BEC93-0019-4C03-BBDB-D7E44B63E6E6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699464" y="3807459"/>
            <a:ext cx="1846702" cy="113122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CF2A64-EBEB-4DAB-8018-4E246DE0055A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706356" y="3807459"/>
            <a:ext cx="1839810" cy="148725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16E005-A6E5-47C1-BE40-806DE0775D8F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699464" y="3807459"/>
            <a:ext cx="1846702" cy="183318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9EFE61-F519-4FD8-ADEF-C45F3AE3CCCE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706356" y="3807459"/>
            <a:ext cx="1839810" cy="217884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F6B4534-1392-4C2C-9228-B3974614557D}"/>
              </a:ext>
            </a:extLst>
          </p:cNvPr>
          <p:cNvSpPr txBox="1"/>
          <p:nvPr/>
        </p:nvSpPr>
        <p:spPr>
          <a:xfrm>
            <a:off x="4009634" y="970825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57F6B-97E5-47BB-A7F0-A4152CC996AB}"/>
              </a:ext>
            </a:extLst>
          </p:cNvPr>
          <p:cNvSpPr/>
          <p:nvPr/>
        </p:nvSpPr>
        <p:spPr>
          <a:xfrm>
            <a:off x="6189272" y="3199823"/>
            <a:ext cx="1032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465B1A2-2F18-4721-A2B8-750D06869520}"/>
              </a:ext>
            </a:extLst>
          </p:cNvPr>
          <p:cNvSpPr txBox="1"/>
          <p:nvPr/>
        </p:nvSpPr>
        <p:spPr>
          <a:xfrm>
            <a:off x="6579544" y="396382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3B2122-8A34-4E84-9E95-C6C32BDCACE7}"/>
              </a:ext>
            </a:extLst>
          </p:cNvPr>
          <p:cNvSpPr txBox="1"/>
          <p:nvPr/>
        </p:nvSpPr>
        <p:spPr>
          <a:xfrm>
            <a:off x="1438863" y="3535774"/>
            <a:ext cx="766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9BB86A-AF12-4FEA-8BF1-5682A6A46B22}"/>
              </a:ext>
            </a:extLst>
          </p:cNvPr>
          <p:cNvSpPr txBox="1"/>
          <p:nvPr/>
        </p:nvSpPr>
        <p:spPr>
          <a:xfrm>
            <a:off x="5939712" y="2170731"/>
            <a:ext cx="179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8F82B5C-A8E1-47B1-B035-C82CC8725CE2}"/>
              </a:ext>
            </a:extLst>
          </p:cNvPr>
          <p:cNvCxnSpPr>
            <a:cxnSpLocks/>
          </p:cNvCxnSpPr>
          <p:nvPr/>
        </p:nvCxnSpPr>
        <p:spPr bwMode="auto">
          <a:xfrm flipV="1">
            <a:off x="6077210" y="2784338"/>
            <a:ext cx="1474210" cy="1261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42A8416-0CC9-419A-A148-55A097D6A3EE}"/>
              </a:ext>
            </a:extLst>
          </p:cNvPr>
          <p:cNvSpPr txBox="1"/>
          <p:nvPr/>
        </p:nvSpPr>
        <p:spPr>
          <a:xfrm>
            <a:off x="7697101" y="2365025"/>
            <a:ext cx="1342362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compiled to C++ Code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F77B73-2763-41A4-9A12-A5A48DD9BCD0}"/>
              </a:ext>
            </a:extLst>
          </p:cNvPr>
          <p:cNvSpPr txBox="1"/>
          <p:nvPr/>
        </p:nvSpPr>
        <p:spPr>
          <a:xfrm>
            <a:off x="6077210" y="5599897"/>
            <a:ext cx="179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AFECEA5-A405-41FD-B428-2EE35C57AE47}"/>
              </a:ext>
            </a:extLst>
          </p:cNvPr>
          <p:cNvCxnSpPr>
            <a:cxnSpLocks/>
          </p:cNvCxnSpPr>
          <p:nvPr/>
        </p:nvCxnSpPr>
        <p:spPr bwMode="auto">
          <a:xfrm flipV="1">
            <a:off x="6184199" y="6224308"/>
            <a:ext cx="1474210" cy="1261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D7A2A79-2DB7-49A7-8ACD-1DD998E8ACD7}"/>
              </a:ext>
            </a:extLst>
          </p:cNvPr>
          <p:cNvSpPr txBox="1"/>
          <p:nvPr/>
        </p:nvSpPr>
        <p:spPr>
          <a:xfrm>
            <a:off x="7877592" y="6040413"/>
            <a:ext cx="76380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24.75</a:t>
            </a:r>
          </a:p>
        </p:txBody>
      </p:sp>
    </p:spTree>
    <p:extLst>
      <p:ext uri="{BB962C8B-B14F-4D97-AF65-F5344CB8AC3E}">
        <p14:creationId xmlns:p14="http://schemas.microsoft.com/office/powerpoint/2010/main" val="138462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Summary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64F8AE7-7F4C-4034-92F4-C77D35C79F24}"/>
              </a:ext>
            </a:extLst>
          </p:cNvPr>
          <p:cNvSpPr/>
          <p:nvPr/>
        </p:nvSpPr>
        <p:spPr bwMode="auto">
          <a:xfrm>
            <a:off x="1760843" y="1666509"/>
            <a:ext cx="5118258" cy="3808773"/>
          </a:xfrm>
          <a:prstGeom prst="flowChartProcess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"/>
                </a:schemeClr>
              </a:gs>
              <a:gs pos="100000">
                <a:schemeClr val="accent6">
                  <a:tint val="37000"/>
                  <a:satMod val="300000"/>
                  <a:alpha val="5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This tutorial demonstrate how to estimate some feature value based on the other features (This is basic regression problem)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We learned: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inspect dataset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build a basic Keras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use Dense Layer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estimate an accuracy for the regression problem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6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References</a:t>
            </a:r>
            <a:br>
              <a:rPr lang="en-US" dirty="0"/>
            </a:br>
            <a:br>
              <a:rPr lang="en-US" dirty="0"/>
            </a:br>
            <a:b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</a:b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32410"/>
            <a:ext cx="65" cy="3923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57132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32410"/>
            <a:ext cx="65" cy="3923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57132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0101" y="1324513"/>
            <a:ext cx="7604442" cy="10618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Practical Deep Learning Repository:   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https://github.ibm.com/yurazhar/Practical-Deep-Learning</a:t>
            </a: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Regression Tutorial with the Keras Deep Learning Library in Python: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http://machinelearningmastery.com/regression-tutorial-keras-deep-learning-library-python/</a:t>
            </a:r>
            <a:endParaRPr lang="en-US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962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1_10 September 2009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1_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0 September 2009">
  <a:themeElements>
    <a:clrScheme name="2_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2_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36041</TotalTime>
  <Words>230</Words>
  <Application>Microsoft Office PowerPoint</Application>
  <PresentationFormat>On-screen Show (4:3)</PresentationFormat>
  <Paragraphs>57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ＭＳ Ｐゴシック</vt:lpstr>
      <vt:lpstr>ＭＳ Ｐゴシック</vt:lpstr>
      <vt:lpstr>Arial</vt:lpstr>
      <vt:lpstr>Bookman Old Style</vt:lpstr>
      <vt:lpstr>Calibri</vt:lpstr>
      <vt:lpstr>Corbel</vt:lpstr>
      <vt:lpstr>Georgia</vt:lpstr>
      <vt:lpstr>Gill Sans MT</vt:lpstr>
      <vt:lpstr>Times New Roman</vt:lpstr>
      <vt:lpstr>Wingdings</vt:lpstr>
      <vt:lpstr>Wingdings 2</vt:lpstr>
      <vt:lpstr>Wingdings 3</vt:lpstr>
      <vt:lpstr>1_10 September 2009</vt:lpstr>
      <vt:lpstr>2_10 September 2009</vt:lpstr>
      <vt:lpstr>Median</vt:lpstr>
      <vt:lpstr>3_Median</vt:lpstr>
      <vt:lpstr>Spectrum</vt:lpstr>
      <vt:lpstr>Origin</vt:lpstr>
      <vt:lpstr>Practical Keras Deep Learning Framework Tutorials</vt:lpstr>
      <vt:lpstr>PowerPoint Presentation</vt:lpstr>
      <vt:lpstr>Agenda</vt:lpstr>
      <vt:lpstr>Tutorial 1: How to value a house price?</vt:lpstr>
      <vt:lpstr>Tutorial 1: House Dataset Inspection</vt:lpstr>
      <vt:lpstr>Tutorial 1: What we want to achieve ?</vt:lpstr>
      <vt:lpstr>Tutorial 1: Overview</vt:lpstr>
      <vt:lpstr>Tutorial 1: Summary</vt:lpstr>
      <vt:lpstr>References   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Big Data</dc:title>
  <dc:creator>Labuser</dc:creator>
  <cp:lastModifiedBy>YURA Zharkovsky</cp:lastModifiedBy>
  <cp:revision>2293</cp:revision>
  <dcterms:created xsi:type="dcterms:W3CDTF">2012-07-16T01:24:37Z</dcterms:created>
  <dcterms:modified xsi:type="dcterms:W3CDTF">2017-07-11T13:51:07Z</dcterms:modified>
</cp:coreProperties>
</file>