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ppt/comments/comment13.xml" ContentType="application/vnd.openxmlformats-officedocument.presentationml.comments+xml"/>
  <Override PartName="/ppt/comments/comment14.xml" ContentType="application/vnd.openxmlformats-officedocument.presentationml.comments+xml"/>
  <Override PartName="/ppt/comments/comment15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658" r:id="rId2"/>
    <p:sldMasterId id="2147483823" r:id="rId3"/>
    <p:sldMasterId id="2147483829" r:id="rId4"/>
    <p:sldMasterId id="2147483831" r:id="rId5"/>
    <p:sldMasterId id="2147483833" r:id="rId6"/>
  </p:sldMasterIdLst>
  <p:notesMasterIdLst>
    <p:notesMasterId r:id="rId36"/>
  </p:notesMasterIdLst>
  <p:sldIdLst>
    <p:sldId id="895" r:id="rId7"/>
    <p:sldId id="957" r:id="rId8"/>
    <p:sldId id="959" r:id="rId9"/>
    <p:sldId id="960" r:id="rId10"/>
    <p:sldId id="961" r:id="rId11"/>
    <p:sldId id="962" r:id="rId12"/>
    <p:sldId id="963" r:id="rId13"/>
    <p:sldId id="965" r:id="rId14"/>
    <p:sldId id="964" r:id="rId15"/>
    <p:sldId id="966" r:id="rId16"/>
    <p:sldId id="967" r:id="rId17"/>
    <p:sldId id="968" r:id="rId18"/>
    <p:sldId id="969" r:id="rId19"/>
    <p:sldId id="970" r:id="rId20"/>
    <p:sldId id="972" r:id="rId21"/>
    <p:sldId id="973" r:id="rId22"/>
    <p:sldId id="974" r:id="rId23"/>
    <p:sldId id="971" r:id="rId24"/>
    <p:sldId id="975" r:id="rId25"/>
    <p:sldId id="976" r:id="rId26"/>
    <p:sldId id="977" r:id="rId27"/>
    <p:sldId id="978" r:id="rId28"/>
    <p:sldId id="979" r:id="rId29"/>
    <p:sldId id="982" r:id="rId30"/>
    <p:sldId id="981" r:id="rId31"/>
    <p:sldId id="984" r:id="rId32"/>
    <p:sldId id="983" r:id="rId33"/>
    <p:sldId id="956" r:id="rId34"/>
    <p:sldId id="874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200" kern="1200">
        <a:solidFill>
          <a:schemeClr val="hlink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200" kern="1200">
        <a:solidFill>
          <a:schemeClr val="hlink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200" kern="1200">
        <a:solidFill>
          <a:schemeClr val="hlink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200" kern="1200">
        <a:solidFill>
          <a:schemeClr val="hlink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RA Zharkovsky" initials="YZ" lastIdx="1" clrIdx="0">
    <p:extLst>
      <p:ext uri="{19B8F6BF-5375-455C-9EA6-DF929625EA0E}">
        <p15:presenceInfo xmlns:p15="http://schemas.microsoft.com/office/powerpoint/2012/main" userId="S-1-5-21-3996330990-3016095482-1290486395-2589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FFFF"/>
    <a:srgbClr val="FFCC99"/>
    <a:srgbClr val="33CC33"/>
    <a:srgbClr val="6F2F6F"/>
    <a:srgbClr val="FF0000"/>
    <a:srgbClr val="FF6600"/>
    <a:srgbClr val="FFCC00"/>
    <a:srgbClr val="00FF00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47" autoAdjust="0"/>
    <p:restoredTop sz="80286" autoAdjust="0"/>
  </p:normalViewPr>
  <p:slideViewPr>
    <p:cSldViewPr snapToGrid="0">
      <p:cViewPr varScale="1">
        <p:scale>
          <a:sx n="133" d="100"/>
          <a:sy n="133" d="100"/>
        </p:scale>
        <p:origin x="1002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1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1418"/>
    </p:cViewPr>
  </p:sorterViewPr>
  <p:notesViewPr>
    <p:cSldViewPr snapToGrid="0">
      <p:cViewPr>
        <p:scale>
          <a:sx n="80" d="100"/>
          <a:sy n="80" d="100"/>
        </p:scale>
        <p:origin x="-1152" y="123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microsoft.com/office/2015/10/relationships/revisionInfo" Target="revisionInfo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7-11T15:51:31.652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7-11T15:51:31.652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7-11T15:51:31.652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7-11T15:51:31.652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7-11T15:51:31.652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7-11T15:51:31.652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7-11T15:51:31.652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7-11T15:51:31.652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7-11T15:51:31.652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7-11T15:51:31.652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7-11T15:51:31.652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7-11T15:51:31.652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7-11T15:51:31.652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7-11T15:51:31.652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7-11T15:51:31.652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610E84DC-AC70-477C-A719-88B422435B9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326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Calibri"/>
        <a:cs typeface="Calibri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Calibri"/>
        <a:cs typeface="Calibri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Calibri"/>
        <a:cs typeface="Calibri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Calibri"/>
        <a:cs typeface="Calibri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Calibri"/>
        <a:cs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1F774EB-AC54-4957-82E4-38E7B8B7244A}" type="slidenum">
              <a:rPr lang="he-IL" sz="1200">
                <a:solidFill>
                  <a:schemeClr val="tx1"/>
                </a:solidFill>
                <a:latin typeface="Calibri" pitchFamily="34" charset="0"/>
              </a:rPr>
              <a:pPr algn="r"/>
              <a:t>1</a:t>
            </a:fld>
            <a:endParaRPr lang="en-US" sz="120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639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1F774EB-AC54-4957-82E4-38E7B8B7244A}" type="slidenum">
              <a:rPr lang="he-IL" sz="1200">
                <a:solidFill>
                  <a:schemeClr val="tx1"/>
                </a:solidFill>
                <a:latin typeface="Calibri" pitchFamily="34" charset="0"/>
              </a:rPr>
              <a:pPr algn="r"/>
              <a:t>24</a:t>
            </a:fld>
            <a:endParaRPr lang="en-US" sz="120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198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1F774EB-AC54-4957-82E4-38E7B8B7244A}" type="slidenum">
              <a:rPr lang="he-IL" sz="1200">
                <a:solidFill>
                  <a:schemeClr val="tx1"/>
                </a:solidFill>
                <a:latin typeface="Calibri" pitchFamily="34" charset="0"/>
              </a:rPr>
              <a:pPr algn="r"/>
              <a:t>25</a:t>
            </a:fld>
            <a:endParaRPr lang="en-US" sz="120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857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ig-data-ppt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88925" y="3671888"/>
            <a:ext cx="8570913" cy="2217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5"/>
          <p:cNvSpPr>
            <a:spLocks noChangeShapeType="1"/>
          </p:cNvSpPr>
          <p:nvPr/>
        </p:nvSpPr>
        <p:spPr bwMode="auto">
          <a:xfrm flipV="1">
            <a:off x="274638" y="1050925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latin typeface="Calibri"/>
              <a:ea typeface="Calibri"/>
              <a:cs typeface="Calibri"/>
            </a:endParaRPr>
          </a:p>
        </p:txBody>
      </p:sp>
      <p:pic>
        <p:nvPicPr>
          <p:cNvPr id="6" name="Picture 6" descr="R120_G137_B251-20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80400" y="684213"/>
            <a:ext cx="588963" cy="23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74638" y="3665538"/>
            <a:ext cx="8594725" cy="2233612"/>
            <a:chOff x="160" y="2308"/>
            <a:chExt cx="5437" cy="1399"/>
          </a:xfrm>
        </p:grpSpPr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160" y="2308"/>
              <a:ext cx="858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60" y="2862"/>
              <a:ext cx="858" cy="289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160" y="3419"/>
              <a:ext cx="269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4739" y="2308"/>
              <a:ext cx="858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4739" y="2862"/>
              <a:ext cx="858" cy="289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5328" y="3419"/>
              <a:ext cx="269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1305" y="2308"/>
              <a:ext cx="2862" cy="288"/>
            </a:xfrm>
            <a:custGeom>
              <a:avLst/>
              <a:gdLst>
                <a:gd name="T0" fmla="*/ 0 w 2880"/>
                <a:gd name="T1" fmla="*/ 0 h 288"/>
                <a:gd name="T2" fmla="*/ 0 w 2880"/>
                <a:gd name="T3" fmla="*/ 288 h 288"/>
                <a:gd name="T4" fmla="*/ 2739 w 2880"/>
                <a:gd name="T5" fmla="*/ 288 h 288"/>
                <a:gd name="T6" fmla="*/ 2699 w 2880"/>
                <a:gd name="T7" fmla="*/ 256 h 288"/>
                <a:gd name="T8" fmla="*/ 2530 w 2880"/>
                <a:gd name="T9" fmla="*/ 134 h 288"/>
                <a:gd name="T10" fmla="*/ 2310 w 2880"/>
                <a:gd name="T11" fmla="*/ 46 h 288"/>
                <a:gd name="T12" fmla="*/ 2121 w 2880"/>
                <a:gd name="T13" fmla="*/ 10 h 288"/>
                <a:gd name="T14" fmla="*/ 2008 w 2880"/>
                <a:gd name="T15" fmla="*/ 0 h 288"/>
                <a:gd name="T16" fmla="*/ 0 w 2880"/>
                <a:gd name="T17" fmla="*/ 0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880" h="288">
                  <a:moveTo>
                    <a:pt x="0" y="0"/>
                  </a:moveTo>
                  <a:lnTo>
                    <a:pt x="0" y="288"/>
                  </a:lnTo>
                  <a:lnTo>
                    <a:pt x="2880" y="288"/>
                  </a:lnTo>
                  <a:lnTo>
                    <a:pt x="2838" y="256"/>
                  </a:lnTo>
                  <a:cubicBezTo>
                    <a:pt x="2838" y="256"/>
                    <a:pt x="2728" y="169"/>
                    <a:pt x="2660" y="134"/>
                  </a:cubicBezTo>
                  <a:cubicBezTo>
                    <a:pt x="2592" y="99"/>
                    <a:pt x="2502" y="67"/>
                    <a:pt x="2430" y="46"/>
                  </a:cubicBezTo>
                  <a:cubicBezTo>
                    <a:pt x="2358" y="25"/>
                    <a:pt x="2283" y="18"/>
                    <a:pt x="2230" y="10"/>
                  </a:cubicBezTo>
                  <a:lnTo>
                    <a:pt x="21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FFE">
                <a:alpha val="49019"/>
              </a:srgb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1305" y="2862"/>
              <a:ext cx="3174" cy="291"/>
            </a:xfrm>
            <a:custGeom>
              <a:avLst/>
              <a:gdLst>
                <a:gd name="T0" fmla="*/ 0 w 3194"/>
                <a:gd name="T1" fmla="*/ 0 h 290"/>
                <a:gd name="T2" fmla="*/ 0 w 3194"/>
                <a:gd name="T3" fmla="*/ 296 h 290"/>
                <a:gd name="T4" fmla="*/ 3038 w 3194"/>
                <a:gd name="T5" fmla="*/ 298 h 290"/>
                <a:gd name="T6" fmla="*/ 3032 w 3194"/>
                <a:gd name="T7" fmla="*/ 264 h 290"/>
                <a:gd name="T8" fmla="*/ 3005 w 3194"/>
                <a:gd name="T9" fmla="*/ 154 h 290"/>
                <a:gd name="T10" fmla="*/ 2965 w 3194"/>
                <a:gd name="T11" fmla="*/ 34 h 290"/>
                <a:gd name="T12" fmla="*/ 2950 w 3194"/>
                <a:gd name="T13" fmla="*/ 2 h 290"/>
                <a:gd name="T14" fmla="*/ 0 w 3194"/>
                <a:gd name="T15" fmla="*/ 0 h 2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194" h="290">
                  <a:moveTo>
                    <a:pt x="0" y="0"/>
                  </a:moveTo>
                  <a:lnTo>
                    <a:pt x="0" y="288"/>
                  </a:lnTo>
                  <a:lnTo>
                    <a:pt x="3194" y="290"/>
                  </a:lnTo>
                  <a:lnTo>
                    <a:pt x="3188" y="256"/>
                  </a:lnTo>
                  <a:cubicBezTo>
                    <a:pt x="3182" y="232"/>
                    <a:pt x="3172" y="183"/>
                    <a:pt x="3160" y="146"/>
                  </a:cubicBezTo>
                  <a:cubicBezTo>
                    <a:pt x="3146" y="103"/>
                    <a:pt x="3128" y="58"/>
                    <a:pt x="3118" y="34"/>
                  </a:cubicBezTo>
                  <a:lnTo>
                    <a:pt x="310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FFE">
                <a:alpha val="49019"/>
              </a:srgb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3595" y="3417"/>
              <a:ext cx="931" cy="290"/>
            </a:xfrm>
            <a:custGeom>
              <a:avLst/>
              <a:gdLst>
                <a:gd name="T0" fmla="*/ 0 w 3194"/>
                <a:gd name="T1" fmla="*/ 290 h 290"/>
                <a:gd name="T2" fmla="*/ 0 w 3194"/>
                <a:gd name="T3" fmla="*/ 2 h 290"/>
                <a:gd name="T4" fmla="*/ 0 w 3194"/>
                <a:gd name="T5" fmla="*/ 0 h 290"/>
                <a:gd name="T6" fmla="*/ 0 w 3194"/>
                <a:gd name="T7" fmla="*/ 156 h 290"/>
                <a:gd name="T8" fmla="*/ 0 w 3194"/>
                <a:gd name="T9" fmla="*/ 254 h 290"/>
                <a:gd name="T10" fmla="*/ 0 w 3194"/>
                <a:gd name="T11" fmla="*/ 290 h 290"/>
                <a:gd name="T12" fmla="*/ 0 w 3194"/>
                <a:gd name="T13" fmla="*/ 290 h 29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194" h="290">
                  <a:moveTo>
                    <a:pt x="0" y="290"/>
                  </a:moveTo>
                  <a:lnTo>
                    <a:pt x="0" y="2"/>
                  </a:lnTo>
                  <a:lnTo>
                    <a:pt x="3194" y="0"/>
                  </a:lnTo>
                  <a:lnTo>
                    <a:pt x="3176" y="156"/>
                  </a:lnTo>
                  <a:cubicBezTo>
                    <a:pt x="3169" y="198"/>
                    <a:pt x="3162" y="232"/>
                    <a:pt x="3150" y="254"/>
                  </a:cubicBezTo>
                  <a:lnTo>
                    <a:pt x="3140" y="290"/>
                  </a:lnTo>
                  <a:lnTo>
                    <a:pt x="0" y="290"/>
                  </a:lnTo>
                  <a:close/>
                </a:path>
              </a:pathLst>
            </a:custGeom>
            <a:solidFill>
              <a:srgbClr val="FEFFFE">
                <a:alpha val="49019"/>
              </a:srgb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1877" y="3419"/>
              <a:ext cx="858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alibri"/>
                <a:ea typeface="Calibri"/>
                <a:cs typeface="Calibri"/>
              </a:endParaRPr>
            </a:p>
          </p:txBody>
        </p:sp>
      </p:grpSp>
      <p:sp>
        <p:nvSpPr>
          <p:cNvPr id="18" name="Rectangle 6"/>
          <p:cNvSpPr>
            <a:spLocks noChangeArrowheads="1"/>
          </p:cNvSpPr>
          <p:nvPr userDrawn="1"/>
        </p:nvSpPr>
        <p:spPr bwMode="black">
          <a:xfrm>
            <a:off x="7589838" y="6632575"/>
            <a:ext cx="13716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r">
              <a:defRPr/>
            </a:pPr>
            <a:r>
              <a:rPr lang="en-US" sz="800">
                <a:solidFill>
                  <a:schemeClr val="tx1"/>
                </a:solidFill>
                <a:latin typeface="Calibri" pitchFamily="34" charset="0"/>
              </a:rPr>
              <a:t>© 2012 IBM Corporation</a:t>
            </a:r>
            <a:endParaRPr lang="en-US" sz="180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9700" y="1417638"/>
            <a:ext cx="8729663" cy="2011362"/>
          </a:xfrm>
        </p:spPr>
        <p:txBody>
          <a:bodyPr anchor="b"/>
          <a:lstStyle>
            <a:lvl1pPr>
              <a:defRPr sz="35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4848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2563" y="528638"/>
            <a:ext cx="7769225" cy="530225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 sz="11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4pPr>
              <a:defRPr>
                <a:latin typeface="Calibri"/>
              </a:defRPr>
            </a:lvl4pPr>
            <a:lvl5pPr>
              <a:defRPr>
                <a:latin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012CB-E8B5-4929-9445-C463F3A9504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&amp; Customer Confidential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28AED4-3D22-455B-B57B-5F8BBF0CB724}" type="datetime1">
              <a:rPr lang="en-US"/>
              <a:pPr>
                <a:defRPr/>
              </a:pPr>
              <a:t>16/07/17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7663" y="593725"/>
            <a:ext cx="2171700" cy="57610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593725"/>
            <a:ext cx="6362700" cy="5761038"/>
          </a:xfrm>
        </p:spPr>
        <p:txBody>
          <a:bodyPr vert="eaVert"/>
          <a:lstStyle>
            <a:lvl4pPr>
              <a:defRPr>
                <a:latin typeface="Calibri"/>
              </a:defRPr>
            </a:lvl4pPr>
            <a:lvl5pPr>
              <a:defRPr>
                <a:latin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63E1D2-B081-4611-93DE-D205FD89EA3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&amp; Customer Confidential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FF55F1-737A-495E-959C-BD43485CA500}" type="datetime1">
              <a:rPr lang="en-US"/>
              <a:pPr>
                <a:defRPr/>
              </a:pPr>
              <a:t>16/07/17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big-data-ppt-pg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348413"/>
            <a:ext cx="4408488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4"/>
          <p:cNvSpPr>
            <a:spLocks noChangeShapeType="1"/>
          </p:cNvSpPr>
          <p:nvPr/>
        </p:nvSpPr>
        <p:spPr bwMode="auto">
          <a:xfrm flipV="1">
            <a:off x="274638" y="549275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latin typeface="Calibri"/>
              <a:ea typeface="Calibri"/>
              <a:cs typeface="Calibri"/>
            </a:endParaRPr>
          </a:p>
        </p:txBody>
      </p:sp>
      <p:pic>
        <p:nvPicPr>
          <p:cNvPr id="8" name="Picture 8" descr="R120_G137_B251-20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80400" y="227013"/>
            <a:ext cx="588963" cy="23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46"/>
          <p:cNvSpPr txBox="1">
            <a:spLocks noChangeArrowheads="1"/>
          </p:cNvSpPr>
          <p:nvPr/>
        </p:nvSpPr>
        <p:spPr bwMode="auto">
          <a:xfrm>
            <a:off x="184150" y="136525"/>
            <a:ext cx="6435725" cy="366713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 anchor="b"/>
          <a:lstStyle>
            <a:lvl1pPr eaLnBrk="0" hangingPunct="0"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2pPr>
            <a:lvl3pPr eaLnBrk="0" hangingPunct="0"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3pPr>
            <a:lvl4pPr eaLnBrk="0" hangingPunct="0"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4pPr>
            <a:lvl5pPr eaLnBrk="0" hangingPunct="0"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900"/>
              </a:spcAft>
              <a:defRPr/>
            </a:pPr>
            <a:endParaRPr lang="en-US" sz="100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88" y="871538"/>
            <a:ext cx="8245475" cy="49847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76413"/>
            <a:ext cx="3811588" cy="3902075"/>
          </a:xfrm>
        </p:spPr>
        <p:txBody>
          <a:bodyPr/>
          <a:lstStyle>
            <a:lvl4pPr>
              <a:defRPr>
                <a:latin typeface="Calibri"/>
              </a:defRPr>
            </a:lvl4pPr>
            <a:lvl5pPr>
              <a:defRPr>
                <a:latin typeface="Calibri"/>
              </a:defRPr>
            </a:lvl5pPr>
          </a:lstStyle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9788" y="1776413"/>
            <a:ext cx="3811587" cy="1874837"/>
          </a:xfrm>
        </p:spPr>
        <p:txBody>
          <a:bodyPr/>
          <a:lstStyle>
            <a:lvl4pPr>
              <a:defRPr>
                <a:latin typeface="Calibri"/>
              </a:defRPr>
            </a:lvl4pPr>
            <a:lvl5pPr>
              <a:defRPr>
                <a:latin typeface="Calibri"/>
              </a:defRPr>
            </a:lvl5pPr>
          </a:lstStyle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9788" y="3803650"/>
            <a:ext cx="3811587" cy="1874838"/>
          </a:xfrm>
        </p:spPr>
        <p:txBody>
          <a:bodyPr/>
          <a:lstStyle>
            <a:lvl4pPr>
              <a:defRPr>
                <a:latin typeface="Calibri"/>
              </a:defRPr>
            </a:lvl4pPr>
            <a:lvl5pPr>
              <a:defRPr>
                <a:latin typeface="Calibri"/>
              </a:defRPr>
            </a:lvl5pPr>
          </a:lstStyle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FF6600"/>
              </a:buClr>
              <a:buFont typeface="Wingdings" pitchFamily="2" charset="2"/>
              <a:buNone/>
              <a:defRPr i="1"/>
            </a:lvl1pPr>
          </a:lstStyle>
          <a:p>
            <a:pPr>
              <a:defRPr/>
            </a:pPr>
            <a:fld id="{98BE4039-6031-44A9-9BD0-7D820F5DCCD2}" type="datetime1">
              <a:rPr lang="en-US"/>
              <a:pPr>
                <a:defRPr/>
              </a:pPr>
              <a:t>16/07/17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buClr>
                <a:srgbClr val="FF6600"/>
              </a:buClr>
              <a:buFont typeface="Wingdings" charset="2"/>
              <a:buNone/>
              <a:defRPr i="1">
                <a:solidFill>
                  <a:prstClr val="white">
                    <a:lumMod val="65000"/>
                  </a:prstClr>
                </a:solidFill>
                <a:latin typeface="Calibri"/>
                <a:ea typeface="Calibri"/>
                <a:cs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rgbClr val="FF6600"/>
              </a:buClr>
              <a:buFont typeface="Wingdings" pitchFamily="2" charset="2"/>
              <a:buNone/>
              <a:defRPr i="1"/>
            </a:lvl1pPr>
          </a:lstStyle>
          <a:p>
            <a:pPr>
              <a:defRPr/>
            </a:pPr>
            <a:fld id="{8658917F-9E5F-4327-87C4-6048943068B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ig-data-ppt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88925" y="3671888"/>
            <a:ext cx="8570913" cy="2217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5"/>
          <p:cNvSpPr>
            <a:spLocks noChangeShapeType="1"/>
          </p:cNvSpPr>
          <p:nvPr/>
        </p:nvSpPr>
        <p:spPr bwMode="auto">
          <a:xfrm flipV="1">
            <a:off x="274638" y="1050925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latin typeface="Calibri"/>
              <a:ea typeface="Calibri"/>
              <a:cs typeface="Calibri"/>
            </a:endParaRPr>
          </a:p>
        </p:txBody>
      </p:sp>
      <p:pic>
        <p:nvPicPr>
          <p:cNvPr id="6" name="Picture 6" descr="R120_G137_B251-20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80400" y="684213"/>
            <a:ext cx="588963" cy="23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74638" y="3665538"/>
            <a:ext cx="8594725" cy="2233612"/>
            <a:chOff x="160" y="2308"/>
            <a:chExt cx="5437" cy="1399"/>
          </a:xfrm>
        </p:grpSpPr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160" y="2308"/>
              <a:ext cx="858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60" y="2862"/>
              <a:ext cx="858" cy="289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160" y="3419"/>
              <a:ext cx="269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4739" y="2308"/>
              <a:ext cx="858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4739" y="2862"/>
              <a:ext cx="858" cy="289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5328" y="3419"/>
              <a:ext cx="269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1305" y="2308"/>
              <a:ext cx="2862" cy="288"/>
            </a:xfrm>
            <a:custGeom>
              <a:avLst/>
              <a:gdLst>
                <a:gd name="T0" fmla="*/ 0 w 2880"/>
                <a:gd name="T1" fmla="*/ 0 h 288"/>
                <a:gd name="T2" fmla="*/ 0 w 2880"/>
                <a:gd name="T3" fmla="*/ 288 h 288"/>
                <a:gd name="T4" fmla="*/ 2844 w 2880"/>
                <a:gd name="T5" fmla="*/ 288 h 288"/>
                <a:gd name="T6" fmla="*/ 2802 w 2880"/>
                <a:gd name="T7" fmla="*/ 256 h 288"/>
                <a:gd name="T8" fmla="*/ 2626 w 2880"/>
                <a:gd name="T9" fmla="*/ 134 h 288"/>
                <a:gd name="T10" fmla="*/ 2400 w 2880"/>
                <a:gd name="T11" fmla="*/ 46 h 288"/>
                <a:gd name="T12" fmla="*/ 2202 w 2880"/>
                <a:gd name="T13" fmla="*/ 10 h 288"/>
                <a:gd name="T14" fmla="*/ 2086 w 2880"/>
                <a:gd name="T15" fmla="*/ 0 h 288"/>
                <a:gd name="T16" fmla="*/ 0 w 2880"/>
                <a:gd name="T17" fmla="*/ 0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880" h="288">
                  <a:moveTo>
                    <a:pt x="0" y="0"/>
                  </a:moveTo>
                  <a:lnTo>
                    <a:pt x="0" y="288"/>
                  </a:lnTo>
                  <a:lnTo>
                    <a:pt x="2880" y="288"/>
                  </a:lnTo>
                  <a:lnTo>
                    <a:pt x="2838" y="256"/>
                  </a:lnTo>
                  <a:cubicBezTo>
                    <a:pt x="2838" y="256"/>
                    <a:pt x="2728" y="169"/>
                    <a:pt x="2660" y="134"/>
                  </a:cubicBezTo>
                  <a:cubicBezTo>
                    <a:pt x="2592" y="99"/>
                    <a:pt x="2502" y="67"/>
                    <a:pt x="2430" y="46"/>
                  </a:cubicBezTo>
                  <a:cubicBezTo>
                    <a:pt x="2358" y="25"/>
                    <a:pt x="2283" y="18"/>
                    <a:pt x="2230" y="10"/>
                  </a:cubicBezTo>
                  <a:lnTo>
                    <a:pt x="21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FFE">
                <a:alpha val="49019"/>
              </a:srgb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1305" y="2862"/>
              <a:ext cx="3174" cy="291"/>
            </a:xfrm>
            <a:custGeom>
              <a:avLst/>
              <a:gdLst>
                <a:gd name="T0" fmla="*/ 0 w 3194"/>
                <a:gd name="T1" fmla="*/ 0 h 290"/>
                <a:gd name="T2" fmla="*/ 0 w 3194"/>
                <a:gd name="T3" fmla="*/ 290 h 290"/>
                <a:gd name="T4" fmla="*/ 3154 w 3194"/>
                <a:gd name="T5" fmla="*/ 292 h 290"/>
                <a:gd name="T6" fmla="*/ 3148 w 3194"/>
                <a:gd name="T7" fmla="*/ 258 h 290"/>
                <a:gd name="T8" fmla="*/ 3120 w 3194"/>
                <a:gd name="T9" fmla="*/ 148 h 290"/>
                <a:gd name="T10" fmla="*/ 3079 w 3194"/>
                <a:gd name="T11" fmla="*/ 34 h 290"/>
                <a:gd name="T12" fmla="*/ 3064 w 3194"/>
                <a:gd name="T13" fmla="*/ 2 h 290"/>
                <a:gd name="T14" fmla="*/ 0 w 3194"/>
                <a:gd name="T15" fmla="*/ 0 h 2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194" h="290">
                  <a:moveTo>
                    <a:pt x="0" y="0"/>
                  </a:moveTo>
                  <a:lnTo>
                    <a:pt x="0" y="288"/>
                  </a:lnTo>
                  <a:lnTo>
                    <a:pt x="3194" y="290"/>
                  </a:lnTo>
                  <a:lnTo>
                    <a:pt x="3188" y="256"/>
                  </a:lnTo>
                  <a:cubicBezTo>
                    <a:pt x="3182" y="232"/>
                    <a:pt x="3172" y="183"/>
                    <a:pt x="3160" y="146"/>
                  </a:cubicBezTo>
                  <a:cubicBezTo>
                    <a:pt x="3146" y="103"/>
                    <a:pt x="3128" y="58"/>
                    <a:pt x="3118" y="34"/>
                  </a:cubicBezTo>
                  <a:lnTo>
                    <a:pt x="310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FFE">
                <a:alpha val="49019"/>
              </a:srgb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3595" y="3417"/>
              <a:ext cx="930" cy="290"/>
            </a:xfrm>
            <a:custGeom>
              <a:avLst/>
              <a:gdLst>
                <a:gd name="T0" fmla="*/ 0 w 3194"/>
                <a:gd name="T1" fmla="*/ 290 h 290"/>
                <a:gd name="T2" fmla="*/ 0 w 3194"/>
                <a:gd name="T3" fmla="*/ 2 h 290"/>
                <a:gd name="T4" fmla="*/ 263 w 3194"/>
                <a:gd name="T5" fmla="*/ 0 h 290"/>
                <a:gd name="T6" fmla="*/ 261 w 3194"/>
                <a:gd name="T7" fmla="*/ 156 h 290"/>
                <a:gd name="T8" fmla="*/ 259 w 3194"/>
                <a:gd name="T9" fmla="*/ 254 h 290"/>
                <a:gd name="T10" fmla="*/ 258 w 3194"/>
                <a:gd name="T11" fmla="*/ 290 h 290"/>
                <a:gd name="T12" fmla="*/ 0 w 3194"/>
                <a:gd name="T13" fmla="*/ 290 h 29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194" h="290">
                  <a:moveTo>
                    <a:pt x="0" y="290"/>
                  </a:moveTo>
                  <a:lnTo>
                    <a:pt x="0" y="2"/>
                  </a:lnTo>
                  <a:lnTo>
                    <a:pt x="3194" y="0"/>
                  </a:lnTo>
                  <a:lnTo>
                    <a:pt x="3176" y="156"/>
                  </a:lnTo>
                  <a:cubicBezTo>
                    <a:pt x="3169" y="198"/>
                    <a:pt x="3162" y="232"/>
                    <a:pt x="3150" y="254"/>
                  </a:cubicBezTo>
                  <a:lnTo>
                    <a:pt x="3140" y="290"/>
                  </a:lnTo>
                  <a:lnTo>
                    <a:pt x="0" y="290"/>
                  </a:lnTo>
                  <a:close/>
                </a:path>
              </a:pathLst>
            </a:custGeom>
            <a:solidFill>
              <a:srgbClr val="FEFFFE">
                <a:alpha val="49019"/>
              </a:srgb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1877" y="3419"/>
              <a:ext cx="858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alibri"/>
                <a:ea typeface="Calibri"/>
                <a:cs typeface="Calibri"/>
              </a:endParaRPr>
            </a:p>
          </p:txBody>
        </p:sp>
      </p:grpSp>
      <p:sp>
        <p:nvSpPr>
          <p:cNvPr id="18" name="Rectangle 6"/>
          <p:cNvSpPr>
            <a:spLocks noChangeArrowheads="1"/>
          </p:cNvSpPr>
          <p:nvPr userDrawn="1"/>
        </p:nvSpPr>
        <p:spPr bwMode="black">
          <a:xfrm>
            <a:off x="7589838" y="6632575"/>
            <a:ext cx="13716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r">
              <a:defRPr/>
            </a:pPr>
            <a:r>
              <a:rPr lang="en-US" sz="800">
                <a:solidFill>
                  <a:schemeClr val="tx1"/>
                </a:solidFill>
                <a:latin typeface="Calibri" pitchFamily="34" charset="0"/>
              </a:rPr>
              <a:t>© 2012 IBM Corporation</a:t>
            </a:r>
            <a:endParaRPr lang="en-US" sz="180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9700" y="1417638"/>
            <a:ext cx="8729663" cy="2011362"/>
          </a:xfrm>
        </p:spPr>
        <p:txBody>
          <a:bodyPr anchor="b"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2563" y="528638"/>
            <a:ext cx="7769225" cy="530225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 sz="11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>
                <a:latin typeface="Calibri"/>
                <a:ea typeface="Calibri"/>
                <a:cs typeface="Calibri"/>
              </a:defRPr>
            </a:lvl4pPr>
            <a:lvl5pPr>
              <a:defRPr>
                <a:latin typeface="Calibri"/>
                <a:ea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93A0AF-15E9-4626-B342-0BD9D29B6E79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ECBAF3-A3C4-4151-82A1-62474EBFE183}" type="datetime1">
              <a:rPr lang="en-US"/>
              <a:pPr>
                <a:defRPr/>
              </a:pPr>
              <a:t>16/07/17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54FF9F-2B8E-472E-8B7D-0FAF0C80064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C68B63-D6CA-4269-985D-D33F860CBA68}" type="datetime1">
              <a:rPr lang="en-US"/>
              <a:pPr>
                <a:defRPr/>
              </a:pPr>
              <a:t>16/07/17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7988" y="1620838"/>
            <a:ext cx="4154487" cy="4733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>
                <a:latin typeface="Calibri"/>
                <a:ea typeface="Calibri"/>
                <a:cs typeface="Calibri"/>
              </a:defRPr>
            </a:lvl4pPr>
            <a:lvl5pPr>
              <a:defRPr sz="1800">
                <a:latin typeface="Calibri"/>
                <a:ea typeface="Calibri"/>
                <a:cs typeface="Calibr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4875" y="1620838"/>
            <a:ext cx="4154488" cy="4733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>
                <a:latin typeface="Calibri"/>
                <a:ea typeface="Calibri"/>
                <a:cs typeface="Calibri"/>
              </a:defRPr>
            </a:lvl4pPr>
            <a:lvl5pPr>
              <a:defRPr sz="1800">
                <a:latin typeface="Calibri"/>
                <a:ea typeface="Calibri"/>
                <a:cs typeface="Calibr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00A4F5-E9B0-45BD-B310-7019BF094A6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A12A9-40AF-4D2F-A4AB-78E9F6854C6D}" type="datetime1">
              <a:rPr lang="en-US"/>
              <a:pPr>
                <a:defRPr/>
              </a:pPr>
              <a:t>16/07/17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>
                <a:latin typeface="Calibri"/>
                <a:ea typeface="Calibri"/>
                <a:cs typeface="Calibri"/>
              </a:defRPr>
            </a:lvl4pPr>
            <a:lvl5pPr>
              <a:defRPr sz="1600">
                <a:latin typeface="Calibri"/>
                <a:ea typeface="Calibri"/>
                <a:cs typeface="Calibr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>
                <a:latin typeface="Calibri"/>
                <a:ea typeface="Calibri"/>
                <a:cs typeface="Calibri"/>
              </a:defRPr>
            </a:lvl4pPr>
            <a:lvl5pPr>
              <a:defRPr sz="1600">
                <a:latin typeface="Calibri"/>
                <a:ea typeface="Calibri"/>
                <a:cs typeface="Calibr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CC440E-2AD9-4B27-8A09-C05E8FCA0303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840FC6-BB02-4C0B-8AC9-CC7D112F2054}" type="datetime1">
              <a:rPr lang="en-US"/>
              <a:pPr>
                <a:defRPr/>
              </a:pPr>
              <a:t>16/07/17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1800EE-D971-458E-A03A-AF8500992B5B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D69A82-4A07-4361-9E16-340035768487}" type="datetime1">
              <a:rPr lang="en-US"/>
              <a:pPr>
                <a:defRPr/>
              </a:pPr>
              <a:t>16/07/17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2EE9D5-99A4-4BE6-9D25-4CE45F3D6993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863D56-3E34-4A3E-9300-426B388EC901}" type="datetime1">
              <a:rPr lang="en-US"/>
              <a:pPr>
                <a:defRPr/>
              </a:pPr>
              <a:t>16/07/17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>
                <a:latin typeface="Calibri"/>
              </a:defRPr>
            </a:lvl4pPr>
            <a:lvl5pPr>
              <a:defRPr>
                <a:latin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B3B81F-1037-4F07-80BB-E12585BB8C2D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&amp; Customer Confidential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263399-754A-4411-AD82-B594513FF04C}" type="datetime1">
              <a:rPr lang="en-US"/>
              <a:pPr>
                <a:defRPr/>
              </a:pPr>
              <a:t>16/07/17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>
                <a:latin typeface="Calibri"/>
                <a:ea typeface="Calibri"/>
                <a:cs typeface="Calibri"/>
              </a:defRPr>
            </a:lvl4pPr>
            <a:lvl5pPr>
              <a:defRPr sz="2000">
                <a:latin typeface="Calibri"/>
                <a:ea typeface="Calibri"/>
                <a:cs typeface="Calibri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8BCC4F-29B8-41DF-98AA-5821176AD9E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3AC53-DA7F-4B95-8374-4ACA8BBBE83A}" type="datetime1">
              <a:rPr lang="en-US"/>
              <a:pPr>
                <a:defRPr/>
              </a:pPr>
              <a:t>16/07/17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0186E2-769F-4E9F-B7A3-62BABEB52F05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CB66E8-237F-4711-AD5C-5719F8BA1848}" type="datetime1">
              <a:rPr lang="en-US"/>
              <a:pPr>
                <a:defRPr/>
              </a:pPr>
              <a:t>16/07/17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4pPr>
              <a:defRPr>
                <a:latin typeface="Calibri"/>
                <a:ea typeface="Calibri"/>
                <a:cs typeface="Calibri"/>
              </a:defRPr>
            </a:lvl4pPr>
            <a:lvl5pPr>
              <a:defRPr>
                <a:latin typeface="Calibri"/>
                <a:ea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8726DF-FC9D-4898-A56A-D45E361FD3FA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D48BF1-DE7B-4762-9EBC-148F2194B0B2}" type="datetime1">
              <a:rPr lang="en-US"/>
              <a:pPr>
                <a:defRPr/>
              </a:pPr>
              <a:t>16/07/17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7663" y="593725"/>
            <a:ext cx="2171700" cy="57610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593725"/>
            <a:ext cx="6362700" cy="5761038"/>
          </a:xfrm>
        </p:spPr>
        <p:txBody>
          <a:bodyPr vert="eaVert"/>
          <a:lstStyle>
            <a:lvl4pPr>
              <a:defRPr>
                <a:latin typeface="Calibri"/>
                <a:ea typeface="Calibri"/>
                <a:cs typeface="Calibri"/>
              </a:defRPr>
            </a:lvl4pPr>
            <a:lvl5pPr>
              <a:defRPr>
                <a:latin typeface="Calibri"/>
                <a:ea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42D89A-CD84-4143-944F-36A7509D5FB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E0A56A-F15C-47C1-9E8D-0719B31FA837}" type="datetime1">
              <a:rPr lang="en-US"/>
              <a:pPr>
                <a:defRPr/>
              </a:pPr>
              <a:t>16/07/17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A51CE5-C66C-4117-B793-6E769971FAD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&amp; Customer Confidential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F9C929-5CCB-4331-B335-5364804208C5}" type="datetime1">
              <a:rPr lang="en-US"/>
              <a:pPr>
                <a:defRPr/>
              </a:pPr>
              <a:t>16/07/17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563" y="1874838"/>
            <a:ext cx="4267200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>
                <a:latin typeface="Calibri"/>
              </a:defRPr>
            </a:lvl4pPr>
            <a:lvl5pPr>
              <a:defRPr sz="1800">
                <a:latin typeface="Calibr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2163" y="1874838"/>
            <a:ext cx="4267200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>
                <a:latin typeface="Calibri"/>
              </a:defRPr>
            </a:lvl4pPr>
            <a:lvl5pPr>
              <a:defRPr sz="1800">
                <a:latin typeface="Calibr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456A64-FA55-4A1E-B3E1-0C8A50122E6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&amp; Customer Confidential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831F2D-A67D-4F7A-BF5B-C75AFD7B5F72}" type="datetime1">
              <a:rPr lang="en-US"/>
              <a:pPr>
                <a:defRPr/>
              </a:pPr>
              <a:t>16/07/17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>
                <a:latin typeface="Calibri"/>
              </a:defRPr>
            </a:lvl4pPr>
            <a:lvl5pPr>
              <a:defRPr sz="1600">
                <a:latin typeface="Calibr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>
                <a:latin typeface="Calibri"/>
              </a:defRPr>
            </a:lvl4pPr>
            <a:lvl5pPr>
              <a:defRPr sz="1600">
                <a:latin typeface="Calibr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CB01F6-BC1E-45EA-9FAA-6EFB875D9B0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&amp; Customer Confidential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418ED-87E2-4A37-A4BD-372C490BAE1E}" type="datetime1">
              <a:rPr lang="en-US"/>
              <a:pPr>
                <a:defRPr/>
              </a:pPr>
              <a:t>16/07/17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226593-C827-419F-9B6A-C5CBDF7F17A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&amp; Customer Confidential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BF7A90-6C4E-4574-AAC7-E0DB2BBEE95F}" type="datetime1">
              <a:rPr lang="en-US"/>
              <a:pPr>
                <a:defRPr/>
              </a:pPr>
              <a:t>16/07/17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49752A-E0BD-451C-BF49-ECAA83F93D5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pPr>
              <a:defRPr/>
            </a:pPr>
            <a:r>
              <a:rPr lang="en-US"/>
              <a:t>IBM &amp; Customer Confidential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2A105B-593F-481D-A68D-823F7CE1E693}" type="datetime1">
              <a:rPr lang="en-US"/>
              <a:pPr>
                <a:defRPr/>
              </a:pPr>
              <a:t>16/07/17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>
                <a:latin typeface="Calibri"/>
              </a:defRPr>
            </a:lvl4pPr>
            <a:lvl5pPr>
              <a:defRPr sz="2000">
                <a:latin typeface="Calibri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6A3DFC-EE74-4A46-A94A-7A5C5D99565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&amp; Customer Confidential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D84C25-728A-4D1D-A6D6-F82DBDDE7494}" type="datetime1">
              <a:rPr lang="en-US"/>
              <a:pPr>
                <a:defRPr/>
              </a:pPr>
              <a:t>16/07/17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3FC8DF-1866-46E4-9412-6758EDC6B2F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&amp; Customer Confidential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F5922-E02B-4E20-A7F4-61DD5E61A6EB}" type="datetime1">
              <a:rPr lang="en-US"/>
              <a:pPr>
                <a:defRPr/>
              </a:pPr>
              <a:t>16/07/17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g-data-ppt-pg3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6348413"/>
            <a:ext cx="4408488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563" y="1874838"/>
            <a:ext cx="8686800" cy="447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 flipV="1">
            <a:off x="274638" y="549275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latin typeface="Calibri"/>
              <a:ea typeface="Calibri"/>
              <a:cs typeface="Calibri"/>
            </a:endParaRPr>
          </a:p>
        </p:txBody>
      </p:sp>
      <p:sp>
        <p:nvSpPr>
          <p:cNvPr id="147461" name="Rectangle 5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39688" y="6599238"/>
            <a:ext cx="366712" cy="1841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413F8C7E-8EF1-4AA5-800A-6F10FA67645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746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44763" y="6599238"/>
            <a:ext cx="3884612" cy="1841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r>
              <a:rPr lang="en-US"/>
              <a:t>IBM and Customer Confidential</a:t>
            </a:r>
          </a:p>
        </p:txBody>
      </p:sp>
      <p:sp>
        <p:nvSpPr>
          <p:cNvPr id="14746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3588" y="6599238"/>
            <a:ext cx="1004887" cy="1841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D9305369-CE4D-4B43-8250-9A4723FE717D}" type="datetime1">
              <a:rPr lang="en-US"/>
              <a:pPr>
                <a:defRPr/>
              </a:pPr>
              <a:t>16/07/17</a:t>
            </a:fld>
            <a:endParaRPr lang="en-US"/>
          </a:p>
        </p:txBody>
      </p:sp>
      <p:pic>
        <p:nvPicPr>
          <p:cNvPr id="1032" name="Picture 8" descr="R120_G137_B251-200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8280400" y="227013"/>
            <a:ext cx="588963" cy="23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593725"/>
            <a:ext cx="86868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4" name="Text Box 46"/>
          <p:cNvSpPr txBox="1">
            <a:spLocks noChangeArrowheads="1"/>
          </p:cNvSpPr>
          <p:nvPr/>
        </p:nvSpPr>
        <p:spPr bwMode="auto">
          <a:xfrm>
            <a:off x="184150" y="136525"/>
            <a:ext cx="6435725" cy="366713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 anchor="b"/>
          <a:lstStyle>
            <a:lvl1pPr eaLnBrk="0" hangingPunct="0"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2pPr>
            <a:lvl3pPr eaLnBrk="0" hangingPunct="0"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3pPr>
            <a:lvl4pPr eaLnBrk="0" hangingPunct="0"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4pPr>
            <a:lvl5pPr eaLnBrk="0" hangingPunct="0"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900"/>
              </a:spcAft>
              <a:defRPr/>
            </a:pPr>
            <a:endParaRPr lang="en-US" sz="100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035" name="Rectangle 6"/>
          <p:cNvSpPr>
            <a:spLocks noChangeArrowheads="1"/>
          </p:cNvSpPr>
          <p:nvPr/>
        </p:nvSpPr>
        <p:spPr bwMode="black">
          <a:xfrm>
            <a:off x="7589838" y="6632575"/>
            <a:ext cx="13716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r">
              <a:defRPr/>
            </a:pPr>
            <a:r>
              <a:rPr lang="en-US" sz="800">
                <a:solidFill>
                  <a:schemeClr val="tx1"/>
                </a:solidFill>
                <a:latin typeface="Calibri" pitchFamily="34" charset="0"/>
              </a:rPr>
              <a:t>© 2012 IBM Corporation</a:t>
            </a:r>
            <a:endParaRPr lang="en-US" sz="180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Calibri"/>
          <a:ea typeface="MS PGothic" pitchFamily="34" charset="-128"/>
          <a:cs typeface="ＭＳ Ｐゴシック" pitchFamily="1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Calibri" pitchFamily="1" charset="0"/>
          <a:ea typeface="MS PGothic" pitchFamily="34" charset="-128"/>
          <a:cs typeface="ＭＳ Ｐゴシック" pitchFamily="1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Calibri" pitchFamily="1" charset="0"/>
          <a:ea typeface="MS PGothic" pitchFamily="34" charset="-128"/>
          <a:cs typeface="ＭＳ Ｐゴシック" pitchFamily="1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Calibri" pitchFamily="1" charset="0"/>
          <a:ea typeface="MS PGothic" pitchFamily="34" charset="-128"/>
          <a:cs typeface="ＭＳ Ｐゴシック" pitchFamily="1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Calibri" pitchFamily="1" charset="0"/>
          <a:ea typeface="MS PGothic" pitchFamily="34" charset="-128"/>
          <a:cs typeface="ＭＳ Ｐゴシック" pitchFamily="1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itchFamily="34" charset="0"/>
        </a:defRPr>
      </a:lvl9pPr>
    </p:titleStyle>
    <p:bodyStyle>
      <a:lvl1pPr marL="173038" indent="-173038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Calibri"/>
          <a:ea typeface="MS PGothic" pitchFamily="34" charset="-128"/>
          <a:cs typeface="ＭＳ Ｐゴシック" pitchFamily="1" charset="-128"/>
        </a:defRPr>
      </a:lvl1pPr>
      <a:lvl2pPr marL="509588" indent="-163513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Arial" charset="0"/>
        <a:buChar char="–"/>
        <a:defRPr sz="1600">
          <a:solidFill>
            <a:schemeClr val="tx1"/>
          </a:solidFill>
          <a:latin typeface="Calibri"/>
          <a:ea typeface="MS PGothic" pitchFamily="34" charset="-128"/>
          <a:cs typeface="ＭＳ Ｐゴシック"/>
        </a:defRPr>
      </a:lvl2pPr>
      <a:lvl3pPr marL="855663" indent="-173038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Calibri"/>
          <a:ea typeface="MS PGothic" pitchFamily="34" charset="-128"/>
          <a:cs typeface="ＭＳ Ｐゴシック"/>
        </a:defRPr>
      </a:lvl3pPr>
      <a:lvl4pPr marL="1203325" indent="-173038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–"/>
        <a:defRPr sz="1600">
          <a:solidFill>
            <a:schemeClr val="bg1"/>
          </a:solidFill>
          <a:latin typeface="+mn-lt"/>
          <a:ea typeface="MS PGothic" pitchFamily="34" charset="-128"/>
          <a:cs typeface="ＭＳ Ｐゴシック"/>
        </a:defRPr>
      </a:lvl4pPr>
      <a:lvl5pPr marL="1539875" indent="-163513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ea typeface="MS PGothic" pitchFamily="34" charset="-128"/>
          <a:cs typeface="ＭＳ Ｐゴシック"/>
        </a:defRPr>
      </a:lvl5pPr>
      <a:lvl6pPr marL="19970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6pPr>
      <a:lvl7pPr marL="24542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7pPr>
      <a:lvl8pPr marL="29114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8pPr>
      <a:lvl9pPr marL="33686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big-data-ppt-pg3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6348413"/>
            <a:ext cx="4408488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7988" y="1620838"/>
            <a:ext cx="8461375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 flipV="1">
            <a:off x="274638" y="549275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latin typeface="Calibri"/>
              <a:ea typeface="Calibri"/>
              <a:cs typeface="Calibri"/>
            </a:endParaRP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39688" y="6599238"/>
            <a:ext cx="3667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1AF2E6B9-1055-4C36-9FE5-9A240A25ADAA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44763" y="6599238"/>
            <a:ext cx="38846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5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3588" y="6599238"/>
            <a:ext cx="1004887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D4826C84-0E18-4020-AF6A-479A9E0D94FC}" type="datetime1">
              <a:rPr lang="en-US"/>
              <a:pPr>
                <a:defRPr/>
              </a:pPr>
              <a:t>16/07/17</a:t>
            </a:fld>
            <a:endParaRPr lang="en-US"/>
          </a:p>
        </p:txBody>
      </p:sp>
      <p:pic>
        <p:nvPicPr>
          <p:cNvPr id="14344" name="Picture 8" descr="R120_G137_B251-200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8280400" y="227013"/>
            <a:ext cx="588963" cy="23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593725"/>
            <a:ext cx="86868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8" name="Text Box 46"/>
          <p:cNvSpPr txBox="1">
            <a:spLocks noChangeArrowheads="1"/>
          </p:cNvSpPr>
          <p:nvPr/>
        </p:nvSpPr>
        <p:spPr bwMode="auto">
          <a:xfrm>
            <a:off x="184150" y="136525"/>
            <a:ext cx="6435725" cy="366713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 anchor="b"/>
          <a:lstStyle>
            <a:lvl1pPr eaLnBrk="0" hangingPunct="0"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2pPr>
            <a:lvl3pPr eaLnBrk="0" hangingPunct="0"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3pPr>
            <a:lvl4pPr eaLnBrk="0" hangingPunct="0"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4pPr>
            <a:lvl5pPr eaLnBrk="0" hangingPunct="0"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900"/>
              </a:spcAft>
              <a:defRPr/>
            </a:pPr>
            <a:endParaRPr lang="en-US" sz="100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2059" name="Rectangle 6"/>
          <p:cNvSpPr>
            <a:spLocks noChangeArrowheads="1"/>
          </p:cNvSpPr>
          <p:nvPr userDrawn="1"/>
        </p:nvSpPr>
        <p:spPr bwMode="black">
          <a:xfrm>
            <a:off x="7589838" y="6632575"/>
            <a:ext cx="13716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r">
              <a:defRPr/>
            </a:pPr>
            <a:r>
              <a:rPr lang="en-US" sz="800">
                <a:solidFill>
                  <a:schemeClr val="tx1"/>
                </a:solidFill>
                <a:latin typeface="Calibri" pitchFamily="34" charset="0"/>
              </a:rPr>
              <a:t>© 2012 IBM Corporation</a:t>
            </a:r>
            <a:endParaRPr lang="en-US" sz="180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56" r:id="rId2"/>
    <p:sldLayoutId id="2147483855" r:id="rId3"/>
    <p:sldLayoutId id="2147483854" r:id="rId4"/>
    <p:sldLayoutId id="2147483853" r:id="rId5"/>
    <p:sldLayoutId id="2147483852" r:id="rId6"/>
    <p:sldLayoutId id="2147483851" r:id="rId7"/>
    <p:sldLayoutId id="2147483850" r:id="rId8"/>
    <p:sldLayoutId id="2147483849" r:id="rId9"/>
    <p:sldLayoutId id="2147483848" r:id="rId10"/>
    <p:sldLayoutId id="2147483847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Calibri"/>
          <a:ea typeface="Calibri"/>
          <a:cs typeface="Calibri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Calibri" pitchFamily="1" charset="0"/>
          <a:ea typeface="Calibri" pitchFamily="1" charset="0"/>
          <a:cs typeface="Calibri" pitchFamily="1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Calibri" pitchFamily="1" charset="0"/>
          <a:ea typeface="Calibri" pitchFamily="1" charset="0"/>
          <a:cs typeface="Calibri" pitchFamily="1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Calibri" pitchFamily="1" charset="0"/>
          <a:ea typeface="Calibri" pitchFamily="1" charset="0"/>
          <a:cs typeface="Calibri" pitchFamily="1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Calibri" pitchFamily="1" charset="0"/>
          <a:ea typeface="Calibri" pitchFamily="1" charset="0"/>
          <a:cs typeface="Calibri" pitchFamily="1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  <a:cs typeface="Arial" charset="0"/>
        </a:defRPr>
      </a:lvl9pPr>
    </p:titleStyle>
    <p:bodyStyle>
      <a:lvl1pPr marL="173038" indent="-173038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Calibri"/>
          <a:ea typeface="Calibri"/>
          <a:cs typeface="Calibri"/>
        </a:defRPr>
      </a:lvl1pPr>
      <a:lvl2pPr marL="509588" indent="-163513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Arial" charset="0"/>
        <a:buChar char="–"/>
        <a:defRPr sz="1600">
          <a:solidFill>
            <a:schemeClr val="tx1"/>
          </a:solidFill>
          <a:latin typeface="Calibri"/>
          <a:ea typeface="Calibri"/>
          <a:cs typeface="Calibri"/>
        </a:defRPr>
      </a:lvl2pPr>
      <a:lvl3pPr marL="855663" indent="-173038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Calibri"/>
          <a:ea typeface="Calibri"/>
          <a:cs typeface="Calibri"/>
        </a:defRPr>
      </a:lvl3pPr>
      <a:lvl4pPr marL="1203325" indent="-173038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–"/>
        <a:defRPr sz="1600">
          <a:solidFill>
            <a:schemeClr val="bg1"/>
          </a:solidFill>
          <a:latin typeface="+mn-lt"/>
          <a:ea typeface="Arial" pitchFamily="1" charset="0"/>
          <a:cs typeface="+mn-cs"/>
        </a:defRPr>
      </a:lvl4pPr>
      <a:lvl5pPr marL="1539875" indent="-163513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ea typeface="Arial" pitchFamily="1" charset="0"/>
          <a:cs typeface="+mn-cs"/>
        </a:defRPr>
      </a:lvl5pPr>
      <a:lvl6pPr marL="19970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6pPr>
      <a:lvl7pPr marL="24542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7pPr>
      <a:lvl8pPr marL="29114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8pPr>
      <a:lvl9pPr marL="33686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66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775F55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7643A166-33EA-40D7-9A04-67DC2FA2F529}" type="datetime1">
              <a:rPr lang="en-US"/>
              <a:pPr>
                <a:defRPr/>
              </a:pPr>
              <a:t>16/07/17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775F55"/>
                </a:solidFill>
                <a:latin typeface="Calibri" pitchFamily="1" charset="0"/>
                <a:ea typeface="Calibri" pitchFamily="1" charset="0"/>
                <a:cs typeface="Calibri" pitchFamily="1" charset="0"/>
              </a:defRPr>
            </a:lvl1pPr>
          </a:lstStyle>
          <a:p>
            <a:pPr>
              <a:defRPr/>
            </a:pPr>
            <a:r>
              <a:rPr lang="en-US"/>
              <a:t>IBM and Customer Confidential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400" b="1">
                <a:solidFill>
                  <a:srgbClr val="FFFFFF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AE9EC469-E867-4283-BEE1-654451493B7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Calibri"/>
          <a:ea typeface="MS PGothic" pitchFamily="34" charset="-128"/>
          <a:cs typeface="ＭＳ Ｐゴシック" pitchFamily="1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1" charset="0"/>
          <a:ea typeface="MS PGothic" pitchFamily="34" charset="-128"/>
          <a:cs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1" charset="0"/>
          <a:ea typeface="MS PGothic" pitchFamily="34" charset="-128"/>
          <a:cs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1" charset="0"/>
          <a:ea typeface="MS PGothic" pitchFamily="34" charset="-128"/>
          <a:cs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1" charset="0"/>
          <a:ea typeface="MS PGothic" pitchFamily="34" charset="-128"/>
          <a:cs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1" charset="0"/>
          <a:ea typeface="ＭＳ Ｐゴシック" pitchFamily="1" charset="-128"/>
          <a:cs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1" charset="0"/>
          <a:ea typeface="ＭＳ Ｐゴシック" pitchFamily="1" charset="-128"/>
          <a:cs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1" charset="0"/>
          <a:ea typeface="ＭＳ Ｐゴシック" pitchFamily="1" charset="-128"/>
          <a:cs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1" charset="0"/>
          <a:ea typeface="ＭＳ Ｐゴシック" pitchFamily="1" charset="-128"/>
          <a:cs typeface="ＭＳ Ｐゴシック" pitchFamily="1" charset="-128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Calibri"/>
          <a:ea typeface="MS PGothic" pitchFamily="34" charset="-128"/>
          <a:cs typeface="ＭＳ Ｐゴシック" pitchFamily="1" charset="-128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Calibri"/>
          <a:ea typeface="MS PGothic" pitchFamily="34" charset="-128"/>
          <a:cs typeface="ＭＳ Ｐゴシック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Calibri"/>
          <a:ea typeface="MS PGothic" pitchFamily="34" charset="-128"/>
          <a:cs typeface="ＭＳ Ｐゴシック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Calibri"/>
          <a:ea typeface="MS PGothic" pitchFamily="34" charset="-128"/>
          <a:cs typeface="ＭＳ Ｐゴシック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Calibri"/>
          <a:ea typeface="MS PGothic" pitchFamily="34" charset="-128"/>
          <a:cs typeface="ＭＳ Ｐゴシック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7651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775F55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BB51920B-559A-457B-8713-AE2806B16114}" type="datetime1">
              <a:rPr lang="en-US"/>
              <a:pPr>
                <a:defRPr/>
              </a:pPr>
              <a:t>16/07/17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775F55"/>
                </a:solidFill>
                <a:latin typeface="Calibri" pitchFamily="1" charset="0"/>
                <a:ea typeface="Calibri" pitchFamily="1" charset="0"/>
                <a:cs typeface="Calibri" pitchFamily="1" charset="0"/>
              </a:defRPr>
            </a:lvl1pPr>
          </a:lstStyle>
          <a:p>
            <a:pPr>
              <a:defRPr/>
            </a:pPr>
            <a:r>
              <a:rPr lang="en-US"/>
              <a:t>IBM and Customer Confidential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400" b="1">
                <a:solidFill>
                  <a:srgbClr val="FFFFFF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6836524E-5982-41E7-85F4-483C9A838B5E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Calibri"/>
          <a:ea typeface="MS PGothic" pitchFamily="34" charset="-128"/>
          <a:cs typeface="ＭＳ Ｐゴシック" pitchFamily="1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1" charset="0"/>
          <a:ea typeface="MS PGothic" pitchFamily="34" charset="-128"/>
          <a:cs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1" charset="0"/>
          <a:ea typeface="MS PGothic" pitchFamily="34" charset="-128"/>
          <a:cs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1" charset="0"/>
          <a:ea typeface="MS PGothic" pitchFamily="34" charset="-128"/>
          <a:cs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1" charset="0"/>
          <a:ea typeface="MS PGothic" pitchFamily="34" charset="-128"/>
          <a:cs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1" charset="0"/>
          <a:ea typeface="ＭＳ Ｐゴシック" pitchFamily="1" charset="-128"/>
          <a:cs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1" charset="0"/>
          <a:ea typeface="ＭＳ Ｐゴシック" pitchFamily="1" charset="-128"/>
          <a:cs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1" charset="0"/>
          <a:ea typeface="ＭＳ Ｐゴシック" pitchFamily="1" charset="-128"/>
          <a:cs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1" charset="0"/>
          <a:ea typeface="ＭＳ Ｐゴシック" pitchFamily="1" charset="-128"/>
          <a:cs typeface="ＭＳ Ｐゴシック" pitchFamily="1" charset="-128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Calibri"/>
          <a:ea typeface="MS PGothic" pitchFamily="34" charset="-128"/>
          <a:cs typeface="ＭＳ Ｐゴシック" pitchFamily="1" charset="-128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Calibri"/>
          <a:ea typeface="MS PGothic" pitchFamily="34" charset="-128"/>
          <a:cs typeface="ＭＳ Ｐゴシック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Calibri"/>
          <a:ea typeface="MS PGothic" pitchFamily="34" charset="-128"/>
          <a:cs typeface="ＭＳ Ｐゴシック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Calibri"/>
          <a:ea typeface="MS PGothic" pitchFamily="34" charset="-128"/>
          <a:cs typeface="ＭＳ Ｐゴシック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Calibri"/>
          <a:ea typeface="MS PGothic" pitchFamily="34" charset="-128"/>
          <a:cs typeface="ＭＳ Ｐゴシック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781175" y="2133600"/>
            <a:ext cx="7077075" cy="399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500" y="643731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100" b="1">
                <a:solidFill>
                  <a:srgbClr val="A6A6A6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AD84BCA4-9C12-4A15-A5A2-82A14C5060EB}" type="datetime1">
              <a:rPr lang="en-US"/>
              <a:pPr>
                <a:defRPr/>
              </a:pPr>
              <a:t>16/07/17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0025" y="6437313"/>
            <a:ext cx="612457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rgbClr val="A6A6A6"/>
                </a:solidFill>
                <a:latin typeface="Calibri" pitchFamily="1" charset="0"/>
                <a:ea typeface="Calibri" pitchFamily="1" charset="0"/>
                <a:cs typeface="Calibri" pitchFamily="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166688"/>
            <a:ext cx="631825" cy="3603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rgbClr val="262626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52DD690B-0315-4DE5-BDA8-6F38C298039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238"/>
            <a:ext cx="8574087" cy="968375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r" rtl="0" eaLnBrk="0" fontAlgn="base" hangingPunct="0">
        <a:spcBef>
          <a:spcPct val="0"/>
        </a:spcBef>
        <a:spcAft>
          <a:spcPct val="0"/>
        </a:spcAft>
        <a:defRPr sz="4200" kern="1200">
          <a:solidFill>
            <a:schemeClr val="bg1"/>
          </a:solidFill>
          <a:latin typeface="+mj-lt"/>
          <a:ea typeface="MS PGothic" pitchFamily="34" charset="-128"/>
          <a:cs typeface="ＭＳ Ｐゴシック" pitchFamily="1" charset="-128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Corbel" pitchFamily="1" charset="0"/>
          <a:ea typeface="MS PGothic" pitchFamily="34" charset="-128"/>
          <a:cs typeface="ＭＳ Ｐゴシック" pitchFamily="1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Corbel" pitchFamily="1" charset="0"/>
          <a:ea typeface="MS PGothic" pitchFamily="34" charset="-128"/>
          <a:cs typeface="ＭＳ Ｐゴシック" pitchFamily="1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Corbel" pitchFamily="1" charset="0"/>
          <a:ea typeface="MS PGothic" pitchFamily="34" charset="-128"/>
          <a:cs typeface="ＭＳ Ｐゴシック" pitchFamily="1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Corbel" pitchFamily="1" charset="0"/>
          <a:ea typeface="MS PGothic" pitchFamily="34" charset="-128"/>
          <a:cs typeface="ＭＳ Ｐゴシック" pitchFamily="1" charset="-128"/>
        </a:defRPr>
      </a:lvl5pPr>
      <a:lvl6pPr marL="457200" algn="r" rtl="0" fontAlgn="base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Corbel" pitchFamily="1" charset="0"/>
          <a:ea typeface="ＭＳ Ｐゴシック" pitchFamily="1" charset="-128"/>
          <a:cs typeface="ＭＳ Ｐゴシック" pitchFamily="1" charset="-128"/>
        </a:defRPr>
      </a:lvl6pPr>
      <a:lvl7pPr marL="914400" algn="r" rtl="0" fontAlgn="base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Corbel" pitchFamily="1" charset="0"/>
          <a:ea typeface="ＭＳ Ｐゴシック" pitchFamily="1" charset="-128"/>
          <a:cs typeface="ＭＳ Ｐゴシック" pitchFamily="1" charset="-128"/>
        </a:defRPr>
      </a:lvl7pPr>
      <a:lvl8pPr marL="1371600" algn="r" rtl="0" fontAlgn="base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Corbel" pitchFamily="1" charset="0"/>
          <a:ea typeface="ＭＳ Ｐゴシック" pitchFamily="1" charset="-128"/>
          <a:cs typeface="ＭＳ Ｐゴシック" pitchFamily="1" charset="-128"/>
        </a:defRPr>
      </a:lvl8pPr>
      <a:lvl9pPr marL="1828800" algn="r" rtl="0" fontAlgn="base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Corbel" pitchFamily="1" charset="0"/>
          <a:ea typeface="ＭＳ Ｐゴシック" pitchFamily="1" charset="-128"/>
          <a:cs typeface="ＭＳ Ｐゴシック" pitchFamily="1" charset="-128"/>
        </a:defRPr>
      </a:lvl9pPr>
    </p:titleStyle>
    <p:bodyStyle>
      <a:lvl1pPr marL="454025" indent="-454025" algn="l" rtl="0" eaLnBrk="0" fontAlgn="base" hangingPunct="0">
        <a:spcBef>
          <a:spcPts val="2000"/>
        </a:spcBef>
        <a:spcAft>
          <a:spcPct val="0"/>
        </a:spcAft>
        <a:buClr>
          <a:srgbClr val="A6A6A6"/>
        </a:buClr>
        <a:buSzPct val="90000"/>
        <a:buFont typeface="Wingdings" pitchFamily="2" charset="2"/>
        <a:buChar char=""/>
        <a:defRPr sz="2400" kern="1200">
          <a:solidFill>
            <a:srgbClr val="262626"/>
          </a:solidFill>
          <a:latin typeface="+mn-lt"/>
          <a:ea typeface="MS PGothic" pitchFamily="34" charset="-128"/>
          <a:cs typeface="ＭＳ Ｐゴシック" pitchFamily="1" charset="-128"/>
        </a:defRPr>
      </a:lvl1pPr>
      <a:lvl2pPr marL="914400" indent="-457200" algn="l" rtl="0" eaLnBrk="0" fontAlgn="base" hangingPunct="0">
        <a:spcBef>
          <a:spcPts val="600"/>
        </a:spcBef>
        <a:spcAft>
          <a:spcPct val="0"/>
        </a:spcAft>
        <a:buClr>
          <a:srgbClr val="404040"/>
        </a:buClr>
        <a:buSzPct val="90000"/>
        <a:buFont typeface="Wingdings" pitchFamily="2" charset="2"/>
        <a:buChar char=""/>
        <a:defRPr sz="2200" kern="1200">
          <a:solidFill>
            <a:srgbClr val="262626"/>
          </a:solidFill>
          <a:latin typeface="+mn-lt"/>
          <a:ea typeface="MS PGothic" pitchFamily="34" charset="-128"/>
          <a:cs typeface="ＭＳ Ｐゴシック"/>
        </a:defRPr>
      </a:lvl2pPr>
      <a:lvl3pPr marL="1260475" indent="-346075" algn="l" rtl="0" eaLnBrk="0" fontAlgn="base" hangingPunct="0">
        <a:spcBef>
          <a:spcPts val="600"/>
        </a:spcBef>
        <a:spcAft>
          <a:spcPct val="0"/>
        </a:spcAft>
        <a:buClr>
          <a:srgbClr val="A6A6A6"/>
        </a:buClr>
        <a:buSzPct val="90000"/>
        <a:buFont typeface="Wingdings" pitchFamily="2" charset="2"/>
        <a:buChar char=""/>
        <a:defRPr sz="2000" kern="1200">
          <a:solidFill>
            <a:srgbClr val="262626"/>
          </a:solidFill>
          <a:latin typeface="+mn-lt"/>
          <a:ea typeface="MS PGothic" pitchFamily="34" charset="-128"/>
          <a:cs typeface="ＭＳ Ｐゴシック"/>
        </a:defRPr>
      </a:lvl3pPr>
      <a:lvl4pPr marL="1600200" indent="-339725" algn="l" rtl="0" eaLnBrk="0" fontAlgn="base" hangingPunct="0">
        <a:spcBef>
          <a:spcPts val="600"/>
        </a:spcBef>
        <a:spcAft>
          <a:spcPct val="0"/>
        </a:spcAft>
        <a:buClr>
          <a:srgbClr val="404040"/>
        </a:buClr>
        <a:buSzPct val="90000"/>
        <a:buFont typeface="Wingdings" pitchFamily="2" charset="2"/>
        <a:buChar char=""/>
        <a:defRPr sz="2000" kern="1200">
          <a:solidFill>
            <a:srgbClr val="262626"/>
          </a:solidFill>
          <a:latin typeface="+mn-lt"/>
          <a:ea typeface="MS PGothic" pitchFamily="34" charset="-128"/>
          <a:cs typeface="ＭＳ Ｐゴシック"/>
        </a:defRPr>
      </a:lvl4pPr>
      <a:lvl5pPr marL="1939925" indent="-331788" algn="l" rtl="0" eaLnBrk="0" fontAlgn="base" hangingPunct="0">
        <a:spcBef>
          <a:spcPts val="600"/>
        </a:spcBef>
        <a:spcAft>
          <a:spcPct val="0"/>
        </a:spcAft>
        <a:buClr>
          <a:srgbClr val="A6A6A6"/>
        </a:buClr>
        <a:buSzPct val="90000"/>
        <a:buFont typeface="Wingdings" pitchFamily="2" charset="2"/>
        <a:buChar char=""/>
        <a:defRPr sz="2000" kern="1200">
          <a:solidFill>
            <a:srgbClr val="262626"/>
          </a:solidFill>
          <a:latin typeface="+mn-lt"/>
          <a:ea typeface="MS PGothic" pitchFamily="34" charset="-128"/>
          <a:cs typeface="ＭＳ Ｐゴシック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shade val="60000"/>
                <a:satMod val="300000"/>
              </a:schemeClr>
            </a:gs>
            <a:gs pos="13000">
              <a:schemeClr val="bg1">
                <a:shade val="80000"/>
                <a:satMod val="230000"/>
              </a:schemeClr>
            </a:gs>
            <a:gs pos="100000">
              <a:schemeClr val="bg1">
                <a:tint val="97000"/>
                <a:satMod val="22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969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464653"/>
                </a:solidFill>
                <a:latin typeface="Gill Sans MT" charset="0"/>
              </a:defRPr>
            </a:lvl1pPr>
          </a:lstStyle>
          <a:p>
            <a:pPr>
              <a:defRPr/>
            </a:pPr>
            <a:fld id="{E6006D39-4C10-46E6-BE50-DA4EAB87F5BD}" type="datetime1">
              <a:rPr lang="en-US"/>
              <a:pPr>
                <a:defRPr/>
              </a:pPr>
              <a:t>16/07/17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464653"/>
                </a:solidFill>
                <a:latin typeface="Gill Sans MT" pitchFamily="1" charset="0"/>
                <a:ea typeface="Calibri" pitchFamily="1" charset="0"/>
                <a:cs typeface="Calibri" pitchFamily="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464653"/>
                </a:solidFill>
                <a:latin typeface="Gill Sans MT" charset="0"/>
              </a:defRPr>
            </a:lvl1pPr>
          </a:lstStyle>
          <a:p>
            <a:pPr>
              <a:defRPr/>
            </a:pPr>
            <a:fld id="{FFC2F68D-B024-4649-8BDD-1FAC3EDDC95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black"/>
              </a:solidFill>
              <a:latin typeface="Gill Sans MT"/>
              <a:ea typeface="Calibri"/>
              <a:cs typeface="Calibri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black"/>
              </a:solidFill>
              <a:latin typeface="Gill Sans MT"/>
              <a:ea typeface="Calibri"/>
              <a:cs typeface="Calibri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MS PGothic" pitchFamily="34" charset="-128"/>
          <a:cs typeface="ＭＳ Ｐゴシック" pitchFamily="1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" charset="0"/>
          <a:ea typeface="MS PGothic" pitchFamily="34" charset="-128"/>
          <a:cs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" charset="0"/>
          <a:ea typeface="MS PGothic" pitchFamily="34" charset="-128"/>
          <a:cs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" charset="0"/>
          <a:ea typeface="MS PGothic" pitchFamily="34" charset="-128"/>
          <a:cs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" charset="0"/>
          <a:ea typeface="MS PGothic" pitchFamily="34" charset="-128"/>
          <a:cs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" charset="0"/>
          <a:ea typeface="ＭＳ Ｐゴシック" pitchFamily="1" charset="-128"/>
          <a:cs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" charset="0"/>
          <a:ea typeface="ＭＳ Ｐゴシック" pitchFamily="1" charset="-128"/>
          <a:cs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" charset="0"/>
          <a:ea typeface="ＭＳ Ｐゴシック" pitchFamily="1" charset="-128"/>
          <a:cs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" charset="0"/>
          <a:ea typeface="ＭＳ Ｐゴシック" pitchFamily="1" charset="-128"/>
          <a:cs typeface="ＭＳ Ｐゴシック" pitchFamily="1" charset="-128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MS PGothic" pitchFamily="34" charset="-128"/>
          <a:cs typeface="ＭＳ Ｐゴシック" pitchFamily="1" charset="-128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MS PGothic" pitchFamily="34" charset="-128"/>
          <a:cs typeface="ＭＳ Ｐゴシック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sz="2000" kern="1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ibm.com/yurazhar/Practical-Deep-Learn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apsportal.ibm.com/analytics/notebooks/b33de585-a04e-4c27-9a68-cf96659ec730/view?access_token=d9a94aeded8d2487a476838496cf63caebd1f8f0afdd397e0b527a20724a503c" TargetMode="Externa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4" Type="http://schemas.openxmlformats.org/officeDocument/2006/relationships/comments" Target="../comments/commen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psportal.ibm.com/analytics/notebooks/328561fb-9349-4cfa-a008-4d20f1f197e6/view?access_token=98dfdc8e9ecee762f09c5642fb9669f45d3a47a7d5d8d46fc568d8f2dcdd4ed7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9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0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1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jpe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apsportal.ibm.com/analytics/notebooks/c4b11891-002a-4d27-8ebc-8d3209f076cc/view?access_token=397174bcd9d0ca1dd3e98aa0cc4df7f1e4ef11996aa8440ef83607f353963b7b" TargetMode="Externa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3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4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5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jpg"/><Relationship Id="rId7" Type="http://schemas.openxmlformats.org/officeDocument/2006/relationships/image" Target="../media/image3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jpg"/><Relationship Id="rId11" Type="http://schemas.openxmlformats.org/officeDocument/2006/relationships/hyperlink" Target="https://apsportal.ibm.com/analytics/notebooks/4e43ec6e-3c9d-445c-8061-b5715881c182/view?access_token=6df9f7477ffae7f2af1d3ad1366f4968fe565fe7c3fc32b4be029d117ccd205c" TargetMode="External"/><Relationship Id="rId5" Type="http://schemas.openxmlformats.org/officeDocument/2006/relationships/image" Target="../media/image33.jpg"/><Relationship Id="rId10" Type="http://schemas.openxmlformats.org/officeDocument/2006/relationships/image" Target="../media/image38.jpg"/><Relationship Id="rId4" Type="http://schemas.openxmlformats.org/officeDocument/2006/relationships/image" Target="../media/image32.jpg"/><Relationship Id="rId9" Type="http://schemas.openxmlformats.org/officeDocument/2006/relationships/image" Target="../media/image37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machinelearningmastery.com/regression-tutorial-keras-deep-learning-library-python/" TargetMode="External"/><Relationship Id="rId2" Type="http://schemas.openxmlformats.org/officeDocument/2006/relationships/hyperlink" Target="https://github.ibm.com/yurazhar/Practical-Deep-Learning" TargetMode="Externa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sportal.ibm.com/analytics/notebooks/91f5ce71-2c03-467e-9f0d-8420020f16f0/view?access_token=1a6696003d8fbed8ee26db3b6cc7f759756f73b9d8e291137f0dacd7a3495cd2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4" Type="http://schemas.openxmlformats.org/officeDocument/2006/relationships/comments" Target="../comments/commen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445342" y="1939287"/>
            <a:ext cx="7158601" cy="1269385"/>
          </a:xfrm>
        </p:spPr>
        <p:txBody>
          <a:bodyPr anchor="b"/>
          <a:lstStyle/>
          <a:p>
            <a:pPr eaLnBrk="1" hangingPunct="1"/>
            <a:r>
              <a:rPr lang="en-US" sz="45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Practical Keras</a:t>
            </a:r>
            <a:br>
              <a:rPr lang="en-US" sz="45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</a:br>
            <a:r>
              <a:rPr lang="en-US" sz="36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Deep Learning Framework Tutorials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40904" y="3208672"/>
            <a:ext cx="543034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YIFAT YULEVICH</a:t>
            </a:r>
          </a:p>
          <a:p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LEONID GORELIK</a:t>
            </a:r>
          </a:p>
          <a:p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RAANON REUTLINGER</a:t>
            </a:r>
          </a:p>
          <a:p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LASER NAHOOM-KABAKOV</a:t>
            </a:r>
          </a:p>
          <a:p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ALEXANDER PYASIK</a:t>
            </a:r>
          </a:p>
          <a:p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YURA ZHARKOVSKY</a:t>
            </a:r>
          </a:p>
          <a:p>
            <a:endParaRPr lang="en-US" sz="1800" i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https://github.ibm.com/yurazhar/Practical-Deep-Learning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563" y="593725"/>
            <a:ext cx="8686800" cy="37465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Tutorial 2: How to classify a cylinder material 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753455-3EEC-415C-9EEC-A0B7A7E45835}"/>
              </a:ext>
            </a:extLst>
          </p:cNvPr>
          <p:cNvSpPr/>
          <p:nvPr/>
        </p:nvSpPr>
        <p:spPr>
          <a:xfrm>
            <a:off x="2317653" y="1389916"/>
            <a:ext cx="39881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Material Classification (Binary Classification)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96A292-6D70-4A79-B9C7-689C3EB52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748" y="1942074"/>
            <a:ext cx="609600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399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06D6836-877C-450E-AB63-41EF832A4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70" y="1580136"/>
            <a:ext cx="7917438" cy="2605186"/>
          </a:xfrm>
          <a:prstGeom prst="rect">
            <a:avLst/>
          </a:prstGeom>
        </p:spPr>
      </p:pic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563" y="593725"/>
            <a:ext cx="8686800" cy="37465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Tutorial 2: Dataset Inspection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BAAB00-EF86-467A-8200-54D31DA4AF49}"/>
              </a:ext>
            </a:extLst>
          </p:cNvPr>
          <p:cNvSpPr/>
          <p:nvPr/>
        </p:nvSpPr>
        <p:spPr bwMode="auto">
          <a:xfrm>
            <a:off x="8011551" y="1465042"/>
            <a:ext cx="398257" cy="2933114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FD6FDD6A-7CA2-4D29-A153-E3735462A8B6}"/>
              </a:ext>
            </a:extLst>
          </p:cNvPr>
          <p:cNvSpPr/>
          <p:nvPr/>
        </p:nvSpPr>
        <p:spPr bwMode="auto">
          <a:xfrm>
            <a:off x="3713870" y="4894823"/>
            <a:ext cx="4586068" cy="492369"/>
          </a:xfrm>
          <a:prstGeom prst="wedgeRoundRectCallout">
            <a:avLst>
              <a:gd name="adj1" fmla="val 41618"/>
              <a:gd name="adj2" fmla="val -198248"/>
              <a:gd name="adj3" fmla="val 16667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On any given observation (list of the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59 features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) predict </a:t>
            </a:r>
            <a:r>
              <a:rPr lang="en-US" sz="1200" dirty="0">
                <a:solidFill>
                  <a:schemeClr val="tx1"/>
                </a:solidFill>
                <a:latin typeface="Georgia" panose="02040502050405020303" pitchFamily="18" charset="0"/>
              </a:rPr>
              <a:t>its class (metal cylinder [M=0] or rock cylinder [R=1] ).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1FD885-A35D-411D-BE23-97D7ACD8E6E4}"/>
              </a:ext>
            </a:extLst>
          </p:cNvPr>
          <p:cNvSpPr/>
          <p:nvPr/>
        </p:nvSpPr>
        <p:spPr bwMode="auto">
          <a:xfrm>
            <a:off x="661181" y="3694770"/>
            <a:ext cx="7350370" cy="29038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3606D52-DBB1-4366-A057-A5D86EFBC69A}"/>
              </a:ext>
            </a:extLst>
          </p:cNvPr>
          <p:cNvSpPr/>
          <p:nvPr/>
        </p:nvSpPr>
        <p:spPr bwMode="auto">
          <a:xfrm>
            <a:off x="8041867" y="3682704"/>
            <a:ext cx="337624" cy="302455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427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563" y="593725"/>
            <a:ext cx="8686800" cy="37465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Tutorial 2: Model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7CD3571-0116-48E6-928C-AF186CF1567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1751" y="1830453"/>
          <a:ext cx="286043" cy="307018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86043">
                  <a:extLst>
                    <a:ext uri="{9D8B030D-6E8A-4147-A177-3AD203B41FA5}">
                      <a16:colId xmlns:a16="http://schemas.microsoft.com/office/drawing/2014/main" val="39353739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615244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693284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063111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798469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703242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059323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115722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36873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166685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266739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836898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470392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64141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C0C4893-DCDC-4AC0-8F21-7775B3FA9BC8}"/>
              </a:ext>
            </a:extLst>
          </p:cNvPr>
          <p:cNvSpPr txBox="1"/>
          <p:nvPr/>
        </p:nvSpPr>
        <p:spPr>
          <a:xfrm>
            <a:off x="509740" y="1398795"/>
            <a:ext cx="930063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1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4E2E29-66AA-4AA1-8FAA-B3E6D231FEBB}"/>
              </a:ext>
            </a:extLst>
          </p:cNvPr>
          <p:cNvSpPr txBox="1"/>
          <p:nvPr/>
        </p:nvSpPr>
        <p:spPr>
          <a:xfrm>
            <a:off x="768626" y="4900641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EC01F3-0550-4B19-912E-0327917E4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146" y="1992260"/>
            <a:ext cx="4725586" cy="3190143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662A242A-7D33-47EF-808D-13C5646FAABA}"/>
              </a:ext>
            </a:extLst>
          </p:cNvPr>
          <p:cNvSpPr txBox="1"/>
          <p:nvPr/>
        </p:nvSpPr>
        <p:spPr>
          <a:xfrm>
            <a:off x="2569338" y="1593826"/>
            <a:ext cx="620683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1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CBC8046-B7EC-4337-A69E-A172A81FE5ED}"/>
              </a:ext>
            </a:extLst>
          </p:cNvPr>
          <p:cNvSpPr txBox="1"/>
          <p:nvPr/>
        </p:nvSpPr>
        <p:spPr>
          <a:xfrm>
            <a:off x="3838029" y="1619496"/>
            <a:ext cx="1372492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1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Dense + ReLu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C496EDD-FD01-4DA1-871E-DC52677F694D}"/>
              </a:ext>
            </a:extLst>
          </p:cNvPr>
          <p:cNvSpPr txBox="1"/>
          <p:nvPr/>
        </p:nvSpPr>
        <p:spPr>
          <a:xfrm>
            <a:off x="6662065" y="1619497"/>
            <a:ext cx="721672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1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Dense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DFE9A31-9CDB-49B1-816D-232E0D8661A6}"/>
              </a:ext>
            </a:extLst>
          </p:cNvPr>
          <p:cNvSpPr txBox="1"/>
          <p:nvPr/>
        </p:nvSpPr>
        <p:spPr>
          <a:xfrm>
            <a:off x="2690022" y="4731364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59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6D02ED7-6F6E-4B2E-9B3D-0BC887853B8E}"/>
              </a:ext>
            </a:extLst>
          </p:cNvPr>
          <p:cNvCxnSpPr>
            <a:cxnSpLocks/>
          </p:cNvCxnSpPr>
          <p:nvPr/>
        </p:nvCxnSpPr>
        <p:spPr bwMode="auto">
          <a:xfrm>
            <a:off x="1117794" y="1927274"/>
            <a:ext cx="1532060" cy="1299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23FD374-9057-4F47-A9A8-6068E84B267C}"/>
              </a:ext>
            </a:extLst>
          </p:cNvPr>
          <p:cNvCxnSpPr>
            <a:cxnSpLocks/>
          </p:cNvCxnSpPr>
          <p:nvPr/>
        </p:nvCxnSpPr>
        <p:spPr bwMode="auto">
          <a:xfrm flipV="1">
            <a:off x="1117794" y="4598236"/>
            <a:ext cx="1635352" cy="168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CC5F85B4-22D8-423C-A534-7708D756B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228" y="2580216"/>
            <a:ext cx="2131256" cy="19798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241993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563" y="593725"/>
            <a:ext cx="8686800" cy="37465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Tutorial 2: Binary Cross Entropy Loss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7CD3571-0116-48E6-928C-AF186CF156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279948"/>
              </p:ext>
            </p:extLst>
          </p:nvPr>
        </p:nvGraphicFramePr>
        <p:xfrm>
          <a:off x="6118431" y="2236462"/>
          <a:ext cx="286043" cy="35661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86043">
                  <a:extLst>
                    <a:ext uri="{9D8B030D-6E8A-4147-A177-3AD203B41FA5}">
                      <a16:colId xmlns:a16="http://schemas.microsoft.com/office/drawing/2014/main" val="39353739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615244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693284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063111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798469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703242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059323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115722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36873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166685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266739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836898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470392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64141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C0C4893-DCDC-4AC0-8F21-7775B3FA9BC8}"/>
              </a:ext>
            </a:extLst>
          </p:cNvPr>
          <p:cNvSpPr txBox="1"/>
          <p:nvPr/>
        </p:nvSpPr>
        <p:spPr>
          <a:xfrm>
            <a:off x="6048286" y="1453444"/>
            <a:ext cx="356188" cy="4001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569097B-0A8F-4457-8FB8-90F3A87068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49006"/>
              </p:ext>
            </p:extLst>
          </p:nvPr>
        </p:nvGraphicFramePr>
        <p:xfrm>
          <a:off x="7492208" y="2236462"/>
          <a:ext cx="521018" cy="35661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21018">
                  <a:extLst>
                    <a:ext uri="{9D8B030D-6E8A-4147-A177-3AD203B41FA5}">
                      <a16:colId xmlns:a16="http://schemas.microsoft.com/office/drawing/2014/main" val="39353739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615244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693284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063111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798469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703242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059323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115722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36873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166685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266739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836898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470392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641417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3E51D3B6-707D-4340-85AB-5A711EEA1F64}"/>
              </a:ext>
            </a:extLst>
          </p:cNvPr>
          <p:cNvSpPr txBox="1"/>
          <p:nvPr/>
        </p:nvSpPr>
        <p:spPr>
          <a:xfrm>
            <a:off x="7033610" y="1454725"/>
            <a:ext cx="1438214" cy="4001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CEF7E8-B04F-4B1C-8C11-560DBB1E1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392" y="2225765"/>
            <a:ext cx="4733925" cy="3238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E52D99-EBA5-4DCA-99E9-A826D8865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17" y="3574073"/>
            <a:ext cx="4762500" cy="342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F654ED-CB51-4E85-90AB-CB50B859A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392" y="5459722"/>
            <a:ext cx="4762500" cy="3429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104D0D3-57EB-417B-8504-CEEF0ADC19A4}"/>
              </a:ext>
            </a:extLst>
          </p:cNvPr>
          <p:cNvSpPr txBox="1"/>
          <p:nvPr/>
        </p:nvSpPr>
        <p:spPr>
          <a:xfrm>
            <a:off x="1492101" y="1411134"/>
            <a:ext cx="2693366" cy="70788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Sonar Chirp Returns</a:t>
            </a:r>
          </a:p>
          <a:p>
            <a:endParaRPr 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62114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563" y="593725"/>
            <a:ext cx="8686800" cy="37465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Tutorial 2: Summary</a:t>
            </a:r>
          </a:p>
        </p:txBody>
      </p: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C64F8AE7-7F4C-4034-92F4-C77D35C79F24}"/>
              </a:ext>
            </a:extLst>
          </p:cNvPr>
          <p:cNvSpPr/>
          <p:nvPr/>
        </p:nvSpPr>
        <p:spPr bwMode="auto">
          <a:xfrm>
            <a:off x="1760843" y="1666509"/>
            <a:ext cx="5230800" cy="3808773"/>
          </a:xfrm>
          <a:prstGeom prst="flowChartProcess">
            <a:avLst/>
          </a:prstGeom>
          <a:gradFill>
            <a:gsLst>
              <a:gs pos="0">
                <a:schemeClr val="accent6">
                  <a:tint val="50000"/>
                  <a:satMod val="300000"/>
                  <a:alpha val="5000"/>
                </a:schemeClr>
              </a:gs>
              <a:gs pos="100000">
                <a:schemeClr val="accent6">
                  <a:tint val="37000"/>
                  <a:satMod val="300000"/>
                  <a:alpha val="5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</a:gradFill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1"/>
                </a:solidFill>
                <a:latin typeface="Arial" pitchFamily="34" charset="0"/>
              </a:rPr>
              <a:t>This tutorial demonstrate how classify material based on the features chirp returns (This is basic binary classification problem)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1200" b="1" dirty="0">
              <a:solidFill>
                <a:schemeClr val="tx1"/>
              </a:solidFill>
              <a:latin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1"/>
                </a:solidFill>
                <a:latin typeface="Arial" pitchFamily="34" charset="0"/>
              </a:rPr>
              <a:t>We learned: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1"/>
                </a:solidFill>
                <a:latin typeface="Arial" pitchFamily="34" charset="0"/>
              </a:rPr>
              <a:t>How to inspect dataset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1"/>
                </a:solidFill>
                <a:latin typeface="Arial" pitchFamily="34" charset="0"/>
              </a:rPr>
              <a:t>How to build a basic Keras model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1"/>
                </a:solidFill>
                <a:latin typeface="Arial" pitchFamily="34" charset="0"/>
              </a:rPr>
              <a:t>How to use Dense, Input, Activation and Dropout Layers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1"/>
                </a:solidFill>
                <a:latin typeface="Arial" pitchFamily="34" charset="0"/>
              </a:rPr>
              <a:t>How to estimate an accuracy for a classification problem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1"/>
                </a:solidFill>
                <a:latin typeface="Arial" pitchFamily="34" charset="0"/>
              </a:rPr>
              <a:t>How to use Binary Cross Entropy Loss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1200" b="1" dirty="0">
              <a:solidFill>
                <a:schemeClr val="tx1"/>
              </a:solidFill>
              <a:latin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1200" b="1" dirty="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459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563" y="593725"/>
            <a:ext cx="8686800" cy="37465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Tutorial 3: How to classify iris flowers?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76728F-FAB8-420F-AC19-187285AD2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354" y="1742050"/>
            <a:ext cx="6747217" cy="449814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A753455-3EEC-415C-9EEC-A0B7A7E45835}"/>
              </a:ext>
            </a:extLst>
          </p:cNvPr>
          <p:cNvSpPr/>
          <p:nvPr/>
        </p:nvSpPr>
        <p:spPr>
          <a:xfrm>
            <a:off x="2398542" y="1185935"/>
            <a:ext cx="44380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Iris Flowers Dataset (Multi-Class Classification)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927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566179-9F44-487A-9303-C92CC23BE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485" y="1351643"/>
            <a:ext cx="2305050" cy="4943475"/>
          </a:xfrm>
          <a:prstGeom prst="rect">
            <a:avLst/>
          </a:prstGeom>
        </p:spPr>
      </p:pic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563" y="593725"/>
            <a:ext cx="8686800" cy="37465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Tutorial 3: Dataset Inspection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BAAB00-EF86-467A-8200-54D31DA4AF49}"/>
              </a:ext>
            </a:extLst>
          </p:cNvPr>
          <p:cNvSpPr/>
          <p:nvPr/>
        </p:nvSpPr>
        <p:spPr bwMode="auto">
          <a:xfrm>
            <a:off x="6675120" y="1226798"/>
            <a:ext cx="836573" cy="5258408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1D1CCFF6-C421-47D6-BD5B-F57109B122C8}"/>
              </a:ext>
            </a:extLst>
          </p:cNvPr>
          <p:cNvSpPr/>
          <p:nvPr/>
        </p:nvSpPr>
        <p:spPr bwMode="auto">
          <a:xfrm>
            <a:off x="808892" y="3808578"/>
            <a:ext cx="4100734" cy="492369"/>
          </a:xfrm>
          <a:prstGeom prst="wedgeRoundRectCallout">
            <a:avLst>
              <a:gd name="adj1" fmla="val 66274"/>
              <a:gd name="adj2" fmla="val 20324"/>
              <a:gd name="adj3" fmla="val 16667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chemeClr val="tx1"/>
                </a:solidFill>
                <a:latin typeface="Georgia" panose="02040502050405020303" pitchFamily="18" charset="0"/>
              </a:rPr>
              <a:t>For any given iris (list of the </a:t>
            </a:r>
            <a:r>
              <a:rPr lang="en-US" sz="1200" b="1" dirty="0">
                <a:solidFill>
                  <a:schemeClr val="tx1"/>
                </a:solidFill>
                <a:latin typeface="Georgia" panose="02040502050405020303" pitchFamily="18" charset="0"/>
              </a:rPr>
              <a:t>4 features</a:t>
            </a:r>
            <a:r>
              <a:rPr lang="en-US" sz="1200" dirty="0">
                <a:solidFill>
                  <a:schemeClr val="tx1"/>
                </a:solidFill>
                <a:latin typeface="Georgia" panose="02040502050405020303" pitchFamily="18" charset="0"/>
              </a:rPr>
              <a:t>) predict its class (</a:t>
            </a:r>
            <a:r>
              <a:rPr lang="en-US" sz="1200" b="1" dirty="0">
                <a:solidFill>
                  <a:schemeClr val="tx1"/>
                </a:solidFill>
                <a:latin typeface="Georgia" panose="02040502050405020303" pitchFamily="18" charset="0"/>
              </a:rPr>
              <a:t>Iris-</a:t>
            </a:r>
            <a:r>
              <a:rPr lang="en-US" sz="1200" b="1" dirty="0" err="1">
                <a:solidFill>
                  <a:schemeClr val="tx1"/>
                </a:solidFill>
                <a:latin typeface="Georgia" panose="02040502050405020303" pitchFamily="18" charset="0"/>
              </a:rPr>
              <a:t>setosa</a:t>
            </a:r>
            <a:r>
              <a:rPr lang="en-US" sz="1200" b="1" dirty="0">
                <a:solidFill>
                  <a:schemeClr val="tx1"/>
                </a:solidFill>
                <a:latin typeface="Georgia" panose="02040502050405020303" pitchFamily="18" charset="0"/>
              </a:rPr>
              <a:t>, Iris-versicolor, Iris-virginica</a:t>
            </a:r>
            <a:r>
              <a:rPr lang="en-US" sz="1200" dirty="0">
                <a:solidFill>
                  <a:schemeClr val="tx1"/>
                </a:solidFill>
                <a:latin typeface="Georgia" panose="02040502050405020303" pitchFamily="18" charset="0"/>
              </a:rPr>
              <a:t>).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8D569E-9051-496E-BE93-300562331081}"/>
              </a:ext>
            </a:extLst>
          </p:cNvPr>
          <p:cNvSpPr/>
          <p:nvPr/>
        </p:nvSpPr>
        <p:spPr bwMode="auto">
          <a:xfrm>
            <a:off x="5303520" y="3932968"/>
            <a:ext cx="1371600" cy="29038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6A8B510-FEE9-45FB-9079-B09A17A2530D}"/>
              </a:ext>
            </a:extLst>
          </p:cNvPr>
          <p:cNvSpPr/>
          <p:nvPr/>
        </p:nvSpPr>
        <p:spPr bwMode="auto">
          <a:xfrm>
            <a:off x="6767160" y="3920902"/>
            <a:ext cx="637335" cy="302455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814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563" y="593725"/>
            <a:ext cx="8686800" cy="37465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Tutorial 3: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0C4893-DCDC-4AC0-8F21-7775B3FA9BC8}"/>
              </a:ext>
            </a:extLst>
          </p:cNvPr>
          <p:cNvSpPr txBox="1"/>
          <p:nvPr/>
        </p:nvSpPr>
        <p:spPr>
          <a:xfrm>
            <a:off x="350242" y="1351919"/>
            <a:ext cx="1249060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1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Iris Features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62A242A-7D33-47EF-808D-13C5646FAABA}"/>
              </a:ext>
            </a:extLst>
          </p:cNvPr>
          <p:cNvSpPr txBox="1"/>
          <p:nvPr/>
        </p:nvSpPr>
        <p:spPr>
          <a:xfrm>
            <a:off x="2549165" y="1358922"/>
            <a:ext cx="620683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1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CBC8046-B7EC-4337-A69E-A172A81FE5ED}"/>
              </a:ext>
            </a:extLst>
          </p:cNvPr>
          <p:cNvSpPr txBox="1"/>
          <p:nvPr/>
        </p:nvSpPr>
        <p:spPr>
          <a:xfrm>
            <a:off x="3669245" y="1357785"/>
            <a:ext cx="1372492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1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Dense + ReLu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C496EDD-FD01-4DA1-871E-DC52677F694D}"/>
              </a:ext>
            </a:extLst>
          </p:cNvPr>
          <p:cNvSpPr txBox="1"/>
          <p:nvPr/>
        </p:nvSpPr>
        <p:spPr>
          <a:xfrm>
            <a:off x="6040307" y="1367376"/>
            <a:ext cx="721672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1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Dense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DFE9A31-9CDB-49B1-816D-232E0D8661A6}"/>
              </a:ext>
            </a:extLst>
          </p:cNvPr>
          <p:cNvSpPr txBox="1"/>
          <p:nvPr/>
        </p:nvSpPr>
        <p:spPr>
          <a:xfrm>
            <a:off x="2649854" y="539301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6D02ED7-6F6E-4B2E-9B3D-0BC887853B8E}"/>
              </a:ext>
            </a:extLst>
          </p:cNvPr>
          <p:cNvCxnSpPr>
            <a:cxnSpLocks/>
          </p:cNvCxnSpPr>
          <p:nvPr/>
        </p:nvCxnSpPr>
        <p:spPr bwMode="auto">
          <a:xfrm flipV="1">
            <a:off x="1117794" y="2057246"/>
            <a:ext cx="834060" cy="1091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23FD374-9057-4F47-A9A8-6068E84B267C}"/>
              </a:ext>
            </a:extLst>
          </p:cNvPr>
          <p:cNvCxnSpPr>
            <a:cxnSpLocks/>
          </p:cNvCxnSpPr>
          <p:nvPr/>
        </p:nvCxnSpPr>
        <p:spPr bwMode="auto">
          <a:xfrm>
            <a:off x="1117794" y="3271086"/>
            <a:ext cx="834060" cy="2899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AB7850F6-1146-431D-B0EF-E214F6BB3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854" y="1777517"/>
            <a:ext cx="4810125" cy="4095750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8EB2289-BC55-4D8C-86EF-80B0C637B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987703"/>
              </p:ext>
            </p:extLst>
          </p:nvPr>
        </p:nvGraphicFramePr>
        <p:xfrm>
          <a:off x="720973" y="1966902"/>
          <a:ext cx="396822" cy="14833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96822">
                  <a:extLst>
                    <a:ext uri="{9D8B030D-6E8A-4147-A177-3AD203B41FA5}">
                      <a16:colId xmlns:a16="http://schemas.microsoft.com/office/drawing/2014/main" val="4043326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905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595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29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712290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34AB8F25-F098-4CBB-A94B-4B6F37DA0DF3}"/>
              </a:ext>
            </a:extLst>
          </p:cNvPr>
          <p:cNvSpPr txBox="1"/>
          <p:nvPr/>
        </p:nvSpPr>
        <p:spPr>
          <a:xfrm>
            <a:off x="4134371" y="5873267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9FF287C-FDB0-44EA-A68F-7AE69C351207}"/>
              </a:ext>
            </a:extLst>
          </p:cNvPr>
          <p:cNvCxnSpPr>
            <a:cxnSpLocks/>
          </p:cNvCxnSpPr>
          <p:nvPr/>
        </p:nvCxnSpPr>
        <p:spPr bwMode="auto">
          <a:xfrm>
            <a:off x="6649276" y="2039369"/>
            <a:ext cx="454909" cy="260699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BC4625B-D27D-4B53-A2FE-4B538530F395}"/>
              </a:ext>
            </a:extLst>
          </p:cNvPr>
          <p:cNvCxnSpPr>
            <a:cxnSpLocks/>
          </p:cNvCxnSpPr>
          <p:nvPr/>
        </p:nvCxnSpPr>
        <p:spPr bwMode="auto">
          <a:xfrm flipV="1">
            <a:off x="6649276" y="2484295"/>
            <a:ext cx="454909" cy="49639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CA5E827-0EFC-4606-B18C-3E61507DBE8B}"/>
              </a:ext>
            </a:extLst>
          </p:cNvPr>
          <p:cNvCxnSpPr>
            <a:cxnSpLocks/>
          </p:cNvCxnSpPr>
          <p:nvPr/>
        </p:nvCxnSpPr>
        <p:spPr bwMode="auto">
          <a:xfrm flipV="1">
            <a:off x="6639871" y="2763900"/>
            <a:ext cx="454909" cy="283506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462B544-03FD-4950-9965-E6F4E8BB5A76}"/>
              </a:ext>
            </a:extLst>
          </p:cNvPr>
          <p:cNvCxnSpPr>
            <a:cxnSpLocks/>
          </p:cNvCxnSpPr>
          <p:nvPr/>
        </p:nvCxnSpPr>
        <p:spPr bwMode="auto">
          <a:xfrm>
            <a:off x="7809941" y="2166426"/>
            <a:ext cx="546268" cy="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8909DA4-659D-42A2-B2F9-DA2D6DCE4490}"/>
              </a:ext>
            </a:extLst>
          </p:cNvPr>
          <p:cNvCxnSpPr>
            <a:cxnSpLocks/>
          </p:cNvCxnSpPr>
          <p:nvPr/>
        </p:nvCxnSpPr>
        <p:spPr bwMode="auto">
          <a:xfrm>
            <a:off x="7800536" y="2484295"/>
            <a:ext cx="546268" cy="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45E8487-A107-49BB-BEBB-298B02BB84DE}"/>
              </a:ext>
            </a:extLst>
          </p:cNvPr>
          <p:cNvCxnSpPr>
            <a:cxnSpLocks/>
          </p:cNvCxnSpPr>
          <p:nvPr/>
        </p:nvCxnSpPr>
        <p:spPr bwMode="auto">
          <a:xfrm>
            <a:off x="7780620" y="2793383"/>
            <a:ext cx="546268" cy="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10216A8-63FB-4CE1-B5D2-70CC95399CE7}"/>
              </a:ext>
            </a:extLst>
          </p:cNvPr>
          <p:cNvSpPr/>
          <p:nvPr/>
        </p:nvSpPr>
        <p:spPr bwMode="auto">
          <a:xfrm>
            <a:off x="7104185" y="1938766"/>
            <a:ext cx="696351" cy="1266093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Softmax</a:t>
            </a:r>
          </a:p>
        </p:txBody>
      </p:sp>
      <p:sp>
        <p:nvSpPr>
          <p:cNvPr id="39" name="Speech Bubble: Rectangle with Corners Rounded 38">
            <a:extLst>
              <a:ext uri="{FF2B5EF4-FFF2-40B4-BE49-F238E27FC236}">
                <a16:creationId xmlns:a16="http://schemas.microsoft.com/office/drawing/2014/main" id="{D3E7356E-6A79-48FA-8C99-A93D5C931815}"/>
              </a:ext>
            </a:extLst>
          </p:cNvPr>
          <p:cNvSpPr/>
          <p:nvPr/>
        </p:nvSpPr>
        <p:spPr bwMode="auto">
          <a:xfrm>
            <a:off x="7159335" y="4226526"/>
            <a:ext cx="1847480" cy="988505"/>
          </a:xfrm>
          <a:prstGeom prst="wedgeRoundRectCallout">
            <a:avLst>
              <a:gd name="adj1" fmla="val 409"/>
              <a:gd name="adj2" fmla="val -195280"/>
              <a:gd name="adj3" fmla="val 16667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solidFill>
                  <a:schemeClr val="tx1"/>
                </a:solidFill>
                <a:latin typeface="Georgia" panose="02040502050405020303" pitchFamily="18" charset="0"/>
              </a:rPr>
              <a:t>Each output class represents </a:t>
            </a:r>
            <a:r>
              <a:rPr lang="en-US" sz="1100" b="1" dirty="0">
                <a:solidFill>
                  <a:schemeClr val="tx1"/>
                </a:solidFill>
                <a:latin typeface="Georgia" panose="02040502050405020303" pitchFamily="18" charset="0"/>
              </a:rPr>
              <a:t>probability</a:t>
            </a:r>
            <a:r>
              <a:rPr lang="en-US" sz="1100" dirty="0">
                <a:solidFill>
                  <a:schemeClr val="tx1"/>
                </a:solidFill>
                <a:latin typeface="Georgia" panose="02040502050405020303" pitchFamily="18" charset="0"/>
              </a:rPr>
              <a:t> to be </a:t>
            </a:r>
            <a:r>
              <a:rPr lang="en-US" sz="1100" b="1" dirty="0">
                <a:solidFill>
                  <a:schemeClr val="tx1"/>
                </a:solidFill>
                <a:latin typeface="Georgia" panose="02040502050405020303" pitchFamily="18" charset="0"/>
              </a:rPr>
              <a:t>specific iris type</a:t>
            </a:r>
            <a:r>
              <a:rPr lang="en-US" sz="1100" dirty="0">
                <a:solidFill>
                  <a:schemeClr val="tx1"/>
                </a:solidFill>
                <a:latin typeface="Georgia" panose="02040502050405020303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5449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563" y="593725"/>
            <a:ext cx="8686800" cy="37465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Tutorial 3: One Hot Encoding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37F03F2-C32F-40EA-AD72-AE7ED6789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517616"/>
              </p:ext>
            </p:extLst>
          </p:nvPr>
        </p:nvGraphicFramePr>
        <p:xfrm>
          <a:off x="2140318" y="2670126"/>
          <a:ext cx="4771290" cy="16416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90430">
                  <a:extLst>
                    <a:ext uri="{9D8B030D-6E8A-4147-A177-3AD203B41FA5}">
                      <a16:colId xmlns:a16="http://schemas.microsoft.com/office/drawing/2014/main" val="2582785160"/>
                    </a:ext>
                  </a:extLst>
                </a:gridCol>
                <a:gridCol w="1590430">
                  <a:extLst>
                    <a:ext uri="{9D8B030D-6E8A-4147-A177-3AD203B41FA5}">
                      <a16:colId xmlns:a16="http://schemas.microsoft.com/office/drawing/2014/main" val="3726986683"/>
                    </a:ext>
                  </a:extLst>
                </a:gridCol>
                <a:gridCol w="1590430">
                  <a:extLst>
                    <a:ext uri="{9D8B030D-6E8A-4147-A177-3AD203B41FA5}">
                      <a16:colId xmlns:a16="http://schemas.microsoft.com/office/drawing/2014/main" val="2200993803"/>
                    </a:ext>
                  </a:extLst>
                </a:gridCol>
              </a:tblGrid>
              <a:tr h="4104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Iris-</a:t>
                      </a:r>
                      <a:r>
                        <a:rPr lang="en-US" sz="1600" dirty="0" err="1"/>
                        <a:t>setosa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Iris-versicolor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Iris-virginica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081013"/>
                  </a:ext>
                </a:extLst>
              </a:tr>
              <a:tr h="41040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308801"/>
                  </a:ext>
                </a:extLst>
              </a:tr>
              <a:tr h="41040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941752"/>
                  </a:ext>
                </a:extLst>
              </a:tr>
              <a:tr h="41040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808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6756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563" y="593725"/>
            <a:ext cx="8686800" cy="37465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Tutorial 3: Summary</a:t>
            </a:r>
          </a:p>
        </p:txBody>
      </p: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C64F8AE7-7F4C-4034-92F4-C77D35C79F24}"/>
              </a:ext>
            </a:extLst>
          </p:cNvPr>
          <p:cNvSpPr/>
          <p:nvPr/>
        </p:nvSpPr>
        <p:spPr bwMode="auto">
          <a:xfrm>
            <a:off x="1760843" y="1666509"/>
            <a:ext cx="5118258" cy="3808773"/>
          </a:xfrm>
          <a:prstGeom prst="flowChartProcess">
            <a:avLst/>
          </a:prstGeom>
          <a:gradFill>
            <a:gsLst>
              <a:gs pos="0">
                <a:schemeClr val="accent6">
                  <a:tint val="50000"/>
                  <a:satMod val="300000"/>
                  <a:alpha val="5000"/>
                </a:schemeClr>
              </a:gs>
              <a:gs pos="100000">
                <a:schemeClr val="accent6">
                  <a:tint val="37000"/>
                  <a:satMod val="300000"/>
                  <a:alpha val="5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</a:gradFill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1"/>
                </a:solidFill>
                <a:latin typeface="Arial" pitchFamily="34" charset="0"/>
              </a:rPr>
              <a:t>This tutorial demonstrate how  predict specific iris specie based on the list of a flower features (multi-class classification problem)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1200" b="1" dirty="0">
              <a:solidFill>
                <a:schemeClr val="tx1"/>
              </a:solidFill>
              <a:latin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1"/>
                </a:solidFill>
                <a:latin typeface="Arial" pitchFamily="34" charset="0"/>
              </a:rPr>
              <a:t>We learned: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1"/>
                </a:solidFill>
                <a:latin typeface="Arial" pitchFamily="34" charset="0"/>
              </a:rPr>
              <a:t>How to inspect dataset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1"/>
                </a:solidFill>
                <a:latin typeface="Arial" pitchFamily="34" charset="0"/>
              </a:rPr>
              <a:t>How to encode dataset before running prediction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1"/>
                </a:solidFill>
                <a:latin typeface="Arial" pitchFamily="34" charset="0"/>
              </a:rPr>
              <a:t>How to build a basic Keras model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1"/>
                </a:solidFill>
                <a:latin typeface="Arial" pitchFamily="34" charset="0"/>
              </a:rPr>
              <a:t>How to use Dense, Input, Activation Layers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1"/>
                </a:solidFill>
                <a:latin typeface="Arial" pitchFamily="34" charset="0"/>
              </a:rPr>
              <a:t>How to estimate an accuracy for a classification problem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1"/>
                </a:solidFill>
                <a:latin typeface="Arial" pitchFamily="34" charset="0"/>
              </a:rPr>
              <a:t>How to use Categorical Cross Entropy Loss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1200" b="1" dirty="0">
              <a:solidFill>
                <a:schemeClr val="tx1"/>
              </a:solidFill>
              <a:latin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1200" b="1" dirty="0">
              <a:solidFill>
                <a:schemeClr val="tx1"/>
              </a:solidFill>
              <a:latin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1200" b="1" dirty="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188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-images-1.medium.com/max/800/1*S9okmCRVqlPExjYiOeHjvA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285" y="2433484"/>
            <a:ext cx="2105741" cy="2105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-images-1.medium.com/max/800/1*sfV9wG3wq-x5ZagY4541X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507" y="938288"/>
            <a:ext cx="3193026" cy="576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dn-images-1.medium.com/max/800/1*4YcM21mD9WsLucuknGcvH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466" y="3246319"/>
            <a:ext cx="2929859" cy="1106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cdn-images-1.medium.com/max/800/1*6S_k63lLE6nqMQbBR0JJtw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77" y="968375"/>
            <a:ext cx="1999635" cy="1999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cdn-images-1.medium.com/max/800/1*n8n5dxWIdfxYt7QwJ1g-Q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38" y="4882485"/>
            <a:ext cx="2170236" cy="139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cdn-images-1.medium.com/max/800/1*7UgukrkZgen8TjfOQjJ7Tw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745" y="1968192"/>
            <a:ext cx="2139211" cy="885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cdn-images-1.medium.com/max/800/1*U8YLHUWlfvNttSzd9haRaQ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240" y="5152555"/>
            <a:ext cx="2465285" cy="854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cdn-images-1.medium.com/max/800/1*n1PqxN7QMLaCW6NFOQsX6Q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65" y="3595329"/>
            <a:ext cx="190500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cdn-images-1.medium.com/max/600/1*FftWo39UPbQC_VfeL8RXCQ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250" y="4990896"/>
            <a:ext cx="312420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cdn-images-1.medium.com/max/600/1*4xMHPimPID74b6pGnnbgeA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38" y="2855467"/>
            <a:ext cx="1555488" cy="630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6071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563" y="593725"/>
            <a:ext cx="8686800" cy="37465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Tutorial 4: How to classify hand written digits?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753455-3EEC-415C-9EEC-A0B7A7E45835}"/>
              </a:ext>
            </a:extLst>
          </p:cNvPr>
          <p:cNvSpPr/>
          <p:nvPr/>
        </p:nvSpPr>
        <p:spPr>
          <a:xfrm>
            <a:off x="1681090" y="1185935"/>
            <a:ext cx="62184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Hand Written Digit Recognition (Convolutional Neural Network)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FF8F10-4D48-4EE6-8DC6-9E0CD84D5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680" y="1742049"/>
            <a:ext cx="4604604" cy="452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619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7C922F-B04B-4F56-951A-E76967FB5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026" y="1174652"/>
            <a:ext cx="5330090" cy="4930177"/>
          </a:xfrm>
          <a:prstGeom prst="rect">
            <a:avLst/>
          </a:prstGeom>
        </p:spPr>
      </p:pic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563" y="593725"/>
            <a:ext cx="8686800" cy="37465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Tutorial 4: Dataset Inspection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1D1CCFF6-C421-47D6-BD5B-F57109B122C8}"/>
              </a:ext>
            </a:extLst>
          </p:cNvPr>
          <p:cNvSpPr/>
          <p:nvPr/>
        </p:nvSpPr>
        <p:spPr bwMode="auto">
          <a:xfrm>
            <a:off x="6435970" y="4666706"/>
            <a:ext cx="2595488" cy="1108081"/>
          </a:xfrm>
          <a:prstGeom prst="wedgeRoundRectCallout">
            <a:avLst>
              <a:gd name="adj1" fmla="val -121790"/>
              <a:gd name="adj2" fmla="val -104775"/>
              <a:gd name="adj3" fmla="val 16667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sz="1100" dirty="0">
                <a:solidFill>
                  <a:schemeClr val="tx1"/>
                </a:solidFill>
                <a:latin typeface="Georgia" panose="02040502050405020303" pitchFamily="18" charset="0"/>
              </a:rPr>
              <a:t>Each image is matrix 28x28</a:t>
            </a: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sz="1100" dirty="0">
                <a:solidFill>
                  <a:schemeClr val="tx1"/>
                </a:solidFill>
                <a:latin typeface="Georgia" panose="02040502050405020303" pitchFamily="18" charset="0"/>
              </a:rPr>
              <a:t>60,000 train images</a:t>
            </a: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sz="1100" dirty="0">
                <a:solidFill>
                  <a:schemeClr val="tx1"/>
                </a:solidFill>
                <a:latin typeface="Georgia" panose="02040502050405020303" pitchFamily="18" charset="0"/>
              </a:rPr>
              <a:t>10,000 test images</a:t>
            </a: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sz="1100" dirty="0">
                <a:solidFill>
                  <a:schemeClr val="tx1"/>
                </a:solidFill>
                <a:latin typeface="Georgia" panose="02040502050405020303" pitchFamily="18" charset="0"/>
              </a:rPr>
              <a:t>Each image has label (represents) number between [0..9]</a:t>
            </a: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lang="en-US" sz="11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6190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563" y="593725"/>
            <a:ext cx="8686800" cy="37465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Tutorial 4: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0C4893-DCDC-4AC0-8F21-7775B3FA9BC8}"/>
              </a:ext>
            </a:extLst>
          </p:cNvPr>
          <p:cNvSpPr txBox="1"/>
          <p:nvPr/>
        </p:nvSpPr>
        <p:spPr>
          <a:xfrm>
            <a:off x="147412" y="3440331"/>
            <a:ext cx="1015021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Digit Image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316BD8C-79A0-4E18-B3B7-56630CE3DC7A}"/>
              </a:ext>
            </a:extLst>
          </p:cNvPr>
          <p:cNvGrpSpPr/>
          <p:nvPr/>
        </p:nvGrpSpPr>
        <p:grpSpPr>
          <a:xfrm>
            <a:off x="22141" y="3871897"/>
            <a:ext cx="1554732" cy="2495460"/>
            <a:chOff x="2321304" y="2974732"/>
            <a:chExt cx="823310" cy="119892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C24A1CC-8B40-4A8C-ACFE-E7925CCE5F11}"/>
                </a:ext>
              </a:extLst>
            </p:cNvPr>
            <p:cNvSpPr/>
            <p:nvPr/>
          </p:nvSpPr>
          <p:spPr>
            <a:xfrm>
              <a:off x="2747981" y="3318615"/>
              <a:ext cx="396633" cy="2616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28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7A915C7-5CF7-4AAC-9BCB-9D10FFAF32A2}"/>
                </a:ext>
              </a:extLst>
            </p:cNvPr>
            <p:cNvSpPr/>
            <p:nvPr/>
          </p:nvSpPr>
          <p:spPr>
            <a:xfrm>
              <a:off x="2568785" y="3876174"/>
              <a:ext cx="396633" cy="2616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28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D6E6DD9-F5BB-4AD0-B411-7CFF4349CA28}"/>
                </a:ext>
              </a:extLst>
            </p:cNvPr>
            <p:cNvSpPr/>
            <p:nvPr/>
          </p:nvSpPr>
          <p:spPr>
            <a:xfrm>
              <a:off x="2321304" y="4047968"/>
              <a:ext cx="273333" cy="12568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100" b="0" cap="none" spc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</p:txBody>
        </p:sp>
        <p:sp>
          <p:nvSpPr>
            <p:cNvPr id="43" name="Cube 42">
              <a:extLst>
                <a:ext uri="{FF2B5EF4-FFF2-40B4-BE49-F238E27FC236}">
                  <a16:creationId xmlns:a16="http://schemas.microsoft.com/office/drawing/2014/main" id="{AD4AC21A-F37D-4DE8-A4EB-DD8D8C0C85C8}"/>
                </a:ext>
              </a:extLst>
            </p:cNvPr>
            <p:cNvSpPr/>
            <p:nvPr/>
          </p:nvSpPr>
          <p:spPr bwMode="auto">
            <a:xfrm>
              <a:off x="2441150" y="2974732"/>
              <a:ext cx="437425" cy="1073236"/>
            </a:xfrm>
            <a:prstGeom prst="cube">
              <a:avLst>
                <a:gd name="adj" fmla="val 77203"/>
              </a:avLst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285750" indent="-285750" algn="ctr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sz="1200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458BB5B-D01C-4CF9-9CF3-09AA6DAE55C6}"/>
              </a:ext>
            </a:extLst>
          </p:cNvPr>
          <p:cNvGrpSpPr/>
          <p:nvPr/>
        </p:nvGrpSpPr>
        <p:grpSpPr>
          <a:xfrm>
            <a:off x="1205096" y="3761465"/>
            <a:ext cx="1624202" cy="2513129"/>
            <a:chOff x="2123540" y="3042210"/>
            <a:chExt cx="860098" cy="1207413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70A1843-6E68-4CD5-BEBB-DBD3000E3935}"/>
                </a:ext>
              </a:extLst>
            </p:cNvPr>
            <p:cNvSpPr/>
            <p:nvPr/>
          </p:nvSpPr>
          <p:spPr>
            <a:xfrm>
              <a:off x="2587005" y="3343774"/>
              <a:ext cx="396633" cy="2616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28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8E0D3AF-2C1A-4B24-9456-C6B966B01135}"/>
                </a:ext>
              </a:extLst>
            </p:cNvPr>
            <p:cNvSpPr/>
            <p:nvPr/>
          </p:nvSpPr>
          <p:spPr>
            <a:xfrm>
              <a:off x="2425097" y="3921972"/>
              <a:ext cx="396633" cy="2616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28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6BFE0AE-8F48-46CC-91F1-4CB5A0CB16E3}"/>
                </a:ext>
              </a:extLst>
            </p:cNvPr>
            <p:cNvSpPr/>
            <p:nvPr/>
          </p:nvSpPr>
          <p:spPr>
            <a:xfrm>
              <a:off x="2123540" y="4123935"/>
              <a:ext cx="396633" cy="12568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100" b="0" cap="none" spc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32</a:t>
              </a:r>
            </a:p>
          </p:txBody>
        </p:sp>
        <p:sp>
          <p:nvSpPr>
            <p:cNvPr id="55" name="Cube 54">
              <a:extLst>
                <a:ext uri="{FF2B5EF4-FFF2-40B4-BE49-F238E27FC236}">
                  <a16:creationId xmlns:a16="http://schemas.microsoft.com/office/drawing/2014/main" id="{13709FDD-BDF3-4EE2-8744-B5C9C61EB856}"/>
                </a:ext>
              </a:extLst>
            </p:cNvPr>
            <p:cNvSpPr/>
            <p:nvPr/>
          </p:nvSpPr>
          <p:spPr bwMode="auto">
            <a:xfrm>
              <a:off x="2266682" y="3042210"/>
              <a:ext cx="437425" cy="1073236"/>
            </a:xfrm>
            <a:prstGeom prst="cube">
              <a:avLst>
                <a:gd name="adj" fmla="val 77203"/>
              </a:avLst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285750" indent="-285750" algn="ctr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sz="1200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956EA43-A9C7-4E7C-8C9E-323C77B6A253}"/>
              </a:ext>
            </a:extLst>
          </p:cNvPr>
          <p:cNvGrpSpPr/>
          <p:nvPr/>
        </p:nvGrpSpPr>
        <p:grpSpPr>
          <a:xfrm>
            <a:off x="1497911" y="1204152"/>
            <a:ext cx="435297" cy="1998449"/>
            <a:chOff x="3542332" y="1513802"/>
            <a:chExt cx="786137" cy="2945737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AFBA95D-34B9-4D6D-96A7-A1529247F64D}"/>
                </a:ext>
              </a:extLst>
            </p:cNvPr>
            <p:cNvGrpSpPr/>
            <p:nvPr/>
          </p:nvGrpSpPr>
          <p:grpSpPr>
            <a:xfrm>
              <a:off x="3542332" y="1513802"/>
              <a:ext cx="697581" cy="1144859"/>
              <a:chOff x="2336961" y="2974732"/>
              <a:chExt cx="859776" cy="1618329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72F46AD-0140-41B3-8689-3C10C5BCB50F}"/>
                  </a:ext>
                </a:extLst>
              </p:cNvPr>
              <p:cNvSpPr/>
              <p:nvPr/>
            </p:nvSpPr>
            <p:spPr>
              <a:xfrm>
                <a:off x="2800104" y="3286246"/>
                <a:ext cx="396633" cy="2616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6584776-A19F-4D4C-85C4-8985223537C5}"/>
                  </a:ext>
                </a:extLst>
              </p:cNvPr>
              <p:cNvSpPr/>
              <p:nvPr/>
            </p:nvSpPr>
            <p:spPr>
              <a:xfrm>
                <a:off x="2623043" y="3786358"/>
                <a:ext cx="396633" cy="2616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812468B1-36DB-4A44-AD6B-74547AF0BB11}"/>
                  </a:ext>
                </a:extLst>
              </p:cNvPr>
              <p:cNvSpPr/>
              <p:nvPr/>
            </p:nvSpPr>
            <p:spPr>
              <a:xfrm>
                <a:off x="2336961" y="4047969"/>
                <a:ext cx="396633" cy="54509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1100" b="0" cap="none" spc="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50" name="Cube 49">
                <a:extLst>
                  <a:ext uri="{FF2B5EF4-FFF2-40B4-BE49-F238E27FC236}">
                    <a16:creationId xmlns:a16="http://schemas.microsoft.com/office/drawing/2014/main" id="{B86F3553-8CFB-4B0E-A55B-31A212AA6221}"/>
                  </a:ext>
                </a:extLst>
              </p:cNvPr>
              <p:cNvSpPr/>
              <p:nvPr/>
            </p:nvSpPr>
            <p:spPr bwMode="auto">
              <a:xfrm>
                <a:off x="2441150" y="2974732"/>
                <a:ext cx="437425" cy="1073236"/>
              </a:xfrm>
              <a:prstGeom prst="cube">
                <a:avLst>
                  <a:gd name="adj" fmla="val 77203"/>
                </a:avLst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 algn="ctr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endParaRPr lang="en-US" sz="1200" dirty="0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418D27F-2FE2-46DD-8BAA-639819B5768F}"/>
                </a:ext>
              </a:extLst>
            </p:cNvPr>
            <p:cNvGrpSpPr/>
            <p:nvPr/>
          </p:nvGrpSpPr>
          <p:grpSpPr>
            <a:xfrm>
              <a:off x="3618185" y="3438687"/>
              <a:ext cx="710284" cy="1020852"/>
              <a:chOff x="2321304" y="2974732"/>
              <a:chExt cx="875433" cy="1443037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D5999020-9EB5-4F80-B271-A51C66FE5957}"/>
                  </a:ext>
                </a:extLst>
              </p:cNvPr>
              <p:cNvSpPr/>
              <p:nvPr/>
            </p:nvSpPr>
            <p:spPr>
              <a:xfrm>
                <a:off x="2800104" y="3286246"/>
                <a:ext cx="396633" cy="2616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56373AB-99BB-47E3-B95C-3A88A8659343}"/>
                  </a:ext>
                </a:extLst>
              </p:cNvPr>
              <p:cNvSpPr/>
              <p:nvPr/>
            </p:nvSpPr>
            <p:spPr>
              <a:xfrm>
                <a:off x="2623043" y="3786358"/>
                <a:ext cx="396633" cy="2616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54A1E275-FE24-4B97-8388-0C76D8B0A408}"/>
                  </a:ext>
                </a:extLst>
              </p:cNvPr>
              <p:cNvSpPr/>
              <p:nvPr/>
            </p:nvSpPr>
            <p:spPr>
              <a:xfrm>
                <a:off x="2321304" y="4047967"/>
                <a:ext cx="396633" cy="36980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1100" b="0" cap="none" spc="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63" name="Cube 62">
                <a:extLst>
                  <a:ext uri="{FF2B5EF4-FFF2-40B4-BE49-F238E27FC236}">
                    <a16:creationId xmlns:a16="http://schemas.microsoft.com/office/drawing/2014/main" id="{ABE7C5F1-3392-4A83-8FB6-60E4695118FD}"/>
                  </a:ext>
                </a:extLst>
              </p:cNvPr>
              <p:cNvSpPr/>
              <p:nvPr/>
            </p:nvSpPr>
            <p:spPr bwMode="auto">
              <a:xfrm>
                <a:off x="2441150" y="2974732"/>
                <a:ext cx="437425" cy="1073236"/>
              </a:xfrm>
              <a:prstGeom prst="cube">
                <a:avLst>
                  <a:gd name="adj" fmla="val 77203"/>
                </a:avLst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 algn="ctr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endParaRPr lang="en-US" sz="1200" dirty="0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76B1739-FADC-44EE-AE8A-7D30793175D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51437" y="2431968"/>
              <a:ext cx="0" cy="968463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D38FCFB1-9AD7-4D0C-80B7-C85A1AC4CA15}"/>
              </a:ext>
            </a:extLst>
          </p:cNvPr>
          <p:cNvSpPr txBox="1"/>
          <p:nvPr/>
        </p:nvSpPr>
        <p:spPr>
          <a:xfrm>
            <a:off x="2493729" y="3306194"/>
            <a:ext cx="1120820" cy="43088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11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Convolution </a:t>
            </a:r>
          </a:p>
          <a:p>
            <a:r>
              <a:rPr lang="en-US" sz="11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64 Filters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A125F3A-8B04-4939-961E-9F4A6FC43A1C}"/>
              </a:ext>
            </a:extLst>
          </p:cNvPr>
          <p:cNvGrpSpPr/>
          <p:nvPr/>
        </p:nvGrpSpPr>
        <p:grpSpPr>
          <a:xfrm>
            <a:off x="2537625" y="2053149"/>
            <a:ext cx="2239952" cy="4221445"/>
            <a:chOff x="2123540" y="2221463"/>
            <a:chExt cx="1186169" cy="202816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149E01D-686A-4062-8CD7-4A2FF96708DA}"/>
                </a:ext>
              </a:extLst>
            </p:cNvPr>
            <p:cNvSpPr/>
            <p:nvPr/>
          </p:nvSpPr>
          <p:spPr>
            <a:xfrm>
              <a:off x="2587005" y="3343774"/>
              <a:ext cx="396633" cy="12568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28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17EC80E-2BC1-4738-96E4-08E4A734848B}"/>
                </a:ext>
              </a:extLst>
            </p:cNvPr>
            <p:cNvSpPr/>
            <p:nvPr/>
          </p:nvSpPr>
          <p:spPr>
            <a:xfrm>
              <a:off x="2425097" y="3921972"/>
              <a:ext cx="396633" cy="12568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28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03D7F20-B4A6-4A60-92C7-7EF9BDFC9B45}"/>
                </a:ext>
              </a:extLst>
            </p:cNvPr>
            <p:cNvSpPr/>
            <p:nvPr/>
          </p:nvSpPr>
          <p:spPr>
            <a:xfrm>
              <a:off x="2123540" y="4123935"/>
              <a:ext cx="396633" cy="12568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100" b="0" cap="none" spc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64</a:t>
              </a:r>
            </a:p>
          </p:txBody>
        </p:sp>
        <p:sp>
          <p:nvSpPr>
            <p:cNvPr id="84" name="Cube 83">
              <a:extLst>
                <a:ext uri="{FF2B5EF4-FFF2-40B4-BE49-F238E27FC236}">
                  <a16:creationId xmlns:a16="http://schemas.microsoft.com/office/drawing/2014/main" id="{F2301212-D323-4F3F-9787-2ABFC3A992A1}"/>
                </a:ext>
              </a:extLst>
            </p:cNvPr>
            <p:cNvSpPr/>
            <p:nvPr/>
          </p:nvSpPr>
          <p:spPr bwMode="auto">
            <a:xfrm>
              <a:off x="2266682" y="3042210"/>
              <a:ext cx="437425" cy="1073236"/>
            </a:xfrm>
            <a:prstGeom prst="cube">
              <a:avLst>
                <a:gd name="adj" fmla="val 77203"/>
              </a:avLst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285750" indent="-285750" algn="ctr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sz="1200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D64C52ED-0507-4018-B4B0-24197545F080}"/>
                </a:ext>
              </a:extLst>
            </p:cNvPr>
            <p:cNvSpPr/>
            <p:nvPr/>
          </p:nvSpPr>
          <p:spPr>
            <a:xfrm>
              <a:off x="2913076" y="2221463"/>
              <a:ext cx="396633" cy="12568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845C6E4A-3CEC-4233-87FA-2F5A22F28BF0}"/>
                </a:ext>
              </a:extLst>
            </p:cNvPr>
            <p:cNvSpPr/>
            <p:nvPr/>
          </p:nvSpPr>
          <p:spPr>
            <a:xfrm>
              <a:off x="2863430" y="2361479"/>
              <a:ext cx="396633" cy="12568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000AC5C-764B-4C94-BA29-23E3AF8648DB}"/>
              </a:ext>
            </a:extLst>
          </p:cNvPr>
          <p:cNvGrpSpPr/>
          <p:nvPr/>
        </p:nvGrpSpPr>
        <p:grpSpPr>
          <a:xfrm>
            <a:off x="3784906" y="3698563"/>
            <a:ext cx="1618169" cy="2590495"/>
            <a:chOff x="2126735" y="3042210"/>
            <a:chExt cx="856903" cy="1244583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2F70FDA-266E-4EE8-B6CE-682244264C06}"/>
                </a:ext>
              </a:extLst>
            </p:cNvPr>
            <p:cNvSpPr/>
            <p:nvPr/>
          </p:nvSpPr>
          <p:spPr>
            <a:xfrm>
              <a:off x="2587005" y="3343774"/>
              <a:ext cx="396633" cy="12568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14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69496587-95BC-480A-A33F-0995664D4DC3}"/>
                </a:ext>
              </a:extLst>
            </p:cNvPr>
            <p:cNvSpPr/>
            <p:nvPr/>
          </p:nvSpPr>
          <p:spPr>
            <a:xfrm>
              <a:off x="2425097" y="3921972"/>
              <a:ext cx="396633" cy="12568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14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16EA565-6EEE-4D48-9F7E-D56DDF26505D}"/>
                </a:ext>
              </a:extLst>
            </p:cNvPr>
            <p:cNvSpPr/>
            <p:nvPr/>
          </p:nvSpPr>
          <p:spPr>
            <a:xfrm>
              <a:off x="2126735" y="4161105"/>
              <a:ext cx="396633" cy="12568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100" b="0" cap="none" spc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64</a:t>
              </a:r>
            </a:p>
          </p:txBody>
        </p:sp>
        <p:sp>
          <p:nvSpPr>
            <p:cNvPr id="89" name="Cube 88">
              <a:extLst>
                <a:ext uri="{FF2B5EF4-FFF2-40B4-BE49-F238E27FC236}">
                  <a16:creationId xmlns:a16="http://schemas.microsoft.com/office/drawing/2014/main" id="{2E89181A-313F-4CD8-8C87-C737A0B6224B}"/>
                </a:ext>
              </a:extLst>
            </p:cNvPr>
            <p:cNvSpPr/>
            <p:nvPr/>
          </p:nvSpPr>
          <p:spPr bwMode="auto">
            <a:xfrm>
              <a:off x="2266682" y="3042210"/>
              <a:ext cx="437425" cy="1073236"/>
            </a:xfrm>
            <a:prstGeom prst="cube">
              <a:avLst>
                <a:gd name="adj" fmla="val 77203"/>
              </a:avLst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285750" indent="-285750" algn="ctr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sz="1200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F6DA412B-41B4-4B00-BB71-B9CF3F303509}"/>
              </a:ext>
            </a:extLst>
          </p:cNvPr>
          <p:cNvSpPr txBox="1"/>
          <p:nvPr/>
        </p:nvSpPr>
        <p:spPr>
          <a:xfrm>
            <a:off x="1151631" y="3306195"/>
            <a:ext cx="1120820" cy="43088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11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Convolution </a:t>
            </a:r>
          </a:p>
          <a:p>
            <a:r>
              <a:rPr lang="en-US" sz="11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32 Filters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9E8489C-995B-4253-9808-8BD51C8A8A34}"/>
              </a:ext>
            </a:extLst>
          </p:cNvPr>
          <p:cNvSpPr txBox="1"/>
          <p:nvPr/>
        </p:nvSpPr>
        <p:spPr>
          <a:xfrm>
            <a:off x="3709657" y="3286443"/>
            <a:ext cx="1067921" cy="43088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11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 pooling</a:t>
            </a:r>
          </a:p>
          <a:p>
            <a:r>
              <a:rPr lang="en-US" sz="11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(2x2) window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EA46DCC-3155-41CE-B98F-69F22E30B1A9}"/>
              </a:ext>
            </a:extLst>
          </p:cNvPr>
          <p:cNvGrpSpPr/>
          <p:nvPr/>
        </p:nvGrpSpPr>
        <p:grpSpPr>
          <a:xfrm>
            <a:off x="5042887" y="3677098"/>
            <a:ext cx="1633070" cy="2604940"/>
            <a:chOff x="2118844" y="3042210"/>
            <a:chExt cx="864794" cy="1251523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F61D02E-3435-4DBF-B117-1B16B7DEA94A}"/>
                </a:ext>
              </a:extLst>
            </p:cNvPr>
            <p:cNvSpPr/>
            <p:nvPr/>
          </p:nvSpPr>
          <p:spPr>
            <a:xfrm>
              <a:off x="2587005" y="3343774"/>
              <a:ext cx="396633" cy="12568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14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15A3C065-D1FB-486C-8129-76D40712D740}"/>
                </a:ext>
              </a:extLst>
            </p:cNvPr>
            <p:cNvSpPr/>
            <p:nvPr/>
          </p:nvSpPr>
          <p:spPr>
            <a:xfrm>
              <a:off x="2425097" y="3921972"/>
              <a:ext cx="396633" cy="12568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14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1EF64A6D-3838-4BE1-BD7F-E912620F71F8}"/>
                </a:ext>
              </a:extLst>
            </p:cNvPr>
            <p:cNvSpPr/>
            <p:nvPr/>
          </p:nvSpPr>
          <p:spPr>
            <a:xfrm>
              <a:off x="2118844" y="4168045"/>
              <a:ext cx="396633" cy="12568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100" b="0" cap="none" spc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64</a:t>
              </a:r>
            </a:p>
          </p:txBody>
        </p:sp>
        <p:sp>
          <p:nvSpPr>
            <p:cNvPr id="96" name="Cube 95">
              <a:extLst>
                <a:ext uri="{FF2B5EF4-FFF2-40B4-BE49-F238E27FC236}">
                  <a16:creationId xmlns:a16="http://schemas.microsoft.com/office/drawing/2014/main" id="{0422773D-0721-4536-AC27-2F52885ECDED}"/>
                </a:ext>
              </a:extLst>
            </p:cNvPr>
            <p:cNvSpPr/>
            <p:nvPr/>
          </p:nvSpPr>
          <p:spPr bwMode="auto">
            <a:xfrm>
              <a:off x="2266682" y="3042210"/>
              <a:ext cx="437425" cy="1073236"/>
            </a:xfrm>
            <a:prstGeom prst="cube">
              <a:avLst>
                <a:gd name="adj" fmla="val 77203"/>
              </a:avLst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285750" indent="-285750" algn="ctr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sz="1200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9489F575-744D-43B0-A2EB-5DDBD3D05FD9}"/>
              </a:ext>
            </a:extLst>
          </p:cNvPr>
          <p:cNvSpPr txBox="1"/>
          <p:nvPr/>
        </p:nvSpPr>
        <p:spPr>
          <a:xfrm>
            <a:off x="5097329" y="3324819"/>
            <a:ext cx="734496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11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Dropout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FF5308C5-3177-45C6-A259-0F70DF81CBAB}"/>
              </a:ext>
            </a:extLst>
          </p:cNvPr>
          <p:cNvGrpSpPr/>
          <p:nvPr/>
        </p:nvGrpSpPr>
        <p:grpSpPr>
          <a:xfrm>
            <a:off x="2844846" y="1105615"/>
            <a:ext cx="569271" cy="2082579"/>
            <a:chOff x="3300375" y="1513800"/>
            <a:chExt cx="1028093" cy="3069744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93B27C8E-F71B-415A-9F73-9081DA3EE88F}"/>
                </a:ext>
              </a:extLst>
            </p:cNvPr>
            <p:cNvGrpSpPr/>
            <p:nvPr/>
          </p:nvGrpSpPr>
          <p:grpSpPr>
            <a:xfrm>
              <a:off x="3300375" y="1513800"/>
              <a:ext cx="939537" cy="1165472"/>
              <a:chOff x="2038747" y="2974732"/>
              <a:chExt cx="1157990" cy="1647468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871419F9-2D3A-45BA-8FCC-2E91F12DE595}"/>
                  </a:ext>
                </a:extLst>
              </p:cNvPr>
              <p:cNvSpPr/>
              <p:nvPr/>
            </p:nvSpPr>
            <p:spPr>
              <a:xfrm>
                <a:off x="2800104" y="3286246"/>
                <a:ext cx="396633" cy="2616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53C51571-7506-44C9-8971-1E542B297557}"/>
                  </a:ext>
                </a:extLst>
              </p:cNvPr>
              <p:cNvSpPr/>
              <p:nvPr/>
            </p:nvSpPr>
            <p:spPr>
              <a:xfrm>
                <a:off x="2623043" y="3786358"/>
                <a:ext cx="396633" cy="2616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0E103FA0-373B-40BF-860C-60FCA20B5C12}"/>
                  </a:ext>
                </a:extLst>
              </p:cNvPr>
              <p:cNvSpPr/>
              <p:nvPr/>
            </p:nvSpPr>
            <p:spPr>
              <a:xfrm>
                <a:off x="2038747" y="4077108"/>
                <a:ext cx="761356" cy="54509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1100" b="0" cap="none" spc="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32</a:t>
                </a:r>
              </a:p>
            </p:txBody>
          </p:sp>
          <p:sp>
            <p:nvSpPr>
              <p:cNvPr id="109" name="Cube 108">
                <a:extLst>
                  <a:ext uri="{FF2B5EF4-FFF2-40B4-BE49-F238E27FC236}">
                    <a16:creationId xmlns:a16="http://schemas.microsoft.com/office/drawing/2014/main" id="{3B06506D-1F84-464E-9E97-1F681E95318B}"/>
                  </a:ext>
                </a:extLst>
              </p:cNvPr>
              <p:cNvSpPr/>
              <p:nvPr/>
            </p:nvSpPr>
            <p:spPr bwMode="auto">
              <a:xfrm>
                <a:off x="2441150" y="2974732"/>
                <a:ext cx="437425" cy="1073236"/>
              </a:xfrm>
              <a:prstGeom prst="cube">
                <a:avLst>
                  <a:gd name="adj" fmla="val 77203"/>
                </a:avLst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 algn="ctr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endParaRPr lang="en-US" sz="1200" dirty="0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403A69D9-E682-499B-AE06-72B5BDBB5AB1}"/>
                </a:ext>
              </a:extLst>
            </p:cNvPr>
            <p:cNvGrpSpPr/>
            <p:nvPr/>
          </p:nvGrpSpPr>
          <p:grpSpPr>
            <a:xfrm>
              <a:off x="3326949" y="3438687"/>
              <a:ext cx="1001519" cy="1144857"/>
              <a:chOff x="1962353" y="2974732"/>
              <a:chExt cx="1234384" cy="1618326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B4B586C9-D605-4FCA-9FF1-970A88C7FF83}"/>
                  </a:ext>
                </a:extLst>
              </p:cNvPr>
              <p:cNvSpPr/>
              <p:nvPr/>
            </p:nvSpPr>
            <p:spPr>
              <a:xfrm>
                <a:off x="2800104" y="3286246"/>
                <a:ext cx="396633" cy="2616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ABCA69DD-A3F6-4DB4-815E-AA512278C40A}"/>
                  </a:ext>
                </a:extLst>
              </p:cNvPr>
              <p:cNvSpPr/>
              <p:nvPr/>
            </p:nvSpPr>
            <p:spPr>
              <a:xfrm>
                <a:off x="2623043" y="3786358"/>
                <a:ext cx="396633" cy="2616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70A5987B-9B18-4150-8F0B-D54F7E77B150}"/>
                  </a:ext>
                </a:extLst>
              </p:cNvPr>
              <p:cNvSpPr/>
              <p:nvPr/>
            </p:nvSpPr>
            <p:spPr>
              <a:xfrm>
                <a:off x="1962353" y="4047966"/>
                <a:ext cx="755588" cy="54509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1100" b="0" cap="none" spc="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32</a:t>
                </a:r>
              </a:p>
            </p:txBody>
          </p:sp>
          <p:sp>
            <p:nvSpPr>
              <p:cNvPr id="105" name="Cube 104">
                <a:extLst>
                  <a:ext uri="{FF2B5EF4-FFF2-40B4-BE49-F238E27FC236}">
                    <a16:creationId xmlns:a16="http://schemas.microsoft.com/office/drawing/2014/main" id="{70CCC7B5-EC31-4F12-8916-76E0F6BD1BD5}"/>
                  </a:ext>
                </a:extLst>
              </p:cNvPr>
              <p:cNvSpPr/>
              <p:nvPr/>
            </p:nvSpPr>
            <p:spPr bwMode="auto">
              <a:xfrm>
                <a:off x="2441150" y="2974732"/>
                <a:ext cx="437425" cy="1073236"/>
              </a:xfrm>
              <a:prstGeom prst="cube">
                <a:avLst>
                  <a:gd name="adj" fmla="val 77203"/>
                </a:avLst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 algn="ctr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endParaRPr lang="en-US" sz="1200" dirty="0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35081C3-8878-42B6-B9FE-881FDF04D76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51437" y="2431968"/>
              <a:ext cx="0" cy="968463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10" name="Cube 109">
            <a:extLst>
              <a:ext uri="{FF2B5EF4-FFF2-40B4-BE49-F238E27FC236}">
                <a16:creationId xmlns:a16="http://schemas.microsoft.com/office/drawing/2014/main" id="{C61754C0-E506-49E7-AE6F-CF21A98DF6FC}"/>
              </a:ext>
            </a:extLst>
          </p:cNvPr>
          <p:cNvSpPr/>
          <p:nvPr/>
        </p:nvSpPr>
        <p:spPr bwMode="auto">
          <a:xfrm>
            <a:off x="4145358" y="1968994"/>
            <a:ext cx="196517" cy="515086"/>
          </a:xfrm>
          <a:prstGeom prst="cube">
            <a:avLst>
              <a:gd name="adj" fmla="val 77203"/>
            </a:avLst>
          </a:prstGeom>
          <a:solidFill>
            <a:schemeClr val="bg1"/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1200" dirty="0">
              <a:solidFill>
                <a:schemeClr val="tx1"/>
              </a:solidFill>
              <a:latin typeface="Arial" pitchFamily="34" charset="0"/>
            </a:endParaRP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C404132-27E2-4B19-8AA1-A3E18A9D7AE8}"/>
              </a:ext>
            </a:extLst>
          </p:cNvPr>
          <p:cNvGrpSpPr/>
          <p:nvPr/>
        </p:nvGrpSpPr>
        <p:grpSpPr>
          <a:xfrm>
            <a:off x="6258527" y="1968994"/>
            <a:ext cx="1011687" cy="4182242"/>
            <a:chOff x="2140129" y="2212842"/>
            <a:chExt cx="535740" cy="2009325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BDC75CB-3C1F-400D-A79C-8F602D1C0DD4}"/>
                </a:ext>
              </a:extLst>
            </p:cNvPr>
            <p:cNvSpPr/>
            <p:nvPr/>
          </p:nvSpPr>
          <p:spPr>
            <a:xfrm>
              <a:off x="2279236" y="3156935"/>
              <a:ext cx="396633" cy="12568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100" b="0" cap="none" spc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12544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782D5FA2-CF45-4CD5-9B7F-0E65D7E51C05}"/>
                </a:ext>
              </a:extLst>
            </p:cNvPr>
            <p:cNvSpPr/>
            <p:nvPr/>
          </p:nvSpPr>
          <p:spPr>
            <a:xfrm>
              <a:off x="2140129" y="4096479"/>
              <a:ext cx="396633" cy="12568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</p:txBody>
        </p:sp>
        <p:sp>
          <p:nvSpPr>
            <p:cNvPr id="117" name="Cube 116">
              <a:extLst>
                <a:ext uri="{FF2B5EF4-FFF2-40B4-BE49-F238E27FC236}">
                  <a16:creationId xmlns:a16="http://schemas.microsoft.com/office/drawing/2014/main" id="{C27D341A-D595-467F-9AF2-09F2A9DD1348}"/>
                </a:ext>
              </a:extLst>
            </p:cNvPr>
            <p:cNvSpPr/>
            <p:nvPr/>
          </p:nvSpPr>
          <p:spPr bwMode="auto">
            <a:xfrm>
              <a:off x="2321856" y="2212842"/>
              <a:ext cx="33180" cy="1888186"/>
            </a:xfrm>
            <a:prstGeom prst="cube">
              <a:avLst>
                <a:gd name="adj" fmla="val 77203"/>
              </a:avLst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285750" indent="-285750" algn="ctr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sz="1200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3A390877-B993-4A2A-B5F4-D0AD8A3CF89D}"/>
              </a:ext>
            </a:extLst>
          </p:cNvPr>
          <p:cNvSpPr txBox="1"/>
          <p:nvPr/>
        </p:nvSpPr>
        <p:spPr>
          <a:xfrm>
            <a:off x="5978291" y="3319082"/>
            <a:ext cx="646331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11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Flatten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2369890-B263-4E90-BB6E-029ADC0209F7}"/>
              </a:ext>
            </a:extLst>
          </p:cNvPr>
          <p:cNvGrpSpPr/>
          <p:nvPr/>
        </p:nvGrpSpPr>
        <p:grpSpPr>
          <a:xfrm>
            <a:off x="6979214" y="1968994"/>
            <a:ext cx="1011687" cy="4182242"/>
            <a:chOff x="2140129" y="2212842"/>
            <a:chExt cx="535740" cy="2009325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FE5E0546-E3A5-4C06-A85D-7FF9D1A9A477}"/>
                </a:ext>
              </a:extLst>
            </p:cNvPr>
            <p:cNvSpPr/>
            <p:nvPr/>
          </p:nvSpPr>
          <p:spPr>
            <a:xfrm>
              <a:off x="2279236" y="3156935"/>
              <a:ext cx="396633" cy="12568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100" b="0" cap="none" spc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128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E9980A13-6133-40F0-8983-2461332F2904}"/>
                </a:ext>
              </a:extLst>
            </p:cNvPr>
            <p:cNvSpPr/>
            <p:nvPr/>
          </p:nvSpPr>
          <p:spPr>
            <a:xfrm>
              <a:off x="2140129" y="4096479"/>
              <a:ext cx="396633" cy="12568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</p:txBody>
        </p:sp>
        <p:sp>
          <p:nvSpPr>
            <p:cNvPr id="127" name="Cube 126">
              <a:extLst>
                <a:ext uri="{FF2B5EF4-FFF2-40B4-BE49-F238E27FC236}">
                  <a16:creationId xmlns:a16="http://schemas.microsoft.com/office/drawing/2014/main" id="{0B30FA2B-48C0-41BD-AFD5-4759127D510F}"/>
                </a:ext>
              </a:extLst>
            </p:cNvPr>
            <p:cNvSpPr/>
            <p:nvPr/>
          </p:nvSpPr>
          <p:spPr bwMode="auto">
            <a:xfrm>
              <a:off x="2321856" y="2212842"/>
              <a:ext cx="33180" cy="1888186"/>
            </a:xfrm>
            <a:prstGeom prst="cube">
              <a:avLst>
                <a:gd name="adj" fmla="val 77203"/>
              </a:avLst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285750" indent="-285750" algn="ctr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sz="1200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08248F0B-1B98-427F-B726-CD3528A8620A}"/>
              </a:ext>
            </a:extLst>
          </p:cNvPr>
          <p:cNvSpPr txBox="1"/>
          <p:nvPr/>
        </p:nvSpPr>
        <p:spPr>
          <a:xfrm>
            <a:off x="6651261" y="3178721"/>
            <a:ext cx="915635" cy="43088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11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Fully </a:t>
            </a:r>
          </a:p>
          <a:p>
            <a:r>
              <a:rPr lang="en-US" sz="11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Connected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E1566FEF-8F13-4F8F-B620-979C81165AF5}"/>
              </a:ext>
            </a:extLst>
          </p:cNvPr>
          <p:cNvGrpSpPr/>
          <p:nvPr/>
        </p:nvGrpSpPr>
        <p:grpSpPr>
          <a:xfrm>
            <a:off x="7893621" y="1968992"/>
            <a:ext cx="767869" cy="4174797"/>
            <a:chOff x="2130136" y="2216419"/>
            <a:chExt cx="406626" cy="2005748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6759060-DFA4-4F9E-9B73-A39BFD414A88}"/>
                </a:ext>
              </a:extLst>
            </p:cNvPr>
            <p:cNvSpPr/>
            <p:nvPr/>
          </p:nvSpPr>
          <p:spPr>
            <a:xfrm>
              <a:off x="2130136" y="3156450"/>
              <a:ext cx="396633" cy="12568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100" b="0" cap="none" spc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10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C057D9F6-47B0-4FC1-B856-4CE203EC5FA5}"/>
                </a:ext>
              </a:extLst>
            </p:cNvPr>
            <p:cNvSpPr/>
            <p:nvPr/>
          </p:nvSpPr>
          <p:spPr>
            <a:xfrm>
              <a:off x="2140129" y="4096479"/>
              <a:ext cx="396633" cy="12568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</p:txBody>
        </p:sp>
        <p:sp>
          <p:nvSpPr>
            <p:cNvPr id="132" name="Cube 131">
              <a:extLst>
                <a:ext uri="{FF2B5EF4-FFF2-40B4-BE49-F238E27FC236}">
                  <a16:creationId xmlns:a16="http://schemas.microsoft.com/office/drawing/2014/main" id="{B55BB7E2-E84B-4742-B795-ECB88BDA9F24}"/>
                </a:ext>
              </a:extLst>
            </p:cNvPr>
            <p:cNvSpPr/>
            <p:nvPr/>
          </p:nvSpPr>
          <p:spPr bwMode="auto">
            <a:xfrm>
              <a:off x="2213804" y="2216419"/>
              <a:ext cx="33180" cy="1888186"/>
            </a:xfrm>
            <a:prstGeom prst="cube">
              <a:avLst>
                <a:gd name="adj" fmla="val 77203"/>
              </a:avLst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285750" indent="-285750" algn="ctr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sz="1200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9ED2DDB1-F154-4122-9AB8-52569CC663BD}"/>
              </a:ext>
            </a:extLst>
          </p:cNvPr>
          <p:cNvSpPr txBox="1"/>
          <p:nvPr/>
        </p:nvSpPr>
        <p:spPr>
          <a:xfrm>
            <a:off x="7504148" y="3199245"/>
            <a:ext cx="915635" cy="43088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11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Fully </a:t>
            </a:r>
          </a:p>
          <a:p>
            <a:r>
              <a:rPr lang="en-US" sz="11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Connected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66780DDF-0B41-42E3-B105-33E4C93534A0}"/>
              </a:ext>
            </a:extLst>
          </p:cNvPr>
          <p:cNvSpPr/>
          <p:nvPr/>
        </p:nvSpPr>
        <p:spPr bwMode="auto">
          <a:xfrm>
            <a:off x="8463266" y="3423345"/>
            <a:ext cx="270328" cy="1266093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Softmax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64AB328C-5A27-4759-8D84-2A4D235FFBFD}"/>
              </a:ext>
            </a:extLst>
          </p:cNvPr>
          <p:cNvCxnSpPr>
            <a:cxnSpLocks/>
          </p:cNvCxnSpPr>
          <p:nvPr/>
        </p:nvCxnSpPr>
        <p:spPr bwMode="auto">
          <a:xfrm>
            <a:off x="8789231" y="3569197"/>
            <a:ext cx="275940" cy="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D1746978-A661-4CE4-975B-2A7F05647584}"/>
              </a:ext>
            </a:extLst>
          </p:cNvPr>
          <p:cNvCxnSpPr>
            <a:cxnSpLocks/>
          </p:cNvCxnSpPr>
          <p:nvPr/>
        </p:nvCxnSpPr>
        <p:spPr bwMode="auto">
          <a:xfrm>
            <a:off x="8789231" y="4587661"/>
            <a:ext cx="275940" cy="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6B346F96-41BD-4494-B309-A2DCF96F52BC}"/>
              </a:ext>
            </a:extLst>
          </p:cNvPr>
          <p:cNvCxnSpPr>
            <a:cxnSpLocks/>
          </p:cNvCxnSpPr>
          <p:nvPr/>
        </p:nvCxnSpPr>
        <p:spPr bwMode="auto">
          <a:xfrm>
            <a:off x="8789231" y="3692232"/>
            <a:ext cx="275940" cy="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525B3806-7432-4A4F-A115-3CA679747531}"/>
              </a:ext>
            </a:extLst>
          </p:cNvPr>
          <p:cNvCxnSpPr>
            <a:cxnSpLocks/>
          </p:cNvCxnSpPr>
          <p:nvPr/>
        </p:nvCxnSpPr>
        <p:spPr bwMode="auto">
          <a:xfrm>
            <a:off x="8789231" y="3843224"/>
            <a:ext cx="275940" cy="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499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563" y="593725"/>
            <a:ext cx="8686800" cy="37465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Tutorial 4: Summary</a:t>
            </a:r>
          </a:p>
        </p:txBody>
      </p: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C64F8AE7-7F4C-4034-92F4-C77D35C79F24}"/>
              </a:ext>
            </a:extLst>
          </p:cNvPr>
          <p:cNvSpPr/>
          <p:nvPr/>
        </p:nvSpPr>
        <p:spPr bwMode="auto">
          <a:xfrm>
            <a:off x="1760843" y="1666509"/>
            <a:ext cx="5118258" cy="3808773"/>
          </a:xfrm>
          <a:prstGeom prst="flowChartProcess">
            <a:avLst/>
          </a:prstGeom>
          <a:gradFill>
            <a:gsLst>
              <a:gs pos="0">
                <a:schemeClr val="accent6">
                  <a:tint val="50000"/>
                  <a:satMod val="300000"/>
                  <a:alpha val="5000"/>
                </a:schemeClr>
              </a:gs>
              <a:gs pos="100000">
                <a:schemeClr val="accent6">
                  <a:tint val="37000"/>
                  <a:satMod val="300000"/>
                  <a:alpha val="5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</a:gradFill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1"/>
                </a:solidFill>
                <a:latin typeface="Arial" pitchFamily="34" charset="0"/>
              </a:rPr>
              <a:t>This tutorial demonstrate how  classify hand written digits using convolutional neural network (multi-class classification problem)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1200" b="1" dirty="0">
              <a:solidFill>
                <a:schemeClr val="tx1"/>
              </a:solidFill>
              <a:latin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1"/>
                </a:solidFill>
                <a:latin typeface="Arial" pitchFamily="34" charset="0"/>
              </a:rPr>
              <a:t>We learned: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1"/>
                </a:solidFill>
                <a:latin typeface="Arial" pitchFamily="34" charset="0"/>
              </a:rPr>
              <a:t>How to inspect dataset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1"/>
                </a:solidFill>
                <a:latin typeface="Arial" pitchFamily="34" charset="0"/>
              </a:rPr>
              <a:t>How to encode dataset before running prediction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1"/>
                </a:solidFill>
                <a:latin typeface="Arial" pitchFamily="34" charset="0"/>
              </a:rPr>
              <a:t>How to build a convolutional Keras model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1"/>
                </a:solidFill>
                <a:latin typeface="Arial" pitchFamily="34" charset="0"/>
              </a:rPr>
              <a:t>How to use Dense, Input, Activation, Conv2D, Dropout, Flatten Layers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1"/>
                </a:solidFill>
                <a:latin typeface="Arial" pitchFamily="34" charset="0"/>
              </a:rPr>
              <a:t>How to estimate an accuracy for a classification problem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1"/>
                </a:solidFill>
                <a:latin typeface="Arial" pitchFamily="34" charset="0"/>
              </a:rPr>
              <a:t>How to use Categorical Cross Entropy Loss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1200" b="1" dirty="0">
              <a:solidFill>
                <a:schemeClr val="tx1"/>
              </a:solidFill>
              <a:latin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1200" b="1" dirty="0">
              <a:solidFill>
                <a:schemeClr val="tx1"/>
              </a:solidFill>
              <a:latin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1200" b="1" dirty="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0485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563" y="593725"/>
            <a:ext cx="8686800" cy="37465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Tutorial 5: Dogs vs Cats Classification (Transfer Learning)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CA185C-6B71-4BC8-B5B0-E93C107725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160" y="3101183"/>
            <a:ext cx="1784678" cy="13948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9B0C10-624A-4786-80EC-B9A6CB6223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26" y="4785308"/>
            <a:ext cx="1932979" cy="14458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9476CF-637A-4401-BCE3-DDC2BE2390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627" y="1154453"/>
            <a:ext cx="2055572" cy="24418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7CC5F0B-D526-4234-889C-BBD024E02B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582" y="4026921"/>
            <a:ext cx="1914618" cy="2527498"/>
          </a:xfrm>
          <a:prstGeom prst="rect">
            <a:avLst/>
          </a:prstGeom>
        </p:spPr>
      </p:pic>
      <p:pic>
        <p:nvPicPr>
          <p:cNvPr id="18" name="Picture 6" descr="תוצאת תמונה עבור ‪cats in strange positions‬‏">
            <a:extLst>
              <a:ext uri="{FF2B5EF4-FFF2-40B4-BE49-F238E27FC236}">
                <a16:creationId xmlns:a16="http://schemas.microsoft.com/office/drawing/2014/main" id="{D3EEA9CD-2840-4A0A-9050-F5233B9A0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166" y="1154453"/>
            <a:ext cx="2867801" cy="172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5B3599E-F6D6-45E7-9164-8CDF21580F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5526" y="3103981"/>
            <a:ext cx="2216037" cy="143365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2F6BE2B-9005-4D71-BE89-D98593B003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160" y="4785308"/>
            <a:ext cx="2747242" cy="15384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CE84CA3-2D5E-4EC3-9CD0-6FBD45A387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471" y="2452103"/>
            <a:ext cx="2343169" cy="268656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E8EC736-CDFF-4679-B8D7-F246DA9A6678}"/>
              </a:ext>
            </a:extLst>
          </p:cNvPr>
          <p:cNvSpPr/>
          <p:nvPr/>
        </p:nvSpPr>
        <p:spPr>
          <a:xfrm>
            <a:off x="325526" y="1754185"/>
            <a:ext cx="41781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hlinkClick r:id="rId11"/>
              </a:rPr>
              <a:t>Dogs vs Cats Classification (Transfer Learning)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269611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563" y="593725"/>
            <a:ext cx="8686800" cy="37465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Tutorial 5: Dataset Inspection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24F901-6CA9-45C5-9394-C607CDEEB6E7}"/>
              </a:ext>
            </a:extLst>
          </p:cNvPr>
          <p:cNvSpPr txBox="1"/>
          <p:nvPr/>
        </p:nvSpPr>
        <p:spPr>
          <a:xfrm>
            <a:off x="526694" y="1258215"/>
            <a:ext cx="3984039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</a:p>
          <a:p>
            <a:pPr>
              <a:lnSpc>
                <a:spcPct val="200000"/>
              </a:lnSpc>
            </a:pP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2000 images</a:t>
            </a:r>
          </a:p>
          <a:p>
            <a:pPr>
              <a:lnSpc>
                <a:spcPct val="200000"/>
              </a:lnSpc>
            </a:pP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Dogs</a:t>
            </a:r>
          </a:p>
          <a:p>
            <a:pPr>
              <a:lnSpc>
                <a:spcPct val="200000"/>
              </a:lnSpc>
            </a:pP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Cats</a:t>
            </a:r>
          </a:p>
          <a:p>
            <a:pPr>
              <a:lnSpc>
                <a:spcPct val="200000"/>
              </a:lnSpc>
            </a:pP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Validation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800 images</a:t>
            </a:r>
          </a:p>
          <a:p>
            <a:pPr>
              <a:lnSpc>
                <a:spcPct val="200000"/>
              </a:lnSpc>
            </a:pP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Dogs</a:t>
            </a:r>
          </a:p>
          <a:p>
            <a:pPr>
              <a:lnSpc>
                <a:spcPct val="200000"/>
              </a:lnSpc>
            </a:pP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Cats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849E59-0CAD-4213-9B9C-F581EB765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5319" y="3158667"/>
            <a:ext cx="4905375" cy="5048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9B7B2AD-91AF-4DE8-BDA0-16F856C50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5934" y="5097220"/>
            <a:ext cx="2667000" cy="4667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DD0CCEE-7A3F-4B18-B740-987BD4FA89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5319" y="2476982"/>
            <a:ext cx="4162425" cy="4191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860076C-89A9-4160-A33F-77553C305A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6738" y="2476982"/>
            <a:ext cx="590550" cy="4762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DAF8046-9077-4C84-8252-D506968179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16884" y="4450370"/>
            <a:ext cx="268605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464950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563" y="593725"/>
            <a:ext cx="8686800" cy="37465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Tutorial 5: Transfer Learning – Small dataset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53" y="1438307"/>
            <a:ext cx="913453" cy="4555088"/>
          </a:xfrm>
          <a:prstGeom prst="rect">
            <a:avLst/>
          </a:prstGeom>
        </p:spPr>
      </p:pic>
      <p:sp>
        <p:nvSpPr>
          <p:cNvPr id="45" name="Speech Bubble: Rectangle 44"/>
          <p:cNvSpPr/>
          <p:nvPr/>
        </p:nvSpPr>
        <p:spPr bwMode="auto">
          <a:xfrm>
            <a:off x="1649780" y="2203453"/>
            <a:ext cx="1712852" cy="775721"/>
          </a:xfrm>
          <a:prstGeom prst="wedgeRectCallout">
            <a:avLst>
              <a:gd name="adj1" fmla="val -65104"/>
              <a:gd name="adj2" fmla="val 99138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itchFamily="34" charset="0"/>
              </a:rPr>
              <a:t>Download</a:t>
            </a:r>
            <a:r>
              <a:rPr lang="en-US" sz="1000" dirty="0">
                <a:solidFill>
                  <a:schemeClr val="tx1"/>
                </a:solidFill>
                <a:latin typeface="Arial" pitchFamily="34" charset="0"/>
              </a:rPr>
              <a:t> model which weights are already trained (</a:t>
            </a:r>
            <a:r>
              <a:rPr lang="en-US" sz="1000" b="1" dirty="0">
                <a:solidFill>
                  <a:schemeClr val="tx1"/>
                </a:solidFill>
                <a:latin typeface="Arial" pitchFamily="34" charset="0"/>
              </a:rPr>
              <a:t>trained  on ImageNet</a:t>
            </a:r>
            <a:r>
              <a:rPr lang="en-US" sz="1000" dirty="0">
                <a:solidFill>
                  <a:schemeClr val="tx1"/>
                </a:solidFill>
                <a:latin typeface="Arial" pitchFamily="34" charset="0"/>
              </a:rPr>
              <a:t>).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118" y="1438307"/>
            <a:ext cx="913453" cy="4555088"/>
          </a:xfrm>
          <a:prstGeom prst="rect">
            <a:avLst/>
          </a:prstGeom>
        </p:spPr>
      </p:pic>
      <p:sp>
        <p:nvSpPr>
          <p:cNvPr id="5" name="Right Brace 4"/>
          <p:cNvSpPr/>
          <p:nvPr/>
        </p:nvSpPr>
        <p:spPr bwMode="auto">
          <a:xfrm>
            <a:off x="4641571" y="1777181"/>
            <a:ext cx="203274" cy="3775587"/>
          </a:xfrm>
          <a:prstGeom prst="rightBrac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itchFamily="34" charset="0"/>
            </a:endParaRPr>
          </a:p>
        </p:txBody>
      </p:sp>
      <p:sp>
        <p:nvSpPr>
          <p:cNvPr id="30" name="Speech Bubble: Rectangle 29"/>
          <p:cNvSpPr/>
          <p:nvPr/>
        </p:nvSpPr>
        <p:spPr bwMode="auto">
          <a:xfrm>
            <a:off x="5159895" y="2203452"/>
            <a:ext cx="2199550" cy="775721"/>
          </a:xfrm>
          <a:prstGeom prst="wedgeRectCallout">
            <a:avLst>
              <a:gd name="adj1" fmla="val -78551"/>
              <a:gd name="adj2" fmla="val 92484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itchFamily="34" charset="0"/>
              </a:rPr>
              <a:t>Freeze this features 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tx1"/>
                </a:solidFill>
                <a:latin typeface="Arial" pitchFamily="34" charset="0"/>
              </a:rPr>
              <a:t>Set learning rate = 0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672348" y="5552768"/>
            <a:ext cx="1076633" cy="228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1200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3" name="Speech Bubble: Rectangle 32"/>
          <p:cNvSpPr/>
          <p:nvPr/>
        </p:nvSpPr>
        <p:spPr bwMode="auto">
          <a:xfrm>
            <a:off x="5159895" y="5217674"/>
            <a:ext cx="2199550" cy="622687"/>
          </a:xfrm>
          <a:prstGeom prst="wedgeRectCallout">
            <a:avLst>
              <a:gd name="adj1" fmla="val -78947"/>
              <a:gd name="adj2" fmla="val 19487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itchFamily="34" charset="0"/>
              </a:rPr>
              <a:t>Train this layer 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tx1"/>
                </a:solidFill>
                <a:latin typeface="Arial" pitchFamily="34" charset="0"/>
              </a:rPr>
              <a:t>Set </a:t>
            </a:r>
            <a:r>
              <a:rPr lang="en-US" sz="1000" b="1" dirty="0">
                <a:solidFill>
                  <a:schemeClr val="tx1"/>
                </a:solidFill>
                <a:latin typeface="Arial" pitchFamily="34" charset="0"/>
              </a:rPr>
              <a:t>original value for </a:t>
            </a:r>
            <a:r>
              <a:rPr lang="en-US" sz="1000" dirty="0">
                <a:solidFill>
                  <a:schemeClr val="tx1"/>
                </a:solidFill>
                <a:latin typeface="Arial" pitchFamily="34" charset="0"/>
              </a:rPr>
              <a:t>training rate</a:t>
            </a:r>
          </a:p>
        </p:txBody>
      </p:sp>
    </p:spTree>
    <p:extLst>
      <p:ext uri="{BB962C8B-B14F-4D97-AF65-F5344CB8AC3E}">
        <p14:creationId xmlns:p14="http://schemas.microsoft.com/office/powerpoint/2010/main" val="7586831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563" y="593725"/>
            <a:ext cx="8686800" cy="37465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Tutorial 5: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0C4893-DCDC-4AC0-8F21-7775B3FA9BC8}"/>
              </a:ext>
            </a:extLst>
          </p:cNvPr>
          <p:cNvSpPr txBox="1"/>
          <p:nvPr/>
        </p:nvSpPr>
        <p:spPr>
          <a:xfrm>
            <a:off x="691913" y="2057360"/>
            <a:ext cx="1015021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Digit Image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316BD8C-79A0-4E18-B3B7-56630CE3DC7A}"/>
              </a:ext>
            </a:extLst>
          </p:cNvPr>
          <p:cNvGrpSpPr/>
          <p:nvPr/>
        </p:nvGrpSpPr>
        <p:grpSpPr>
          <a:xfrm>
            <a:off x="224571" y="2444502"/>
            <a:ext cx="1615417" cy="2495460"/>
            <a:chOff x="2321304" y="2974732"/>
            <a:chExt cx="855446" cy="119892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C24A1CC-8B40-4A8C-ACFE-E7925CCE5F11}"/>
                </a:ext>
              </a:extLst>
            </p:cNvPr>
            <p:cNvSpPr/>
            <p:nvPr/>
          </p:nvSpPr>
          <p:spPr>
            <a:xfrm>
              <a:off x="2780117" y="3219898"/>
              <a:ext cx="396633" cy="12568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224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7A915C7-5CF7-4AAC-9BCB-9D10FFAF32A2}"/>
                </a:ext>
              </a:extLst>
            </p:cNvPr>
            <p:cNvSpPr/>
            <p:nvPr/>
          </p:nvSpPr>
          <p:spPr>
            <a:xfrm>
              <a:off x="2583134" y="3876174"/>
              <a:ext cx="396633" cy="12568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224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D6E6DD9-F5BB-4AD0-B411-7CFF4349CA28}"/>
                </a:ext>
              </a:extLst>
            </p:cNvPr>
            <p:cNvSpPr/>
            <p:nvPr/>
          </p:nvSpPr>
          <p:spPr>
            <a:xfrm>
              <a:off x="2321304" y="4047968"/>
              <a:ext cx="273333" cy="12568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100" b="0" cap="none" spc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</a:p>
          </p:txBody>
        </p:sp>
        <p:sp>
          <p:nvSpPr>
            <p:cNvPr id="43" name="Cube 42">
              <a:extLst>
                <a:ext uri="{FF2B5EF4-FFF2-40B4-BE49-F238E27FC236}">
                  <a16:creationId xmlns:a16="http://schemas.microsoft.com/office/drawing/2014/main" id="{AD4AC21A-F37D-4DE8-A4EB-DD8D8C0C85C8}"/>
                </a:ext>
              </a:extLst>
            </p:cNvPr>
            <p:cNvSpPr/>
            <p:nvPr/>
          </p:nvSpPr>
          <p:spPr bwMode="auto">
            <a:xfrm>
              <a:off x="2441150" y="2974732"/>
              <a:ext cx="437425" cy="1073236"/>
            </a:xfrm>
            <a:prstGeom prst="cube">
              <a:avLst>
                <a:gd name="adj" fmla="val 77203"/>
              </a:avLst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285750" indent="-285750" algn="ctr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sz="1200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19E8489C-995B-4253-9808-8BD51C8A8A34}"/>
              </a:ext>
            </a:extLst>
          </p:cNvPr>
          <p:cNvSpPr txBox="1"/>
          <p:nvPr/>
        </p:nvSpPr>
        <p:spPr>
          <a:xfrm>
            <a:off x="3033242" y="1346823"/>
            <a:ext cx="1879041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11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GlobalAveragePooling2D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C404132-27E2-4B19-8AA1-A3E18A9D7AE8}"/>
              </a:ext>
            </a:extLst>
          </p:cNvPr>
          <p:cNvGrpSpPr/>
          <p:nvPr/>
        </p:nvGrpSpPr>
        <p:grpSpPr>
          <a:xfrm>
            <a:off x="3514596" y="1759415"/>
            <a:ext cx="1011687" cy="4182242"/>
            <a:chOff x="2140129" y="2212842"/>
            <a:chExt cx="535740" cy="2009325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BDC75CB-3C1F-400D-A79C-8F602D1C0DD4}"/>
                </a:ext>
              </a:extLst>
            </p:cNvPr>
            <p:cNvSpPr/>
            <p:nvPr/>
          </p:nvSpPr>
          <p:spPr>
            <a:xfrm>
              <a:off x="2279236" y="3156935"/>
              <a:ext cx="396633" cy="12568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100" b="0" cap="none" spc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2048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782D5FA2-CF45-4CD5-9B7F-0E65D7E51C05}"/>
                </a:ext>
              </a:extLst>
            </p:cNvPr>
            <p:cNvSpPr/>
            <p:nvPr/>
          </p:nvSpPr>
          <p:spPr>
            <a:xfrm>
              <a:off x="2140129" y="4096479"/>
              <a:ext cx="396633" cy="12568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</p:txBody>
        </p:sp>
        <p:sp>
          <p:nvSpPr>
            <p:cNvPr id="117" name="Cube 116">
              <a:extLst>
                <a:ext uri="{FF2B5EF4-FFF2-40B4-BE49-F238E27FC236}">
                  <a16:creationId xmlns:a16="http://schemas.microsoft.com/office/drawing/2014/main" id="{C27D341A-D595-467F-9AF2-09F2A9DD1348}"/>
                </a:ext>
              </a:extLst>
            </p:cNvPr>
            <p:cNvSpPr/>
            <p:nvPr/>
          </p:nvSpPr>
          <p:spPr bwMode="auto">
            <a:xfrm>
              <a:off x="2321856" y="2212842"/>
              <a:ext cx="33180" cy="1888186"/>
            </a:xfrm>
            <a:prstGeom prst="cube">
              <a:avLst>
                <a:gd name="adj" fmla="val 77203"/>
              </a:avLst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285750" indent="-285750" algn="ctr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sz="1200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3A390877-B993-4A2A-B5F4-D0AD8A3CF89D}"/>
              </a:ext>
            </a:extLst>
          </p:cNvPr>
          <p:cNvSpPr txBox="1"/>
          <p:nvPr/>
        </p:nvSpPr>
        <p:spPr>
          <a:xfrm>
            <a:off x="6354497" y="1407836"/>
            <a:ext cx="734496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11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Dropout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2369890-B263-4E90-BB6E-029ADC0209F7}"/>
              </a:ext>
            </a:extLst>
          </p:cNvPr>
          <p:cNvGrpSpPr/>
          <p:nvPr/>
        </p:nvGrpSpPr>
        <p:grpSpPr>
          <a:xfrm>
            <a:off x="4973622" y="1752103"/>
            <a:ext cx="1011687" cy="4182242"/>
            <a:chOff x="2140129" y="2212842"/>
            <a:chExt cx="535740" cy="2009325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FE5E0546-E3A5-4C06-A85D-7FF9D1A9A477}"/>
                </a:ext>
              </a:extLst>
            </p:cNvPr>
            <p:cNvSpPr/>
            <p:nvPr/>
          </p:nvSpPr>
          <p:spPr>
            <a:xfrm>
              <a:off x="2279236" y="3156935"/>
              <a:ext cx="396633" cy="12568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100" b="0" cap="none" spc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1024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E9980A13-6133-40F0-8983-2461332F2904}"/>
                </a:ext>
              </a:extLst>
            </p:cNvPr>
            <p:cNvSpPr/>
            <p:nvPr/>
          </p:nvSpPr>
          <p:spPr>
            <a:xfrm>
              <a:off x="2140129" y="4096479"/>
              <a:ext cx="396633" cy="12568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</p:txBody>
        </p:sp>
        <p:sp>
          <p:nvSpPr>
            <p:cNvPr id="127" name="Cube 126">
              <a:extLst>
                <a:ext uri="{FF2B5EF4-FFF2-40B4-BE49-F238E27FC236}">
                  <a16:creationId xmlns:a16="http://schemas.microsoft.com/office/drawing/2014/main" id="{0B30FA2B-48C0-41BD-AFD5-4759127D510F}"/>
                </a:ext>
              </a:extLst>
            </p:cNvPr>
            <p:cNvSpPr/>
            <p:nvPr/>
          </p:nvSpPr>
          <p:spPr bwMode="auto">
            <a:xfrm>
              <a:off x="2321856" y="2212842"/>
              <a:ext cx="33180" cy="1888186"/>
            </a:xfrm>
            <a:prstGeom prst="cube">
              <a:avLst>
                <a:gd name="adj" fmla="val 77203"/>
              </a:avLst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285750" indent="-285750" algn="ctr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sz="1200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08248F0B-1B98-427F-B726-CD3528A8620A}"/>
              </a:ext>
            </a:extLst>
          </p:cNvPr>
          <p:cNvSpPr txBox="1"/>
          <p:nvPr/>
        </p:nvSpPr>
        <p:spPr>
          <a:xfrm>
            <a:off x="5145395" y="1275551"/>
            <a:ext cx="915635" cy="43088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11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Fully </a:t>
            </a:r>
          </a:p>
          <a:p>
            <a:r>
              <a:rPr lang="en-US" sz="11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Connected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E1566FEF-8F13-4F8F-B620-979C81165AF5}"/>
              </a:ext>
            </a:extLst>
          </p:cNvPr>
          <p:cNvGrpSpPr/>
          <p:nvPr/>
        </p:nvGrpSpPr>
        <p:grpSpPr>
          <a:xfrm>
            <a:off x="6375413" y="1752103"/>
            <a:ext cx="767869" cy="4174797"/>
            <a:chOff x="2130136" y="2216419"/>
            <a:chExt cx="406626" cy="2005748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6759060-DFA4-4F9E-9B73-A39BFD414A88}"/>
                </a:ext>
              </a:extLst>
            </p:cNvPr>
            <p:cNvSpPr/>
            <p:nvPr/>
          </p:nvSpPr>
          <p:spPr>
            <a:xfrm>
              <a:off x="2130136" y="3156450"/>
              <a:ext cx="396633" cy="12568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100" b="0" cap="none" spc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1024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C057D9F6-47B0-4FC1-B856-4CE203EC5FA5}"/>
                </a:ext>
              </a:extLst>
            </p:cNvPr>
            <p:cNvSpPr/>
            <p:nvPr/>
          </p:nvSpPr>
          <p:spPr>
            <a:xfrm>
              <a:off x="2140129" y="4096479"/>
              <a:ext cx="396633" cy="12568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</p:txBody>
        </p:sp>
        <p:sp>
          <p:nvSpPr>
            <p:cNvPr id="132" name="Cube 131">
              <a:extLst>
                <a:ext uri="{FF2B5EF4-FFF2-40B4-BE49-F238E27FC236}">
                  <a16:creationId xmlns:a16="http://schemas.microsoft.com/office/drawing/2014/main" id="{B55BB7E2-E84B-4742-B795-ECB88BDA9F24}"/>
                </a:ext>
              </a:extLst>
            </p:cNvPr>
            <p:cNvSpPr/>
            <p:nvPr/>
          </p:nvSpPr>
          <p:spPr bwMode="auto">
            <a:xfrm>
              <a:off x="2213804" y="2216419"/>
              <a:ext cx="33180" cy="1888186"/>
            </a:xfrm>
            <a:prstGeom prst="cube">
              <a:avLst>
                <a:gd name="adj" fmla="val 77203"/>
              </a:avLst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285750" indent="-285750" algn="ctr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sz="1200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9ED2DDB1-F154-4122-9AB8-52569CC663BD}"/>
              </a:ext>
            </a:extLst>
          </p:cNvPr>
          <p:cNvSpPr txBox="1"/>
          <p:nvPr/>
        </p:nvSpPr>
        <p:spPr>
          <a:xfrm>
            <a:off x="7284766" y="1275550"/>
            <a:ext cx="915635" cy="43088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11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Fully </a:t>
            </a:r>
          </a:p>
          <a:p>
            <a:r>
              <a:rPr lang="en-US" sz="11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Connected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66780DDF-0B41-42E3-B105-33E4C93534A0}"/>
              </a:ext>
            </a:extLst>
          </p:cNvPr>
          <p:cNvSpPr/>
          <p:nvPr/>
        </p:nvSpPr>
        <p:spPr bwMode="auto">
          <a:xfrm>
            <a:off x="8278371" y="3224266"/>
            <a:ext cx="270328" cy="1435038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Softmax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64AB328C-5A27-4759-8D84-2A4D235FFBFD}"/>
              </a:ext>
            </a:extLst>
          </p:cNvPr>
          <p:cNvCxnSpPr>
            <a:cxnSpLocks/>
          </p:cNvCxnSpPr>
          <p:nvPr/>
        </p:nvCxnSpPr>
        <p:spPr bwMode="auto">
          <a:xfrm>
            <a:off x="8651261" y="3588926"/>
            <a:ext cx="275940" cy="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D1746978-A661-4CE4-975B-2A7F05647584}"/>
              </a:ext>
            </a:extLst>
          </p:cNvPr>
          <p:cNvCxnSpPr>
            <a:cxnSpLocks/>
          </p:cNvCxnSpPr>
          <p:nvPr/>
        </p:nvCxnSpPr>
        <p:spPr bwMode="auto">
          <a:xfrm>
            <a:off x="8651261" y="4320778"/>
            <a:ext cx="275940" cy="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00311EB4-99FF-44F9-88C2-6E496EF11EA3}"/>
              </a:ext>
            </a:extLst>
          </p:cNvPr>
          <p:cNvSpPr txBox="1"/>
          <p:nvPr/>
        </p:nvSpPr>
        <p:spPr>
          <a:xfrm>
            <a:off x="2182654" y="3085767"/>
            <a:ext cx="925253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1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ResNet</a:t>
            </a:r>
            <a:r>
              <a:rPr lang="en-US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50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7B63B87-772A-4567-A5E0-7A251430D843}"/>
              </a:ext>
            </a:extLst>
          </p:cNvPr>
          <p:cNvGrpSpPr/>
          <p:nvPr/>
        </p:nvGrpSpPr>
        <p:grpSpPr>
          <a:xfrm>
            <a:off x="1567360" y="3352174"/>
            <a:ext cx="2156051" cy="668708"/>
            <a:chOff x="1927508" y="3063065"/>
            <a:chExt cx="2156051" cy="668708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2F70FDA-266E-4EE8-B6CE-682244264C06}"/>
                </a:ext>
              </a:extLst>
            </p:cNvPr>
            <p:cNvSpPr/>
            <p:nvPr/>
          </p:nvSpPr>
          <p:spPr>
            <a:xfrm>
              <a:off x="2544315" y="3193870"/>
              <a:ext cx="948686" cy="3985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14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69496587-95BC-480A-A33F-0995664D4DC3}"/>
                </a:ext>
              </a:extLst>
            </p:cNvPr>
            <p:cNvSpPr/>
            <p:nvPr/>
          </p:nvSpPr>
          <p:spPr>
            <a:xfrm>
              <a:off x="2391329" y="3470163"/>
              <a:ext cx="681706" cy="2616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2048</a:t>
              </a:r>
            </a:p>
          </p:txBody>
        </p:sp>
        <p:sp>
          <p:nvSpPr>
            <p:cNvPr id="89" name="Cube 88">
              <a:extLst>
                <a:ext uri="{FF2B5EF4-FFF2-40B4-BE49-F238E27FC236}">
                  <a16:creationId xmlns:a16="http://schemas.microsoft.com/office/drawing/2014/main" id="{2E89181A-313F-4CD8-8C87-C737A0B6224B}"/>
                </a:ext>
              </a:extLst>
            </p:cNvPr>
            <p:cNvSpPr/>
            <p:nvPr/>
          </p:nvSpPr>
          <p:spPr bwMode="auto">
            <a:xfrm>
              <a:off x="1927508" y="3098247"/>
              <a:ext cx="1957434" cy="340313"/>
            </a:xfrm>
            <a:prstGeom prst="cube">
              <a:avLst>
                <a:gd name="adj" fmla="val 49798"/>
              </a:avLst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285750" indent="-285750" algn="ctr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sz="1200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EE73BC3-D412-4E5E-AF61-7DC074EC63C2}"/>
                </a:ext>
              </a:extLst>
            </p:cNvPr>
            <p:cNvSpPr/>
            <p:nvPr/>
          </p:nvSpPr>
          <p:spPr>
            <a:xfrm>
              <a:off x="3737036" y="3299817"/>
              <a:ext cx="208624" cy="2616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EA16072E-B81A-4482-962C-BCD060E5137B}"/>
                </a:ext>
              </a:extLst>
            </p:cNvPr>
            <p:cNvSpPr/>
            <p:nvPr/>
          </p:nvSpPr>
          <p:spPr>
            <a:xfrm>
              <a:off x="3874935" y="3063065"/>
              <a:ext cx="208624" cy="2616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FB9D5D4E-DA0F-4F2E-B148-8943B2A1921A}"/>
              </a:ext>
            </a:extLst>
          </p:cNvPr>
          <p:cNvGrpSpPr/>
          <p:nvPr/>
        </p:nvGrpSpPr>
        <p:grpSpPr>
          <a:xfrm>
            <a:off x="7432532" y="1759415"/>
            <a:ext cx="767869" cy="4174797"/>
            <a:chOff x="2130136" y="2216419"/>
            <a:chExt cx="406626" cy="2005748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2922011C-0865-4232-9C9A-5536D8FCBA4E}"/>
                </a:ext>
              </a:extLst>
            </p:cNvPr>
            <p:cNvSpPr/>
            <p:nvPr/>
          </p:nvSpPr>
          <p:spPr>
            <a:xfrm>
              <a:off x="2130136" y="3156450"/>
              <a:ext cx="396633" cy="12568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100" b="0" cap="none" spc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4D54E13-570D-4F0D-8D75-0831B4B8E770}"/>
                </a:ext>
              </a:extLst>
            </p:cNvPr>
            <p:cNvSpPr/>
            <p:nvPr/>
          </p:nvSpPr>
          <p:spPr>
            <a:xfrm>
              <a:off x="2140129" y="4096479"/>
              <a:ext cx="396633" cy="12568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</p:txBody>
        </p:sp>
        <p:sp>
          <p:nvSpPr>
            <p:cNvPr id="139" name="Cube 138">
              <a:extLst>
                <a:ext uri="{FF2B5EF4-FFF2-40B4-BE49-F238E27FC236}">
                  <a16:creationId xmlns:a16="http://schemas.microsoft.com/office/drawing/2014/main" id="{3EAD32D5-903A-4D40-85B5-E016690D3E96}"/>
                </a:ext>
              </a:extLst>
            </p:cNvPr>
            <p:cNvSpPr/>
            <p:nvPr/>
          </p:nvSpPr>
          <p:spPr bwMode="auto">
            <a:xfrm>
              <a:off x="2213804" y="2216419"/>
              <a:ext cx="33180" cy="1888186"/>
            </a:xfrm>
            <a:prstGeom prst="cube">
              <a:avLst>
                <a:gd name="adj" fmla="val 77203"/>
              </a:avLst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285750" indent="-285750" algn="ctr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sz="1200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76060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563" y="593725"/>
            <a:ext cx="8686800" cy="37465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References</a:t>
            </a:r>
            <a:br>
              <a:rPr lang="en-US" dirty="0"/>
            </a:br>
            <a:br>
              <a:rPr lang="en-US" dirty="0"/>
            </a:br>
            <a:b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</a:br>
            <a:endParaRPr lang="en-U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32410"/>
            <a:ext cx="65" cy="39237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57132" rIns="0" bIns="5713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0" y="32410"/>
            <a:ext cx="65" cy="39237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57132" rIns="0" bIns="5713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20101" y="1324513"/>
            <a:ext cx="7604442" cy="10618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Practical Deep Learning Repository:   </a:t>
            </a:r>
            <a:r>
              <a:rPr lang="en-US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https://github.ibm.com/yurazhar/Practical-Deep-Learning</a:t>
            </a:r>
            <a:endParaRPr lang="en-US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Regression Tutorial with the Keras Deep Learning Library in Python: </a:t>
            </a:r>
            <a:r>
              <a: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http://machinelearningmastery.com/regression-tutorial-keras-deep-learning-library-python/</a:t>
            </a:r>
            <a:endParaRPr lang="en-US" altLang="en-US" sz="1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996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2"/>
          <p:cNvSpPr txBox="1">
            <a:spLocks noGrp="1" noChangeArrowheads="1"/>
          </p:cNvSpPr>
          <p:nvPr/>
        </p:nvSpPr>
        <p:spPr bwMode="black">
          <a:xfrm>
            <a:off x="8101013" y="6500813"/>
            <a:ext cx="100647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>
              <a:spcBef>
                <a:spcPct val="50000"/>
              </a:spcBef>
            </a:pPr>
            <a:fld id="{A70C78A8-F49F-424F-A38A-F63D162EEC98}" type="slidenum">
              <a:rPr lang="he-IL" sz="1000" b="1">
                <a:solidFill>
                  <a:srgbClr val="FFFFFF"/>
                </a:solidFill>
              </a:rPr>
              <a:pPr algn="r" rtl="1">
                <a:spcBef>
                  <a:spcPct val="50000"/>
                </a:spcBef>
              </a:pPr>
              <a:t>29</a:t>
            </a:fld>
            <a:endParaRPr lang="en-US" sz="1000" b="1">
              <a:solidFill>
                <a:srgbClr val="FFFFFF"/>
              </a:solidFill>
            </a:endParaRPr>
          </a:p>
        </p:txBody>
      </p:sp>
      <p:pic>
        <p:nvPicPr>
          <p:cNvPr id="635907" name="Picture 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84988" y="860425"/>
            <a:ext cx="1481137" cy="1481138"/>
          </a:xfrm>
          <a:prstGeom prst="rect">
            <a:avLst/>
          </a:prstGeom>
          <a:noFill/>
          <a:ln w="9525" algn="ctr">
            <a:solidFill>
              <a:srgbClr val="ADB7FD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/>
        </p:spPr>
      </p:pic>
      <p:sp>
        <p:nvSpPr>
          <p:cNvPr id="869401" name="Rectangle 25"/>
          <p:cNvSpPr>
            <a:spLocks noChangeArrowheads="1"/>
          </p:cNvSpPr>
          <p:nvPr/>
        </p:nvSpPr>
        <p:spPr bwMode="auto">
          <a:xfrm>
            <a:off x="3282643" y="3054350"/>
            <a:ext cx="2492990" cy="66803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tIns="18000"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563" y="593725"/>
            <a:ext cx="8686800" cy="37465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Agenda</a:t>
            </a:r>
          </a:p>
        </p:txBody>
      </p:sp>
      <p:sp>
        <p:nvSpPr>
          <p:cNvPr id="3" name="Rectangle 2"/>
          <p:cNvSpPr/>
          <p:nvPr/>
        </p:nvSpPr>
        <p:spPr>
          <a:xfrm>
            <a:off x="1226636" y="1816826"/>
            <a:ext cx="5398722" cy="31085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b="1" dirty="0">
                <a:solidFill>
                  <a:srgbClr val="FF0000"/>
                </a:solidFill>
              </a:rPr>
              <a:t>Tutorial 1: Predicting Houses Prices (Regression tutorial)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400" b="1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b="1" dirty="0">
                <a:solidFill>
                  <a:schemeClr val="tx1"/>
                </a:solidFill>
              </a:rPr>
              <a:t>Tutorial 2: Material Classification (Binary Classification)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400" b="1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b="1" dirty="0">
                <a:solidFill>
                  <a:schemeClr val="tx1"/>
                </a:solidFill>
              </a:rPr>
              <a:t>Tutorial 3: Iris Flowers Dataset (Multi-Class Classification)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400" b="1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b="1" dirty="0">
                <a:solidFill>
                  <a:schemeClr val="tx1"/>
                </a:solidFill>
              </a:rPr>
              <a:t>Tutorial 4: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400" b="1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b="1" dirty="0">
                <a:solidFill>
                  <a:schemeClr val="tx1"/>
                </a:solidFill>
              </a:rPr>
              <a:t>Tutorial 5: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400" b="1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b="1" dirty="0">
                <a:solidFill>
                  <a:schemeClr val="tx1"/>
                </a:solidFill>
              </a:rPr>
              <a:t>Tutorial 6: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400" b="1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b="1" dirty="0">
                <a:solidFill>
                  <a:schemeClr val="tx1"/>
                </a:solidFill>
              </a:rPr>
              <a:t>Tutorial 7: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672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563" y="593725"/>
            <a:ext cx="8686800" cy="37465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Tutorial 1: How to value a house price?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76728F-FAB8-420F-AC19-187285AD2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354" y="1742050"/>
            <a:ext cx="6747217" cy="449814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A753455-3EEC-415C-9EEC-A0B7A7E45835}"/>
              </a:ext>
            </a:extLst>
          </p:cNvPr>
          <p:cNvSpPr/>
          <p:nvPr/>
        </p:nvSpPr>
        <p:spPr>
          <a:xfrm>
            <a:off x="2398542" y="1185935"/>
            <a:ext cx="44380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Predicting Houses Prices (Regression tutorial)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407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563" y="593725"/>
            <a:ext cx="8686800" cy="37465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Tutorial 1: Dataset Inspection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821C2D-9F40-43CD-AECF-2FB4CF084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81" y="1203154"/>
            <a:ext cx="6629400" cy="2847975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E0CFB9-2010-47B3-81E5-A8954C6F0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988" y="3429818"/>
            <a:ext cx="4739640" cy="321027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664859AD-2AA6-4313-B22E-1B484772BC44}"/>
              </a:ext>
            </a:extLst>
          </p:cNvPr>
          <p:cNvSpPr/>
          <p:nvPr/>
        </p:nvSpPr>
        <p:spPr bwMode="auto">
          <a:xfrm>
            <a:off x="253217" y="4797083"/>
            <a:ext cx="3720905" cy="506437"/>
          </a:xfrm>
          <a:prstGeom prst="wedgeRoundRectCallout">
            <a:avLst>
              <a:gd name="adj1" fmla="val 1311"/>
              <a:gd name="adj2" fmla="val -257552"/>
              <a:gd name="adj3" fmla="val 16667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For demonstrating evaluation of the house prices we will use Boston dataset example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BAAB00-EF86-467A-8200-54D31DA4AF49}"/>
              </a:ext>
            </a:extLst>
          </p:cNvPr>
          <p:cNvSpPr/>
          <p:nvPr/>
        </p:nvSpPr>
        <p:spPr bwMode="auto">
          <a:xfrm>
            <a:off x="6625883" y="1118015"/>
            <a:ext cx="553598" cy="2933114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186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563" y="593725"/>
            <a:ext cx="8686800" cy="37465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Tutorial 1: What we want to achieve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821C2D-9F40-43CD-AECF-2FB4CF084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322" y="1738092"/>
            <a:ext cx="6629400" cy="2847975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9BAAB00-EF86-467A-8200-54D31DA4AF49}"/>
              </a:ext>
            </a:extLst>
          </p:cNvPr>
          <p:cNvSpPr/>
          <p:nvPr/>
        </p:nvSpPr>
        <p:spPr bwMode="auto">
          <a:xfrm>
            <a:off x="7040879" y="1417501"/>
            <a:ext cx="689317" cy="3489155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C0EA76A2-89DE-4354-8787-655C24AEE6E0}"/>
              </a:ext>
            </a:extLst>
          </p:cNvPr>
          <p:cNvSpPr/>
          <p:nvPr/>
        </p:nvSpPr>
        <p:spPr bwMode="auto">
          <a:xfrm>
            <a:off x="3144129" y="5289453"/>
            <a:ext cx="4586068" cy="492369"/>
          </a:xfrm>
          <a:prstGeom prst="wedgeRoundRectCallout">
            <a:avLst>
              <a:gd name="adj1" fmla="val 41618"/>
              <a:gd name="adj2" fmla="val -198248"/>
              <a:gd name="adj3" fmla="val 16667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On any given house (list of the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13 features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) predict its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price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C4361C-F21C-47A3-9EA6-2459F2EBBED8}"/>
              </a:ext>
            </a:extLst>
          </p:cNvPr>
          <p:cNvSpPr/>
          <p:nvPr/>
        </p:nvSpPr>
        <p:spPr bwMode="auto">
          <a:xfrm>
            <a:off x="2032782" y="5103056"/>
            <a:ext cx="45719" cy="45719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1EEC00-CB67-4B2D-A860-FE5C7DF66CE2}"/>
              </a:ext>
            </a:extLst>
          </p:cNvPr>
          <p:cNvSpPr/>
          <p:nvPr/>
        </p:nvSpPr>
        <p:spPr bwMode="auto">
          <a:xfrm>
            <a:off x="1237957" y="4283612"/>
            <a:ext cx="5915465" cy="38686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9B49048-67D1-4687-A69D-9F8CD2F8A627}"/>
              </a:ext>
            </a:extLst>
          </p:cNvPr>
          <p:cNvSpPr/>
          <p:nvPr/>
        </p:nvSpPr>
        <p:spPr bwMode="auto">
          <a:xfrm>
            <a:off x="7153422" y="4283612"/>
            <a:ext cx="478300" cy="302455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206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563" y="593725"/>
            <a:ext cx="8686800" cy="37465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Tutorial 1: Model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7CD3571-0116-48E6-928C-AF186CF156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617147"/>
              </p:ext>
            </p:extLst>
          </p:nvPr>
        </p:nvGraphicFramePr>
        <p:xfrm>
          <a:off x="831751" y="1830453"/>
          <a:ext cx="286043" cy="307018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86043">
                  <a:extLst>
                    <a:ext uri="{9D8B030D-6E8A-4147-A177-3AD203B41FA5}">
                      <a16:colId xmlns:a16="http://schemas.microsoft.com/office/drawing/2014/main" val="39353739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615244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693284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063111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798469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703242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059323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115722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36873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166685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266739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836898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470392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64141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C0C4893-DCDC-4AC0-8F21-7775B3FA9BC8}"/>
              </a:ext>
            </a:extLst>
          </p:cNvPr>
          <p:cNvSpPr txBox="1"/>
          <p:nvPr/>
        </p:nvSpPr>
        <p:spPr>
          <a:xfrm>
            <a:off x="354604" y="1358922"/>
            <a:ext cx="1526380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1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House Features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4E2E29-66AA-4AA1-8FAA-B3E6D231FEBB}"/>
              </a:ext>
            </a:extLst>
          </p:cNvPr>
          <p:cNvSpPr txBox="1"/>
          <p:nvPr/>
        </p:nvSpPr>
        <p:spPr>
          <a:xfrm>
            <a:off x="768626" y="4900641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EC01F3-0550-4B19-912E-0327917E4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854" y="1830453"/>
            <a:ext cx="6038850" cy="407670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662A242A-7D33-47EF-808D-13C5646FAABA}"/>
              </a:ext>
            </a:extLst>
          </p:cNvPr>
          <p:cNvSpPr txBox="1"/>
          <p:nvPr/>
        </p:nvSpPr>
        <p:spPr>
          <a:xfrm>
            <a:off x="2549165" y="1358922"/>
            <a:ext cx="620683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1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CBC8046-B7EC-4337-A69E-A172A81FE5ED}"/>
              </a:ext>
            </a:extLst>
          </p:cNvPr>
          <p:cNvSpPr txBox="1"/>
          <p:nvPr/>
        </p:nvSpPr>
        <p:spPr>
          <a:xfrm>
            <a:off x="4166950" y="1358921"/>
            <a:ext cx="1372492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1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Dense + ReLu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C496EDD-FD01-4DA1-871E-DC52677F694D}"/>
              </a:ext>
            </a:extLst>
          </p:cNvPr>
          <p:cNvSpPr txBox="1"/>
          <p:nvPr/>
        </p:nvSpPr>
        <p:spPr>
          <a:xfrm>
            <a:off x="7660871" y="1367344"/>
            <a:ext cx="721672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1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Dense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DFE9A31-9CDB-49B1-816D-232E0D8661A6}"/>
              </a:ext>
            </a:extLst>
          </p:cNvPr>
          <p:cNvSpPr txBox="1"/>
          <p:nvPr/>
        </p:nvSpPr>
        <p:spPr>
          <a:xfrm>
            <a:off x="2649854" y="539301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6D02ED7-6F6E-4B2E-9B3D-0BC887853B8E}"/>
              </a:ext>
            </a:extLst>
          </p:cNvPr>
          <p:cNvCxnSpPr>
            <a:cxnSpLocks/>
          </p:cNvCxnSpPr>
          <p:nvPr/>
        </p:nvCxnSpPr>
        <p:spPr bwMode="auto">
          <a:xfrm>
            <a:off x="1117794" y="1927274"/>
            <a:ext cx="1532060" cy="1299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23FD374-9057-4F47-A9A8-6068E84B267C}"/>
              </a:ext>
            </a:extLst>
          </p:cNvPr>
          <p:cNvCxnSpPr>
            <a:cxnSpLocks/>
          </p:cNvCxnSpPr>
          <p:nvPr/>
        </p:nvCxnSpPr>
        <p:spPr bwMode="auto">
          <a:xfrm>
            <a:off x="1117794" y="4767013"/>
            <a:ext cx="1532060" cy="3942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84621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563" y="593725"/>
            <a:ext cx="8686800" cy="37465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Tutorial 1: Overview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C4361C-F21C-47A3-9EA6-2459F2EBBED8}"/>
              </a:ext>
            </a:extLst>
          </p:cNvPr>
          <p:cNvSpPr/>
          <p:nvPr/>
        </p:nvSpPr>
        <p:spPr bwMode="auto">
          <a:xfrm>
            <a:off x="2073321" y="4426787"/>
            <a:ext cx="45719" cy="45719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7CD3571-0116-48E6-928C-AF186CF156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652141"/>
              </p:ext>
            </p:extLst>
          </p:nvPr>
        </p:nvGraphicFramePr>
        <p:xfrm>
          <a:off x="1015312" y="1688756"/>
          <a:ext cx="286043" cy="307018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86043">
                  <a:extLst>
                    <a:ext uri="{9D8B030D-6E8A-4147-A177-3AD203B41FA5}">
                      <a16:colId xmlns:a16="http://schemas.microsoft.com/office/drawing/2014/main" val="39353739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615244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693284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063111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798469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703242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059323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115722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36873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166685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266739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836898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470392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64141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C0C4893-DCDC-4AC0-8F21-7775B3FA9BC8}"/>
              </a:ext>
            </a:extLst>
          </p:cNvPr>
          <p:cNvSpPr txBox="1"/>
          <p:nvPr/>
        </p:nvSpPr>
        <p:spPr>
          <a:xfrm>
            <a:off x="503578" y="2621368"/>
            <a:ext cx="400110" cy="153343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Houses Features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93B15D-B322-4D07-A80B-D60AE8F64947}"/>
              </a:ext>
            </a:extLst>
          </p:cNvPr>
          <p:cNvCxnSpPr>
            <a:cxnSpLocks/>
          </p:cNvCxnSpPr>
          <p:nvPr/>
        </p:nvCxnSpPr>
        <p:spPr bwMode="auto">
          <a:xfrm>
            <a:off x="4333658" y="2111615"/>
            <a:ext cx="0" cy="450637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B4E2E29-66AA-4AA1-8FAA-B3E6D231FEBB}"/>
              </a:ext>
            </a:extLst>
          </p:cNvPr>
          <p:cNvSpPr txBox="1"/>
          <p:nvPr/>
        </p:nvSpPr>
        <p:spPr>
          <a:xfrm>
            <a:off x="951053" y="54624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[13x506]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38F82B5C-A8E1-47B1-B035-C82CC8725CE2}"/>
              </a:ext>
            </a:extLst>
          </p:cNvPr>
          <p:cNvCxnSpPr>
            <a:cxnSpLocks/>
          </p:cNvCxnSpPr>
          <p:nvPr/>
        </p:nvCxnSpPr>
        <p:spPr bwMode="auto">
          <a:xfrm flipV="1">
            <a:off x="2063355" y="3755489"/>
            <a:ext cx="1007851" cy="364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42A8416-0CC9-419A-A148-55A097D6A3EE}"/>
              </a:ext>
            </a:extLst>
          </p:cNvPr>
          <p:cNvSpPr txBox="1"/>
          <p:nvPr/>
        </p:nvSpPr>
        <p:spPr>
          <a:xfrm>
            <a:off x="3150658" y="3607651"/>
            <a:ext cx="2680399" cy="33855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Trained </a:t>
            </a:r>
            <a:r>
              <a:rPr lang="en-U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8F77B73-2763-41A4-9A12-A5A48DD9BCD0}"/>
              </a:ext>
            </a:extLst>
          </p:cNvPr>
          <p:cNvSpPr txBox="1"/>
          <p:nvPr/>
        </p:nvSpPr>
        <p:spPr>
          <a:xfrm>
            <a:off x="6710042" y="3362270"/>
            <a:ext cx="8891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F20CE33-59D5-45EF-9AC2-17311ADE012A}"/>
              </a:ext>
            </a:extLst>
          </p:cNvPr>
          <p:cNvSpPr txBox="1"/>
          <p:nvPr/>
        </p:nvSpPr>
        <p:spPr>
          <a:xfrm>
            <a:off x="3150659" y="1658689"/>
            <a:ext cx="2444581" cy="33855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Designed</a:t>
            </a:r>
            <a:r>
              <a:rPr lang="en-U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Keras Model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EAD1299-F3D2-41CC-A636-CC7D6C07124F}"/>
              </a:ext>
            </a:extLst>
          </p:cNvPr>
          <p:cNvSpPr txBox="1"/>
          <p:nvPr/>
        </p:nvSpPr>
        <p:spPr>
          <a:xfrm>
            <a:off x="3150659" y="2621368"/>
            <a:ext cx="2444580" cy="33855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Compiled</a:t>
            </a:r>
            <a:r>
              <a:rPr lang="en-U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Keras Model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52F0C90-3C49-4CC3-A205-2F3265C1690F}"/>
              </a:ext>
            </a:extLst>
          </p:cNvPr>
          <p:cNvCxnSpPr>
            <a:cxnSpLocks/>
          </p:cNvCxnSpPr>
          <p:nvPr/>
        </p:nvCxnSpPr>
        <p:spPr bwMode="auto">
          <a:xfrm>
            <a:off x="4333658" y="3068174"/>
            <a:ext cx="0" cy="450637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6E60C639-37A8-41E5-890B-8CC6667586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470319"/>
              </p:ext>
            </p:extLst>
          </p:nvPr>
        </p:nvGraphicFramePr>
        <p:xfrm>
          <a:off x="1167712" y="1841156"/>
          <a:ext cx="286043" cy="307018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86043">
                  <a:extLst>
                    <a:ext uri="{9D8B030D-6E8A-4147-A177-3AD203B41FA5}">
                      <a16:colId xmlns:a16="http://schemas.microsoft.com/office/drawing/2014/main" val="39353739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615244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693284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063111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798469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703242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059323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115722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36873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166685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266739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836898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470392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641417"/>
                  </a:ext>
                </a:extLst>
              </a:tr>
            </a:tbl>
          </a:graphicData>
        </a:graphic>
      </p:graphicFrame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13AF6521-3B84-4C31-9711-F3E106140C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217120"/>
              </p:ext>
            </p:extLst>
          </p:nvPr>
        </p:nvGraphicFramePr>
        <p:xfrm>
          <a:off x="1320112" y="1993556"/>
          <a:ext cx="286043" cy="307018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86043">
                  <a:extLst>
                    <a:ext uri="{9D8B030D-6E8A-4147-A177-3AD203B41FA5}">
                      <a16:colId xmlns:a16="http://schemas.microsoft.com/office/drawing/2014/main" val="39353739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615244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693284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063111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798469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703242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059323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115722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36873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166685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266739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836898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470392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641417"/>
                  </a:ext>
                </a:extLst>
              </a:tr>
            </a:tbl>
          </a:graphicData>
        </a:graphic>
      </p:graphicFrame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4BEB81F9-32FA-4E0E-96F3-C084494ACD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208584"/>
              </p:ext>
            </p:extLst>
          </p:nvPr>
        </p:nvGraphicFramePr>
        <p:xfrm>
          <a:off x="1472512" y="2145956"/>
          <a:ext cx="286043" cy="307018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86043">
                  <a:extLst>
                    <a:ext uri="{9D8B030D-6E8A-4147-A177-3AD203B41FA5}">
                      <a16:colId xmlns:a16="http://schemas.microsoft.com/office/drawing/2014/main" val="39353739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615244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693284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063111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798469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703242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059323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115722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36873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166685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266739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836898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470392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641417"/>
                  </a:ext>
                </a:extLst>
              </a:tr>
            </a:tbl>
          </a:graphicData>
        </a:graphic>
      </p:graphicFrame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321ED788-C65F-4B0A-A092-33C16DD06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803694"/>
              </p:ext>
            </p:extLst>
          </p:nvPr>
        </p:nvGraphicFramePr>
        <p:xfrm>
          <a:off x="1624912" y="2298356"/>
          <a:ext cx="286043" cy="307018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86043">
                  <a:extLst>
                    <a:ext uri="{9D8B030D-6E8A-4147-A177-3AD203B41FA5}">
                      <a16:colId xmlns:a16="http://schemas.microsoft.com/office/drawing/2014/main" val="39353739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615244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693284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063111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798469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703242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059323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115722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36873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166685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266739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836898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470392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641417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51D26786-C63E-4DC6-8D39-6E5BF353F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17400" tIns="158700" rIns="31740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C9CE61-A6E7-43A1-8C74-784ED49C4645}"/>
              </a:ext>
            </a:extLst>
          </p:cNvPr>
          <p:cNvCxnSpPr>
            <a:cxnSpLocks/>
          </p:cNvCxnSpPr>
          <p:nvPr/>
        </p:nvCxnSpPr>
        <p:spPr bwMode="auto">
          <a:xfrm flipV="1">
            <a:off x="5910509" y="3755242"/>
            <a:ext cx="1762347" cy="1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F6D279C7-DA3C-45FE-B1B5-771E53157CA7}"/>
              </a:ext>
            </a:extLst>
          </p:cNvPr>
          <p:cNvSpPr txBox="1"/>
          <p:nvPr/>
        </p:nvSpPr>
        <p:spPr>
          <a:xfrm>
            <a:off x="2073321" y="3438374"/>
            <a:ext cx="969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Fit</a:t>
            </a:r>
          </a:p>
        </p:txBody>
      </p:sp>
      <p:graphicFrame>
        <p:nvGraphicFramePr>
          <p:cNvPr id="85" name="Table 84">
            <a:extLst>
              <a:ext uri="{FF2B5EF4-FFF2-40B4-BE49-F238E27FC236}">
                <a16:creationId xmlns:a16="http://schemas.microsoft.com/office/drawing/2014/main" id="{6B256C6B-F510-4452-9267-E49220AD7D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889066"/>
              </p:ext>
            </p:extLst>
          </p:nvPr>
        </p:nvGraphicFramePr>
        <p:xfrm>
          <a:off x="6361413" y="2411111"/>
          <a:ext cx="286043" cy="307018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86043">
                  <a:extLst>
                    <a:ext uri="{9D8B030D-6E8A-4147-A177-3AD203B41FA5}">
                      <a16:colId xmlns:a16="http://schemas.microsoft.com/office/drawing/2014/main" val="39353739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615244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693284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063111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798469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703242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059323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115722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36873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166685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266739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836898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470392"/>
                  </a:ext>
                </a:extLst>
              </a:tr>
              <a:tr h="23806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641417"/>
                  </a:ext>
                </a:extLst>
              </a:tr>
            </a:tbl>
          </a:graphicData>
        </a:graphic>
      </p:graphicFrame>
      <p:sp>
        <p:nvSpPr>
          <p:cNvPr id="86" name="TextBox 85">
            <a:extLst>
              <a:ext uri="{FF2B5EF4-FFF2-40B4-BE49-F238E27FC236}">
                <a16:creationId xmlns:a16="http://schemas.microsoft.com/office/drawing/2014/main" id="{C13F2E13-2AE6-4232-87AE-A2FF972DF676}"/>
              </a:ext>
            </a:extLst>
          </p:cNvPr>
          <p:cNvSpPr txBox="1"/>
          <p:nvPr/>
        </p:nvSpPr>
        <p:spPr>
          <a:xfrm>
            <a:off x="7938050" y="3585965"/>
            <a:ext cx="770744" cy="33855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25.75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667F442-0C75-4D82-9056-D31FDBBB59A4}"/>
              </a:ext>
            </a:extLst>
          </p:cNvPr>
          <p:cNvSpPr txBox="1"/>
          <p:nvPr/>
        </p:nvSpPr>
        <p:spPr>
          <a:xfrm>
            <a:off x="6288980" y="5563811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606186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563" y="593725"/>
            <a:ext cx="8686800" cy="37465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Tutorial 1: Summary</a:t>
            </a:r>
          </a:p>
        </p:txBody>
      </p: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C64F8AE7-7F4C-4034-92F4-C77D35C79F24}"/>
              </a:ext>
            </a:extLst>
          </p:cNvPr>
          <p:cNvSpPr/>
          <p:nvPr/>
        </p:nvSpPr>
        <p:spPr bwMode="auto">
          <a:xfrm>
            <a:off x="1760843" y="1666509"/>
            <a:ext cx="5118258" cy="3808773"/>
          </a:xfrm>
          <a:prstGeom prst="flowChartProcess">
            <a:avLst/>
          </a:prstGeom>
          <a:gradFill>
            <a:gsLst>
              <a:gs pos="0">
                <a:schemeClr val="accent6">
                  <a:tint val="50000"/>
                  <a:satMod val="300000"/>
                  <a:alpha val="5000"/>
                </a:schemeClr>
              </a:gs>
              <a:gs pos="100000">
                <a:schemeClr val="accent6">
                  <a:tint val="37000"/>
                  <a:satMod val="300000"/>
                  <a:alpha val="5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</a:gradFill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1"/>
                </a:solidFill>
                <a:latin typeface="Arial" pitchFamily="34" charset="0"/>
              </a:rPr>
              <a:t>This tutorial demonstrate how to estimate some feature value based on the other features (This is basic regression problem)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1200" b="1" dirty="0">
              <a:solidFill>
                <a:schemeClr val="tx1"/>
              </a:solidFill>
              <a:latin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1"/>
                </a:solidFill>
                <a:latin typeface="Arial" pitchFamily="34" charset="0"/>
              </a:rPr>
              <a:t>We learned: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1"/>
                </a:solidFill>
                <a:latin typeface="Arial" pitchFamily="34" charset="0"/>
              </a:rPr>
              <a:t>How to inspect dataset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1"/>
                </a:solidFill>
                <a:latin typeface="Arial" pitchFamily="34" charset="0"/>
              </a:rPr>
              <a:t>How to build a basic Keras model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1"/>
                </a:solidFill>
                <a:latin typeface="Arial" pitchFamily="34" charset="0"/>
              </a:rPr>
              <a:t>How to use Dense, Input, Activation Layers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1"/>
                </a:solidFill>
                <a:latin typeface="Arial" pitchFamily="34" charset="0"/>
              </a:rPr>
              <a:t>How to estimate an accuracy for the regression problem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1200" b="1" dirty="0">
              <a:solidFill>
                <a:schemeClr val="tx1"/>
              </a:solidFill>
              <a:latin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1200" b="1" dirty="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266688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theme/_rels/them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1_10 September 2009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1_10 September 200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eorgia" panose="02040502050405020303" pitchFamily="18" charset="0"/>
          </a:defRPr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10 September 200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008A8A"/>
        </a:accent6>
        <a:hlink>
          <a:srgbClr val="7889FB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10 September 2009">
  <a:themeElements>
    <a:clrScheme name="2_10 September 2009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889FB"/>
      </a:accent1>
      <a:accent2>
        <a:srgbClr val="009999"/>
      </a:accent2>
      <a:accent3>
        <a:srgbClr val="FFFFFF"/>
      </a:accent3>
      <a:accent4>
        <a:srgbClr val="000000"/>
      </a:accent4>
      <a:accent5>
        <a:srgbClr val="BEC4FD"/>
      </a:accent5>
      <a:accent6>
        <a:srgbClr val="008A8A"/>
      </a:accent6>
      <a:hlink>
        <a:srgbClr val="7889FB"/>
      </a:hlink>
      <a:folHlink>
        <a:srgbClr val="9900CC"/>
      </a:folHlink>
    </a:clrScheme>
    <a:fontScheme name="2_10 September 2009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10 September 200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008A8A"/>
        </a:accent6>
        <a:hlink>
          <a:srgbClr val="7889FB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3_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</a:majorFont>
      <a:minorFont>
        <a:latin typeface="Calibri"/>
        <a:ea typeface=""/>
        <a:cs typeface=""/>
        <a:font script="Jpan" typeface="ＭＳ ゴシック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ＭＳ 明朝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36895</TotalTime>
  <Words>731</Words>
  <Application>Microsoft Office PowerPoint</Application>
  <PresentationFormat>On-screen Show (4:3)</PresentationFormat>
  <Paragraphs>259</Paragraphs>
  <Slides>29</Slides>
  <Notes>3</Notes>
  <HiddenSlides>3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29</vt:i4>
      </vt:variant>
    </vt:vector>
  </HeadingPairs>
  <TitlesOfParts>
    <vt:vector size="48" baseType="lpstr">
      <vt:lpstr>MS PGothic</vt:lpstr>
      <vt:lpstr>MS PGothic</vt:lpstr>
      <vt:lpstr>Arial</vt:lpstr>
      <vt:lpstr>Bookman Old Style</vt:lpstr>
      <vt:lpstr>Calibri</vt:lpstr>
      <vt:lpstr>Corbel</vt:lpstr>
      <vt:lpstr>Courier New</vt:lpstr>
      <vt:lpstr>Georgia</vt:lpstr>
      <vt:lpstr>Gill Sans MT</vt:lpstr>
      <vt:lpstr>Times New Roman</vt:lpstr>
      <vt:lpstr>Wingdings</vt:lpstr>
      <vt:lpstr>Wingdings 2</vt:lpstr>
      <vt:lpstr>Wingdings 3</vt:lpstr>
      <vt:lpstr>1_10 September 2009</vt:lpstr>
      <vt:lpstr>2_10 September 2009</vt:lpstr>
      <vt:lpstr>Median</vt:lpstr>
      <vt:lpstr>3_Median</vt:lpstr>
      <vt:lpstr>Spectrum</vt:lpstr>
      <vt:lpstr>Origin</vt:lpstr>
      <vt:lpstr>Practical Keras Deep Learning Framework Tutorials</vt:lpstr>
      <vt:lpstr>PowerPoint Presentation</vt:lpstr>
      <vt:lpstr>Agenda</vt:lpstr>
      <vt:lpstr>Tutorial 1: How to value a house price?</vt:lpstr>
      <vt:lpstr>Tutorial 1: Dataset Inspection</vt:lpstr>
      <vt:lpstr>Tutorial 1: What we want to achieve ?</vt:lpstr>
      <vt:lpstr>Tutorial 1: Model</vt:lpstr>
      <vt:lpstr>Tutorial 1: Overview</vt:lpstr>
      <vt:lpstr>Tutorial 1: Summary</vt:lpstr>
      <vt:lpstr>Tutorial 2: How to classify a cylinder material ?</vt:lpstr>
      <vt:lpstr>Tutorial 2: Dataset Inspection</vt:lpstr>
      <vt:lpstr>Tutorial 2: Model</vt:lpstr>
      <vt:lpstr>Tutorial 2: Binary Cross Entropy Loss</vt:lpstr>
      <vt:lpstr>Tutorial 2: Summary</vt:lpstr>
      <vt:lpstr>Tutorial 3: How to classify iris flowers?</vt:lpstr>
      <vt:lpstr>Tutorial 3: Dataset Inspection</vt:lpstr>
      <vt:lpstr>Tutorial 3: Model</vt:lpstr>
      <vt:lpstr>Tutorial 3: One Hot Encoding</vt:lpstr>
      <vt:lpstr>Tutorial 3: Summary</vt:lpstr>
      <vt:lpstr>Tutorial 4: How to classify hand written digits?</vt:lpstr>
      <vt:lpstr>Tutorial 4: Dataset Inspection</vt:lpstr>
      <vt:lpstr>Tutorial 4: Model</vt:lpstr>
      <vt:lpstr>Tutorial 4: Summary</vt:lpstr>
      <vt:lpstr>Tutorial 5: Dogs vs Cats Classification (Transfer Learning)</vt:lpstr>
      <vt:lpstr>Tutorial 5: Dataset Inspection</vt:lpstr>
      <vt:lpstr>Tutorial 5: Transfer Learning – Small dataset</vt:lpstr>
      <vt:lpstr>Tutorial 5: Model</vt:lpstr>
      <vt:lpstr>References   </vt:lpstr>
      <vt:lpstr>PowerPoint Presentation</vt:lpstr>
    </vt:vector>
  </TitlesOfParts>
  <Company>IBM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Big Data</dc:title>
  <dc:creator>Labuser</dc:creator>
  <cp:lastModifiedBy>YURA Zharkovsky</cp:lastModifiedBy>
  <cp:revision>2384</cp:revision>
  <dcterms:created xsi:type="dcterms:W3CDTF">2012-07-16T01:24:37Z</dcterms:created>
  <dcterms:modified xsi:type="dcterms:W3CDTF">2017-07-16T13:41:23Z</dcterms:modified>
</cp:coreProperties>
</file>