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62" r:id="rId3"/>
    <p:sldId id="267" r:id="rId4"/>
    <p:sldId id="268" r:id="rId5"/>
    <p:sldId id="272" r:id="rId6"/>
    <p:sldId id="257" r:id="rId7"/>
    <p:sldId id="263" r:id="rId8"/>
    <p:sldId id="264" r:id="rId9"/>
    <p:sldId id="265" r:id="rId10"/>
    <p:sldId id="266" r:id="rId11"/>
    <p:sldId id="271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5" d="100"/>
          <a:sy n="95" d="100"/>
        </p:scale>
        <p:origin x="-37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5EC5F-14E0-4D71-84EA-C66096E17173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BCA10-5080-4C04-A8E8-548EF8E52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082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21F1-5F97-4CA0-821F-4DBA365A5098}" type="datetimeFigureOut">
              <a:rPr lang="ru-RU" smtClean="0"/>
              <a:t>23.06.2022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2AF6E-8D5F-4CA8-BB37-1EAB508DD28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9035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AF6E-8D5F-4CA8-BB37-1EAB508DD28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58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AF6E-8D5F-4CA8-BB37-1EAB508DD28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46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AF6E-8D5F-4CA8-BB37-1EAB508DD28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78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6503" y="1785047"/>
            <a:ext cx="9144000" cy="2387600"/>
          </a:xfr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503" y="4348627"/>
            <a:ext cx="9144000" cy="1655762"/>
          </a:xfr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116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77017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07033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6503" y="1785047"/>
            <a:ext cx="9144000" cy="2387600"/>
          </a:xfr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6503" y="4348627"/>
            <a:ext cx="9144000" cy="1655762"/>
          </a:xfr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764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15735"/>
          </a:xfr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29353" y="6460342"/>
            <a:ext cx="2743200" cy="365125"/>
          </a:xfrm>
        </p:spPr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527244"/>
            <a:ext cx="12191999" cy="32211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527244"/>
            <a:ext cx="12191999" cy="32211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736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0289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142214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932114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218574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562631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086010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15735"/>
          </a:xfr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29353" y="6460342"/>
            <a:ext cx="2743200" cy="365125"/>
          </a:xfrm>
        </p:spPr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6527244"/>
            <a:ext cx="12191999" cy="32211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40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816600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472125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453136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5136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015881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815681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453470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978883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812209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210652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73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6B65-1BE7-4BE5-9E89-EE9D9F9591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33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0709" y="2648608"/>
            <a:ext cx="10135588" cy="1246578"/>
          </a:xfrm>
        </p:spPr>
        <p:txBody>
          <a:bodyPr>
            <a:noAutofit/>
          </a:bodyPr>
          <a:lstStyle/>
          <a:p>
            <a:r>
              <a:rPr lang="ru-RU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ИТ-решение для выбора </a:t>
            </a:r>
            <a:r>
              <a:rPr lang="ru-RU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района для проживания в Москве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91145" y="4778057"/>
            <a:ext cx="2015152" cy="178899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Разработчики: </a:t>
            </a:r>
          </a:p>
          <a:p>
            <a:pPr algn="l">
              <a:spcBef>
                <a:spcPts val="0"/>
              </a:spcBef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Елисеев Арсений</a:t>
            </a:r>
          </a:p>
          <a:p>
            <a:pPr algn="l">
              <a:spcBef>
                <a:spcPts val="0"/>
              </a:spcBef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Валиулин Юрий</a:t>
            </a:r>
          </a:p>
          <a:p>
            <a:pPr algn="l">
              <a:spcBef>
                <a:spcPts val="0"/>
              </a:spcBef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Смирнов Юрий</a:t>
            </a:r>
          </a:p>
          <a:p>
            <a:pPr algn="l">
              <a:spcBef>
                <a:spcPts val="0"/>
              </a:spcBef>
            </a:pPr>
            <a:endParaRPr lang="ru-RU" sz="1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</a:pPr>
            <a:r>
              <a:rPr lang="ru-RU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Группа:</a:t>
            </a:r>
          </a:p>
          <a:p>
            <a:pPr algn="l">
              <a:spcBef>
                <a:spcPts val="0"/>
              </a:spcBef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БЛГ-172</a:t>
            </a: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82"/>
          <a:stretch/>
        </p:blipFill>
        <p:spPr>
          <a:xfrm>
            <a:off x="9788183" y="94592"/>
            <a:ext cx="1541572" cy="16711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80" y="94592"/>
            <a:ext cx="1495004" cy="16711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59" y="-110361"/>
            <a:ext cx="3249022" cy="20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93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Ценность решения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363" y="1862989"/>
            <a:ext cx="8419409" cy="4351338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Интерактивный подход к представлению данных</a:t>
            </a:r>
          </a:p>
          <a:p>
            <a:pPr marL="0" indent="0">
              <a:buNone/>
            </a:pP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Оценка районов на основе основополагающих с точки зрения пользователей критериев</a:t>
            </a:r>
          </a:p>
          <a:p>
            <a:pPr marL="0" indent="0">
              <a:buNone/>
            </a:pP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важности каждого критерия согласно предпочтениям пользователя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768" y="-449881"/>
            <a:ext cx="2115495" cy="2115495"/>
          </a:xfrm>
          <a:prstGeom prst="rect">
            <a:avLst/>
          </a:prstGeom>
        </p:spPr>
      </p:pic>
      <p:sp>
        <p:nvSpPr>
          <p:cNvPr id="6" name="Номер слайда 4"/>
          <p:cNvSpPr txBox="1">
            <a:spLocks/>
          </p:cNvSpPr>
          <p:nvPr/>
        </p:nvSpPr>
        <p:spPr>
          <a:xfrm>
            <a:off x="5845875" y="6546272"/>
            <a:ext cx="500247" cy="311728"/>
          </a:xfrm>
          <a:prstGeom prst="rect">
            <a:avLst/>
          </a:prstGeom>
          <a:solidFill>
            <a:srgbClr val="3F3F3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10</a:t>
            </a:r>
            <a:endParaRPr lang="ru-RU" sz="2400" b="1" dirty="0"/>
          </a:p>
        </p:txBody>
      </p:sp>
      <p:pic>
        <p:nvPicPr>
          <p:cNvPr id="3074" name="Picture 2" descr="ÐÐ°ÑÑÐ¸Ð½ÐºÐ¸ Ð¿Ð¾ Ð·Ð°Ð¿ÑÐ¾ÑÑ Ð³Ð°Ð»Ð¾ÑÐºÐ° 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36" y="3173482"/>
            <a:ext cx="1730351" cy="173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5095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0709" y="2648608"/>
            <a:ext cx="10135588" cy="1246578"/>
          </a:xfrm>
        </p:spPr>
        <p:txBody>
          <a:bodyPr>
            <a:noAutofit/>
          </a:bodyPr>
          <a:lstStyle/>
          <a:p>
            <a:r>
              <a:rPr lang="ru-RU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ИТ-решение для выбора </a:t>
            </a:r>
            <a:r>
              <a:rPr lang="ru-RU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района для проживания в Москве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91145" y="4778057"/>
            <a:ext cx="2015152" cy="178899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Разработчики: </a:t>
            </a:r>
          </a:p>
          <a:p>
            <a:pPr algn="l">
              <a:spcBef>
                <a:spcPts val="0"/>
              </a:spcBef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Елисеев Арсений</a:t>
            </a:r>
          </a:p>
          <a:p>
            <a:pPr algn="l">
              <a:spcBef>
                <a:spcPts val="0"/>
              </a:spcBef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Валиулин Юрий</a:t>
            </a:r>
          </a:p>
          <a:p>
            <a:pPr algn="l">
              <a:spcBef>
                <a:spcPts val="0"/>
              </a:spcBef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Смирнов Юрий</a:t>
            </a:r>
          </a:p>
          <a:p>
            <a:pPr algn="l">
              <a:spcBef>
                <a:spcPts val="0"/>
              </a:spcBef>
            </a:pPr>
            <a:endParaRPr lang="ru-RU" sz="1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spcBef>
                <a:spcPts val="0"/>
              </a:spcBef>
            </a:pPr>
            <a:r>
              <a:rPr lang="ru-RU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Группа:</a:t>
            </a:r>
          </a:p>
          <a:p>
            <a:pPr algn="l">
              <a:spcBef>
                <a:spcPts val="0"/>
              </a:spcBef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БЛГ-172</a:t>
            </a: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82"/>
          <a:stretch/>
        </p:blipFill>
        <p:spPr>
          <a:xfrm>
            <a:off x="9788183" y="94592"/>
            <a:ext cx="1541572" cy="16711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80" y="94592"/>
            <a:ext cx="1495004" cy="16711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59" y="-110361"/>
            <a:ext cx="3249022" cy="20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94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Краткое резюме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083" y="2052523"/>
            <a:ext cx="9388367" cy="4351338"/>
          </a:xfrm>
        </p:spPr>
        <p:txBody>
          <a:bodyPr/>
          <a:lstStyle/>
          <a:p>
            <a:r>
              <a:rPr lang="ru-RU" u="sng" dirty="0"/>
              <a:t>Цель проекта</a:t>
            </a:r>
            <a:r>
              <a:rPr lang="ru-RU" dirty="0"/>
              <a:t>: определение наиболее оптимального для проживания района Москвы по ряду критериев, среди которых: экологичность, транспортная доступность, наличие точек торговли и др.</a:t>
            </a:r>
          </a:p>
          <a:p>
            <a:r>
              <a:rPr lang="ru-RU" u="sng" dirty="0"/>
              <a:t>Методы исследования</a:t>
            </a:r>
            <a:r>
              <a:rPr lang="ru-RU" dirty="0"/>
              <a:t>: количественный анализ, критериальный анализ, </a:t>
            </a:r>
            <a:r>
              <a:rPr lang="ru-RU" dirty="0" smtClean="0"/>
              <a:t>формализация.</a:t>
            </a:r>
            <a:endParaRPr lang="ru-RU" dirty="0"/>
          </a:p>
          <a:p>
            <a:r>
              <a:rPr lang="ru-RU" u="sng" dirty="0" smtClean="0"/>
              <a:t>Полезность исследования</a:t>
            </a:r>
            <a:r>
              <a:rPr lang="ru-RU" dirty="0" smtClean="0"/>
              <a:t>: помощь в выборе района </a:t>
            </a:r>
            <a:r>
              <a:rPr lang="ru-RU" dirty="0"/>
              <a:t>М</a:t>
            </a:r>
            <a:r>
              <a:rPr lang="ru-RU" dirty="0" smtClean="0"/>
              <a:t>осквы на основе неценовых критериев тем, кто желает приобрести квартиру для постоянного проживания.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324" y="-449881"/>
            <a:ext cx="2115495" cy="2115495"/>
          </a:xfrm>
          <a:prstGeom prst="rect">
            <a:avLst/>
          </a:prstGeom>
        </p:spPr>
      </p:pic>
      <p:sp>
        <p:nvSpPr>
          <p:cNvPr id="6" name="Номер слайда 4"/>
          <p:cNvSpPr txBox="1">
            <a:spLocks/>
          </p:cNvSpPr>
          <p:nvPr/>
        </p:nvSpPr>
        <p:spPr>
          <a:xfrm>
            <a:off x="5923312" y="6546043"/>
            <a:ext cx="345374" cy="311957"/>
          </a:xfrm>
          <a:prstGeom prst="rect">
            <a:avLst/>
          </a:prstGeom>
          <a:solidFill>
            <a:srgbClr val="3F3F3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2</a:t>
            </a:r>
            <a:endParaRPr lang="ru-RU" sz="2400" b="1" dirty="0"/>
          </a:p>
        </p:txBody>
      </p:sp>
      <p:pic>
        <p:nvPicPr>
          <p:cNvPr id="2054" name="Picture 6" descr="ÐÐ°ÑÑÐ¸Ð½ÐºÐ¸ Ð¿Ð¾ Ð·Ð°Ð¿ÑÐ¾ÑÑ ÑÐ¿Ð¸ÑÐ¾Ðº 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04" y="3291725"/>
            <a:ext cx="1872934" cy="18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0768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Юра\Desktop\fnwNic8lQP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3470977"/>
            <a:ext cx="7264958" cy="8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p.userapi.com/c845520/v845520690/1649cf/lWZW4CyFVn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80" y="4585466"/>
            <a:ext cx="3632479" cy="13930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p.userapi.com/c845520/v845520690/1649ed/a8D0FJt2ym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4554112"/>
            <a:ext cx="3516927" cy="14244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Юра\Desktop\fQUvmiemEr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" y="2658421"/>
            <a:ext cx="7264958" cy="56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Юра\Desktop\tU3jAOMp0h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1296541"/>
            <a:ext cx="7264961" cy="10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проблемы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0306" y="-449881"/>
            <a:ext cx="2115495" cy="2115495"/>
          </a:xfrm>
          <a:prstGeom prst="rect">
            <a:avLst/>
          </a:prstGeom>
        </p:spPr>
      </p:pic>
      <p:sp>
        <p:nvSpPr>
          <p:cNvPr id="13" name="Номер слайда 4"/>
          <p:cNvSpPr txBox="1">
            <a:spLocks/>
          </p:cNvSpPr>
          <p:nvPr/>
        </p:nvSpPr>
        <p:spPr>
          <a:xfrm>
            <a:off x="5923312" y="6546043"/>
            <a:ext cx="345374" cy="311957"/>
          </a:xfrm>
          <a:prstGeom prst="rect">
            <a:avLst/>
          </a:prstGeom>
          <a:solidFill>
            <a:srgbClr val="3F3F3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4621" y="1166067"/>
            <a:ext cx="5830182" cy="5691933"/>
          </a:xfrm>
        </p:spPr>
        <p:txBody>
          <a:bodyPr>
            <a:normAutofit/>
          </a:bodyPr>
          <a:lstStyle/>
          <a:p>
            <a:r>
              <a:rPr lang="ru-RU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миллионов жителей</a:t>
            </a:r>
          </a:p>
          <a:p>
            <a:r>
              <a:rPr lang="ru-RU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2500 км^2</a:t>
            </a:r>
          </a:p>
          <a:p>
            <a:r>
              <a:rPr lang="ru-RU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административных округов</a:t>
            </a:r>
          </a:p>
          <a:p>
            <a:r>
              <a:rPr lang="ru-RU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 районов</a:t>
            </a:r>
          </a:p>
          <a:p>
            <a:r>
              <a:rPr lang="ru-RU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поселение</a:t>
            </a:r>
          </a:p>
          <a:p>
            <a:r>
              <a:rPr lang="ru-RU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223 станции метро</a:t>
            </a:r>
          </a:p>
          <a:p>
            <a:r>
              <a:rPr lang="ru-RU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377 предприятий</a:t>
            </a:r>
          </a:p>
          <a:p>
            <a:r>
              <a:rPr lang="ru-RU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57000 магазинов</a:t>
            </a:r>
          </a:p>
          <a:p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200726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 и качество данных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9" b="28422"/>
          <a:stretch/>
        </p:blipFill>
        <p:spPr>
          <a:xfrm>
            <a:off x="93518" y="1332031"/>
            <a:ext cx="3501020" cy="2878345"/>
          </a:xfr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50" y="1821346"/>
            <a:ext cx="4873178" cy="1899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63" y="1332031"/>
            <a:ext cx="1217762" cy="2878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76007" y="4437687"/>
            <a:ext cx="5937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Основной источник данных – Портал открытых данных Правительства Москвы</a:t>
            </a:r>
          </a:p>
          <a:p>
            <a:pPr marL="144000" marR="0" lvl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задания границ районов используется файл 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geojson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1920" y="-449881"/>
            <a:ext cx="2115495" cy="2115495"/>
          </a:xfrm>
          <a:prstGeom prst="rect">
            <a:avLst/>
          </a:prstGeom>
        </p:spPr>
      </p:pic>
      <p:sp>
        <p:nvSpPr>
          <p:cNvPr id="10" name="Номер слайда 4"/>
          <p:cNvSpPr txBox="1">
            <a:spLocks/>
          </p:cNvSpPr>
          <p:nvPr/>
        </p:nvSpPr>
        <p:spPr>
          <a:xfrm>
            <a:off x="5923312" y="6546043"/>
            <a:ext cx="345374" cy="311957"/>
          </a:xfrm>
          <a:prstGeom prst="rect">
            <a:avLst/>
          </a:prstGeom>
          <a:solidFill>
            <a:srgbClr val="3F3F3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prstClr val="white">
                    <a:tint val="75000"/>
                  </a:prstClr>
                </a:solidFill>
                <a:latin typeface="Calibri" panose="020F0502020204030204"/>
              </a:rPr>
              <a:t>4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76007" y="4439764"/>
            <a:ext cx="5937075" cy="16457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4438726"/>
            <a:ext cx="5068007" cy="1089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5528441"/>
            <a:ext cx="5068007" cy="745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15104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215735"/>
          </a:xfrm>
        </p:spPr>
        <p:txBody>
          <a:bodyPr>
            <a:noAutofit/>
          </a:bodyPr>
          <a:lstStyle/>
          <a:p>
            <a:r>
              <a:rPr lang="ru-RU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Экологическая безопасность и </a:t>
            </a:r>
            <a:br>
              <a:rPr lang="ru-RU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загруженность дорог</a:t>
            </a:r>
            <a:endParaRPr lang="ru-RU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5923312" y="6546043"/>
            <a:ext cx="345374" cy="311957"/>
          </a:xfrm>
          <a:solidFill>
            <a:srgbClr val="3F3F3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3" y="-450010"/>
            <a:ext cx="2115754" cy="211575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9836"/>
            <a:ext cx="87820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01" y="4954518"/>
            <a:ext cx="3352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73662" y="1943855"/>
            <a:ext cx="30446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ru-RU" sz="2400" dirty="0" smtClean="0"/>
              <a:t>Цветовое нанесение на карту отображает количество экологически вредных предприятий в районе.</a:t>
            </a:r>
          </a:p>
          <a:p>
            <a:r>
              <a:rPr lang="en-US" sz="2400" dirty="0" smtClean="0"/>
              <a:t>-</a:t>
            </a:r>
            <a:r>
              <a:rPr lang="ru-RU" sz="2400" dirty="0" smtClean="0"/>
              <a:t>Загруженность дорог представлена в подписях (</a:t>
            </a:r>
            <a:r>
              <a:rPr lang="en-US" sz="2400" dirty="0" smtClean="0"/>
              <a:t>Tooltip).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04777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Транспортная инфраструктура и удалённость </a:t>
            </a:r>
            <a:br>
              <a:rPr lang="ru-RU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центра </a:t>
            </a:r>
            <a:endParaRPr lang="ru-RU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5923312" y="6546043"/>
            <a:ext cx="345374" cy="311957"/>
          </a:xfrm>
          <a:prstGeom prst="rect">
            <a:avLst/>
          </a:prstGeom>
          <a:solidFill>
            <a:srgbClr val="3F3F3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6</a:t>
            </a:r>
            <a:endParaRPr lang="ru-RU" sz="2400" b="1" dirty="0"/>
          </a:p>
        </p:txBody>
      </p:sp>
      <p:pic>
        <p:nvPicPr>
          <p:cNvPr id="6" name="Объект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3" y="-450010"/>
            <a:ext cx="2115754" cy="211575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06012"/>
            <a:ext cx="848677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86775" y="2451797"/>
            <a:ext cx="3705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-Цветовое нанесение на карте соответствует удаленности района относительно центра города.</a:t>
            </a:r>
          </a:p>
          <a:p>
            <a:r>
              <a:rPr lang="ru-RU" dirty="0" smtClean="0"/>
              <a:t>-Карта метро позволяет понять, в каких районах метро присутствует.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3742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Торговые точки 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3" y="-450010"/>
            <a:ext cx="2115754" cy="2115754"/>
          </a:xfrm>
          <a:prstGeom prst="rect">
            <a:avLst/>
          </a:prstGeom>
        </p:spPr>
      </p:pic>
      <p:sp>
        <p:nvSpPr>
          <p:cNvPr id="6" name="Номер слайда 4"/>
          <p:cNvSpPr txBox="1">
            <a:spLocks/>
          </p:cNvSpPr>
          <p:nvPr/>
        </p:nvSpPr>
        <p:spPr>
          <a:xfrm>
            <a:off x="5923312" y="6546043"/>
            <a:ext cx="345374" cy="311957"/>
          </a:xfrm>
          <a:prstGeom prst="rect">
            <a:avLst/>
          </a:prstGeom>
          <a:solidFill>
            <a:srgbClr val="3F3F3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7</a:t>
            </a:r>
            <a:endParaRPr lang="ru-RU" sz="2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351"/>
            <a:ext cx="741045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57810" y="1665744"/>
            <a:ext cx="3537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-Рейтинг районов по торговым точкам построен, как:  отношение числа торговых точек района к численности района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727716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Рейтинг (интерактивная карта)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3" y="-450010"/>
            <a:ext cx="2115754" cy="2115754"/>
          </a:xfrm>
          <a:prstGeom prst="rect">
            <a:avLst/>
          </a:prstGeom>
        </p:spPr>
      </p:pic>
      <p:sp>
        <p:nvSpPr>
          <p:cNvPr id="6" name="Номер слайда 4"/>
          <p:cNvSpPr txBox="1">
            <a:spLocks/>
          </p:cNvSpPr>
          <p:nvPr/>
        </p:nvSpPr>
        <p:spPr>
          <a:xfrm>
            <a:off x="5923312" y="6546043"/>
            <a:ext cx="345374" cy="311957"/>
          </a:xfrm>
          <a:prstGeom prst="rect">
            <a:avLst/>
          </a:prstGeom>
          <a:solidFill>
            <a:srgbClr val="3F3F3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8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97" y="2410221"/>
            <a:ext cx="3609975" cy="27908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7" y="1905396"/>
            <a:ext cx="1466850" cy="5048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995" y="1781570"/>
            <a:ext cx="6886575" cy="40481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75017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Рейтинг (столбиковая диаграмма)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3" y="-450010"/>
            <a:ext cx="2115754" cy="2115754"/>
          </a:xfrm>
          <a:prstGeom prst="rect">
            <a:avLst/>
          </a:prstGeom>
        </p:spPr>
      </p:pic>
      <p:sp>
        <p:nvSpPr>
          <p:cNvPr id="6" name="Номер слайда 4"/>
          <p:cNvSpPr txBox="1">
            <a:spLocks/>
          </p:cNvSpPr>
          <p:nvPr/>
        </p:nvSpPr>
        <p:spPr>
          <a:xfrm>
            <a:off x="5923312" y="6546043"/>
            <a:ext cx="345374" cy="311957"/>
          </a:xfrm>
          <a:prstGeom prst="rect">
            <a:avLst/>
          </a:prstGeom>
          <a:solidFill>
            <a:srgbClr val="3F3F3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9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45" y="1376855"/>
            <a:ext cx="7730108" cy="4984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0573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Бизнес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Бизнес" id="{B86C8D55-9464-4954-AE38-FF5470CF2ADC}" vid="{781F19C2-DCEF-4A6C-ADBE-A48B051A8090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262</Words>
  <Application>Microsoft Office PowerPoint</Application>
  <PresentationFormat>Произвольный</PresentationFormat>
  <Paragraphs>63</Paragraphs>
  <Slides>11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Бизнес</vt:lpstr>
      <vt:lpstr>ИТ-решение для выбора района для проживания в Москве</vt:lpstr>
      <vt:lpstr>Краткое резюме</vt:lpstr>
      <vt:lpstr>Описание проблемы</vt:lpstr>
      <vt:lpstr>Источник и качество данных</vt:lpstr>
      <vt:lpstr>Экологическая безопасность и  загруженность дорог</vt:lpstr>
      <vt:lpstr>Транспортная инфраструктура и удалённость  от центра </vt:lpstr>
      <vt:lpstr>Торговые точки </vt:lpstr>
      <vt:lpstr>Рейтинг (интерактивная карта)</vt:lpstr>
      <vt:lpstr>Рейтинг (столбиковая диаграмма)</vt:lpstr>
      <vt:lpstr>Ценность решения</vt:lpstr>
      <vt:lpstr>ИТ-решение для выбора района для проживания в Москве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arselisak@gmail.com</dc:creator>
  <cp:lastModifiedBy>Юра</cp:lastModifiedBy>
  <cp:revision>61</cp:revision>
  <dcterms:created xsi:type="dcterms:W3CDTF">2018-12-03T22:02:27Z</dcterms:created>
  <dcterms:modified xsi:type="dcterms:W3CDTF">2022-06-23T20:30:13Z</dcterms:modified>
</cp:coreProperties>
</file>