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66" r:id="rId6"/>
    <p:sldId id="260" r:id="rId7"/>
    <p:sldId id="261" r:id="rId8"/>
    <p:sldId id="267" r:id="rId9"/>
    <p:sldId id="268" r:id="rId10"/>
    <p:sldId id="270" r:id="rId11"/>
    <p:sldId id="269" r:id="rId12"/>
    <p:sldId id="273" r:id="rId13"/>
    <p:sldId id="271" r:id="rId14"/>
    <p:sldId id="272" r:id="rId15"/>
    <p:sldId id="274" r:id="rId16"/>
    <p:sldId id="275" r:id="rId17"/>
    <p:sldId id="262" r:id="rId18"/>
    <p:sldId id="263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6283" autoAdjust="0"/>
  </p:normalViewPr>
  <p:slideViewPr>
    <p:cSldViewPr snapToGrid="0" snapToObjects="1">
      <p:cViewPr varScale="1">
        <p:scale>
          <a:sx n="93" d="100"/>
          <a:sy n="9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0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ru-RU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323624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Введение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49007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Веб-разработка в современном мире требует использования эффективных инструментов, таких как VS Code и IntelliJ IDEA. Эти интегрированные среды разработки предоставляют разработчикам мощные возможности для создания качественного программного обеспечения.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1023"/>
            <a:ext cx="10119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Отладка кода в Visual Studio Code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65973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3881676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Установка Точек Останова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709279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Возможность установки точек останова в коде для более эффективной отладки и поиска ошибок.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265973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388167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Пошаговое Выполнение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70927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Инструменты пошагового выполнения кода, включая возможность шагать по строкам и отслеживать значения переменных.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265973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8167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Анализ Стека Вызовов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09279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Мощные инструменты анализа стека вызовов для выявления и исправления сложных ошибок и неполадок в коде.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29151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Использование расширений для веб-разработки в Visual Studio Code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3497461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Live Server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497461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Удобный сервер для разработки в реальном времени с автоматической перезагрузкой страницы после сохранения файла.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704517"/>
            <a:ext cx="10554414" cy="1347907"/>
          </a:xfrm>
          <a:prstGeom prst="rect">
            <a:avLst/>
          </a:prstGeom>
          <a:solidFill>
            <a:srgbClr val="382748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484536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 Rename Tag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84536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Расширение, которое автоматически переименовывает закрывающие и открывающие теги HTML и XML.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0163" y="6193274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Bracket Pair Colorizer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6193274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Поможет отслеживать парные скобки, определяя их по цвету и упрощая навигацию в сложных структурах кода.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65294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Расширение функциональности с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помощью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плагинов</a:t>
            </a:r>
            <a:r>
              <a:rPr lang="ru-RU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в 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8" name="Text 5"/>
          <p:cNvSpPr/>
          <p:nvPr/>
        </p:nvSpPr>
        <p:spPr>
          <a:xfrm>
            <a:off x="2204085" y="359021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62485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Поддержка плагинов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45246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Возможность установки широкого спектра плагинов для дополнительной функциональности.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2" name="Text 9"/>
          <p:cNvSpPr/>
          <p:nvPr/>
        </p:nvSpPr>
        <p:spPr>
          <a:xfrm>
            <a:off x="5796320" y="359021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624858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Создание пользовательских плагинов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79964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Инструменты для разработки собственных плагинов, расширяющих функциональные возможности IDE.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6" name="Text 13"/>
          <p:cNvSpPr/>
          <p:nvPr/>
        </p:nvSpPr>
        <p:spPr>
          <a:xfrm>
            <a:off x="9388554" y="359021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62485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Обновления и поддержка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45246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Регулярные обновления и поддержка плагинов, обеспечивающие их работоспособность с обновлениями IDE.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0009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Использование фреймворков и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библиотек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3156347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Поддержка популярных фреймворков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90799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Интеграция с Angular, React, Vue.js и другими фреймворками обеспечивает удобную разработку.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Управление библиотеками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Удобные инструменты для установки, обновления и управления библиотечными зависимостями.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Автоматическое исправление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Поддержка автоматического исправления зависимостей по мере их изменения.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389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67796" y="3176707"/>
            <a:ext cx="9894808" cy="1301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26"/>
              </a:lnSpc>
              <a:buNone/>
            </a:pPr>
            <a:r>
              <a:rPr lang="en-US" sz="410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Управление зависимостями и </a:t>
            </a:r>
            <a:r>
              <a:rPr lang="en-US" sz="4101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сборка</a:t>
            </a:r>
            <a:r>
              <a:rPr lang="en-US" sz="410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4101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проекта</a:t>
            </a:r>
            <a:r>
              <a:rPr lang="en-US" sz="410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410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для </a:t>
            </a:r>
            <a:r>
              <a:rPr lang="en-US" sz="410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 IDEA</a:t>
            </a:r>
            <a:endParaRPr lang="en-US" sz="4101" dirty="0"/>
          </a:p>
        </p:txBody>
      </p:sp>
      <p:sp>
        <p:nvSpPr>
          <p:cNvPr id="6" name="Shape 3"/>
          <p:cNvSpPr/>
          <p:nvPr/>
        </p:nvSpPr>
        <p:spPr>
          <a:xfrm>
            <a:off x="2367796" y="4790956"/>
            <a:ext cx="3159443" cy="2867025"/>
          </a:xfrm>
          <a:prstGeom prst="roundRect">
            <a:avLst>
              <a:gd name="adj" fmla="val 2180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2576036" y="4999196"/>
            <a:ext cx="2742962" cy="9761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Удобное управление зависимостями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2576036" y="6100286"/>
            <a:ext cx="2742962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Мощные инструменты для добавления, удаления и обновления зависимостей проекта.</a:t>
            </a:r>
            <a:endParaRPr lang="en-US" sz="1640" dirty="0"/>
          </a:p>
        </p:txBody>
      </p:sp>
      <p:sp>
        <p:nvSpPr>
          <p:cNvPr id="9" name="Shape 6"/>
          <p:cNvSpPr/>
          <p:nvPr/>
        </p:nvSpPr>
        <p:spPr>
          <a:xfrm>
            <a:off x="5735479" y="4790956"/>
            <a:ext cx="3159443" cy="2867025"/>
          </a:xfrm>
          <a:prstGeom prst="roundRect">
            <a:avLst>
              <a:gd name="adj" fmla="val 2180"/>
            </a:avLst>
          </a:prstGeom>
          <a:solidFill>
            <a:srgbClr val="382748"/>
          </a:solidFill>
          <a:ln/>
        </p:spPr>
      </p:sp>
      <p:sp>
        <p:nvSpPr>
          <p:cNvPr id="10" name="Text 7"/>
          <p:cNvSpPr/>
          <p:nvPr/>
        </p:nvSpPr>
        <p:spPr>
          <a:xfrm>
            <a:off x="5943719" y="4999196"/>
            <a:ext cx="2742962" cy="6507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Оптимизированная сборка проекта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5943719" y="5774888"/>
            <a:ext cx="2742962" cy="1333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Инструменты для автоматической сборки и оптимизации проекта перед выкладкой.</a:t>
            </a:r>
            <a:endParaRPr lang="en-US" sz="1640" dirty="0"/>
          </a:p>
        </p:txBody>
      </p:sp>
      <p:sp>
        <p:nvSpPr>
          <p:cNvPr id="12" name="Shape 9"/>
          <p:cNvSpPr/>
          <p:nvPr/>
        </p:nvSpPr>
        <p:spPr>
          <a:xfrm>
            <a:off x="9103162" y="4790956"/>
            <a:ext cx="3159443" cy="2867025"/>
          </a:xfrm>
          <a:prstGeom prst="roundRect">
            <a:avLst>
              <a:gd name="adj" fmla="val 2180"/>
            </a:avLst>
          </a:prstGeom>
          <a:solidFill>
            <a:srgbClr val="382748"/>
          </a:solidFill>
          <a:ln/>
        </p:spPr>
      </p:sp>
      <p:sp>
        <p:nvSpPr>
          <p:cNvPr id="13" name="Text 10"/>
          <p:cNvSpPr/>
          <p:nvPr/>
        </p:nvSpPr>
        <p:spPr>
          <a:xfrm>
            <a:off x="9311402" y="4999196"/>
            <a:ext cx="2705100" cy="325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Интеграция с CI/CD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9311402" y="5449491"/>
            <a:ext cx="2742962" cy="2000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Возможности интеграции с Continuous Integration и Continuous Delivery системами для автоматизации процесса развёртывания проекта.</a:t>
            </a:r>
            <a:endParaRPr lang="en-US" sz="16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2" y="1576626"/>
            <a:ext cx="90889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Работа с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базами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данных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IDEA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604254"/>
            <a:ext cx="3518059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0163" y="3826193"/>
            <a:ext cx="3073718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Создание и редактирование схем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0163" y="5000982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Интегрированные инструменты для создания и редактирования схем баз данных.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604254"/>
            <a:ext cx="3518178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8222" y="3826193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Удобное взаимодействие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8222" y="4653796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Возможности выполнения SQL-запросов и взаимодействия с базами данных прямо из IDE.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604254"/>
            <a:ext cx="3518178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296400" y="3826193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Поддержка различных СУБД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296400" y="4653796"/>
            <a:ext cx="307383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Полная поддержка различных систем управления базами данных, включая MySQL, PostgreSQL, и многие другие.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1863524" y="1695926"/>
            <a:ext cx="10742695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Интеграция с Git и другими системами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контроля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версий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для 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0098"/>
            <a:ext cx="3070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Мощный Git клиент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9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Интегрированный Git клиент с полной поддержкой всех возможностей системы контроля версий.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009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Визуализация изменений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56641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Просмотр и анализ изменений в проекте, включая ветвления и слияния кода.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009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Интеграция с платформами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56641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Интеграция с популярными онлайн-сервисами для хранения репозиториев, такими как GitHub и Bitbucket.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07720" y="695206"/>
            <a:ext cx="9357360" cy="13461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1"/>
              </a:lnSpc>
              <a:buNone/>
            </a:pPr>
            <a:r>
              <a:rPr lang="en-US" sz="424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Сравнение VS Code и IntelliJ IDEA</a:t>
            </a:r>
            <a:endParaRPr lang="en-US" sz="4241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" y="2364343"/>
            <a:ext cx="1077039" cy="17233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07776" y="2579727"/>
            <a:ext cx="2154079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Скорость</a:t>
            </a:r>
            <a:endParaRPr lang="en-US" sz="2120" dirty="0"/>
          </a:p>
        </p:txBody>
      </p:sp>
      <p:sp>
        <p:nvSpPr>
          <p:cNvPr id="8" name="Text 4"/>
          <p:cNvSpPr/>
          <p:nvPr/>
        </p:nvSpPr>
        <p:spPr>
          <a:xfrm>
            <a:off x="2207776" y="3045500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VS Code запускается и работает быстрее, что особенно важно при работе с большими проектами.</a:t>
            </a:r>
            <a:endParaRPr lang="en-US" sz="169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" y="4087654"/>
            <a:ext cx="1077039" cy="172331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07776" y="4303038"/>
            <a:ext cx="2154079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Функционал</a:t>
            </a:r>
            <a:endParaRPr lang="en-US" sz="2120" dirty="0"/>
          </a:p>
        </p:txBody>
      </p:sp>
      <p:sp>
        <p:nvSpPr>
          <p:cNvPr id="11" name="Text 6"/>
          <p:cNvSpPr/>
          <p:nvPr/>
        </p:nvSpPr>
        <p:spPr>
          <a:xfrm>
            <a:off x="2207776" y="4768810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IntelliJ IDEA предлагает более широкий набор инструментов для разработки, включая поддержку Java, Kotlin, и многих других языков программирования.</a:t>
            </a:r>
            <a:endParaRPr lang="en-US" sz="1696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" y="5810964"/>
            <a:ext cx="1077039" cy="172331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07776" y="6026348"/>
            <a:ext cx="2154079" cy="3365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Настройка</a:t>
            </a:r>
            <a:endParaRPr lang="en-US" sz="2120" dirty="0"/>
          </a:p>
        </p:txBody>
      </p:sp>
      <p:sp>
        <p:nvSpPr>
          <p:cNvPr id="14" name="Text 8"/>
          <p:cNvSpPr/>
          <p:nvPr/>
        </p:nvSpPr>
        <p:spPr>
          <a:xfrm>
            <a:off x="2207776" y="6492121"/>
            <a:ext cx="7957304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169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VS Code обладает простой и понятной настройкой, в то время как IntelliJ IDEA предоставляет более тонкую настройку среды разработки.</a:t>
            </a:r>
            <a:endParaRPr lang="en-US" sz="1696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724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71343" y="3304223"/>
            <a:ext cx="4331613" cy="676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9"/>
              </a:lnSpc>
              <a:buNone/>
            </a:pPr>
            <a:r>
              <a:rPr lang="en-US" sz="426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Заключение</a:t>
            </a:r>
            <a:endParaRPr lang="en-US" sz="4263" dirty="0"/>
          </a:p>
        </p:txBody>
      </p:sp>
      <p:sp>
        <p:nvSpPr>
          <p:cNvPr id="6" name="Shape 3"/>
          <p:cNvSpPr/>
          <p:nvPr/>
        </p:nvSpPr>
        <p:spPr>
          <a:xfrm>
            <a:off x="2171343" y="4305895"/>
            <a:ext cx="3284815" cy="3502465"/>
          </a:xfrm>
          <a:prstGeom prst="roundRect">
            <a:avLst>
              <a:gd name="adj" fmla="val 1978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2387918" y="4522470"/>
            <a:ext cx="2851666" cy="6767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5"/>
              </a:lnSpc>
              <a:buNone/>
            </a:pPr>
            <a:r>
              <a:rPr lang="en-US" sz="213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Выбор разработчика</a:t>
            </a:r>
            <a:endParaRPr lang="en-US" sz="2132" dirty="0"/>
          </a:p>
        </p:txBody>
      </p:sp>
      <p:sp>
        <p:nvSpPr>
          <p:cNvPr id="8" name="Text 5"/>
          <p:cNvSpPr/>
          <p:nvPr/>
        </p:nvSpPr>
        <p:spPr>
          <a:xfrm>
            <a:off x="2387918" y="5329118"/>
            <a:ext cx="2851666" cy="2078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17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Финальный выбор между VS Code и IntelliJ IDEA зависит от личных предпочтений, задачи, языка программирования и опыта разработчика.</a:t>
            </a:r>
            <a:endParaRPr lang="en-US" sz="1705" dirty="0"/>
          </a:p>
        </p:txBody>
      </p:sp>
      <p:sp>
        <p:nvSpPr>
          <p:cNvPr id="9" name="Shape 6"/>
          <p:cNvSpPr/>
          <p:nvPr/>
        </p:nvSpPr>
        <p:spPr>
          <a:xfrm>
            <a:off x="5672733" y="4305895"/>
            <a:ext cx="3284815" cy="3502465"/>
          </a:xfrm>
          <a:prstGeom prst="roundRect">
            <a:avLst>
              <a:gd name="adj" fmla="val 1978"/>
            </a:avLst>
          </a:prstGeom>
          <a:solidFill>
            <a:srgbClr val="382748"/>
          </a:solidFill>
          <a:ln/>
        </p:spPr>
      </p:sp>
      <p:sp>
        <p:nvSpPr>
          <p:cNvPr id="10" name="Text 7"/>
          <p:cNvSpPr/>
          <p:nvPr/>
        </p:nvSpPr>
        <p:spPr>
          <a:xfrm>
            <a:off x="5889308" y="4522470"/>
            <a:ext cx="2240280" cy="3383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5"/>
              </a:lnSpc>
              <a:buNone/>
            </a:pPr>
            <a:r>
              <a:rPr lang="en-US" sz="213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Совместимость</a:t>
            </a:r>
            <a:endParaRPr lang="en-US" sz="2132" dirty="0"/>
          </a:p>
        </p:txBody>
      </p:sp>
      <p:sp>
        <p:nvSpPr>
          <p:cNvPr id="11" name="Text 8"/>
          <p:cNvSpPr/>
          <p:nvPr/>
        </p:nvSpPr>
        <p:spPr>
          <a:xfrm>
            <a:off x="5889308" y="4990743"/>
            <a:ext cx="2851666" cy="1732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17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Обе среды разработки совместимы с основными операционными системами и являются популярными среди веб-разработчиков.</a:t>
            </a:r>
            <a:endParaRPr lang="en-US" sz="1705" dirty="0"/>
          </a:p>
        </p:txBody>
      </p:sp>
      <p:sp>
        <p:nvSpPr>
          <p:cNvPr id="12" name="Shape 9"/>
          <p:cNvSpPr/>
          <p:nvPr/>
        </p:nvSpPr>
        <p:spPr>
          <a:xfrm>
            <a:off x="9174123" y="4305895"/>
            <a:ext cx="3284815" cy="3502465"/>
          </a:xfrm>
          <a:prstGeom prst="roundRect">
            <a:avLst>
              <a:gd name="adj" fmla="val 1978"/>
            </a:avLst>
          </a:prstGeom>
          <a:solidFill>
            <a:srgbClr val="382748"/>
          </a:solidFill>
          <a:ln/>
        </p:spPr>
      </p:sp>
      <p:sp>
        <p:nvSpPr>
          <p:cNvPr id="13" name="Text 10"/>
          <p:cNvSpPr/>
          <p:nvPr/>
        </p:nvSpPr>
        <p:spPr>
          <a:xfrm>
            <a:off x="9390698" y="4522470"/>
            <a:ext cx="2165747" cy="3383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5"/>
              </a:lnSpc>
              <a:buNone/>
            </a:pPr>
            <a:r>
              <a:rPr lang="en-US" sz="213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Техподдержка</a:t>
            </a:r>
            <a:endParaRPr lang="en-US" sz="2132" dirty="0"/>
          </a:p>
        </p:txBody>
      </p:sp>
      <p:sp>
        <p:nvSpPr>
          <p:cNvPr id="14" name="Text 11"/>
          <p:cNvSpPr/>
          <p:nvPr/>
        </p:nvSpPr>
        <p:spPr>
          <a:xfrm>
            <a:off x="9390698" y="4990743"/>
            <a:ext cx="2851666" cy="24253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170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Чем больший опыт в программировании у разработчика, тем более важной становится поддержка со стороны IDE, и в этом аспекте обе среды равнозначны.</a:t>
            </a:r>
            <a:endParaRPr lang="en-US" sz="170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143363" y="600670"/>
            <a:ext cx="10343674" cy="1360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8"/>
              </a:lnSpc>
              <a:buNone/>
            </a:pPr>
            <a:r>
              <a:rPr lang="en-US" sz="42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Основные преимущества VS Code и IntelliJ IDEA</a:t>
            </a:r>
            <a:endParaRPr lang="en-US" sz="428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63" y="2396966"/>
            <a:ext cx="5008483" cy="309538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43363" y="5764530"/>
            <a:ext cx="2177534" cy="3401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9"/>
              </a:lnSpc>
              <a:buNone/>
            </a:pPr>
            <a:r>
              <a:rPr lang="en-US" sz="214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VS Code</a:t>
            </a:r>
            <a:endParaRPr lang="en-US" sz="2143" dirty="0"/>
          </a:p>
        </p:txBody>
      </p:sp>
      <p:sp>
        <p:nvSpPr>
          <p:cNvPr id="7" name="Text 4"/>
          <p:cNvSpPr/>
          <p:nvPr/>
        </p:nvSpPr>
        <p:spPr>
          <a:xfrm>
            <a:off x="2143363" y="6235303"/>
            <a:ext cx="5008483" cy="139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3"/>
              </a:lnSpc>
              <a:buNone/>
            </a:pPr>
            <a:r>
              <a:rPr lang="en-US" sz="171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VS Code обладает интуитивно понятным интерфейсом и множеством расширений, позволяющих настроить среду разработки под конкретные потребности.</a:t>
            </a:r>
            <a:endParaRPr lang="en-US" sz="171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435" y="2396966"/>
            <a:ext cx="5008602" cy="309550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8435" y="5764649"/>
            <a:ext cx="2177534" cy="3401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9"/>
              </a:lnSpc>
              <a:buNone/>
            </a:pPr>
            <a:r>
              <a:rPr lang="en-US" sz="214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IntelliJ IDEA</a:t>
            </a:r>
            <a:endParaRPr lang="en-US" sz="2143" dirty="0"/>
          </a:p>
        </p:txBody>
      </p:sp>
      <p:sp>
        <p:nvSpPr>
          <p:cNvPr id="10" name="Text 6"/>
          <p:cNvSpPr/>
          <p:nvPr/>
        </p:nvSpPr>
        <p:spPr>
          <a:xfrm>
            <a:off x="7478435" y="6235422"/>
            <a:ext cx="5008602" cy="139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3"/>
              </a:lnSpc>
              <a:buNone/>
            </a:pPr>
            <a:r>
              <a:rPr lang="en-US" sz="171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IntelliJ IDEA предлагает богатый набор инструментов для автоматической проверки кода и улучшения производительности разработчика.</a:t>
            </a:r>
            <a:endParaRPr lang="en-US" sz="17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1630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Основные возможности и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функциональность</a:t>
            </a:r>
            <a:r>
              <a:rPr lang="ru-RU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IntelliJ IDEA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49391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6396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Интуитивный интерфейс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89157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Удобный и интуитивно понятный интерфейс делает работу с IDE более эффективной.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49391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64085"/>
            <a:ext cx="275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Рефакторинг кода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4450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Позволяет легко изменять структуру кода без потери функциональности.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49391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64085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Мощный отладчик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44503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Инструменты отладки помогают быстро находить и устранять ошибки в коде.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6164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Основные функции и возможности Visual Studio Code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683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04085" y="280999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4641"/>
            <a:ext cx="4312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Интегрированный Терминал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505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Мощный встроенный терминал, который позволяет выполнять команды, устанавливать зависимости и запускать скрипты.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683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7592378" y="280999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4641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Инструменты Поиска и Замены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72245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 Studio Code предоставляет широкие возможности поиска и замены фрагментов кода, что существенно ускоряет редактирование.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4896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2"/>
          <p:cNvSpPr/>
          <p:nvPr/>
        </p:nvSpPr>
        <p:spPr>
          <a:xfrm>
            <a:off x="2204085" y="553128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565934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Контроль версий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604635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Интеграция с системами управления версиями, такими как Git, облегчает отслеживание изменений в проекте и работу в команде.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4896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7592378" y="553128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565934"/>
            <a:ext cx="3467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Мгновенный Просмотр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04635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Функция предварительного просмотра позволяет быстро просматривать файлы без необходимости переключения между вкладками.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321237"/>
            <a:ext cx="76022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Работа с HTML и CSS</a:t>
            </a:r>
            <a:r>
              <a:rPr lang="ru-RU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в 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301389" y="2348865"/>
            <a:ext cx="27742" cy="455949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7565172" y="2758500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5224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0" name="Text 7"/>
          <p:cNvSpPr/>
          <p:nvPr/>
        </p:nvSpPr>
        <p:spPr>
          <a:xfrm>
            <a:off x="7231320" y="256413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25710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HTML разметка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305145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Поддержка автодополнения и быстрый переход по тегам помогают создавать структурированный HTML код.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3869353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63331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5" name="Text 12"/>
          <p:cNvSpPr/>
          <p:nvPr/>
        </p:nvSpPr>
        <p:spPr>
          <a:xfrm>
            <a:off x="7231320" y="367498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871198" y="36818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CSS дизайн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1623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Инструменты для работы с CSS упрощают создание стилей и адаптивный дизайн.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5327035"/>
            <a:ext cx="777597" cy="27742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50909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20" name="Text 17"/>
          <p:cNvSpPr/>
          <p:nvPr/>
        </p:nvSpPr>
        <p:spPr>
          <a:xfrm>
            <a:off x="7231320" y="513266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51395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Live Editing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61998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Мгновенные изменения и обратная связь в реальном времени для HTML и CSS кода.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5471"/>
            <a:ext cx="9966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Работа с HTML в Visual Studio Code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Автодополнение Тегов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 Studio Code предлагает автодополнение тегов, атрибутов и стилей, что значительно ускоряет написание структуры HTML-кода.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Фрагменты HTML-кода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Сниппеты позволяют быстро вставлять готовые фрагменты HTML-кода, такие как шаблоны таблиц и форм, с помощью лишь нескольких символов.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5270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Поддержка Emmet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462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Emmet - мощное средство для генерации HTML- и CSS-кода, которое полностью интегрировано в Visual Studio Code для удобства разработки.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831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67182" y="2663428"/>
            <a:ext cx="7604760" cy="545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98"/>
              </a:lnSpc>
              <a:buNone/>
            </a:pPr>
            <a:r>
              <a:rPr lang="en-US" sz="343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Работа с CSS в Visual Studio Code</a:t>
            </a:r>
            <a:endParaRPr lang="en-US" sz="3438" dirty="0"/>
          </a:p>
        </p:txBody>
      </p:sp>
      <p:sp>
        <p:nvSpPr>
          <p:cNvPr id="6" name="Shape 3"/>
          <p:cNvSpPr/>
          <p:nvPr/>
        </p:nvSpPr>
        <p:spPr>
          <a:xfrm>
            <a:off x="7304365" y="3471029"/>
            <a:ext cx="21788" cy="4279463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7" name="Shape 4"/>
          <p:cNvSpPr/>
          <p:nvPr/>
        </p:nvSpPr>
        <p:spPr>
          <a:xfrm>
            <a:off x="7511653" y="3793034"/>
            <a:ext cx="611267" cy="2178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8" name="Shape 5"/>
          <p:cNvSpPr/>
          <p:nvPr/>
        </p:nvSpPr>
        <p:spPr>
          <a:xfrm>
            <a:off x="7118747" y="3607475"/>
            <a:ext cx="392906" cy="392906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9" name="Text 6"/>
          <p:cNvSpPr/>
          <p:nvPr/>
        </p:nvSpPr>
        <p:spPr>
          <a:xfrm>
            <a:off x="7250430" y="3640217"/>
            <a:ext cx="129540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063" dirty="0"/>
          </a:p>
        </p:txBody>
      </p:sp>
      <p:sp>
        <p:nvSpPr>
          <p:cNvPr id="10" name="Text 7"/>
          <p:cNvSpPr/>
          <p:nvPr/>
        </p:nvSpPr>
        <p:spPr>
          <a:xfrm>
            <a:off x="8275796" y="3645575"/>
            <a:ext cx="2667000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9"/>
              </a:lnSpc>
              <a:buNone/>
            </a:pPr>
            <a:r>
              <a:rPr lang="en-US" sz="171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Подсветка Синтаксиса</a:t>
            </a:r>
            <a:endParaRPr lang="en-US" sz="1719" dirty="0"/>
          </a:p>
        </p:txBody>
      </p:sp>
      <p:sp>
        <p:nvSpPr>
          <p:cNvPr id="11" name="Text 8"/>
          <p:cNvSpPr/>
          <p:nvPr/>
        </p:nvSpPr>
        <p:spPr>
          <a:xfrm>
            <a:off x="8275796" y="4023241"/>
            <a:ext cx="3187422" cy="1117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7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 Studio Code обеспечивает выделение синтаксиса CSS, что упрощает чтение и редактирование стилевого файла.</a:t>
            </a:r>
            <a:endParaRPr lang="en-US" sz="1375" dirty="0"/>
          </a:p>
        </p:txBody>
      </p:sp>
      <p:sp>
        <p:nvSpPr>
          <p:cNvPr id="12" name="Shape 9"/>
          <p:cNvSpPr/>
          <p:nvPr/>
        </p:nvSpPr>
        <p:spPr>
          <a:xfrm>
            <a:off x="6507480" y="4666119"/>
            <a:ext cx="611267" cy="2178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3" name="Shape 10"/>
          <p:cNvSpPr/>
          <p:nvPr/>
        </p:nvSpPr>
        <p:spPr>
          <a:xfrm>
            <a:off x="7118747" y="4480560"/>
            <a:ext cx="392906" cy="392906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4" name="Text 11"/>
          <p:cNvSpPr/>
          <p:nvPr/>
        </p:nvSpPr>
        <p:spPr>
          <a:xfrm>
            <a:off x="7250430" y="4513302"/>
            <a:ext cx="129540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063" dirty="0"/>
          </a:p>
        </p:txBody>
      </p:sp>
      <p:sp>
        <p:nvSpPr>
          <p:cNvPr id="15" name="Text 12"/>
          <p:cNvSpPr/>
          <p:nvPr/>
        </p:nvSpPr>
        <p:spPr>
          <a:xfrm>
            <a:off x="3167182" y="4518660"/>
            <a:ext cx="3187422" cy="545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49"/>
              </a:lnSpc>
              <a:buNone/>
            </a:pPr>
            <a:r>
              <a:rPr lang="en-US" sz="171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Интеграция Препроцессоров</a:t>
            </a:r>
            <a:endParaRPr lang="en-US" sz="1719" dirty="0"/>
          </a:p>
        </p:txBody>
      </p:sp>
      <p:sp>
        <p:nvSpPr>
          <p:cNvPr id="16" name="Text 13"/>
          <p:cNvSpPr/>
          <p:nvPr/>
        </p:nvSpPr>
        <p:spPr>
          <a:xfrm>
            <a:off x="3167182" y="5169218"/>
            <a:ext cx="3187422" cy="1397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37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Поддержка различных препроцессоров, таких как Sass и Less, позволяет использовать мощные инструменты для создания стилей веб-приложений.</a:t>
            </a:r>
            <a:endParaRPr lang="en-US" sz="1375" dirty="0"/>
          </a:p>
        </p:txBody>
      </p:sp>
      <p:sp>
        <p:nvSpPr>
          <p:cNvPr id="17" name="Shape 14"/>
          <p:cNvSpPr/>
          <p:nvPr/>
        </p:nvSpPr>
        <p:spPr>
          <a:xfrm>
            <a:off x="7511653" y="5951756"/>
            <a:ext cx="611267" cy="21788"/>
          </a:xfrm>
          <a:prstGeom prst="rect">
            <a:avLst/>
          </a:prstGeom>
          <a:solidFill>
            <a:srgbClr val="FF6680"/>
          </a:solidFill>
          <a:ln/>
        </p:spPr>
      </p:sp>
      <p:sp>
        <p:nvSpPr>
          <p:cNvPr id="18" name="Shape 15"/>
          <p:cNvSpPr/>
          <p:nvPr/>
        </p:nvSpPr>
        <p:spPr>
          <a:xfrm>
            <a:off x="7118747" y="5766197"/>
            <a:ext cx="392906" cy="392906"/>
          </a:xfrm>
          <a:prstGeom prst="roundRect">
            <a:avLst>
              <a:gd name="adj" fmla="val 13336"/>
            </a:avLst>
          </a:prstGeom>
          <a:solidFill>
            <a:srgbClr val="382748"/>
          </a:solidFill>
          <a:ln/>
        </p:spPr>
      </p:sp>
      <p:sp>
        <p:nvSpPr>
          <p:cNvPr id="19" name="Text 16"/>
          <p:cNvSpPr/>
          <p:nvPr/>
        </p:nvSpPr>
        <p:spPr>
          <a:xfrm>
            <a:off x="7250430" y="5798939"/>
            <a:ext cx="129540" cy="327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9"/>
              </a:lnSpc>
              <a:buNone/>
            </a:pPr>
            <a:r>
              <a:rPr lang="en-US" sz="2063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063" dirty="0"/>
          </a:p>
        </p:txBody>
      </p:sp>
      <p:sp>
        <p:nvSpPr>
          <p:cNvPr id="20" name="Text 17"/>
          <p:cNvSpPr/>
          <p:nvPr/>
        </p:nvSpPr>
        <p:spPr>
          <a:xfrm>
            <a:off x="8275796" y="5804297"/>
            <a:ext cx="2796540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9"/>
              </a:lnSpc>
              <a:buNone/>
            </a:pPr>
            <a:r>
              <a:rPr lang="en-US" sz="171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Автоматизация Сборки</a:t>
            </a:r>
            <a:endParaRPr lang="en-US" sz="1719" dirty="0"/>
          </a:p>
        </p:txBody>
      </p:sp>
      <p:sp>
        <p:nvSpPr>
          <p:cNvPr id="21" name="Text 18"/>
          <p:cNvSpPr/>
          <p:nvPr/>
        </p:nvSpPr>
        <p:spPr>
          <a:xfrm>
            <a:off x="8275796" y="6181963"/>
            <a:ext cx="3187422" cy="1117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7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Интеграция с сборщиками проектов и автоматизаторами задач облегчает процесс сборки и оптимизации стилей для веб-разработки.</a:t>
            </a:r>
            <a:endParaRPr lang="en-US" sz="13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 rotWithShape="1">
          <a:blip r:embed="rId3"/>
          <a:srcRect b="1125"/>
          <a:stretch/>
        </p:blipFill>
        <p:spPr>
          <a:xfrm>
            <a:off x="0" y="0"/>
            <a:ext cx="3699222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2388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Редактирование и отладка JavaScript </a:t>
            </a:r>
            <a:r>
              <a:rPr lang="en-US" sz="4374" b="1" dirty="0" err="1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кода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</a:t>
            </a: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4656892" y="346114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495794"/>
            <a:ext cx="3550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Умное автодополнение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7621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Предлагает автодополнение, подсказки и быстрые исправления в течение написания JavaScript кода.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194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1" name="Text 8"/>
          <p:cNvSpPr/>
          <p:nvPr/>
        </p:nvSpPr>
        <p:spPr>
          <a:xfrm>
            <a:off x="9421178" y="346114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495794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Мощный отладчик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7621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Позволяет легко находить проблемы в JavaScript коде и устранять их.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79358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5" name="Text 12"/>
          <p:cNvSpPr/>
          <p:nvPr/>
        </p:nvSpPr>
        <p:spPr>
          <a:xfrm>
            <a:off x="4656892" y="583525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9900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Инспекция кода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35031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Анализирует код на наличие ошибок и неоптимальных решений.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800457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Работа с JavaScript в Visual Studio Code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22458"/>
            <a:ext cx="4542115" cy="3048953"/>
          </a:xfrm>
          <a:prstGeom prst="roundRect">
            <a:avLst>
              <a:gd name="adj" fmla="val 2186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744629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Интегрированный Отладчик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572232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 Studio Code включает мощный отладчик для JavaScript, позволяющий проводить пошаговое выполнение кода и отлавливать ошибки.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22458"/>
            <a:ext cx="4542115" cy="3048953"/>
          </a:xfrm>
          <a:prstGeom prst="roundRect">
            <a:avLst>
              <a:gd name="adj" fmla="val 2186"/>
            </a:avLst>
          </a:prstGeom>
          <a:solidFill>
            <a:srgbClr val="382748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744629"/>
            <a:ext cx="40977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Увеличение Производительности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572232"/>
            <a:ext cx="409777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Инструменты, такие как автодополнение, умные подсказки и вызывающиеся функции облегчают написание и отладку JavaScript-приложений.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793581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6015752"/>
            <a:ext cx="656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Использование Библиотек и Фреймворков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649616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 Studio Code поддерживает различные библиотеки и фреймворки, что значительно расширяет возможности разработки на JavaScript.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1054</Words>
  <Application>Microsoft Office PowerPoint</Application>
  <PresentationFormat>Произвольный</PresentationFormat>
  <Paragraphs>155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Fira Sans</vt:lpstr>
      <vt:lpstr>Inconsolata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Юрий Утенков</cp:lastModifiedBy>
  <cp:revision>4</cp:revision>
  <dcterms:created xsi:type="dcterms:W3CDTF">2024-01-15T13:39:30Z</dcterms:created>
  <dcterms:modified xsi:type="dcterms:W3CDTF">2024-01-15T14:09:37Z</dcterms:modified>
</cp:coreProperties>
</file>