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1786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295876"/>
            <a:ext cx="7477601" cy="333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5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Основные парадигмы социальной психологии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961930"/>
            <a:ext cx="747760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Парадигмы социальной психологии представляют собой основные рамки, в которых осуществляется понимание человеческого поведения и взаимодействия. В этой презентации мы рассмотрим различные парадигмы, определяющие подходы к социальному познанию.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4" name="Text 2"/>
          <p:cNvSpPr/>
          <p:nvPr/>
        </p:nvSpPr>
        <p:spPr>
          <a:xfrm>
            <a:off x="2517696" y="1591628"/>
            <a:ext cx="959489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44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Естественно-научная парадигма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517696" y="353579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Основы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517696" y="4105156"/>
            <a:ext cx="2836545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Данная парадигма опирается на применение методов естественных наук для изучения социальных явлений, таких как наблюдение, измерение и эксперимент.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903833" y="3535799"/>
            <a:ext cx="225825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Преимущества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903833" y="4105156"/>
            <a:ext cx="2836545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Это позволяет проводить объективное и научное исследование факторов, влияющих на социальное поведение.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289971" y="353579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Ограничения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289971" y="4105156"/>
            <a:ext cx="2836545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Однако, такой подход может пренебрегать уникальными аспектами социальной деятельности, подчиняющимися сложным взаимодействиям.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593175"/>
            <a:ext cx="823650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44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Позитивистская парадигма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79439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2629"/>
          </a:solidFill>
          <a:ln/>
        </p:spPr>
      </p:sp>
      <p:sp>
        <p:nvSpPr>
          <p:cNvPr id="7" name="Text 4"/>
          <p:cNvSpPr/>
          <p:nvPr/>
        </p:nvSpPr>
        <p:spPr>
          <a:xfrm>
            <a:off x="1017746" y="2836069"/>
            <a:ext cx="13073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287071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Основа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351133"/>
            <a:ext cx="3820001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Эта парадигма подчеркивает значимость точного наблюдения, опытных данных и математических анализов для объяснения социального поведения.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279439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2629"/>
          </a:solidFill>
          <a:ln/>
        </p:spPr>
      </p:sp>
      <p:sp>
        <p:nvSpPr>
          <p:cNvPr id="11" name="Text 8"/>
          <p:cNvSpPr/>
          <p:nvPr/>
        </p:nvSpPr>
        <p:spPr>
          <a:xfrm>
            <a:off x="5749052" y="2836069"/>
            <a:ext cx="1966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287071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Аспекты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351133"/>
            <a:ext cx="382000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Аспекты человеческого поведения рассматриваются в рамках законов и тенденций, поддающихся научному объяснению и прогнозированию.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41317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2629"/>
          </a:solidFill>
          <a:ln/>
        </p:spPr>
      </p:sp>
      <p:sp>
        <p:nvSpPr>
          <p:cNvPr id="15" name="Text 12"/>
          <p:cNvSpPr/>
          <p:nvPr/>
        </p:nvSpPr>
        <p:spPr>
          <a:xfrm>
            <a:off x="984409" y="5454848"/>
            <a:ext cx="19740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48949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Критика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5969913"/>
            <a:ext cx="8584287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Этот подход критикуют за слишком узкое толкование социальных феноменов и игнорирование их многогранности.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86156" y="952262"/>
            <a:ext cx="9271516" cy="6905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37"/>
              </a:lnSpc>
              <a:buNone/>
            </a:pPr>
            <a:r>
              <a:rPr lang="en-US" sz="4350" b="1" kern="0" spc="-43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Неопозитивистская парадигма</a:t>
            </a:r>
            <a:endParaRPr lang="en-US" sz="43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156" y="1974175"/>
            <a:ext cx="1104781" cy="176772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22288" y="2195036"/>
            <a:ext cx="220968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Акцент</a:t>
            </a:r>
            <a:endParaRPr lang="en-US" sz="2175" dirty="0"/>
          </a:p>
        </p:txBody>
      </p:sp>
      <p:sp>
        <p:nvSpPr>
          <p:cNvPr id="8" name="Text 4"/>
          <p:cNvSpPr/>
          <p:nvPr/>
        </p:nvSpPr>
        <p:spPr>
          <a:xfrm>
            <a:off x="5922288" y="2672834"/>
            <a:ext cx="7879556" cy="6627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10"/>
              </a:lnSpc>
              <a:buNone/>
            </a:pPr>
            <a:r>
              <a:rPr lang="en-US" sz="174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Неопозитивисты выдвигают тезис о невозможности полной объективности в изучении социальных явлений.</a:t>
            </a:r>
            <a:endParaRPr lang="en-US" sz="174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6156" y="3741896"/>
            <a:ext cx="1104781" cy="176772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22288" y="3962757"/>
            <a:ext cx="220968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Контекст</a:t>
            </a:r>
            <a:endParaRPr lang="en-US" sz="2175" dirty="0"/>
          </a:p>
        </p:txBody>
      </p:sp>
      <p:sp>
        <p:nvSpPr>
          <p:cNvPr id="11" name="Text 6"/>
          <p:cNvSpPr/>
          <p:nvPr/>
        </p:nvSpPr>
        <p:spPr>
          <a:xfrm>
            <a:off x="5922288" y="4440555"/>
            <a:ext cx="7879556" cy="6627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10"/>
              </a:lnSpc>
              <a:buNone/>
            </a:pPr>
            <a:r>
              <a:rPr lang="en-US" sz="174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Они признают влияние интерпретации, разнообразия и контекста на понимание социальной действительности.</a:t>
            </a:r>
            <a:endParaRPr lang="en-US" sz="174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6156" y="5509617"/>
            <a:ext cx="1104781" cy="176772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922288" y="5730478"/>
            <a:ext cx="220968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Альтернативы</a:t>
            </a:r>
            <a:endParaRPr lang="en-US" sz="2175" dirty="0"/>
          </a:p>
        </p:txBody>
      </p:sp>
      <p:sp>
        <p:nvSpPr>
          <p:cNvPr id="14" name="Text 8"/>
          <p:cNvSpPr/>
          <p:nvPr/>
        </p:nvSpPr>
        <p:spPr>
          <a:xfrm>
            <a:off x="5922288" y="6208276"/>
            <a:ext cx="7879556" cy="6627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10"/>
              </a:lnSpc>
              <a:buNone/>
            </a:pPr>
            <a:r>
              <a:rPr lang="en-US" sz="174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Предлагают альтернативные подходы, такие как качественные исследования, для понимания сложных социальных аспектов.</a:t>
            </a:r>
            <a:endParaRPr lang="en-US" sz="174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565315"/>
            <a:ext cx="844200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44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Парадигма преобразования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592943"/>
            <a:ext cx="4542115" cy="2257782"/>
          </a:xfrm>
          <a:prstGeom prst="roundRect">
            <a:avLst>
              <a:gd name="adj" fmla="val 2952"/>
            </a:avLst>
          </a:prstGeom>
          <a:solidFill>
            <a:srgbClr val="232629"/>
          </a:solidFill>
          <a:ln/>
        </p:spPr>
      </p:sp>
      <p:sp>
        <p:nvSpPr>
          <p:cNvPr id="7" name="Text 4"/>
          <p:cNvSpPr/>
          <p:nvPr/>
        </p:nvSpPr>
        <p:spPr>
          <a:xfrm>
            <a:off x="4712970" y="281511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Цель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12970" y="3295531"/>
            <a:ext cx="4097774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Эта парадигма акцентирует внимание на необходимости изменения общества и социальных отношений через активные вмешательства.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55085" y="2592943"/>
            <a:ext cx="4542115" cy="2257782"/>
          </a:xfrm>
          <a:prstGeom prst="roundRect">
            <a:avLst>
              <a:gd name="adj" fmla="val 2952"/>
            </a:avLst>
          </a:prstGeom>
          <a:solidFill>
            <a:srgbClr val="232629"/>
          </a:solidFill>
          <a:ln/>
        </p:spPr>
      </p:sp>
      <p:sp>
        <p:nvSpPr>
          <p:cNvPr id="10" name="Text 7"/>
          <p:cNvSpPr/>
          <p:nvPr/>
        </p:nvSpPr>
        <p:spPr>
          <a:xfrm>
            <a:off x="9477256" y="281511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Прогресс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9477256" y="3295531"/>
            <a:ext cx="4097774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Отстаивает идею активного взаимодействия социальных институтов с целью привнесения позитивных изменений в обществе.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4490799" y="5072896"/>
            <a:ext cx="9306401" cy="1591270"/>
          </a:xfrm>
          <a:prstGeom prst="roundRect">
            <a:avLst>
              <a:gd name="adj" fmla="val 4189"/>
            </a:avLst>
          </a:prstGeom>
          <a:solidFill>
            <a:srgbClr val="232629"/>
          </a:solidFill>
          <a:ln/>
        </p:spPr>
      </p:sp>
      <p:sp>
        <p:nvSpPr>
          <p:cNvPr id="13" name="Text 10"/>
          <p:cNvSpPr/>
          <p:nvPr/>
        </p:nvSpPr>
        <p:spPr>
          <a:xfrm>
            <a:off x="4712970" y="529506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Критика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4712970" y="5775484"/>
            <a:ext cx="8862060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Критики утверждают, что такой подход может привести к политизации и идеологизации социальных наук.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4" name="Text 2"/>
          <p:cNvSpPr/>
          <p:nvPr/>
        </p:nvSpPr>
        <p:spPr>
          <a:xfrm>
            <a:off x="2517696" y="1109424"/>
            <a:ext cx="959489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44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Парадигма социального конструкционизма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739866" y="3083362"/>
            <a:ext cx="434923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Фокус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41062" y="3083362"/>
            <a:ext cx="4349234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Основной фокус на конструкции реальности через социальные процессы и взаимодействия.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2517696" y="4223980"/>
            <a:ext cx="9594890" cy="1281470"/>
          </a:xfrm>
          <a:prstGeom prst="rect">
            <a:avLst/>
          </a:prstGeom>
          <a:solidFill>
            <a:srgbClr val="232629"/>
          </a:solidFill>
          <a:ln/>
        </p:spPr>
      </p:sp>
      <p:sp>
        <p:nvSpPr>
          <p:cNvPr id="8" name="Text 6"/>
          <p:cNvSpPr/>
          <p:nvPr/>
        </p:nvSpPr>
        <p:spPr>
          <a:xfrm>
            <a:off x="2739866" y="4364831"/>
            <a:ext cx="434923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Анализ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062" y="4364831"/>
            <a:ext cx="4349234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Анализирует создание и поддержание социальных норм и ценностей через активное участие в общественной жизни.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2739866" y="5646301"/>
            <a:ext cx="434923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Влияние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062" y="5646301"/>
            <a:ext cx="4349234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Этот подход признает интенсивное влияние общественных ценностей на формирование поведения и самоидентификации.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4" name="Text 2"/>
          <p:cNvSpPr/>
          <p:nvPr/>
        </p:nvSpPr>
        <p:spPr>
          <a:xfrm>
            <a:off x="2517696" y="180558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44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Заключение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517696" y="3055382"/>
            <a:ext cx="2976086" cy="9442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436"/>
              </a:lnSpc>
              <a:buNone/>
            </a:pPr>
            <a:r>
              <a:rPr lang="en-US" sz="7436" b="1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5</a:t>
            </a:r>
            <a:endParaRPr lang="en-US" sz="7436" dirty="0"/>
          </a:p>
        </p:txBody>
      </p:sp>
      <p:sp>
        <p:nvSpPr>
          <p:cNvPr id="6" name="Text 4"/>
          <p:cNvSpPr/>
          <p:nvPr/>
        </p:nvSpPr>
        <p:spPr>
          <a:xfrm>
            <a:off x="2894767" y="427732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Разнообразие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517696" y="4757738"/>
            <a:ext cx="2976086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Осознание многообразия парадигм позволяет получить более полное представление о социальной психологии.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827038" y="3055382"/>
            <a:ext cx="2976086" cy="9442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436"/>
              </a:lnSpc>
              <a:buNone/>
            </a:pPr>
            <a:r>
              <a:rPr lang="en-US" sz="7436" b="1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7436" dirty="0"/>
          </a:p>
        </p:txBody>
      </p:sp>
      <p:sp>
        <p:nvSpPr>
          <p:cNvPr id="9" name="Text 7"/>
          <p:cNvSpPr/>
          <p:nvPr/>
        </p:nvSpPr>
        <p:spPr>
          <a:xfrm>
            <a:off x="6204109" y="427732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Контраверсии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27038" y="4757738"/>
            <a:ext cx="2976086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Разнонаправленные тенденции соперничества между парадигмами поддерживают дискуссии и интеллектуальный рост.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136380" y="3055382"/>
            <a:ext cx="2976205" cy="9442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436"/>
              </a:lnSpc>
              <a:buNone/>
            </a:pPr>
            <a:r>
              <a:rPr lang="en-US" sz="7436" b="1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7</a:t>
            </a:r>
            <a:endParaRPr lang="en-US" sz="7436" dirty="0"/>
          </a:p>
        </p:txBody>
      </p:sp>
      <p:sp>
        <p:nvSpPr>
          <p:cNvPr id="12" name="Text 10"/>
          <p:cNvSpPr/>
          <p:nvPr/>
        </p:nvSpPr>
        <p:spPr>
          <a:xfrm>
            <a:off x="9513451" y="427732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Познание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136380" y="4757738"/>
            <a:ext cx="2976205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Изучение основных парадигм способствует углубленному пониманию социального мира и разнообразию его интерпретаций.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334</Words>
  <Application>Microsoft Office PowerPoint</Application>
  <PresentationFormat>Произвольный</PresentationFormat>
  <Paragraphs>57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Montserrat</vt:lpstr>
      <vt:lpstr>Source Sans Pro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Юрий Утенков</cp:lastModifiedBy>
  <cp:revision>2</cp:revision>
  <dcterms:created xsi:type="dcterms:W3CDTF">2024-02-12T14:56:40Z</dcterms:created>
  <dcterms:modified xsi:type="dcterms:W3CDTF">2024-02-12T14:58:48Z</dcterms:modified>
</cp:coreProperties>
</file>