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55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14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01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47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34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7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9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6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5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2C9B-AF7C-4873-B1E9-B3C6CC18698F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6A0C46-6666-4F59-B1C4-D579FF316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ujAA7PIEu3-0SGLtBYF3amo-1tbLnAt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06454" y="1082351"/>
            <a:ext cx="8915399" cy="905177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Телеграм</a:t>
            </a:r>
            <a:r>
              <a:rPr lang="ru-RU" b="1" dirty="0"/>
              <a:t>-бот «Погода»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3205" y="2845837"/>
            <a:ext cx="8915399" cy="2302046"/>
          </a:xfrm>
        </p:spPr>
        <p:txBody>
          <a:bodyPr>
            <a:normAutofit/>
          </a:bodyPr>
          <a:lstStyle/>
          <a:p>
            <a:r>
              <a:rPr lang="ru-RU" dirty="0"/>
              <a:t>Работу выполнили студенты 2-го курса группы ИКБО-36-22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Утенков</a:t>
            </a:r>
            <a:r>
              <a:rPr lang="ru-RU" dirty="0"/>
              <a:t> Юрий (</a:t>
            </a:r>
            <a:r>
              <a:rPr lang="en-US" dirty="0"/>
              <a:t>Backend </a:t>
            </a:r>
            <a:r>
              <a:rPr lang="ru-RU" dirty="0"/>
              <a:t>разработчик)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Ярош</a:t>
            </a:r>
            <a:r>
              <a:rPr lang="ru-RU" dirty="0"/>
              <a:t> Владислав (</a:t>
            </a:r>
            <a:r>
              <a:rPr lang="en-US" dirty="0"/>
              <a:t>Backend </a:t>
            </a:r>
            <a:r>
              <a:rPr lang="ru-RU" dirty="0"/>
              <a:t>разработчик)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Захаров Артем (</a:t>
            </a:r>
            <a:r>
              <a:rPr lang="en-US" dirty="0"/>
              <a:t>DevOps </a:t>
            </a:r>
            <a:r>
              <a:rPr lang="ru-RU" dirty="0"/>
              <a:t>разработчик)</a:t>
            </a:r>
          </a:p>
        </p:txBody>
      </p:sp>
    </p:spTree>
    <p:extLst>
      <p:ext uri="{BB962C8B-B14F-4D97-AF65-F5344CB8AC3E}">
        <p14:creationId xmlns:p14="http://schemas.microsoft.com/office/powerpoint/2010/main" val="2100487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2354" y="605449"/>
            <a:ext cx="8911687" cy="1280890"/>
          </a:xfrm>
        </p:spPr>
        <p:txBody>
          <a:bodyPr/>
          <a:lstStyle/>
          <a:p>
            <a:r>
              <a:rPr lang="ru-RU" b="1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5154" y="2015412"/>
            <a:ext cx="8915400" cy="430635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Погодный </a:t>
            </a:r>
            <a:r>
              <a:rPr lang="ru-RU" dirty="0" err="1"/>
              <a:t>телеграм</a:t>
            </a:r>
            <a:r>
              <a:rPr lang="ru-RU" dirty="0"/>
              <a:t>-бот представляет собой инструмент, обеспечивающий эффективный и подробный прогноз погоды на определенные и заданные дни. Он может выполнять различные функции, в зависимости от потребностей человека и целей использования. 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b="1" dirty="0"/>
              <a:t>Назначение проекта</a:t>
            </a:r>
            <a:r>
              <a:rPr lang="en-US" b="1" dirty="0"/>
              <a:t>: </a:t>
            </a:r>
            <a:r>
              <a:rPr lang="ru-RU" dirty="0"/>
              <a:t>предоставить пользователям возможность быстро и удобно ознакомиться с погодой.</a:t>
            </a:r>
            <a:endParaRPr lang="en-US" dirty="0"/>
          </a:p>
          <a:p>
            <a:pPr algn="just"/>
            <a:r>
              <a:rPr lang="ru-RU" b="1" dirty="0"/>
              <a:t>Задачи приложения</a:t>
            </a:r>
            <a:r>
              <a:rPr lang="en-US" b="1" dirty="0"/>
              <a:t>: </a:t>
            </a:r>
            <a:r>
              <a:rPr lang="ru-RU" dirty="0"/>
              <a:t>Проект должен прежде всего предоставлять пользователям возможность быстро и удобно ознакомиться с погодой и погодными явлениями через функционал </a:t>
            </a:r>
            <a:r>
              <a:rPr lang="ru-RU" dirty="0" err="1"/>
              <a:t>телеграм</a:t>
            </a:r>
            <a:r>
              <a:rPr lang="ru-RU" dirty="0"/>
              <a:t>-бота.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83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2394" y="362853"/>
            <a:ext cx="8911687" cy="1280890"/>
          </a:xfrm>
        </p:spPr>
        <p:txBody>
          <a:bodyPr/>
          <a:lstStyle/>
          <a:p>
            <a:r>
              <a:rPr lang="en-US" b="1" dirty="0"/>
              <a:t>           User Story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246011"/>
              </p:ext>
            </p:extLst>
          </p:nvPr>
        </p:nvGraphicFramePr>
        <p:xfrm>
          <a:off x="3535679" y="1122253"/>
          <a:ext cx="8382001" cy="55858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5598">
                  <a:extLst>
                    <a:ext uri="{9D8B030D-6E8A-4147-A177-3AD203B41FA5}">
                      <a16:colId xmlns:a16="http://schemas.microsoft.com/office/drawing/2014/main" val="2504329607"/>
                    </a:ext>
                  </a:extLst>
                </a:gridCol>
                <a:gridCol w="982161">
                  <a:extLst>
                    <a:ext uri="{9D8B030D-6E8A-4147-A177-3AD203B41FA5}">
                      <a16:colId xmlns:a16="http://schemas.microsoft.com/office/drawing/2014/main" val="1822100570"/>
                    </a:ext>
                  </a:extLst>
                </a:gridCol>
                <a:gridCol w="5664242">
                  <a:extLst>
                    <a:ext uri="{9D8B030D-6E8A-4147-A177-3AD203B41FA5}">
                      <a16:colId xmlns:a16="http://schemas.microsoft.com/office/drawing/2014/main" val="1291309166"/>
                    </a:ext>
                  </a:extLst>
                </a:gridCol>
              </a:tblGrid>
              <a:tr h="195229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>
                          <a:effectLst/>
                        </a:rPr>
                        <a:t>Просмотр прогноза погоды на несколько дней вперёд</a:t>
                      </a:r>
                      <a:endParaRPr lang="ru-RU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1433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Пользователь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Как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Потенциальный потребитель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3862338136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Примечание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Я хочу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Узнать прогноз погоды на несколько дней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2462749600"/>
                  </a:ext>
                </a:extLst>
              </a:tr>
              <a:tr h="2170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Цель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Чтобы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Получить информацию о прогнозе погоды на несколько дней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1898695942"/>
                  </a:ext>
                </a:extLst>
              </a:tr>
              <a:tr h="331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Функциональное требование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просмотра прогноза погоды, а также его подробную версию на несколько дней вперёд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71373"/>
                  </a:ext>
                </a:extLst>
              </a:tr>
              <a:tr h="195229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>
                          <a:effectLst/>
                        </a:rPr>
                        <a:t>Выбор языка</a:t>
                      </a:r>
                      <a:endParaRPr lang="ru-RU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1947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Пользователь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Как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Потенциальный потребитель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4160171008"/>
                  </a:ext>
                </a:extLst>
              </a:tr>
              <a:tr h="220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Примечание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Я хочу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Выбрать язык на котором будет пользователь общаться с телеграм-ботом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2736953304"/>
                  </a:ext>
                </a:extLst>
              </a:tr>
              <a:tr h="220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Цель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Чтобы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Пользователи с разных стран могли пользоваться телеграм-ботом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3147929133"/>
                  </a:ext>
                </a:extLst>
              </a:tr>
              <a:tr h="331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Функциональное требование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Удобный способ коммуникации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43813"/>
                  </a:ext>
                </a:extLst>
              </a:tr>
              <a:tr h="195229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>
                          <a:effectLst/>
                        </a:rPr>
                        <a:t>Просмотр прогноза погоды</a:t>
                      </a:r>
                      <a:endParaRPr lang="ru-RU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17040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Пользователь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Как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Потенциальный потребитель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4060383451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Примечание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Я хочу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Узнать прогноз погоды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1386625171"/>
                  </a:ext>
                </a:extLst>
              </a:tr>
              <a:tr h="2170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Цель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Чтобы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Получить информацию о прогнозе погоды на сегодня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3143497899"/>
                  </a:ext>
                </a:extLst>
              </a:tr>
              <a:tr h="331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Функциональное требование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посмотреть прогноз погоды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87668"/>
                  </a:ext>
                </a:extLst>
              </a:tr>
              <a:tr h="195229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>
                          <a:effectLst/>
                        </a:rPr>
                        <a:t>Просмотр подробного прогноза погоды</a:t>
                      </a:r>
                      <a:endParaRPr lang="ru-RU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06160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Пользователь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Как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Потенциальный потребитель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3654312096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Примечание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Я хочу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Узнать подробный прогноз погоды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1931820398"/>
                  </a:ext>
                </a:extLst>
              </a:tr>
              <a:tr h="220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Цель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Чтобы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Получить информацию о подробном прогнозе погоды на сегодня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2865798787"/>
                  </a:ext>
                </a:extLst>
              </a:tr>
              <a:tr h="331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Функциональное требование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Возможность посмотреть подробный прогноз погоды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73664"/>
                  </a:ext>
                </a:extLst>
              </a:tr>
              <a:tr h="204902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50" b="1" dirty="0">
                          <a:effectLst/>
                        </a:rPr>
                        <a:t>Просмотр карты погодных явлений</a:t>
                      </a:r>
                      <a:endParaRPr lang="ru-RU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50809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Пользователь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Как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Потенциальный потребитель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4145934031"/>
                  </a:ext>
                </a:extLst>
              </a:tr>
              <a:tr h="166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Примечание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Я хочу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Посмотреть на карту погодных явлений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2895421392"/>
                  </a:ext>
                </a:extLst>
              </a:tr>
              <a:tr h="3065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Цель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Чтобы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Получить информацию о погодных условий используя карту погодных явлений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extLst>
                  <a:ext uri="{0D108BD9-81ED-4DB2-BD59-A6C34878D82A}">
                    <a16:rowId xmlns:a16="http://schemas.microsoft.com/office/drawing/2014/main" val="3019716701"/>
                  </a:ext>
                </a:extLst>
              </a:tr>
              <a:tr h="331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Функциональное требование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Возможность посмотреть на карту погодных явлений заданного региона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907" marR="2990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09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0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создания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5805" y="1361440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500" dirty="0"/>
              <a:t>Идея создания </a:t>
            </a:r>
            <a:r>
              <a:rPr lang="ru-RU" sz="1500" dirty="0" err="1"/>
              <a:t>телеграм</a:t>
            </a:r>
            <a:r>
              <a:rPr lang="ru-RU" sz="1500" dirty="0"/>
              <a:t> бота "Погода" возникла из желания предоставить пользователям удобный и быстрый способ получения актуальной информации о погоде.</a:t>
            </a:r>
          </a:p>
          <a:p>
            <a:pPr marL="0" indent="0">
              <a:buNone/>
            </a:pPr>
            <a:r>
              <a:rPr lang="ru-RU" sz="1500" dirty="0"/>
              <a:t>	Существует несколько причин, почему именно такой бот оказался востребованным:</a:t>
            </a:r>
          </a:p>
          <a:p>
            <a:r>
              <a:rPr lang="ru-RU" sz="1500" b="1" dirty="0"/>
              <a:t>Повседневная необходимость</a:t>
            </a:r>
            <a:r>
              <a:rPr lang="ru-RU" sz="1500" dirty="0"/>
              <a:t>: Погода влияет на множество аспектов нашей жизни, будь то планирование дня, выбор одежды или принятие решений о путешествиях и мероприятиях на свежем воздухе. Удобный доступ к метеорологической информации может существенно упростить эти задачи.</a:t>
            </a:r>
          </a:p>
          <a:p>
            <a:r>
              <a:rPr lang="ru-RU" sz="1500" b="1" dirty="0"/>
              <a:t>Мобильность и доступность</a:t>
            </a:r>
            <a:r>
              <a:rPr lang="ru-RU" sz="1500" dirty="0"/>
              <a:t>: Большинство людей пользуются мессенджерами, такими как </a:t>
            </a:r>
            <a:r>
              <a:rPr lang="ru-RU" sz="1500" dirty="0" err="1"/>
              <a:t>Telegram</a:t>
            </a:r>
            <a:r>
              <a:rPr lang="ru-RU" sz="1500" dirty="0"/>
              <a:t>, ежедневно. Встроенный в мессенджер бот позволяет получать информацию, не выходя из привычного интерфейса, что делает процесс получения данных быстрее и удобнее.</a:t>
            </a:r>
          </a:p>
          <a:p>
            <a:r>
              <a:rPr lang="ru-RU" sz="1500" b="1" dirty="0"/>
              <a:t>Точность и актуальность</a:t>
            </a:r>
            <a:r>
              <a:rPr lang="ru-RU" sz="1500" dirty="0"/>
              <a:t>: Используя современные API для погоды, бот предоставляет точные и актуальные данные, что важно для планирования и принятия решений. Пользователи могут получить информацию о текущей погоде, прогнозах на несколько дней вперед и предупреждения о неблагоприятных условиях.</a:t>
            </a:r>
          </a:p>
          <a:p>
            <a:pPr marL="0" indent="0">
              <a:buNone/>
            </a:pPr>
            <a:br>
              <a:rPr lang="ru-RU" sz="1500" dirty="0"/>
            </a:br>
            <a:r>
              <a:rPr lang="ru-RU" sz="1500" dirty="0" err="1"/>
              <a:t>Телеграм</a:t>
            </a:r>
            <a:r>
              <a:rPr lang="ru-RU" sz="1500" dirty="0"/>
              <a:t> бот "Погода" помогает пользователям быстро и удобно получать актуальную информацию о погоде, не выходя из мессенджера. Он предоставляет точные прогнозы, выбор языка, подробный прогноз погоды, прогноз погоды на несколько дней, а также тепловую карту.</a:t>
            </a:r>
            <a:br>
              <a:rPr lang="ru-RU" sz="1500" dirty="0"/>
            </a:b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85976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5405" y="420910"/>
            <a:ext cx="8911687" cy="1280890"/>
          </a:xfrm>
        </p:spPr>
        <p:txBody>
          <a:bodyPr>
            <a:normAutofit/>
          </a:bodyPr>
          <a:lstStyle/>
          <a:p>
            <a:r>
              <a:rPr lang="ru-RU" sz="4000" b="1" dirty="0"/>
              <a:t>Архитектура приложения</a:t>
            </a:r>
          </a:p>
        </p:txBody>
      </p:sp>
      <p:pic>
        <p:nvPicPr>
          <p:cNvPr id="4" name="Объект 3" descr="C:\Users\vlady\Downloads\Архитектура бота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80" y="1381760"/>
            <a:ext cx="5882640" cy="537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48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4045" y="735870"/>
            <a:ext cx="8911687" cy="1280890"/>
          </a:xfrm>
        </p:spPr>
        <p:txBody>
          <a:bodyPr/>
          <a:lstStyle/>
          <a:p>
            <a:r>
              <a:rPr lang="ru-RU" b="1" dirty="0"/>
              <a:t>Основной функционал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4045" y="1686560"/>
            <a:ext cx="9482772" cy="46005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200" b="1" dirty="0"/>
              <a:t>Точные прогнозы</a:t>
            </a:r>
            <a:r>
              <a:rPr lang="ru-RU" sz="1200" dirty="0"/>
              <a:t>:</a:t>
            </a:r>
          </a:p>
          <a:p>
            <a:pPr lvl="1" algn="just"/>
            <a:r>
              <a:rPr lang="ru-RU" sz="1100" dirty="0"/>
              <a:t>Бот использует актуальные данные из надежного источника, такого как </a:t>
            </a:r>
            <a:r>
              <a:rPr lang="ru-RU" sz="1100" dirty="0" err="1"/>
              <a:t>OpenWeatherMap</a:t>
            </a:r>
            <a:r>
              <a:rPr lang="ru-RU" sz="1100" dirty="0"/>
              <a:t> API, для предоставления точных прогнозов погоды. Это включает текущую температуру, влажность, скорость и направление ветра, давление и другие метеорологические параметры.</a:t>
            </a:r>
          </a:p>
          <a:p>
            <a:pPr marL="0" indent="0" algn="just">
              <a:buNone/>
            </a:pPr>
            <a:r>
              <a:rPr lang="ru-RU" sz="1200" b="1" dirty="0"/>
              <a:t>Выбор языка</a:t>
            </a:r>
            <a:r>
              <a:rPr lang="ru-RU" sz="1200" dirty="0"/>
              <a:t>:</a:t>
            </a:r>
          </a:p>
          <a:p>
            <a:pPr lvl="1" algn="just"/>
            <a:r>
              <a:rPr lang="ru-RU" sz="1100" dirty="0"/>
              <a:t>Пользователи могут выбрать предпочитаемый язык интерфейса бота. Это делает бота доступным для людей из разных регионов, обеспечивая удобное использование на их родном языке. Поддержка нескольких языков позволяет охватить широкую аудиторию.</a:t>
            </a:r>
          </a:p>
          <a:p>
            <a:pPr marL="0" indent="0" algn="just">
              <a:buNone/>
            </a:pPr>
            <a:r>
              <a:rPr lang="ru-RU" sz="1200" b="1" dirty="0"/>
              <a:t>Подробный прогноз погоды</a:t>
            </a:r>
            <a:r>
              <a:rPr lang="ru-RU" sz="1200" dirty="0"/>
              <a:t>:</a:t>
            </a:r>
          </a:p>
          <a:p>
            <a:pPr lvl="1" algn="just"/>
            <a:r>
              <a:rPr lang="ru-RU" sz="1100" dirty="0"/>
              <a:t>Бот предоставляет подробную информацию о погоде, включая текущие условия и прогноз на ближайшие часы. Пользователь получает данные о температуре, ощущаемой температуре, влажности, видимости, облачности, скорости и направлении ветра, атмосферном давлении и вероятности осадков.</a:t>
            </a:r>
          </a:p>
          <a:p>
            <a:pPr marL="0" indent="0" algn="just">
              <a:buNone/>
            </a:pPr>
            <a:r>
              <a:rPr lang="ru-RU" sz="1200" b="1" dirty="0"/>
              <a:t>Прогноз погоды на несколько дней</a:t>
            </a:r>
            <a:r>
              <a:rPr lang="ru-RU" sz="1200" dirty="0"/>
              <a:t>:</a:t>
            </a:r>
          </a:p>
          <a:p>
            <a:pPr lvl="1" algn="just"/>
            <a:r>
              <a:rPr lang="ru-RU" sz="1100" dirty="0"/>
              <a:t>Бот предоставляет прогноз погоды на несколько дней вперед, обычно на 7-10 дней. Пользователи могут получить информацию о температуре, вероятности осадков, скорости ветра и других метеорологических условиях на каждый день, что помогает в планировании долгосрочных мероприятий.</a:t>
            </a:r>
          </a:p>
          <a:p>
            <a:pPr marL="0" indent="0" algn="just">
              <a:buNone/>
            </a:pPr>
            <a:r>
              <a:rPr lang="ru-RU" sz="1200" b="1" dirty="0"/>
              <a:t>Тепловая карта</a:t>
            </a:r>
            <a:r>
              <a:rPr lang="ru-RU" sz="1200" dirty="0"/>
              <a:t>:</a:t>
            </a:r>
          </a:p>
          <a:p>
            <a:pPr lvl="1" algn="just"/>
            <a:r>
              <a:rPr lang="ru-RU" sz="1100" dirty="0"/>
              <a:t>Бот предоставляет доступ к тепловым картам, которые визуализируют температурные данные для различных регионов. Эти карты помогают пользователям быстро оценить температурные условия в разных местах, что особенно полезно для путешествий и планирования активностей на свежем воздухе. Тепловые карты могут отображать не только температуру, но и другие параметры, такие как осадки и ветер, в зависимости от доступности данных.</a:t>
            </a:r>
          </a:p>
          <a:p>
            <a:pPr marL="0" indent="0" algn="just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978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2765" y="634270"/>
            <a:ext cx="8911687" cy="1280890"/>
          </a:xfrm>
        </p:spPr>
        <p:txBody>
          <a:bodyPr/>
          <a:lstStyle/>
          <a:p>
            <a:r>
              <a:rPr lang="ru-RU" b="1" dirty="0"/>
              <a:t>Аналоги системы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564640"/>
            <a:ext cx="10549572" cy="5067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300" b="1" dirty="0" err="1"/>
              <a:t>AccuWeather</a:t>
            </a:r>
            <a:r>
              <a:rPr lang="ru-RU" sz="1300" dirty="0"/>
              <a:t>:</a:t>
            </a:r>
          </a:p>
          <a:p>
            <a:pPr lvl="1"/>
            <a:r>
              <a:rPr lang="ru-RU" sz="1300" dirty="0"/>
              <a:t>Прогнозы погоды, уведомления о неблагоприятных условиях, погодные новости.</a:t>
            </a:r>
          </a:p>
          <a:p>
            <a:pPr marL="0" indent="0">
              <a:buNone/>
            </a:pPr>
            <a:r>
              <a:rPr lang="ru-RU" sz="1300" b="1" dirty="0"/>
              <a:t>Weather.com (</a:t>
            </a:r>
            <a:r>
              <a:rPr lang="ru-RU" sz="1300" b="1" dirty="0" err="1"/>
              <a:t>The</a:t>
            </a:r>
            <a:r>
              <a:rPr lang="ru-RU" sz="1300" b="1" dirty="0"/>
              <a:t> </a:t>
            </a:r>
            <a:r>
              <a:rPr lang="ru-RU" sz="1300" b="1" dirty="0" err="1"/>
              <a:t>Weather</a:t>
            </a:r>
            <a:r>
              <a:rPr lang="ru-RU" sz="1300" b="1" dirty="0"/>
              <a:t> </a:t>
            </a:r>
            <a:r>
              <a:rPr lang="ru-RU" sz="1300" b="1" dirty="0" err="1"/>
              <a:t>Channel</a:t>
            </a:r>
            <a:r>
              <a:rPr lang="ru-RU" sz="1300" b="1" dirty="0"/>
              <a:t>)</a:t>
            </a:r>
            <a:r>
              <a:rPr lang="ru-RU" sz="1300" dirty="0"/>
              <a:t>:</a:t>
            </a:r>
          </a:p>
          <a:p>
            <a:pPr lvl="1"/>
            <a:r>
              <a:rPr lang="ru-RU" sz="1300" dirty="0"/>
              <a:t>Точные прогнозы, радар, карты осадков, новости о погоде.</a:t>
            </a:r>
          </a:p>
          <a:p>
            <a:pPr marL="0" indent="0">
              <a:buNone/>
            </a:pPr>
            <a:r>
              <a:rPr lang="ru-RU" sz="1300" b="1" dirty="0" err="1"/>
              <a:t>Yahoo</a:t>
            </a:r>
            <a:r>
              <a:rPr lang="ru-RU" sz="1300" b="1" dirty="0"/>
              <a:t> </a:t>
            </a:r>
            <a:r>
              <a:rPr lang="ru-RU" sz="1300" b="1" dirty="0" err="1"/>
              <a:t>Weather</a:t>
            </a:r>
            <a:r>
              <a:rPr lang="ru-RU" sz="1300" dirty="0"/>
              <a:t>:</a:t>
            </a:r>
          </a:p>
          <a:p>
            <a:pPr lvl="1"/>
            <a:r>
              <a:rPr lang="ru-RU" sz="1300" dirty="0"/>
              <a:t>Красивые фото, детальные прогнозы, интерактивные карты.</a:t>
            </a:r>
          </a:p>
          <a:p>
            <a:pPr marL="0" indent="0">
              <a:buNone/>
            </a:pPr>
            <a:r>
              <a:rPr lang="ru-RU" sz="1300" b="1" dirty="0" err="1"/>
              <a:t>Weather</a:t>
            </a:r>
            <a:r>
              <a:rPr lang="ru-RU" sz="1300" b="1" dirty="0"/>
              <a:t> </a:t>
            </a:r>
            <a:r>
              <a:rPr lang="ru-RU" sz="1300" b="1" dirty="0" err="1"/>
              <a:t>Underground</a:t>
            </a:r>
            <a:r>
              <a:rPr lang="ru-RU" sz="1300" dirty="0"/>
              <a:t>:</a:t>
            </a:r>
          </a:p>
          <a:p>
            <a:pPr lvl="1"/>
            <a:r>
              <a:rPr lang="ru-RU" sz="1300" dirty="0"/>
              <a:t>Подробные прогнозы, радары, карты погоды, данные с метеостанций.</a:t>
            </a:r>
          </a:p>
          <a:p>
            <a:pPr marL="0" indent="0">
              <a:buNone/>
            </a:pPr>
            <a:r>
              <a:rPr lang="ru-RU" sz="1300" b="1" dirty="0" err="1"/>
              <a:t>Dark</a:t>
            </a:r>
            <a:r>
              <a:rPr lang="ru-RU" sz="1300" b="1" dirty="0"/>
              <a:t> </a:t>
            </a:r>
            <a:r>
              <a:rPr lang="ru-RU" sz="1300" b="1" dirty="0" err="1"/>
              <a:t>Sky</a:t>
            </a:r>
            <a:r>
              <a:rPr lang="ru-RU" sz="1300" dirty="0"/>
              <a:t>:</a:t>
            </a:r>
          </a:p>
          <a:p>
            <a:pPr lvl="1"/>
            <a:r>
              <a:rPr lang="ru-RU" sz="1300" dirty="0"/>
              <a:t>Прогнозы погоды с точностью до минут, уведомления, красивые визуализации.</a:t>
            </a:r>
          </a:p>
          <a:p>
            <a:pPr marL="0" indent="0">
              <a:buNone/>
            </a:pPr>
            <a:r>
              <a:rPr lang="ru-RU" sz="1300" b="1" dirty="0"/>
              <a:t>«Фишка» нашего приложения</a:t>
            </a:r>
          </a:p>
          <a:p>
            <a:r>
              <a:rPr lang="ru-RU" sz="1300" b="1" dirty="0"/>
              <a:t>Интеграция с </a:t>
            </a:r>
            <a:r>
              <a:rPr lang="ru-RU" sz="1300" b="1" dirty="0" err="1"/>
              <a:t>Telegram</a:t>
            </a:r>
            <a:r>
              <a:rPr lang="ru-RU" sz="1300" dirty="0"/>
              <a:t>: Быстрый и удобный доступ к погодной информации прямо из мессенджера, без необходимости устанавливать отдельное приложение.</a:t>
            </a:r>
          </a:p>
          <a:p>
            <a:r>
              <a:rPr lang="ru-RU" sz="1300" b="1" dirty="0"/>
              <a:t>Тепловая карта</a:t>
            </a:r>
            <a:r>
              <a:rPr lang="ru-RU" sz="1300" dirty="0"/>
              <a:t>: Визуализация температурных данных и других погодных параметров на интерактивной карте.</a:t>
            </a:r>
          </a:p>
          <a:p>
            <a:r>
              <a:rPr lang="ru-RU" sz="1300" b="1" dirty="0"/>
              <a:t>Многоязычная поддержка</a:t>
            </a:r>
            <a:r>
              <a:rPr lang="ru-RU" sz="1300" dirty="0"/>
              <a:t>: Возможность выбора языка интерфейса для удобства пользователей из разных                               регионов.</a:t>
            </a:r>
          </a:p>
          <a:p>
            <a:pPr marL="457200" lvl="1" indent="0">
              <a:buNone/>
            </a:pPr>
            <a:endParaRPr lang="ru-RU" sz="1300" dirty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27566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78650"/>
              </p:ext>
            </p:extLst>
          </p:nvPr>
        </p:nvGraphicFramePr>
        <p:xfrm>
          <a:off x="2631439" y="1231681"/>
          <a:ext cx="8514079" cy="4486178"/>
        </p:xfrm>
        <a:graphic>
          <a:graphicData uri="http://schemas.openxmlformats.org/drawingml/2006/table">
            <a:tbl>
              <a:tblPr/>
              <a:tblGrid>
                <a:gridCol w="1216297">
                  <a:extLst>
                    <a:ext uri="{9D8B030D-6E8A-4147-A177-3AD203B41FA5}">
                      <a16:colId xmlns:a16="http://schemas.microsoft.com/office/drawing/2014/main" val="2478168891"/>
                    </a:ext>
                  </a:extLst>
                </a:gridCol>
                <a:gridCol w="1216297">
                  <a:extLst>
                    <a:ext uri="{9D8B030D-6E8A-4147-A177-3AD203B41FA5}">
                      <a16:colId xmlns:a16="http://schemas.microsoft.com/office/drawing/2014/main" val="3248259407"/>
                    </a:ext>
                  </a:extLst>
                </a:gridCol>
                <a:gridCol w="1216297">
                  <a:extLst>
                    <a:ext uri="{9D8B030D-6E8A-4147-A177-3AD203B41FA5}">
                      <a16:colId xmlns:a16="http://schemas.microsoft.com/office/drawing/2014/main" val="3308202255"/>
                    </a:ext>
                  </a:extLst>
                </a:gridCol>
                <a:gridCol w="1216297">
                  <a:extLst>
                    <a:ext uri="{9D8B030D-6E8A-4147-A177-3AD203B41FA5}">
                      <a16:colId xmlns:a16="http://schemas.microsoft.com/office/drawing/2014/main" val="4193020163"/>
                    </a:ext>
                  </a:extLst>
                </a:gridCol>
                <a:gridCol w="1216297">
                  <a:extLst>
                    <a:ext uri="{9D8B030D-6E8A-4147-A177-3AD203B41FA5}">
                      <a16:colId xmlns:a16="http://schemas.microsoft.com/office/drawing/2014/main" val="339443127"/>
                    </a:ext>
                  </a:extLst>
                </a:gridCol>
                <a:gridCol w="1216297">
                  <a:extLst>
                    <a:ext uri="{9D8B030D-6E8A-4147-A177-3AD203B41FA5}">
                      <a16:colId xmlns:a16="http://schemas.microsoft.com/office/drawing/2014/main" val="3082660130"/>
                    </a:ext>
                  </a:extLst>
                </a:gridCol>
                <a:gridCol w="1216297">
                  <a:extLst>
                    <a:ext uri="{9D8B030D-6E8A-4147-A177-3AD203B41FA5}">
                      <a16:colId xmlns:a16="http://schemas.microsoft.com/office/drawing/2014/main" val="311577587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pPr fontAlgn="b"/>
                      <a:r>
                        <a:rPr lang="ru-RU" sz="1050" b="1">
                          <a:effectLst/>
                        </a:rPr>
                        <a:t>Критерий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0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1050" b="1" dirty="0">
                          <a:effectLst/>
                        </a:rPr>
                        <a:t>Наше приложение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D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effectLst/>
                        </a:rPr>
                        <a:t>AccuWeather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F07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 dirty="0">
                          <a:effectLst/>
                        </a:rPr>
                        <a:t>Weather.com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5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8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effectLst/>
                        </a:rPr>
                        <a:t>Yahoo Weather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508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8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effectLst/>
                        </a:rPr>
                        <a:t>Weather Underground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effectLst/>
                        </a:rPr>
                        <a:t>Dark Sky</a:t>
                      </a:r>
                    </a:p>
                  </a:txBody>
                  <a:tcPr marL="20874" marR="20874" marT="10437" marB="10437" anchor="b">
                    <a:lnL w="7620" cap="flat" cmpd="sng" algn="ctr">
                      <a:solidFill>
                        <a:srgbClr val="0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46042"/>
                  </a:ext>
                </a:extLst>
              </a:tr>
              <a:tr h="4471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Доступность в мессенджере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D08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+ (Telegram)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708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0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9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E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9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E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0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68258"/>
                  </a:ext>
                </a:extLst>
              </a:tr>
              <a:tr h="3843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 dirty="0">
                          <a:effectLst/>
                        </a:rPr>
                        <a:t>Точность прогнозов</a:t>
                      </a:r>
                      <a:endParaRPr lang="ru-RU" sz="1050" dirty="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507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7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9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E09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9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C09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9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A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0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76646"/>
                  </a:ext>
                </a:extLst>
              </a:tr>
              <a:tr h="4471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Подробность информации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D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7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C08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9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3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A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90A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A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D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0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48285"/>
                  </a:ext>
                </a:extLst>
              </a:tr>
              <a:tr h="235358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Уведомления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7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9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7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83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A09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A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9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A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4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B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6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9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A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36801"/>
                  </a:ext>
                </a:extLst>
              </a:tr>
              <a:tr h="4471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Интерактивные карты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83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83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(Тепловая карта)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(Радар)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0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(Радар)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(Интерактивные карты)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80A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A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(Радар)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50A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A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(Визуализация)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30A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41495"/>
                  </a:ext>
                </a:extLst>
              </a:tr>
              <a:tr h="4471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Многоязычная поддержка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C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908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A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40A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C0B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B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90B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8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B0B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BF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-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B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01623"/>
                  </a:ext>
                </a:extLst>
              </a:tr>
              <a:tr h="4471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Легкость использования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507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7D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 (Интерфейс в </a:t>
                      </a:r>
                      <a:r>
                        <a:rPr lang="en-US" sz="1050">
                          <a:effectLst/>
                        </a:rPr>
                        <a:t>Telegram)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2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8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A0B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6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B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98695"/>
                  </a:ext>
                </a:extLst>
              </a:tr>
              <a:tr h="447180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Эстетичность интерфейса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C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9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9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B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B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C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C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A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+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40C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C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8084"/>
                  </a:ext>
                </a:extLst>
              </a:tr>
              <a:tr h="745226">
                <a:tc>
                  <a:txBody>
                    <a:bodyPr/>
                    <a:lstStyle/>
                    <a:p>
                      <a:pPr fontAlgn="base"/>
                      <a:r>
                        <a:rPr lang="ru-RU" sz="1050" b="1">
                          <a:effectLst/>
                        </a:rPr>
                        <a:t>Цена</a:t>
                      </a:r>
                      <a:endParaRPr lang="ru-RU" sz="1050">
                        <a:effectLst/>
                      </a:endParaRP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7B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 dirty="0">
                          <a:effectLst/>
                        </a:rPr>
                        <a:t>+ (Бесплатно)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F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Бесплатно с рекламой, платные функции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B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AE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Бесплатно с рекламой, платные функции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80B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B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Бесплатно с рекламой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10C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C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C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C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>
                          <a:effectLst/>
                        </a:rPr>
                        <a:t>Бесплатно с рекламой, платные функции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00C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C7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050" dirty="0">
                          <a:effectLst/>
                        </a:rPr>
                        <a:t>Платное</a:t>
                      </a:r>
                    </a:p>
                  </a:txBody>
                  <a:tcPr marL="20874" marR="20874" marT="10437" marB="10437" anchor="ctr">
                    <a:lnL w="7620" cap="flat" cmpd="sng" algn="ctr">
                      <a:solidFill>
                        <a:srgbClr val="B0C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C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8336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7440" y="484691"/>
            <a:ext cx="479552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Плюсы и минусы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57120" y="5880074"/>
            <a:ext cx="939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Таким образом, наше приложение выделяется своей интеграцией с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Telegram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тепловыми картами и многоязычной поддержкой, что делает его удобным и доступным для широкой аудитории.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15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5325" y="2270030"/>
            <a:ext cx="11620915" cy="1280890"/>
          </a:xfrm>
        </p:spPr>
        <p:txBody>
          <a:bodyPr>
            <a:noAutofit/>
          </a:bodyPr>
          <a:lstStyle/>
          <a:p>
            <a:r>
              <a:rPr lang="ru-RU" sz="6000" b="1" dirty="0"/>
              <a:t>Спасибо за внимание!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85118" y="35509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Ссылка на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Google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диск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4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1027</Words>
  <Application>Microsoft Office PowerPoint</Application>
  <PresentationFormat>Широкоэкранный</PresentationFormat>
  <Paragraphs>180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Times New Roman</vt:lpstr>
      <vt:lpstr>Wingdings 3</vt:lpstr>
      <vt:lpstr>Легкий дым</vt:lpstr>
      <vt:lpstr>Телеграм-бот «Погода»</vt:lpstr>
      <vt:lpstr>Описание проекта</vt:lpstr>
      <vt:lpstr>           User Story</vt:lpstr>
      <vt:lpstr>Цели создания приложения</vt:lpstr>
      <vt:lpstr>Архитектура приложения</vt:lpstr>
      <vt:lpstr>Основной функционал приложения</vt:lpstr>
      <vt:lpstr>Аналоги системы 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«Погода»</dc:title>
  <dc:creator>User</dc:creator>
  <cp:lastModifiedBy>Юрий Утенков</cp:lastModifiedBy>
  <cp:revision>8</cp:revision>
  <dcterms:created xsi:type="dcterms:W3CDTF">2024-05-20T18:48:49Z</dcterms:created>
  <dcterms:modified xsi:type="dcterms:W3CDTF">2024-05-27T16:59:26Z</dcterms:modified>
</cp:coreProperties>
</file>