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0" r:id="rId8"/>
    <p:sldId id="261" r:id="rId9"/>
  </p:sldIdLst>
  <p:sldSz cx="12204700" cy="6858000"/>
  <p:notesSz cx="122047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0" y="96"/>
      </p:cViewPr>
      <p:guideLst>
        <p:guide orient="horz" pos="2880"/>
        <p:guide pos="39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990" y="180352"/>
            <a:ext cx="920737" cy="10172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0" y="43180"/>
            <a:ext cx="867384" cy="983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3939" y="2612390"/>
            <a:ext cx="75768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235" y="1577340"/>
            <a:ext cx="1098423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2494" y="5899784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2504" y="1217295"/>
            <a:ext cx="7564120" cy="138050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b="1" spc="-5" dirty="0">
                <a:latin typeface="Times New Roman"/>
                <a:cs typeface="Times New Roman"/>
              </a:rPr>
              <a:t>Федеральное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бюджетное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образовательное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учреждение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1400" b="1" dirty="0">
                <a:latin typeface="Times New Roman"/>
                <a:cs typeface="Times New Roman"/>
              </a:rPr>
              <a:t>«МИРЭА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Российский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технологический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РТУ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400" b="1" spc="-5" dirty="0" err="1">
                <a:latin typeface="Times New Roman"/>
                <a:cs typeface="Times New Roman"/>
              </a:rPr>
              <a:t>Дисциплина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«</a:t>
            </a:r>
            <a:r>
              <a:rPr lang="ru-RU" sz="1400" b="1" dirty="0">
                <a:latin typeface="Times New Roman"/>
                <a:cs typeface="Times New Roman"/>
              </a:rPr>
              <a:t>Моделирование бизнес-процессов</a:t>
            </a:r>
            <a:r>
              <a:rPr sz="1400" b="1" spc="-5" dirty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5120" y="6066154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Москва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950" y="469141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Утенков Ю. Ю.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ИКБО-36-22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Геращенко Л.А.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755650" y="2970996"/>
            <a:ext cx="9753600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32275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imes New Roman"/>
                <a:cs typeface="Times New Roman"/>
              </a:rPr>
              <a:t>Практическая работа №14</a:t>
            </a:r>
          </a:p>
          <a:p>
            <a:pPr marL="4233545" algn="ctr">
              <a:lnSpc>
                <a:spcPct val="100000"/>
              </a:lnSpc>
              <a:spcBef>
                <a:spcPts val="1995"/>
              </a:spcBef>
            </a:pPr>
            <a:r>
              <a:rPr lang="ru-RU" sz="2400" b="1" dirty="0">
                <a:latin typeface="Times New Roman"/>
                <a:cs typeface="Times New Roman"/>
              </a:rPr>
              <a:t>Оформить ипотечный кредит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2604" y="607695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Цель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8718" y="4192843"/>
            <a:ext cx="50720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практического занятия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8550" y="101799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Отработка применения типизации событий и элемента «Задача», а также маркеров действий при создании моделей процессов в методологии BPMN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3150" y="2316940"/>
            <a:ext cx="2895600" cy="139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3730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выданного преподавателем варианта задания: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7950" y="2514600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бизнес-процесса,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построить бизнес-процесс в нотации BPMN,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подготовить презентацию для публичной защиты бизнес-процесса, защитить полученную модель.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3B56309-6E62-45AB-8A2D-249A5F392E09}"/>
              </a:ext>
            </a:extLst>
          </p:cNvPr>
          <p:cNvSpPr txBox="1"/>
          <p:nvPr/>
        </p:nvSpPr>
        <p:spPr>
          <a:xfrm>
            <a:off x="4687886" y="2087184"/>
            <a:ext cx="28632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12F3C-E744-48B8-89EC-4E8AFE5D5EDA}"/>
              </a:ext>
            </a:extLst>
          </p:cNvPr>
          <p:cNvSpPr txBox="1"/>
          <p:nvPr/>
        </p:nvSpPr>
        <p:spPr>
          <a:xfrm>
            <a:off x="1644650" y="4997856"/>
            <a:ext cx="92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Построенные и сохраненные в файле текстового формата текстовое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отчета. Студентам также рекомендуется сохранить файл с процессом в формате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дальнейшей работы с ним на другом практическом занятии.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950" y="143735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Построенные диаграммы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3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4582" y="6255317"/>
            <a:ext cx="60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Схема бизнес-процесса «Оформить ипотечный кредит»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54D3D-25C6-F7BC-E927-6ED77B6B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525891"/>
            <a:ext cx="8371281" cy="55319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777E2-32BE-AAD7-2469-B0ACB4DF7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2F2E968-5935-AB8D-BC70-C07BDE4C0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4950" y="143735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Построенные диаграммы</a:t>
            </a:r>
            <a:endParaRPr sz="24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A4512E-7FA5-3011-7700-9C0CEA22B04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8E309-A77B-996C-FB9C-FF9188020D25}"/>
              </a:ext>
            </a:extLst>
          </p:cNvPr>
          <p:cNvSpPr txBox="1"/>
          <p:nvPr/>
        </p:nvSpPr>
        <p:spPr>
          <a:xfrm>
            <a:off x="2721566" y="4730260"/>
            <a:ext cx="676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Схема бизнес-процесса «Проверить кредитоспособность клиента»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F98B6B-0753-D58C-3505-D8C2E668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52" y="767860"/>
            <a:ext cx="951199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1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40440-91A4-7593-D98E-0CCB8895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5D30C4-97EB-FE0A-099A-0754B10FB9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4950" y="143735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Построенные диаграммы</a:t>
            </a:r>
            <a:endParaRPr sz="24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E4ED523-6EA2-344C-B95B-C8B478531EC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7369F-178C-6346-84E1-CBF00F68C6E0}"/>
              </a:ext>
            </a:extLst>
          </p:cNvPr>
          <p:cNvSpPr txBox="1"/>
          <p:nvPr/>
        </p:nvSpPr>
        <p:spPr>
          <a:xfrm>
            <a:off x="2811756" y="4417511"/>
            <a:ext cx="6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Схема бизнес-процесса «Подготовить и подписать договор»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11F58B-07AE-AA60-F41A-70717D1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85" y="735234"/>
            <a:ext cx="89199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8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2C18-E243-11F9-3B08-2F11427BD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E638DE-C7B6-549A-BC87-E3896AD8B7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4950" y="143735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Построенные диаграммы</a:t>
            </a:r>
            <a:endParaRPr sz="24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84BC0E4-8609-96D9-4C9A-5EE1CAAB2D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6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1C3FE-D05F-3502-3C4C-656BAD9CE22D}"/>
              </a:ext>
            </a:extLst>
          </p:cNvPr>
          <p:cNvSpPr txBox="1"/>
          <p:nvPr/>
        </p:nvSpPr>
        <p:spPr>
          <a:xfrm>
            <a:off x="-24583" y="3219634"/>
            <a:ext cx="65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Схема маркера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"/>
              </a:rPr>
              <a:t>Ad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-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"/>
              </a:rPr>
              <a:t>hoc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процесса “Обработать заявку клиента”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05A5E-16BC-1995-4703-C3665ADD252E}"/>
              </a:ext>
            </a:extLst>
          </p:cNvPr>
          <p:cNvSpPr txBox="1"/>
          <p:nvPr/>
        </p:nvSpPr>
        <p:spPr>
          <a:xfrm>
            <a:off x="5952057" y="3219634"/>
            <a:ext cx="6138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1800" i="0" kern="100" dirty="0">
                <a:effectLst/>
                <a:latin typeface="Times New Roman" panose="02020603050405020304" pitchFamily="18" charset="0"/>
                <a:ea typeface="Droid Sans Fallback"/>
                <a:cs typeface="Mangal" panose="02040503050203030202" pitchFamily="18" charset="0"/>
              </a:rPr>
              <a:t>Схема маркера </a:t>
            </a:r>
            <a:r>
              <a:rPr lang="en-US" sz="1800" i="0" kern="100" dirty="0">
                <a:effectLst/>
                <a:latin typeface="Times New Roman" panose="02020603050405020304" pitchFamily="18" charset="0"/>
                <a:ea typeface="Droid Sans Fallback"/>
                <a:cs typeface="Mangal" panose="02040503050203030202" pitchFamily="18" charset="0"/>
              </a:rPr>
              <a:t>Ad</a:t>
            </a:r>
            <a:r>
              <a:rPr lang="ru-RU" sz="1800" i="0" kern="100" dirty="0">
                <a:effectLst/>
                <a:latin typeface="Times New Roman" panose="02020603050405020304" pitchFamily="18" charset="0"/>
                <a:ea typeface="Droid Sans Fallback"/>
                <a:cs typeface="Mangal" panose="02040503050203030202" pitchFamily="18" charset="0"/>
              </a:rPr>
              <a:t>-</a:t>
            </a:r>
            <a:r>
              <a:rPr lang="en-US" sz="1800" i="0" kern="100" dirty="0">
                <a:effectLst/>
                <a:latin typeface="Times New Roman" panose="02020603050405020304" pitchFamily="18" charset="0"/>
                <a:ea typeface="Droid Sans Fallback"/>
                <a:cs typeface="Mangal" panose="02040503050203030202" pitchFamily="18" charset="0"/>
              </a:rPr>
              <a:t>hoc </a:t>
            </a:r>
            <a:r>
              <a:rPr lang="ru-RU" sz="1800" i="0" kern="100" dirty="0">
                <a:effectLst/>
                <a:latin typeface="Times New Roman" panose="02020603050405020304" pitchFamily="18" charset="0"/>
                <a:ea typeface="Droid Sans Fallback"/>
                <a:cs typeface="Mangal" panose="02040503050203030202" pitchFamily="18" charset="0"/>
              </a:rPr>
              <a:t>процесса “Подготовить проект договора на кредит”</a:t>
            </a:r>
            <a:endParaRPr lang="ru-RU" sz="1050" i="1" kern="100" dirty="0">
              <a:effectLst/>
              <a:latin typeface="Liberation Serif"/>
              <a:ea typeface="Droid Sans Fallback"/>
              <a:cs typeface="Mangal" panose="02040503050203030202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FC985A-6B75-BF13-A267-312112081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6" y="1468501"/>
            <a:ext cx="6087325" cy="18481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0DE929-2E9D-5594-7ECA-20569B0E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28" y="1652303"/>
            <a:ext cx="5372305" cy="13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7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AA4249CE-53D1-158D-D619-EE2AD290318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400" b="1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16BE2-6C9A-0F45-A806-6A6CAA11C516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03ECC-8836-C29F-75B7-D69D1A29BCCC}"/>
              </a:ext>
            </a:extLst>
          </p:cNvPr>
          <p:cNvSpPr txBox="1"/>
          <p:nvPr/>
        </p:nvSpPr>
        <p:spPr>
          <a:xfrm>
            <a:off x="5186937" y="52375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Вывод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04EB56-F1C7-3E13-51E0-7A662986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33271-2A53-8418-3F8F-CADC049C3E65}"/>
              </a:ext>
            </a:extLst>
          </p:cNvPr>
          <p:cNvSpPr txBox="1"/>
          <p:nvPr/>
        </p:nvSpPr>
        <p:spPr>
          <a:xfrm>
            <a:off x="2098702" y="1524000"/>
            <a:ext cx="7994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данной практической работы были приобретены навыки применения типизации событий и использования элемента «Задача», а также маркеров действий в моделировании процессов по методологии BPMN. Была разработана и сохранена модель бизнес-процесса, включающая текстовое описание, саму модель и презентацию.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762" y="52523"/>
            <a:ext cx="1295581" cy="11526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СПАСИБО</a:t>
            </a:r>
            <a:r>
              <a:rPr spc="-50" dirty="0"/>
              <a:t> </a:t>
            </a:r>
            <a:r>
              <a:rPr spc="-5" dirty="0"/>
              <a:t>ЗА</a:t>
            </a:r>
            <a:r>
              <a:rPr spc="-55" dirty="0"/>
              <a:t> </a:t>
            </a:r>
            <a:r>
              <a:rPr spc="-5" dirty="0"/>
              <a:t>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268</Words>
  <Application>Microsoft Office PowerPoint</Application>
  <PresentationFormat>Произвольный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Liberation Serif</vt:lpstr>
      <vt:lpstr>Times New Roman</vt:lpstr>
      <vt:lpstr>Office Theme</vt:lpstr>
      <vt:lpstr>Презентация PowerPoint</vt:lpstr>
      <vt:lpstr>Цель</vt:lpstr>
      <vt:lpstr>Построенные диаграммы</vt:lpstr>
      <vt:lpstr>Построенные диаграммы</vt:lpstr>
      <vt:lpstr>Построенные диаграммы</vt:lpstr>
      <vt:lpstr>Построенные диаграммы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 Login</dc:creator>
  <cp:lastModifiedBy>Юрий Утенков</cp:lastModifiedBy>
  <cp:revision>23</cp:revision>
  <dcterms:created xsi:type="dcterms:W3CDTF">2024-05-11T16:20:45Z</dcterms:created>
  <dcterms:modified xsi:type="dcterms:W3CDTF">2024-11-14T12:29:32Z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2024-02-21T00:00:00Z</vt:filetime>
  </property>
  <property fmtid="{D5CDD505-2E9C-101B-9397-08002B2CF9AE}" pid="3" name="LastSaved">
    <vt:filetime>2024-02-21T00:00:00Z</vt:filetime>
  </property>
</Properties>
</file>