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63" r:id="rId7"/>
    <p:sldId id="271" r:id="rId8"/>
    <p:sldId id="259" r:id="rId9"/>
    <p:sldId id="262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4146" y="978795"/>
            <a:ext cx="7696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2016</a:t>
            </a:r>
            <a:r>
              <a:rPr lang="ko-KR" altLang="en-US" sz="4400" b="1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년 구산고 동아리 활동보고</a:t>
            </a:r>
            <a:endParaRPr lang="ko-KR" altLang="en-US" sz="4400" b="1" dirty="0"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606" y="3322749"/>
            <a:ext cx="6473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프로그래밍 부 </a:t>
            </a:r>
            <a:endParaRPr lang="ko-KR" altLang="en-US" sz="80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836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9272" y="274640"/>
            <a:ext cx="363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4400" dirty="0" err="1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인벤터란</a:t>
            </a:r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?</a:t>
            </a:r>
            <a:endParaRPr lang="ko-KR" altLang="en-US" sz="4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6725" y="1350102"/>
            <a:ext cx="17000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앱인벤터는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 블록 프로그래밍 기법으로 </a:t>
            </a:r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스마트폰에서</a:t>
            </a:r>
            <a:endParaRPr lang="ko-KR" altLang="en-US" dirty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실행이 가능한 프로그래밍 도구입니다</a:t>
            </a:r>
            <a:r>
              <a:rPr lang="en-US" altLang="ko-KR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.</a:t>
            </a:r>
          </a:p>
          <a:p>
            <a:endParaRPr lang="en-US" altLang="ko-KR" dirty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구글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 </a:t>
            </a:r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앱인벤터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 프로그램으로 </a:t>
            </a:r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스마트폰의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 화면을 디자인하고</a:t>
            </a:r>
          </a:p>
          <a:p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블록들을 조립하면 우리가 원하는 </a:t>
            </a:r>
            <a:r>
              <a:rPr lang="ko-KR" altLang="en-US" dirty="0" err="1">
                <a:latin typeface="a나무B" panose="02020600000000000000" pitchFamily="18" charset="-127"/>
                <a:ea typeface="a나무B" panose="02020600000000000000" pitchFamily="18" charset="-127"/>
              </a:rPr>
              <a:t>앱을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 만들 수 있습니다</a:t>
            </a:r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.</a:t>
            </a:r>
            <a:endParaRPr lang="ko-KR" altLang="en-US" dirty="0">
              <a:latin typeface="a나무B" panose="02020600000000000000" pitchFamily="18" charset="-127"/>
              <a:ea typeface="a나무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692865"/>
            <a:ext cx="8598800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5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299435"/>
            <a:ext cx="4646033" cy="988454"/>
          </a:xfrm>
        </p:spPr>
        <p:txBody>
          <a:bodyPr/>
          <a:lstStyle/>
          <a:p>
            <a:r>
              <a:rPr lang="ko-KR" altLang="en-US" dirty="0" smtClean="0"/>
              <a:t>기타 활동사진들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3" y="793662"/>
            <a:ext cx="4886325" cy="5610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43561" y="2298351"/>
            <a:ext cx="2292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kern="0" dirty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2016</a:t>
            </a:r>
            <a:r>
              <a:rPr lang="ko-KR" altLang="en-US" sz="2000" kern="0" dirty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년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프로그래밍부</a:t>
            </a:r>
            <a:endParaRPr lang="en-US" altLang="ko-KR" sz="2000" kern="0" dirty="0" smtClean="0">
              <a:solidFill>
                <a:srgbClr val="000000"/>
              </a:solidFill>
              <a:latin typeface="a낙서" panose="02020600000000000000" pitchFamily="18" charset="-127"/>
              <a:ea typeface="a낙서" panose="02020600000000000000" pitchFamily="18" charset="-127"/>
            </a:endParaRPr>
          </a:p>
          <a:p>
            <a:pPr algn="ctr" fontAlgn="base"/>
            <a:r>
              <a:rPr lang="ko-KR" altLang="en-US" sz="2000" kern="0" dirty="0" smtClean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제 </a:t>
            </a:r>
            <a:r>
              <a:rPr lang="en-US" altLang="ko-KR" sz="2000" kern="0" dirty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1</a:t>
            </a:r>
            <a:r>
              <a:rPr lang="ko-KR" altLang="en-US" sz="2000" kern="0" dirty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차 </a:t>
            </a:r>
            <a:r>
              <a:rPr lang="en-US" altLang="ko-KR" sz="2000" kern="0" dirty="0" smtClean="0">
                <a:solidFill>
                  <a:srgbClr val="000000"/>
                </a:solidFill>
                <a:latin typeface="a낙서" panose="02020600000000000000" pitchFamily="18" charset="-127"/>
                <a:ea typeface="a낙서" panose="02020600000000000000" pitchFamily="18" charset="-127"/>
              </a:rPr>
              <a:t>TEST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a낙서" panose="02020600000000000000" pitchFamily="18" charset="-127"/>
              <a:ea typeface="a낙서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653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4310" y="299435"/>
            <a:ext cx="4646033" cy="9884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기타 활동사진들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94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4310" y="299435"/>
            <a:ext cx="4646033" cy="9884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기타 활동사진들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95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2" y="4001041"/>
            <a:ext cx="5654074" cy="27980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484309" y="299435"/>
            <a:ext cx="4993763" cy="9884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기타 도움을 주신 분들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4309" y="1764406"/>
            <a:ext cx="5795492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장소를 내주신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홍정태 선생님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흔쾌히 동아리를 맡아주신</a:t>
            </a:r>
            <a:r>
              <a:rPr lang="en-US" altLang="ko-KR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박지숙 선생님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언제나 응원해주시던 </a:t>
            </a:r>
            <a:r>
              <a:rPr lang="ko-KR" altLang="en-US" sz="2400" dirty="0" err="1" smtClean="0">
                <a:latin typeface="a나무B" panose="02020600000000000000" pitchFamily="18" charset="-127"/>
                <a:ea typeface="a나무B" panose="02020600000000000000" pitchFamily="18" charset="-127"/>
              </a:rPr>
              <a:t>하만두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선생님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멋지다고 이야기 해주시는 조호준 선생님</a:t>
            </a:r>
            <a:endParaRPr lang="en-US" altLang="ko-KR" sz="2400" dirty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endParaRPr lang="en-US" altLang="ko-KR" sz="11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>
              <a:lnSpc>
                <a:spcPts val="3500"/>
              </a:lnSpc>
            </a:pPr>
            <a:endParaRPr lang="en-US" altLang="ko-KR" sz="11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ts val="3500"/>
              </a:lnSpc>
            </a:pP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 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수업진행에 도움을 준 닉네임 </a:t>
            </a:r>
            <a:r>
              <a:rPr lang="en-US" altLang="ko-KR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	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‘</a:t>
            </a:r>
            <a:r>
              <a:rPr lang="en-US" altLang="ko-KR" sz="2400" dirty="0" err="1" smtClean="0">
                <a:latin typeface="a나무B" panose="02020600000000000000" pitchFamily="18" charset="-127"/>
                <a:ea typeface="a나무B" panose="02020600000000000000" pitchFamily="18" charset="-127"/>
              </a:rPr>
              <a:t>egoing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’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님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ts val="3500"/>
              </a:lnSpc>
            </a:pP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ts val="35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 교제를 제공해준 </a:t>
            </a:r>
            <a:r>
              <a:rPr lang="ko-KR" altLang="en-US" sz="2400" dirty="0" err="1" smtClean="0">
                <a:latin typeface="a나무B" panose="02020600000000000000" pitchFamily="18" charset="-127"/>
                <a:ea typeface="a나무B" panose="02020600000000000000" pitchFamily="18" charset="-127"/>
              </a:rPr>
              <a:t>네이버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디자인 팀   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55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7" y="1957590"/>
            <a:ext cx="106570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1</a:t>
            </a:r>
            <a:r>
              <a:rPr lang="ko-KR" altLang="en-US" sz="3600" dirty="0" err="1" smtClean="0">
                <a:latin typeface="a낙서" panose="02020600000000000000" pitchFamily="18" charset="-127"/>
                <a:ea typeface="a낙서" panose="02020600000000000000" pitchFamily="18" charset="-127"/>
              </a:rPr>
              <a:t>년동안</a:t>
            </a:r>
            <a:r>
              <a:rPr lang="ko-KR" altLang="en-US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 함께해서 행복하고 즐거웠고 좋은 경험을 했습니다</a:t>
            </a:r>
            <a:r>
              <a:rPr lang="en-US" altLang="ko-KR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.</a:t>
            </a:r>
          </a:p>
          <a:p>
            <a:pPr algn="r"/>
            <a:endParaRPr lang="en-US" altLang="ko-KR" sz="3600" dirty="0">
              <a:latin typeface="a낙서" panose="02020600000000000000" pitchFamily="18" charset="-127"/>
              <a:ea typeface="a낙서" panose="02020600000000000000" pitchFamily="18" charset="-127"/>
            </a:endParaRPr>
          </a:p>
          <a:p>
            <a:pPr algn="r"/>
            <a:r>
              <a:rPr lang="ko-KR" altLang="en-US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선생님</a:t>
            </a:r>
            <a:r>
              <a:rPr lang="en-US" altLang="ko-KR" sz="3600" dirty="0">
                <a:latin typeface="a낙서" panose="02020600000000000000" pitchFamily="18" charset="-127"/>
                <a:ea typeface="a낙서" panose="02020600000000000000" pitchFamily="18" charset="-127"/>
              </a:rPr>
              <a:t> </a:t>
            </a:r>
            <a:r>
              <a:rPr lang="ko-KR" altLang="en-US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그리고 동아리 부윈 전부 </a:t>
            </a:r>
            <a:endParaRPr lang="en-US" altLang="ko-KR" sz="3600" dirty="0" smtClean="0">
              <a:latin typeface="a낙서" panose="02020600000000000000" pitchFamily="18" charset="-127"/>
              <a:ea typeface="a낙서" panose="02020600000000000000" pitchFamily="18" charset="-127"/>
            </a:endParaRPr>
          </a:p>
          <a:p>
            <a:pPr algn="r"/>
            <a:endParaRPr lang="en-US" altLang="ko-KR" sz="3600" dirty="0">
              <a:latin typeface="a낙서" panose="02020600000000000000" pitchFamily="18" charset="-127"/>
              <a:ea typeface="a낙서" panose="02020600000000000000" pitchFamily="18" charset="-127"/>
            </a:endParaRPr>
          </a:p>
          <a:p>
            <a:pPr algn="r"/>
            <a:r>
              <a:rPr lang="ko-KR" altLang="en-US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감사했습니다</a:t>
            </a:r>
            <a:r>
              <a:rPr lang="en-US" altLang="ko-KR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!</a:t>
            </a:r>
            <a:endParaRPr lang="ko-KR" altLang="en-US" sz="3600" dirty="0">
              <a:latin typeface="a낙서" panose="02020600000000000000" pitchFamily="18" charset="-127"/>
              <a:ea typeface="a낙서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190" y="5695675"/>
            <a:ext cx="1013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내년에 더욱 색다른 동아리로 다시 </a:t>
            </a:r>
            <a:r>
              <a:rPr lang="ko-KR" altLang="en-US" sz="2800" dirty="0" err="1" smtClean="0">
                <a:latin typeface="a나무B" panose="02020600000000000000" pitchFamily="18" charset="-127"/>
                <a:ea typeface="a나무B" panose="02020600000000000000" pitchFamily="18" charset="-127"/>
              </a:rPr>
              <a:t>만날것을</a:t>
            </a:r>
            <a:r>
              <a:rPr lang="ko-KR" altLang="en-US" sz="28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 기원하며</a:t>
            </a:r>
            <a:r>
              <a:rPr lang="en-US" altLang="ko-KR" sz="28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. </a:t>
            </a:r>
            <a:r>
              <a:rPr lang="ko-KR" altLang="en-US" sz="28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말을 마칩니다</a:t>
            </a:r>
            <a:r>
              <a:rPr lang="en-US" altLang="ko-KR" sz="28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.</a:t>
            </a:r>
            <a:endParaRPr lang="ko-KR" altLang="en-US" sz="2800" dirty="0">
              <a:latin typeface="a나무B" panose="02020600000000000000" pitchFamily="18" charset="-127"/>
              <a:ea typeface="a나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17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74" y="1506826"/>
            <a:ext cx="89379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운영목적 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: 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소프트웨어 인재를 양성하며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, 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학생들의 창의성과 </a:t>
            </a:r>
            <a:endParaRPr lang="en-US" altLang="ko-KR" sz="28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  <a:p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            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독창성을 이용해  직접  자신의 개성을 </a:t>
            </a:r>
            <a:r>
              <a:rPr lang="ko-KR" altLang="en-US" sz="2800" dirty="0" err="1" smtClean="0">
                <a:latin typeface="a컴퓨터C" panose="02020600000000000000" pitchFamily="18" charset="-127"/>
                <a:ea typeface="a컴퓨터C" panose="02020600000000000000" pitchFamily="18" charset="-127"/>
              </a:rPr>
              <a:t>살릴수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  </a:t>
            </a:r>
            <a:endParaRPr lang="en-US" altLang="ko-KR" sz="2800" dirty="0" smtClean="0">
              <a:latin typeface="a컴퓨터C" panose="02020600000000000000" pitchFamily="18" charset="-127"/>
              <a:ea typeface="a컴퓨터C" panose="02020600000000000000" pitchFamily="18" charset="-127"/>
            </a:endParaRPr>
          </a:p>
          <a:p>
            <a:r>
              <a:rPr lang="en-US" altLang="ko-KR" sz="2800" dirty="0">
                <a:latin typeface="a컴퓨터C" panose="02020600000000000000" pitchFamily="18" charset="-127"/>
                <a:ea typeface="a컴퓨터C" panose="02020600000000000000" pitchFamily="18" charset="-127"/>
              </a:rPr>
              <a:t> 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           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있는 홈페이지를 제작해보는 동아리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.</a:t>
            </a:r>
          </a:p>
          <a:p>
            <a:endParaRPr lang="en-US" altLang="ko-KR" sz="28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  <a:p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활동장소 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: 215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호 컴퓨터실 </a:t>
            </a:r>
            <a:endParaRPr lang="en-US" altLang="ko-KR" sz="2800" dirty="0" smtClean="0">
              <a:latin typeface="a컴퓨터C" panose="02020600000000000000" pitchFamily="18" charset="-127"/>
              <a:ea typeface="a컴퓨터C" panose="02020600000000000000" pitchFamily="18" charset="-127"/>
            </a:endParaRPr>
          </a:p>
          <a:p>
            <a:endParaRPr lang="en-US" altLang="ko-KR" sz="28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  <a:p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활동내용 </a:t>
            </a:r>
            <a:r>
              <a:rPr lang="en-US" altLang="ko-KR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: </a:t>
            </a:r>
            <a:r>
              <a:rPr lang="ko-KR" altLang="en-US" sz="28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이후 슬라이드에서 자세하게 소개</a:t>
            </a:r>
            <a:endParaRPr lang="ko-KR" altLang="en-US" sz="28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69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215" y="296214"/>
            <a:ext cx="154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부원들</a:t>
            </a:r>
            <a:endParaRPr lang="ko-KR" altLang="en-US" sz="36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4866" y="1184856"/>
            <a:ext cx="2408349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조찬민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김현태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문지훈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박재호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신용혁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조재민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고경민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김요셉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이은성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서보성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조희용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류호영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박정환</a:t>
            </a:r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박현규</a:t>
            </a:r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방민기</a:t>
            </a:r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/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908" y="1313645"/>
            <a:ext cx="205697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학년</a:t>
            </a:r>
            <a:endParaRPr lang="en-US" altLang="ko-KR" sz="28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유성주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최우혁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김태윤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박정윤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문윤식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한상현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총 </a:t>
            </a:r>
            <a:r>
              <a:rPr lang="en-US" altLang="ko-KR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21</a:t>
            </a:r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명의 부원들</a:t>
            </a:r>
            <a:r>
              <a:rPr lang="en-US" altLang="ko-KR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  <a:endParaRPr lang="ko-KR" altLang="en-US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5686" y="1313645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학년</a:t>
            </a:r>
            <a:endParaRPr lang="ko-KR" altLang="en-US" sz="28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1269" y="5267458"/>
            <a:ext cx="1882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부장 </a:t>
            </a:r>
            <a:r>
              <a:rPr lang="en-US" altLang="ko-KR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: </a:t>
            </a:r>
            <a:r>
              <a:rPr lang="ko-KR" altLang="en-US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신용혁</a:t>
            </a:r>
            <a:endParaRPr lang="en-US" altLang="ko-KR" sz="2400" dirty="0" smtClean="0"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r>
              <a:rPr lang="ko-KR" altLang="en-US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차장 </a:t>
            </a:r>
            <a:r>
              <a:rPr lang="en-US" altLang="ko-KR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: </a:t>
            </a:r>
            <a:r>
              <a:rPr lang="ko-KR" altLang="en-US" sz="2400" dirty="0" smtClean="0">
                <a:latin typeface="a스케치고딕" panose="02020600000000000000" pitchFamily="18" charset="-127"/>
                <a:ea typeface="a스케치고딕" panose="02020600000000000000" pitchFamily="18" charset="-127"/>
              </a:rPr>
              <a:t>최우혁</a:t>
            </a:r>
            <a:endParaRPr lang="ko-KR" altLang="en-US" sz="2400" dirty="0"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972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4423" y="347730"/>
            <a:ext cx="363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학기 활동 목록</a:t>
            </a:r>
            <a:endParaRPr lang="ko-KR" altLang="en-US" sz="4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8473" y="1117171"/>
            <a:ext cx="8143741" cy="459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45000"/>
              </a:lnSpc>
            </a:pPr>
            <a:r>
              <a:rPr lang="ko-KR" altLang="en-US" sz="3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강의 </a:t>
            </a:r>
            <a:r>
              <a:rPr lang="ko-KR" altLang="en-US" sz="3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구성</a:t>
            </a:r>
            <a:endParaRPr lang="en-US" altLang="ko-KR" sz="3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Atom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에디터 사용법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, 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기본문법 교육</a:t>
            </a:r>
            <a:endParaRPr lang="en-US" altLang="ko-KR" sz="2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심화교육 및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CSS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디자인 기본교육</a:t>
            </a:r>
            <a:endParaRPr lang="ko-KR" altLang="en-US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3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- 1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차 프로그래밍 테스트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(4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월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22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일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4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CSS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심화문법 교육 및 생활코딩 강의 시청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5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JavaScript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기초 교육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6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JavaScript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를 이용한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로그인창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구연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7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- 2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학기 교육 안내 및 자유시간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6912" y="4147232"/>
            <a:ext cx="2969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부가 활동 내용</a:t>
            </a:r>
            <a:endParaRPr lang="en-US" altLang="ko-KR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sz="2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교과 </a:t>
            </a:r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페스티벌</a:t>
            </a:r>
            <a:endParaRPr lang="en-US" altLang="ko-KR" sz="2400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en-US" altLang="ko-KR" sz="2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-</a:t>
            </a:r>
            <a:r>
              <a:rPr lang="ko-KR" altLang="en-US" sz="2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정보검색 경진대회  개최</a:t>
            </a:r>
            <a:endParaRPr lang="ko-KR" altLang="en-US" sz="2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311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326524"/>
            <a:ext cx="9298545" cy="5441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9272" y="274640"/>
            <a:ext cx="363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Atom</a:t>
            </a:r>
            <a:r>
              <a:rPr lang="ko-KR" altLang="en-US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에디터란</a:t>
            </a:r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?</a:t>
            </a:r>
            <a:endParaRPr lang="ko-KR" altLang="en-US" sz="4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729" y="1416677"/>
            <a:ext cx="170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나무B" panose="02020600000000000000" pitchFamily="18" charset="-127"/>
                <a:ea typeface="a나무B" panose="02020600000000000000" pitchFamily="18" charset="-127"/>
              </a:rPr>
              <a:t>Github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에서 만든 에디터로 다양한 프로그래밍 언어의 편집기로 사용할 수 있도록 고안된 도구입니다</a:t>
            </a:r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.</a:t>
            </a:r>
            <a:endParaRPr lang="ko-KR" altLang="en-US" dirty="0">
              <a:latin typeface="a나무B" panose="02020600000000000000" pitchFamily="18" charset="-127"/>
              <a:ea typeface="a나무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1729" y="3725001"/>
            <a:ext cx="2356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◦</a:t>
            </a:r>
            <a:r>
              <a:rPr lang="ko-KR" altLang="en-US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무료이고</a:t>
            </a:r>
            <a:r>
              <a:rPr lang="en-US" altLang="ko-KR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,</a:t>
            </a:r>
          </a:p>
          <a:p>
            <a:r>
              <a:rPr lang="en-US" altLang="ko-KR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◦</a:t>
            </a:r>
            <a:r>
              <a:rPr lang="ko-KR" altLang="en-US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플러그인 기능</a:t>
            </a:r>
            <a:endParaRPr lang="en-US" altLang="ko-KR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en-US" altLang="ko-KR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◦</a:t>
            </a:r>
            <a:r>
              <a:rPr lang="ko-KR" altLang="en-US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웹 페이지를 편집하듯이</a:t>
            </a:r>
            <a:endParaRPr lang="en-US" altLang="ko-KR" dirty="0" smtClean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en-US" altLang="ko-KR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  UI</a:t>
            </a:r>
            <a:r>
              <a:rPr lang="ko-KR" altLang="en-US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를 제어할 수 </a:t>
            </a:r>
            <a:r>
              <a:rPr lang="ko-KR" altLang="en-US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있는</a:t>
            </a:r>
            <a:endParaRPr lang="en-US" altLang="ko-KR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r>
              <a:rPr lang="ko-KR" altLang="en-US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  특징이 </a:t>
            </a:r>
            <a:r>
              <a:rPr lang="ko-KR" altLang="en-US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있습니다</a:t>
            </a:r>
            <a:r>
              <a:rPr lang="en-US" altLang="ko-KR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4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9271" y="339035"/>
            <a:ext cx="363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HTML</a:t>
            </a:r>
            <a:r>
              <a:rPr lang="ko-KR" altLang="en-US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이란</a:t>
            </a:r>
            <a:r>
              <a:rPr lang="en-US" altLang="ko-KR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?</a:t>
            </a:r>
            <a:endParaRPr lang="ko-KR" altLang="en-US" sz="4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8166" y="1431375"/>
            <a:ext cx="9174051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오늘날 컴퓨팅 분야에서 가장 주목 받는 것은 웹입니다</a:t>
            </a:r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HTML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은 바로 그 웹의 최소 단위인 </a:t>
            </a:r>
            <a:r>
              <a:rPr lang="ko-KR" altLang="en-US" sz="2800" dirty="0" err="1">
                <a:latin typeface="a바보온달" panose="02020600000000000000" pitchFamily="18" charset="-127"/>
                <a:ea typeface="a바보온달" panose="02020600000000000000" pitchFamily="18" charset="-127"/>
              </a:rPr>
              <a:t>웹페이지를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 만드는 언어입니다</a:t>
            </a:r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ko-KR" altLang="en-US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그런 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점에서 </a:t>
            </a:r>
            <a:r>
              <a:rPr lang="en-US" altLang="ko-KR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HTML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은 웹의 출발점이라고 할 수 있습니다</a:t>
            </a:r>
            <a:r>
              <a:rPr lang="en-US" altLang="ko-KR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ko-KR" altLang="en-US" sz="28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특히 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최근에는 웹이 </a:t>
            </a:r>
            <a:r>
              <a:rPr lang="ko-KR" altLang="en-US" sz="2800" dirty="0" err="1">
                <a:latin typeface="a바보온달" panose="02020600000000000000" pitchFamily="18" charset="-127"/>
                <a:ea typeface="a바보온달" panose="02020600000000000000" pitchFamily="18" charset="-127"/>
              </a:rPr>
              <a:t>모바일이나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2800" dirty="0" err="1">
                <a:latin typeface="a바보온달" panose="02020600000000000000" pitchFamily="18" charset="-127"/>
                <a:ea typeface="a바보온달" panose="02020600000000000000" pitchFamily="18" charset="-127"/>
              </a:rPr>
              <a:t>데스크탑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2800" dirty="0" err="1">
                <a:latin typeface="a바보온달" panose="02020600000000000000" pitchFamily="18" charset="-127"/>
                <a:ea typeface="a바보온달" panose="02020600000000000000" pitchFamily="18" charset="-127"/>
              </a:rPr>
              <a:t>에플리케이션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 개발에서 사용되고 있기 때문에 </a:t>
            </a:r>
            <a:r>
              <a:rPr lang="en-US" altLang="ko-KR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HTML</a:t>
            </a:r>
            <a:r>
              <a:rPr lang="ko-KR" altLang="en-US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의 중요성은 점점 커지고 있습니다</a:t>
            </a:r>
            <a:r>
              <a:rPr lang="en-US" altLang="ko-KR" sz="28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.</a:t>
            </a:r>
            <a:endParaRPr lang="ko-KR" altLang="en-US" sz="28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3230" y="4647924"/>
            <a:ext cx="48639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아래의 기술들은 </a:t>
            </a:r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HTML</a:t>
            </a:r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을 선행지식으로 합니다</a:t>
            </a:r>
          </a:p>
          <a:p>
            <a:r>
              <a:rPr lang="ko-KR" altLang="en-US" dirty="0">
                <a:latin typeface="a나무B" panose="02020600000000000000" pitchFamily="18" charset="-127"/>
                <a:ea typeface="a나무B" panose="02020600000000000000" pitchFamily="18" charset="-127"/>
              </a:rPr>
              <a:t>◦ </a:t>
            </a:r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CSS</a:t>
            </a:r>
          </a:p>
          <a:p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◦ </a:t>
            </a:r>
            <a:r>
              <a:rPr lang="en-US" altLang="ko-KR" dirty="0" err="1">
                <a:latin typeface="a나무B" panose="02020600000000000000" pitchFamily="18" charset="-127"/>
                <a:ea typeface="a나무B" panose="02020600000000000000" pitchFamily="18" charset="-127"/>
              </a:rPr>
              <a:t>Javascript</a:t>
            </a:r>
            <a:endParaRPr lang="en-US" altLang="ko-KR" dirty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◦ </a:t>
            </a:r>
            <a:r>
              <a:rPr lang="en-US" altLang="ko-KR" dirty="0" err="1">
                <a:latin typeface="a나무B" panose="02020600000000000000" pitchFamily="18" charset="-127"/>
                <a:ea typeface="a나무B" panose="02020600000000000000" pitchFamily="18" charset="-127"/>
              </a:rPr>
              <a:t>jQuery</a:t>
            </a:r>
            <a:endParaRPr lang="en-US" altLang="ko-KR" dirty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r>
              <a:rPr lang="en-US" altLang="ko-KR" dirty="0">
                <a:latin typeface="a나무B" panose="02020600000000000000" pitchFamily="18" charset="-127"/>
                <a:ea typeface="a나무B" panose="02020600000000000000" pitchFamily="18" charset="-127"/>
              </a:rPr>
              <a:t>◦ PHP</a:t>
            </a:r>
          </a:p>
        </p:txBody>
      </p:sp>
    </p:spTree>
    <p:extLst>
      <p:ext uri="{BB962C8B-B14F-4D97-AF65-F5344CB8AC3E}">
        <p14:creationId xmlns:p14="http://schemas.microsoft.com/office/powerpoint/2010/main" val="4279919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1017" y="849962"/>
            <a:ext cx="10191483" cy="9842694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. [CSS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응용 가능성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]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Body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태그 전체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Green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색상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layout 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파트 전체 폰트 </a:t>
            </a:r>
            <a:r>
              <a:rPr lang="ko-KR" altLang="en-US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청소년체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하이퍼링크 폰트 굴림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(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추가점수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 HTML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속성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값 부여로 </a:t>
            </a:r>
            <a:r>
              <a:rPr lang="en-US" altLang="ko-KR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css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처리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(+3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(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추가점수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 CSS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파일 따로 로드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(+3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CSS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파트 총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(+3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@)</a:t>
            </a: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2. [HTML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주제 해결능력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]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Input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적용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별계로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색상 적용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각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)(3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문제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en-US" altLang="ko-KR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img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삽입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en-US" altLang="ko-KR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img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크기 조절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(400X200) (4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하이퍼링크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하이퍼링크 폰트 크기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20 (3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마지막 문장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&lt;s&gt;&lt;</a:t>
            </a:r>
            <a:r>
              <a:rPr lang="en-US" altLang="ko-KR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i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&gt;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속성 부여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(2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HTML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파트 총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27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3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. [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기타 태도 및 시간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]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시간초과시 분당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(-5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 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감점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(10</a:t>
            </a:r>
            <a:r>
              <a:rPr lang="ko-KR" altLang="en-US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점만점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태도불량시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(–5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 </a:t>
            </a: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감점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(10</a:t>
            </a:r>
            <a:r>
              <a:rPr lang="ko-KR" altLang="en-US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점만점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태도 및 시간 총 </a:t>
            </a:r>
            <a:r>
              <a:rPr lang="en-US" altLang="ko-KR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20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endParaRPr lang="en-US" altLang="ko-KR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총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62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 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(+18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</a:t>
            </a:r>
            <a:r>
              <a:rPr lang="en-US" altLang="ko-KR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) = 80</a:t>
            </a:r>
            <a:r>
              <a:rPr lang="ko-KR" altLang="en-US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점 만점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8950" y="80521"/>
            <a:ext cx="9255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2016</a:t>
            </a:r>
            <a:r>
              <a:rPr lang="ko-KR" altLang="en-US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년 </a:t>
            </a:r>
            <a:r>
              <a:rPr lang="ko-KR" altLang="en-US" sz="4400" dirty="0" err="1">
                <a:latin typeface="a바보온달" panose="02020600000000000000" pitchFamily="18" charset="-127"/>
                <a:ea typeface="a바보온달" panose="02020600000000000000" pitchFamily="18" charset="-127"/>
              </a:rPr>
              <a:t>프로그래밍부</a:t>
            </a:r>
            <a:r>
              <a:rPr lang="ko-KR" altLang="en-US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 제 </a:t>
            </a:r>
            <a:r>
              <a:rPr lang="en-US" altLang="ko-KR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차 </a:t>
            </a:r>
            <a:r>
              <a:rPr lang="en-US" altLang="ko-KR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TEST </a:t>
            </a:r>
            <a:r>
              <a:rPr lang="ko-KR" altLang="en-US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채점기준표</a:t>
            </a:r>
          </a:p>
        </p:txBody>
      </p:sp>
    </p:spTree>
    <p:extLst>
      <p:ext uri="{BB962C8B-B14F-4D97-AF65-F5344CB8AC3E}">
        <p14:creationId xmlns:p14="http://schemas.microsoft.com/office/powerpoint/2010/main" val="16318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6917" y="628678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교과 페스티벌 참여 내용</a:t>
            </a:r>
            <a:r>
              <a:rPr lang="en-US" altLang="ko-KR" sz="3600" dirty="0" smtClean="0">
                <a:latin typeface="a컴퓨터C" panose="02020600000000000000" pitchFamily="18" charset="-127"/>
                <a:ea typeface="a컴퓨터C" panose="02020600000000000000" pitchFamily="18" charset="-127"/>
              </a:rPr>
              <a:t>.</a:t>
            </a:r>
            <a:endParaRPr lang="ko-KR" altLang="en-US" sz="3600" dirty="0">
              <a:latin typeface="a컴퓨터C" panose="02020600000000000000" pitchFamily="18" charset="-127"/>
              <a:ea typeface="a컴퓨터C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5401" y="1918952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낙서" panose="02020600000000000000" pitchFamily="18" charset="-127"/>
                <a:ea typeface="a낙서" panose="02020600000000000000" pitchFamily="18" charset="-127"/>
              </a:rPr>
              <a:t>정보검색 경진대회</a:t>
            </a:r>
            <a:endParaRPr lang="ko-KR" altLang="en-US" sz="3600" dirty="0">
              <a:latin typeface="a낙서" panose="02020600000000000000" pitchFamily="18" charset="-127"/>
              <a:ea typeface="a낙서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745" y="3209226"/>
            <a:ext cx="9727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이 대회는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학생들의 </a:t>
            </a: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인터넷 사용이 생활화되면서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정보검색이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널리 </a:t>
            </a: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일반화되어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있으나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,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단순한 </a:t>
            </a: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검색을 넘어서 필요한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정보를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신속하고 </a:t>
            </a: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정확하게 수집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,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선별하는 </a:t>
            </a:r>
            <a:r>
              <a:rPr lang="ko-KR" altLang="en-US" sz="2400" dirty="0">
                <a:latin typeface="a나무B" panose="02020600000000000000" pitchFamily="18" charset="-127"/>
                <a:ea typeface="a나무B" panose="02020600000000000000" pitchFamily="18" charset="-127"/>
              </a:rPr>
              <a:t>문제해결능력을 </a:t>
            </a: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신장하는데 도움을 주고자</a:t>
            </a:r>
            <a:endParaRPr lang="en-US" altLang="ko-KR" sz="2400" dirty="0" smtClean="0">
              <a:latin typeface="a나무B" panose="02020600000000000000" pitchFamily="18" charset="-127"/>
              <a:ea typeface="a나무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이 대회를 교과 페스티벌에 개체하여 수상자를 선출해 문화상품권을 지급함</a:t>
            </a:r>
            <a:r>
              <a:rPr lang="en-US" altLang="ko-KR" sz="2400" dirty="0" smtClean="0">
                <a:latin typeface="a나무B" panose="02020600000000000000" pitchFamily="18" charset="-127"/>
                <a:ea typeface="a나무B" panose="02020600000000000000" pitchFamily="18" charset="-127"/>
              </a:rPr>
              <a:t>.</a:t>
            </a:r>
            <a:endParaRPr lang="ko-KR" altLang="en-US" sz="2400" dirty="0">
              <a:latin typeface="a나무B" panose="02020600000000000000" pitchFamily="18" charset="-127"/>
              <a:ea typeface="a나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328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3364" y="236004"/>
            <a:ext cx="363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4400" dirty="0" smtClean="0">
                <a:latin typeface="a바보온달" panose="02020600000000000000" pitchFamily="18" charset="-127"/>
                <a:ea typeface="a바보온달" panose="02020600000000000000" pitchFamily="18" charset="-127"/>
              </a:rPr>
              <a:t>학기 활동 목록</a:t>
            </a:r>
            <a:endParaRPr lang="ko-KR" altLang="en-US" sz="4400" dirty="0"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7383" y="1006338"/>
            <a:ext cx="9714967" cy="517988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fontAlgn="base">
              <a:lnSpc>
                <a:spcPct val="145000"/>
              </a:lnSpc>
            </a:pPr>
            <a:r>
              <a:rPr lang="ko-KR" altLang="en-US" sz="3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강의 구성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교시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: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앱인벤터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앱인벤터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준비하기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처음으로 만들어 보는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제작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3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환경에 반응하는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제작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4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움직이는 애니메이션 적용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제작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5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피아노 건반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제작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6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사진첩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제작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7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그림 그리기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제작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8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크리스마스카드 </a:t>
            </a:r>
            <a:r>
              <a:rPr lang="ko-KR" altLang="en-US" sz="2400" kern="0" dirty="0" err="1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앱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제작</a:t>
            </a:r>
            <a:endParaRPr lang="en-US" altLang="ko-KR" sz="2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ko-KR" altLang="en-US" sz="3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강의 구성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교시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: HTML</a:t>
            </a:r>
            <a:endParaRPr lang="ko-KR" altLang="en-US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1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HTML,CSS,JS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병합 개인진도</a:t>
            </a:r>
            <a:endParaRPr lang="en-US" altLang="ko-KR" sz="2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HTML,CSS,JS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병합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개인진도</a:t>
            </a:r>
            <a:endParaRPr lang="en-US" altLang="ko-KR" sz="2400" kern="0" dirty="0" smtClean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HTML,CSS,JS </a:t>
            </a:r>
            <a:r>
              <a:rPr lang="ko-KR" altLang="en-US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병합 개인진도</a:t>
            </a:r>
            <a:endParaRPr lang="en-US" altLang="ko-KR" sz="2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4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전체 점검</a:t>
            </a:r>
            <a:endParaRPr lang="en-US" altLang="ko-KR" sz="2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5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개인 홈페이지 직접 제작해보기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 </a:t>
            </a:r>
          </a:p>
          <a:p>
            <a:pPr fontAlgn="base">
              <a:lnSpc>
                <a:spcPct val="145000"/>
              </a:lnSpc>
            </a:pP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6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강 </a:t>
            </a:r>
            <a:r>
              <a:rPr lang="en-US" altLang="ko-KR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- </a:t>
            </a:r>
            <a:r>
              <a:rPr lang="ko-KR" altLang="en-US" sz="2400" kern="0" dirty="0" smtClean="0">
                <a:solidFill>
                  <a:srgbClr val="000000"/>
                </a:solidFill>
                <a:latin typeface="a바보온달" panose="02020600000000000000" pitchFamily="18" charset="-127"/>
                <a:ea typeface="a바보온달" panose="02020600000000000000" pitchFamily="18" charset="-127"/>
              </a:rPr>
              <a:t>개인 홈페이지 직접 제작해보기</a:t>
            </a:r>
            <a:endParaRPr lang="en-US" altLang="ko-KR" sz="2400" kern="0" dirty="0">
              <a:solidFill>
                <a:srgbClr val="000000"/>
              </a:solidFill>
              <a:latin typeface="a바보온달" panose="02020600000000000000" pitchFamily="18" charset="-127"/>
              <a:ea typeface="a바보온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176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115</TotalTime>
  <Words>710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a나무B</vt:lpstr>
      <vt:lpstr>a낙서</vt:lpstr>
      <vt:lpstr>a바보온달</vt:lpstr>
      <vt:lpstr>a스케치고딕</vt:lpstr>
      <vt:lpstr>a컴퓨터C</vt:lpstr>
      <vt:lpstr>HY엽서L</vt:lpstr>
      <vt:lpstr>함초롬바탕</vt:lpstr>
      <vt:lpstr>Arial</vt:lpstr>
      <vt:lpstr>Corbel</vt:lpstr>
      <vt:lpstr>시차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 활동사진들.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신용혁</dc:creator>
  <cp:lastModifiedBy>케프</cp:lastModifiedBy>
  <cp:revision>18</cp:revision>
  <dcterms:created xsi:type="dcterms:W3CDTF">2016-09-02T08:05:58Z</dcterms:created>
  <dcterms:modified xsi:type="dcterms:W3CDTF">2017-03-06T10:06:51Z</dcterms:modified>
</cp:coreProperties>
</file>