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8" r:id="rId3"/>
    <p:sldId id="269" r:id="rId4"/>
    <p:sldId id="270" r:id="rId5"/>
    <p:sldId id="279" r:id="rId6"/>
    <p:sldId id="280" r:id="rId7"/>
    <p:sldId id="281" r:id="rId8"/>
    <p:sldId id="282" r:id="rId9"/>
    <p:sldId id="283" r:id="rId10"/>
    <p:sldId id="271" r:id="rId11"/>
    <p:sldId id="272" r:id="rId12"/>
    <p:sldId id="274" r:id="rId13"/>
    <p:sldId id="275" r:id="rId14"/>
    <p:sldId id="284" r:id="rId15"/>
    <p:sldId id="285" r:id="rId16"/>
    <p:sldId id="28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4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6AC4FB8F-ED15-48AB-97BD-17129D4E699D}" type="datetimeFigureOut">
              <a:rPr lang="en-US" altLang="ko-KR" smtClean="0"/>
              <a:t>7/30/2017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E6B3739-9081-478F-812E-AE7CE140632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BBC9D437-CD83-4825-AD0D-5E7B341BC79B}" type="datetimeFigureOut">
              <a:t>2017-07-30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560CF8BB-EBC7-4B8F-9632-A5A136FBB880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 latinLnBrk="1">
              <a:lnSpc>
                <a:spcPct val="75000"/>
              </a:lnSpc>
              <a:defRPr lang="ko-KR"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 latinLnBrk="1">
              <a:defRPr lang="ko-KR" sz="66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800"/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 latinLnBrk="1">
              <a:spcBef>
                <a:spcPts val="0"/>
              </a:spcBef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 latinLnBrk="1">
              <a:spcBef>
                <a:spcPts val="0"/>
              </a:spcBef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 latinLnBrk="1">
              <a:defRPr lang="ko-KR" sz="44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 latinLnBrk="1">
              <a:defRPr lang="ko-KR" sz="4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 latinLnBrk="1">
              <a:defRPr lang="ko-KR" sz="800">
                <a:solidFill>
                  <a:schemeClr val="tx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lang="ko-KR" sz="4400" kern="1200" cap="all" baseline="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74320" algn="l" defTabSz="914400" rtl="0" eaLnBrk="1" latinLnBrk="1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00584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6304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9164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one.co.kr/cha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ngsig.name/87" TargetMode="External"/><Relationship Id="rId2" Type="http://schemas.openxmlformats.org/officeDocument/2006/relationships/hyperlink" Target="https://www.korbit.co.kr/learn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1.pn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k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Farg2lgp4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GPU" TargetMode="External"/><Relationship Id="rId2" Type="http://schemas.openxmlformats.org/officeDocument/2006/relationships/hyperlink" Target="https://namu.wiki/w/CP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이게 뭔데 난리야</a:t>
            </a:r>
            <a:endParaRPr 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2873"/>
            <a:ext cx="6222124" cy="1298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990B8-1332-4919-B4D0-E6F39EDAC6FF}"/>
              </a:ext>
            </a:extLst>
          </p:cNvPr>
          <p:cNvSpPr txBox="1"/>
          <p:nvPr/>
        </p:nvSpPr>
        <p:spPr>
          <a:xfrm>
            <a:off x="9952383" y="6082748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구산고등학교 </a:t>
            </a:r>
            <a:endParaRPr lang="en-US" altLang="ko-KR" dirty="0"/>
          </a:p>
          <a:p>
            <a:r>
              <a:rPr lang="ko-KR" altLang="en-US" dirty="0" err="1"/>
              <a:t>세미클론부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746E8-9E6E-4D77-A45A-9181978D0516}"/>
              </a:ext>
            </a:extLst>
          </p:cNvPr>
          <p:cNvSpPr txBox="1"/>
          <p:nvPr/>
        </p:nvSpPr>
        <p:spPr>
          <a:xfrm>
            <a:off x="9952383" y="571341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2017.06.30 </a:t>
            </a:r>
            <a:r>
              <a:rPr lang="ko-KR" altLang="en-US" dirty="0"/>
              <a:t>특강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비트코인 실제 거래 현황</a:t>
            </a:r>
            <a:endParaRPr 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FC4234-0A12-4F35-834A-7ACEFE636968}"/>
              </a:ext>
            </a:extLst>
          </p:cNvPr>
          <p:cNvSpPr/>
          <p:nvPr/>
        </p:nvSpPr>
        <p:spPr>
          <a:xfrm>
            <a:off x="4678528" y="3244334"/>
            <a:ext cx="2834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https://coinone.co.kr/chart/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비트코인은 익명성을 보장한다</a:t>
            </a:r>
            <a:r>
              <a:rPr lang="en-US" altLang="ko-KR" b="1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81200" y="2254413"/>
            <a:ext cx="84956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세간의 인식과는 달리 비트코인은 </a:t>
            </a:r>
            <a:r>
              <a:rPr lang="ko-KR" altLang="en-US" sz="2400" b="1" dirty="0"/>
              <a:t>익명성을 보장하지 않으며</a:t>
            </a:r>
            <a:r>
              <a:rPr lang="en-US" altLang="ko-KR" sz="2400" dirty="0"/>
              <a:t>, </a:t>
            </a:r>
            <a:r>
              <a:rPr lang="ko-KR" altLang="en-US" sz="2400" dirty="0"/>
              <a:t>오히려 웬만한 </a:t>
            </a:r>
            <a:r>
              <a:rPr lang="ko-KR" altLang="en-US" sz="2400" dirty="0" err="1"/>
              <a:t>금융사에</a:t>
            </a:r>
            <a:r>
              <a:rPr lang="ko-KR" altLang="en-US" sz="2400" dirty="0"/>
              <a:t> 뒤지지 않을 만큼 투명하다</a:t>
            </a:r>
            <a:r>
              <a:rPr lang="en-US" altLang="ko-KR" sz="2400" dirty="0"/>
              <a:t>. 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단지 실제 거래자와 비트코인 주소 간의 연관성을 찾는 게 문제일 뿐</a:t>
            </a:r>
            <a:r>
              <a:rPr lang="en-US" altLang="ko-KR" sz="2400" dirty="0"/>
              <a:t>, </a:t>
            </a:r>
            <a:r>
              <a:rPr lang="ko-KR" altLang="en-US" sz="2400" dirty="0"/>
              <a:t>거래자의 비트코인 주소를 찾기만 하면 언제 얼마만큼의 돈을 누구에게로 보냈는지 경찰이 아니라도 누구나 손쉽게 알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646" y="908296"/>
            <a:ext cx="987758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비트코인 사용법</a:t>
            </a:r>
            <a:endParaRPr lang="en-US" altLang="ko-KR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/>
          </a:p>
          <a:p>
            <a:r>
              <a:rPr lang="ko-KR" altLang="en-US" dirty="0">
                <a:hlinkClick r:id="rId2" tooltip="https://www.korbit.co.kr/learn"/>
              </a:rPr>
              <a:t>비트코인 활용방법과 사용방법</a:t>
            </a:r>
            <a:br>
              <a:rPr lang="ko-KR" altLang="en-US" dirty="0"/>
            </a:br>
            <a:r>
              <a:rPr lang="ko-KR" altLang="en-US" dirty="0">
                <a:hlinkClick r:id="rId3" tooltip="http://dongsig.name/87"/>
              </a:rPr>
              <a:t>비트코인 간단 설명서</a:t>
            </a:r>
            <a:r>
              <a:rPr lang="en-US" altLang="ko-KR" dirty="0">
                <a:hlinkClick r:id="rId3" tooltip="http://dongsig.name/87"/>
              </a:rPr>
              <a:t>(</a:t>
            </a:r>
            <a:r>
              <a:rPr lang="ko-KR" altLang="en-US" dirty="0">
                <a:hlinkClick r:id="rId3" tooltip="http://dongsig.name/87"/>
              </a:rPr>
              <a:t>비트코인 </a:t>
            </a:r>
            <a:r>
              <a:rPr lang="ko-KR" altLang="en-US" dirty="0" err="1">
                <a:hlinkClick r:id="rId3" tooltip="http://dongsig.name/87"/>
              </a:rPr>
              <a:t>튜토리얼</a:t>
            </a:r>
            <a:r>
              <a:rPr lang="en-US" altLang="ko-KR" dirty="0">
                <a:hlinkClick r:id="rId3" tooltip="http://dongsig.name/87"/>
              </a:rPr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사용자들은 각각의 고유주소를 가진 지갑을 개인 소프트웨어나 거래소</a:t>
            </a:r>
            <a:r>
              <a:rPr lang="en-US" altLang="ko-KR" dirty="0"/>
              <a:t>, </a:t>
            </a:r>
            <a:r>
              <a:rPr lang="ko-KR" altLang="en-US" dirty="0"/>
              <a:t>웹 사이트 등에서 생성하고</a:t>
            </a:r>
            <a:r>
              <a:rPr lang="en-US" altLang="ko-KR" dirty="0"/>
              <a:t>, </a:t>
            </a:r>
            <a:r>
              <a:rPr lang="ko-KR" altLang="en-US" dirty="0"/>
              <a:t>이 지갑을 통해 비트코인을 거래한다</a:t>
            </a:r>
            <a:r>
              <a:rPr lang="en-US" altLang="ko-KR" dirty="0"/>
              <a:t>. </a:t>
            </a:r>
            <a:r>
              <a:rPr lang="ko-KR" altLang="en-US" dirty="0"/>
              <a:t>비트코인 주소는 </a:t>
            </a:r>
            <a:r>
              <a:rPr lang="en-US" altLang="ko-KR" dirty="0"/>
              <a:t>1 </a:t>
            </a:r>
            <a:r>
              <a:rPr lang="ko-KR" altLang="en-US" dirty="0"/>
              <a:t>혹은 </a:t>
            </a:r>
            <a:r>
              <a:rPr lang="en-US" altLang="ko-KR" dirty="0"/>
              <a:t>3</a:t>
            </a:r>
            <a:r>
              <a:rPr lang="ko-KR" altLang="en-US" dirty="0"/>
              <a:t>으로 시작하고 그 뒤에 </a:t>
            </a:r>
            <a:r>
              <a:rPr lang="en-US" altLang="ko-KR" dirty="0"/>
              <a:t>26~35</a:t>
            </a:r>
            <a:r>
              <a:rPr lang="ko-KR" altLang="en-US" dirty="0"/>
              <a:t>자리의 숫자</a:t>
            </a:r>
            <a:r>
              <a:rPr lang="en-US" altLang="ko-KR" dirty="0"/>
              <a:t>, </a:t>
            </a:r>
            <a:r>
              <a:rPr lang="ko-KR" altLang="en-US" dirty="0"/>
              <a:t>영문 대소문자들의 </a:t>
            </a:r>
            <a:r>
              <a:rPr lang="ko-KR" altLang="en-US" dirty="0" err="1"/>
              <a:t>무작위한</a:t>
            </a:r>
            <a:r>
              <a:rPr lang="ko-KR" altLang="en-US" dirty="0"/>
              <a:t> 문자열이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비트코인 입금 수단은 문자형 주소에 비트코인을 보내거나 </a:t>
            </a:r>
            <a:r>
              <a:rPr lang="en-US" altLang="ko-KR" dirty="0"/>
              <a:t>QR</a:t>
            </a:r>
            <a:r>
              <a:rPr lang="ko-KR" altLang="en-US" dirty="0"/>
              <a:t>코드로 송금하는 </a:t>
            </a:r>
            <a:r>
              <a:rPr lang="en-US" altLang="ko-KR" dirty="0"/>
              <a:t>2</a:t>
            </a:r>
            <a:r>
              <a:rPr lang="ko-KR" altLang="en-US" dirty="0"/>
              <a:t>가지 종류가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지갑을 만드는 데는 이름이나 전화번호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ko-KR" altLang="en-US" dirty="0"/>
              <a:t> 등의 어떠한 개인정보도 필요하지 않으며 이용자들은 무려 </a:t>
            </a:r>
            <a:r>
              <a:rPr lang="en-US" altLang="ko-KR" dirty="0"/>
              <a:t>156</a:t>
            </a:r>
            <a:r>
              <a:rPr lang="ko-KR" altLang="en-US" dirty="0" err="1"/>
              <a:t>아승기개의</a:t>
            </a:r>
            <a:r>
              <a:rPr lang="ko-KR" altLang="en-US" dirty="0"/>
              <a:t> 지갑을 만들 수 있기 때문에 전 세계 사람들이 모두 사용해도 주소가 부족하지 않는다</a:t>
            </a:r>
            <a:r>
              <a:rPr lang="en-US" altLang="ko-KR" dirty="0"/>
              <a:t>. </a:t>
            </a:r>
            <a:r>
              <a:rPr lang="ko-KR" altLang="en-US" dirty="0"/>
              <a:t>어느 정도 숫자인지 감이 안 온다면</a:t>
            </a:r>
            <a:r>
              <a:rPr lang="en-US" altLang="ko-KR" dirty="0"/>
              <a:t>, </a:t>
            </a:r>
            <a:r>
              <a:rPr lang="ko-KR" altLang="en-US" dirty="0"/>
              <a:t>전세계 인구를 </a:t>
            </a:r>
            <a:r>
              <a:rPr lang="en-US" altLang="ko-KR" dirty="0"/>
              <a:t>100</a:t>
            </a:r>
            <a:r>
              <a:rPr lang="ko-KR" altLang="en-US" dirty="0"/>
              <a:t>억이라고 가정하고 </a:t>
            </a:r>
            <a:r>
              <a:rPr lang="en-US" altLang="ko-KR" dirty="0"/>
              <a:t>100</a:t>
            </a:r>
            <a:r>
              <a:rPr lang="ko-KR" altLang="en-US" dirty="0"/>
              <a:t>억 명이 </a:t>
            </a:r>
            <a:r>
              <a:rPr lang="en-US" altLang="ko-KR" dirty="0"/>
              <a:t>1</a:t>
            </a:r>
            <a:r>
              <a:rPr lang="ko-KR" altLang="en-US" dirty="0"/>
              <a:t>인당 지갑을 </a:t>
            </a:r>
            <a:r>
              <a:rPr lang="en-US" altLang="ko-KR" dirty="0"/>
              <a:t>1</a:t>
            </a:r>
            <a:r>
              <a:rPr lang="ko-KR" altLang="en-US" dirty="0"/>
              <a:t>만 개씩 생성한다고 해도 마치 바다에 물 한 컵 붓는 수준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반감기도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내용 개체 틀 4">
            <a:hlinkClick r:id="rId2" action="ppaction://hlinkfile"/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37676"/>
            <a:ext cx="4572000" cy="384427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위에서도 설명했다시피 채굴을 계속 </a:t>
            </a:r>
            <a:r>
              <a:rPr lang="ko-KR" altLang="en-US" sz="1800" dirty="0" err="1"/>
              <a:t>하다보면</a:t>
            </a:r>
            <a:r>
              <a:rPr lang="ko-KR" altLang="en-US" sz="1800" dirty="0"/>
              <a:t> 한정된 양에 따라 채굴 보상이 반감하게 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최초 비트코인 생성</a:t>
            </a:r>
            <a:r>
              <a:rPr lang="en-US" altLang="ko-KR" sz="1800" dirty="0"/>
              <a:t>: 2009</a:t>
            </a:r>
            <a:r>
              <a:rPr lang="ko-KR" altLang="en-US" sz="1800" dirty="0"/>
              <a:t>년 </a:t>
            </a:r>
            <a:r>
              <a:rPr lang="en-US" altLang="ko-KR" sz="1800" dirty="0"/>
              <a:t>1</a:t>
            </a:r>
            <a:r>
              <a:rPr lang="ko-KR" altLang="en-US" sz="1800" dirty="0"/>
              <a:t>월 </a:t>
            </a:r>
            <a:r>
              <a:rPr lang="en-US" altLang="ko-KR" sz="1800" dirty="0"/>
              <a:t>3</a:t>
            </a:r>
            <a:r>
              <a:rPr lang="ko-KR" altLang="en-US" sz="1800" dirty="0"/>
              <a:t>일 </a:t>
            </a:r>
            <a:r>
              <a:rPr lang="en-US" altLang="ko-KR" sz="1800" dirty="0"/>
              <a:t>(</a:t>
            </a:r>
            <a:r>
              <a:rPr lang="ko-KR" altLang="en-US" sz="1800" dirty="0"/>
              <a:t>보상 </a:t>
            </a:r>
            <a:r>
              <a:rPr lang="en-US" altLang="ko-KR" sz="1800" dirty="0"/>
              <a:t>50BTC)</a:t>
            </a:r>
          </a:p>
          <a:p>
            <a:r>
              <a:rPr lang="ko-KR" altLang="en-US" sz="1800" dirty="0"/>
              <a:t>첫 번째 반감기</a:t>
            </a:r>
            <a:r>
              <a:rPr lang="en-US" altLang="ko-KR" sz="1800" dirty="0"/>
              <a:t>: 2012</a:t>
            </a:r>
            <a:r>
              <a:rPr lang="ko-KR" altLang="en-US" sz="1800" dirty="0"/>
              <a:t>년 </a:t>
            </a:r>
            <a:r>
              <a:rPr lang="en-US" altLang="ko-KR" sz="1800" dirty="0"/>
              <a:t>11</a:t>
            </a:r>
            <a:r>
              <a:rPr lang="ko-KR" altLang="en-US" sz="1800" dirty="0"/>
              <a:t>월 </a:t>
            </a:r>
            <a:r>
              <a:rPr lang="en-US" altLang="ko-KR" sz="1800" dirty="0"/>
              <a:t>28</a:t>
            </a:r>
            <a:r>
              <a:rPr lang="ko-KR" altLang="en-US" sz="1800" dirty="0"/>
              <a:t>일 </a:t>
            </a:r>
            <a:r>
              <a:rPr lang="en-US" altLang="ko-KR" sz="1800" dirty="0"/>
              <a:t>(</a:t>
            </a:r>
            <a:r>
              <a:rPr lang="ko-KR" altLang="en-US" sz="1800" dirty="0"/>
              <a:t>보상 </a:t>
            </a:r>
            <a:r>
              <a:rPr lang="en-US" altLang="ko-KR" sz="1800" dirty="0"/>
              <a:t>25BTC)</a:t>
            </a:r>
            <a:endParaRPr lang="ko-KR" altLang="en-US" sz="1800" dirty="0"/>
          </a:p>
          <a:p>
            <a:r>
              <a:rPr lang="ko-KR" altLang="en-US" sz="1800" dirty="0"/>
              <a:t>두 번째 반감기</a:t>
            </a:r>
            <a:r>
              <a:rPr lang="en-US" altLang="ko-KR" sz="1800" dirty="0"/>
              <a:t>: 2016</a:t>
            </a:r>
            <a:r>
              <a:rPr lang="ko-KR" altLang="en-US" sz="1800" dirty="0"/>
              <a:t>년 </a:t>
            </a:r>
            <a:r>
              <a:rPr lang="en-US" altLang="ko-KR" sz="1800" dirty="0"/>
              <a:t>7</a:t>
            </a:r>
            <a:r>
              <a:rPr lang="ko-KR" altLang="en-US" sz="1800" dirty="0"/>
              <a:t>월 </a:t>
            </a:r>
            <a:r>
              <a:rPr lang="en-US" altLang="ko-KR" sz="1800" dirty="0"/>
              <a:t>10</a:t>
            </a:r>
            <a:r>
              <a:rPr lang="ko-KR" altLang="en-US" sz="1800" dirty="0"/>
              <a:t>일 </a:t>
            </a:r>
            <a:r>
              <a:rPr lang="en-US" altLang="ko-KR" sz="1800" dirty="0"/>
              <a:t>(</a:t>
            </a:r>
            <a:r>
              <a:rPr lang="ko-KR" altLang="en-US" sz="1800" dirty="0"/>
              <a:t>보상 </a:t>
            </a:r>
            <a:r>
              <a:rPr lang="en-US" altLang="ko-KR" sz="1800" dirty="0"/>
              <a:t>12.5BTC)</a:t>
            </a:r>
            <a:endParaRPr lang="ko-KR" altLang="en-US" sz="1800" dirty="0"/>
          </a:p>
          <a:p>
            <a:r>
              <a:rPr lang="ko-KR" altLang="en-US" sz="1800" dirty="0"/>
              <a:t>세 번째 반감기</a:t>
            </a:r>
            <a:r>
              <a:rPr lang="en-US" altLang="ko-KR" sz="1800" dirty="0"/>
              <a:t>: 2020</a:t>
            </a:r>
            <a:r>
              <a:rPr lang="ko-KR" altLang="en-US" sz="1800" dirty="0"/>
              <a:t>년 </a:t>
            </a:r>
            <a:r>
              <a:rPr lang="en-US" altLang="ko-KR" sz="1800" dirty="0"/>
              <a:t>7</a:t>
            </a:r>
            <a:r>
              <a:rPr lang="ko-KR" altLang="en-US" sz="1800" dirty="0"/>
              <a:t>월 예상 </a:t>
            </a:r>
            <a:r>
              <a:rPr lang="en-US" altLang="ko-KR" sz="1800" dirty="0"/>
              <a:t>(</a:t>
            </a:r>
            <a:r>
              <a:rPr lang="ko-KR" altLang="en-US" sz="1800" dirty="0"/>
              <a:t>보상 </a:t>
            </a:r>
            <a:r>
              <a:rPr lang="en-US" altLang="ko-KR" sz="1800" dirty="0"/>
              <a:t>6.25BTC)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270934" y="58432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Open Sans"/>
              </a:rPr>
              <a:t>1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차 반감기를 예로 들자면 반감기 시작일로부터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4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개월에 걸쳐서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12$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로 시작하여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260$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까지 최대 약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2,000%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상승하여 비정상적인 상승세를 보이고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7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장점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81200" y="2015166"/>
            <a:ext cx="60721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373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비트 코인은 타 화폐에 비해 높은 자유성과 투명성에서 가치를 지닌다</a:t>
            </a:r>
            <a:r>
              <a:rPr lang="en-US" altLang="ko-KR" sz="2800" dirty="0">
                <a:solidFill>
                  <a:srgbClr val="373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81200" y="3308039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lang="ko-KR" sz="4400" kern="1200" cap="all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단점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1200" y="4942205"/>
            <a:ext cx="60721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비트코인은 실물의 부재와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법적 장치가 없다는 점에서 안정성이 떨어진다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21920"/>
              </p:ext>
            </p:extLst>
          </p:nvPr>
        </p:nvGraphicFramePr>
        <p:xfrm>
          <a:off x="1848998" y="1658062"/>
          <a:ext cx="9372600" cy="39357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7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9866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마이크 </a:t>
                      </a:r>
                      <a:r>
                        <a:rPr lang="ko-KR" altLang="en-US" dirty="0" err="1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헌이</a:t>
                      </a:r>
                      <a:r>
                        <a:rPr lang="ko-KR" altLang="en-US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개략적으로 요악한</a:t>
                      </a:r>
                      <a:r>
                        <a:rPr lang="en-US" altLang="ko-KR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'</a:t>
                      </a:r>
                      <a:r>
                        <a:rPr lang="ko-KR" altLang="en-US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비트코인의 문제점</a:t>
                      </a:r>
                      <a:r>
                        <a:rPr lang="en-US" altLang="ko-KR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'</a:t>
                      </a:r>
                      <a:r>
                        <a:rPr lang="ko-KR" altLang="en-US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은 다음과 같다</a:t>
                      </a:r>
                      <a:r>
                        <a:rPr lang="en-US" altLang="ko-KR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endParaRPr lang="en-US" altLang="ko-KR" dirty="0"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지금 가진 돈을 옮길 수 없다</a:t>
                      </a:r>
                      <a:r>
                        <a:rPr lang="en-US" altLang="ko-KR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높은 수수료를 물어야 하는데</a:t>
                      </a:r>
                      <a:r>
                        <a:rPr lang="en-US" altLang="ko-KR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 율을 예측할 수 없으며 심지어 빠르게 증가한다</a:t>
                      </a:r>
                      <a:r>
                        <a:rPr lang="en-US" altLang="ko-KR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구매자가 물건을 들고 가게 문을 나선 뒤에 단추 한 번만 누르면 결제를 취소할 수 있다</a:t>
                      </a:r>
                      <a:r>
                        <a:rPr lang="en-US" altLang="ko-KR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당신이 이 ‘기능’을 모른다고 해도 상관 없다</a:t>
                      </a:r>
                      <a:r>
                        <a:rPr lang="en-US" altLang="ko-KR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비트코인이 이를 허용하도록 바꾸기만 하면 그만이다</a:t>
                      </a:r>
                      <a:r>
                        <a:rPr lang="en-US" altLang="ko-KR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거대한 백 로그와 신뢰할 수 없는 결제에 시달린다</a:t>
                      </a:r>
                      <a:r>
                        <a:rPr lang="en-US" altLang="ko-KR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중국이 통제한다</a:t>
                      </a:r>
                      <a:r>
                        <a:rPr lang="en-US" altLang="ko-KR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개발 중인 회사와 사람들이 내전을 벌인다</a:t>
                      </a:r>
                      <a:r>
                        <a:rPr lang="en-US" altLang="ko-KR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0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1" y="371791"/>
            <a:ext cx="5290876" cy="1104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53600-B6F6-483C-9391-0F14714A2CF5}"/>
              </a:ext>
            </a:extLst>
          </p:cNvPr>
          <p:cNvSpPr txBox="1"/>
          <p:nvPr/>
        </p:nvSpPr>
        <p:spPr>
          <a:xfrm>
            <a:off x="9965635" y="6308035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2017.06.30 </a:t>
            </a:r>
            <a:r>
              <a:rPr lang="ko-KR" altLang="en-US" dirty="0"/>
              <a:t>특강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1BCB7-F10D-49C0-BB59-B1F57EBC8029}"/>
              </a:ext>
            </a:extLst>
          </p:cNvPr>
          <p:cNvSpPr txBox="1"/>
          <p:nvPr/>
        </p:nvSpPr>
        <p:spPr>
          <a:xfrm>
            <a:off x="6321287" y="2557669"/>
            <a:ext cx="428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2</a:t>
            </a: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교시는 자습 또는 개인상담 및 대학 진학 상담이 있을 예정입니다</a:t>
            </a:r>
            <a:r>
              <a:rPr lang="en-US" altLang="ko-KR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.</a:t>
            </a:r>
            <a:endParaRPr lang="ko-KR" altLang="en-US" sz="28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파일:bitco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67" y="1028700"/>
            <a:ext cx="28575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          이 뭐야</a:t>
            </a:r>
            <a:endParaRPr 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92878"/>
              </p:ext>
            </p:extLst>
          </p:nvPr>
        </p:nvGraphicFramePr>
        <p:xfrm>
          <a:off x="1981200" y="1676400"/>
          <a:ext cx="8476883" cy="49079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5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7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117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비트코인</a:t>
                      </a:r>
                      <a:endParaRPr lang="ko-KR" altLang="en-US" sz="2400" dirty="0"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Bitcoin</a:t>
                      </a:r>
                      <a:endParaRPr lang="en-US" sz="2400" dirty="0"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51">
                <a:tc gridSpan="2">
                  <a:txBody>
                    <a:bodyPr/>
                    <a:lstStyle/>
                    <a:p>
                      <a:pPr algn="ctr"/>
                      <a:endParaRPr lang="ko-KR" altLang="en-US" sz="18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51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ISO 4217 </a:t>
                      </a:r>
                      <a:r>
                        <a:rPr lang="ko-KR" altLang="en-US" sz="14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코드</a:t>
                      </a:r>
                      <a:endParaRPr lang="ko-KR" altLang="en-US" sz="1400" dirty="0"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</a:rPr>
                        <a:t>BTC (</a:t>
                      </a:r>
                      <a:r>
                        <a:rPr lang="ko-KR" altLang="en-US" sz="1800" dirty="0" err="1">
                          <a:effectLst/>
                        </a:rPr>
                        <a:t>비표준</a:t>
                      </a:r>
                      <a:r>
                        <a:rPr lang="en-US" altLang="ko-KR" sz="1800" dirty="0">
                          <a:effectLst/>
                        </a:rPr>
                        <a:t>), XBT (</a:t>
                      </a:r>
                      <a:r>
                        <a:rPr lang="ko-KR" altLang="en-US" sz="1800" dirty="0">
                          <a:effectLst/>
                        </a:rPr>
                        <a:t>비공식</a:t>
                      </a:r>
                      <a:r>
                        <a:rPr lang="en-US" altLang="ko-KR" sz="1800" dirty="0">
                          <a:effectLst/>
                        </a:rPr>
                        <a:t>)</a:t>
                      </a:r>
                      <a:endParaRPr lang="ko-KR" altLang="en-US" sz="18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2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중앙은행</a:t>
                      </a:r>
                    </a:p>
                  </a:txBody>
                  <a:tcPr marL="86147" marR="86147" marT="43074" marB="430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없음</a:t>
                      </a:r>
                      <a:endParaRPr lang="ko-KR" altLang="en-US" sz="18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도입일</a:t>
                      </a:r>
                    </a:p>
                  </a:txBody>
                  <a:tcPr marL="86147" marR="86147" marT="43074" marB="430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u="none" strike="noStrike" dirty="0">
                          <a:effectLst/>
                        </a:rPr>
                        <a:t>2009</a:t>
                      </a:r>
                      <a:r>
                        <a:rPr lang="ko-KR" altLang="en-US" sz="1800" u="none" strike="noStrike" dirty="0">
                          <a:effectLst/>
                        </a:rPr>
                        <a:t>년</a:t>
                      </a:r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r>
                        <a:rPr lang="ko-KR" altLang="en-US" sz="1800" u="none" strike="noStrike" dirty="0">
                          <a:effectLst/>
                        </a:rPr>
                        <a:t>월 </a:t>
                      </a:r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r>
                        <a:rPr lang="ko-KR" altLang="en-US" sz="1800" u="none" strike="noStrike" dirty="0">
                          <a:effectLst/>
                        </a:rPr>
                        <a:t>일</a:t>
                      </a:r>
                      <a:endParaRPr lang="ko-KR" altLang="en-US" sz="18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2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사용국</a:t>
                      </a:r>
                    </a:p>
                  </a:txBody>
                  <a:tcPr marL="86147" marR="86147" marT="43074" marB="430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전 세계</a:t>
                      </a:r>
                      <a:endParaRPr lang="ko-KR" altLang="en-US" sz="18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2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분류</a:t>
                      </a:r>
                    </a:p>
                  </a:txBody>
                  <a:tcPr marL="86147" marR="86147" marT="43074" marB="430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u="none" strike="noStrike" dirty="0">
                          <a:effectLst/>
                        </a:rPr>
                        <a:t>암호화폐</a:t>
                      </a:r>
                      <a:endParaRPr lang="ko-KR" altLang="en-US" sz="18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2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기호</a:t>
                      </a:r>
                    </a:p>
                  </a:txBody>
                  <a:tcPr marL="86147" marR="86147" marT="43074" marB="430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BTC,</a:t>
                      </a:r>
                      <a:endParaRPr lang="ko-KR" altLang="en-US" sz="18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3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발행 방식</a:t>
                      </a:r>
                    </a:p>
                  </a:txBody>
                  <a:tcPr marL="86147" marR="86147" marT="43074" marB="430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PoW</a:t>
                      </a:r>
                      <a:r>
                        <a:rPr lang="en-US" sz="1800" dirty="0">
                          <a:effectLst/>
                        </a:rPr>
                        <a:t>(Proof-of-Work, </a:t>
                      </a:r>
                      <a:r>
                        <a:rPr lang="ko-KR" altLang="en-US" sz="1800" dirty="0">
                          <a:effectLst/>
                        </a:rPr>
                        <a:t>작업 증명</a:t>
                      </a:r>
                      <a:r>
                        <a:rPr lang="en-US" altLang="ko-KR" sz="1800" dirty="0">
                          <a:effectLst/>
                        </a:rPr>
                        <a:t>)</a:t>
                      </a:r>
                      <a:endParaRPr lang="en-US" altLang="ko-KR" sz="18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2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현재 </a:t>
                      </a:r>
                      <a:r>
                        <a:rPr lang="ko-KR" altLang="en-US" sz="1400" dirty="0" err="1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발행량</a:t>
                      </a:r>
                      <a:endParaRPr lang="ko-KR" altLang="en-US" sz="1400" dirty="0"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16,351,062 BTC</a:t>
                      </a:r>
                      <a:endParaRPr lang="en-US" sz="18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2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최대 </a:t>
                      </a:r>
                      <a:r>
                        <a:rPr lang="ko-KR" altLang="en-US" sz="1400" dirty="0" err="1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발행량</a:t>
                      </a:r>
                      <a:endParaRPr lang="ko-KR" altLang="en-US" sz="1400" dirty="0"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21,000,000 BTC</a:t>
                      </a:r>
                      <a:endParaRPr lang="en-US" sz="18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251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u="none" strike="noStrike" dirty="0">
                          <a:effectLst/>
                          <a:hlinkClick r:id="rId3" tooltip="https://bitcoin.org/ko"/>
                        </a:rPr>
                        <a:t>공식 홈페이지</a:t>
                      </a:r>
                      <a:endParaRPr lang="ko-KR" altLang="en-US" sz="18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47" marR="86147" marT="43074" marB="4307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Farg2lgp4M">
            <a:hlinkClick r:id="" action="ppaction://media"/>
            <a:extLst>
              <a:ext uri="{FF2B5EF4-FFF2-40B4-BE49-F238E27FC236}">
                <a16:creationId xmlns:a16="http://schemas.microsoft.com/office/drawing/2014/main" id="{74BF66C9-FD73-459C-9F6F-C45847882DAC}"/>
              </a:ext>
            </a:extLst>
          </p:cNvPr>
          <p:cNvPicPr preferRelativeResize="0">
            <a:picLocks noGrp="1" noRo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향후 </a:t>
            </a:r>
            <a:r>
              <a:rPr lang="en-US" altLang="ko-KR" dirty="0"/>
              <a:t>100</a:t>
            </a:r>
            <a:r>
              <a:rPr lang="ko-KR" altLang="en-US" dirty="0"/>
              <a:t>년간 발행될 </a:t>
            </a:r>
            <a:r>
              <a:rPr lang="ko-KR" altLang="en-US" dirty="0" err="1"/>
              <a:t>화폐량이</a:t>
            </a:r>
            <a:r>
              <a:rPr lang="ko-KR" altLang="en-US" dirty="0"/>
              <a:t> 미리 정해져 있고</a:t>
            </a:r>
            <a:r>
              <a:rPr lang="en-US" altLang="ko-KR" dirty="0"/>
              <a:t>, 2100</a:t>
            </a:r>
            <a:r>
              <a:rPr lang="ko-KR" altLang="en-US" dirty="0"/>
              <a:t>만 개까지만 발행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세계 통화로 사용되기는 턱없이 부족한 숫자지만 </a:t>
            </a:r>
            <a:r>
              <a:rPr lang="en-US" altLang="ko-KR" dirty="0"/>
              <a:t>1BTC</a:t>
            </a:r>
            <a:r>
              <a:rPr lang="ko-KR" altLang="en-US" dirty="0"/>
              <a:t>가 </a:t>
            </a:r>
            <a:r>
              <a:rPr lang="ko-KR" altLang="en-US" dirty="0" err="1"/>
              <a:t>소숫점</a:t>
            </a:r>
            <a:r>
              <a:rPr lang="ko-KR" altLang="en-US" dirty="0"/>
              <a:t> 아래 </a:t>
            </a:r>
            <a:r>
              <a:rPr lang="en-US" altLang="ko-KR" dirty="0"/>
              <a:t>8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즉 </a:t>
            </a:r>
            <a:r>
              <a:rPr lang="en-US" altLang="ko-KR" dirty="0"/>
              <a:t>0.00000001BTC </a:t>
            </a:r>
            <a:r>
              <a:rPr lang="ko-KR" altLang="en-US" dirty="0"/>
              <a:t>까지 분할이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앞으로 발행될 모든 비트코인의 총량이 </a:t>
            </a:r>
            <a:r>
              <a:rPr lang="en-US" altLang="ko-KR" dirty="0"/>
              <a:t>2100</a:t>
            </a:r>
            <a:r>
              <a:rPr lang="ko-KR" altLang="en-US" dirty="0"/>
              <a:t>만 개이니</a:t>
            </a:r>
            <a:r>
              <a:rPr lang="en-US" altLang="ko-KR" dirty="0"/>
              <a:t>, </a:t>
            </a:r>
            <a:r>
              <a:rPr lang="ko-KR" altLang="en-US" dirty="0"/>
              <a:t>결과적으로는 현재 기준으로 </a:t>
            </a:r>
            <a:r>
              <a:rPr lang="en-US" altLang="ko-KR" dirty="0"/>
              <a:t>21,000,000 * 100,000,000 = 2,100,000,000,000,000(2100</a:t>
            </a:r>
            <a:r>
              <a:rPr lang="ko-KR" altLang="en-US" dirty="0"/>
              <a:t>조</a:t>
            </a:r>
            <a:r>
              <a:rPr lang="en-US" altLang="ko-KR" dirty="0"/>
              <a:t>) </a:t>
            </a:r>
            <a:r>
              <a:rPr lang="ko-KR" altLang="en-US" dirty="0"/>
              <a:t>사토시가 유통될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4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비트코인의 세부 단위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58655"/>
              </p:ext>
            </p:extLst>
          </p:nvPr>
        </p:nvGraphicFramePr>
        <p:xfrm>
          <a:off x="1981200" y="2548083"/>
          <a:ext cx="9372600" cy="2783335"/>
        </p:xfrm>
        <a:graphic>
          <a:graphicData uri="http://schemas.openxmlformats.org/drawingml/2006/table">
            <a:tbl>
              <a:tblPr/>
              <a:tblGrid>
                <a:gridCol w="468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1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 BTC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비트코인</a:t>
                      </a:r>
                      <a:r>
                        <a:rPr lang="en-US" altLang="ko-KR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bitcoin)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1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0.01 BTC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1cBTC (</a:t>
                      </a:r>
                      <a:r>
                        <a:rPr lang="ko-KR" alt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센티코인</a:t>
                      </a:r>
                      <a:r>
                        <a:rPr lang="en-US" altLang="ko-KR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Centicoin)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1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0.001 BTC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1mBTC (</a:t>
                      </a:r>
                      <a:r>
                        <a:rPr lang="ko-KR" alt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밀리코인</a:t>
                      </a:r>
                      <a:r>
                        <a:rPr lang="en-US" altLang="ko-KR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millicoin)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4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0.000001 BTC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1μBTC (</a:t>
                      </a:r>
                      <a:r>
                        <a:rPr lang="ko-KR" alt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마이크로코인</a:t>
                      </a:r>
                      <a:r>
                        <a:rPr lang="en-US" altLang="ko-KR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microcoin) </a:t>
                      </a:r>
                      <a:r>
                        <a:rPr lang="ko-KR" alt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또는 </a:t>
                      </a:r>
                      <a:r>
                        <a:rPr lang="en-US" altLang="ko-KR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비츠</a:t>
                      </a:r>
                      <a:r>
                        <a:rPr lang="en-US" altLang="ko-KR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bits)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1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0.00000001 BTC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 </a:t>
                      </a:r>
                      <a:r>
                        <a:rPr lang="en-US" dirty="0" err="1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satoshi</a:t>
                      </a:r>
                      <a:r>
                        <a:rPr lang="en-US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(</a:t>
                      </a:r>
                      <a:r>
                        <a:rPr lang="ko-KR" altLang="en-US" dirty="0" err="1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사토시</a:t>
                      </a:r>
                      <a:r>
                        <a:rPr lang="en-US" altLang="ko-KR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satoshi</a:t>
                      </a:r>
                      <a:r>
                        <a:rPr lang="en-US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6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채굴이다 채굴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81200" y="2032861"/>
            <a:ext cx="83871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비트코인 채굴</a:t>
            </a:r>
            <a:r>
              <a:rPr lang="en-US" altLang="ko-KR" sz="2400" dirty="0"/>
              <a:t>(Mining)</a:t>
            </a:r>
            <a:r>
              <a:rPr lang="ko-KR" altLang="en-US" sz="2400" dirty="0"/>
              <a:t>은 기존 화폐의 중앙은행처럼 통화의 공급과 거래의 보증을 책임지는 역할을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그러나 중앙은행과 달리 채굴은 네트워크를 통해 </a:t>
            </a:r>
            <a:r>
              <a:rPr lang="en-US" altLang="ko-KR" sz="2400" dirty="0"/>
              <a:t>P2P </a:t>
            </a:r>
            <a:r>
              <a:rPr lang="ko-KR" altLang="en-US" sz="2400" dirty="0"/>
              <a:t>방식으로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 과정에서 가장 먼저 </a:t>
            </a:r>
            <a:r>
              <a:rPr lang="ko-KR" altLang="en-US" sz="2400" dirty="0" err="1"/>
              <a:t>블럭</a:t>
            </a:r>
            <a:r>
              <a:rPr lang="ko-KR" altLang="en-US" sz="2400" dirty="0"/>
              <a:t> 생성에 성공하는 </a:t>
            </a:r>
            <a:r>
              <a:rPr lang="ko-KR" altLang="en-US" sz="2400" dirty="0" err="1"/>
              <a:t>노드에게만</a:t>
            </a:r>
            <a:r>
              <a:rPr lang="ko-KR" altLang="en-US" sz="2400" dirty="0"/>
              <a:t> 현상금이 주어지므로</a:t>
            </a:r>
            <a:r>
              <a:rPr lang="en-US" altLang="ko-KR" sz="2400" dirty="0"/>
              <a:t>, </a:t>
            </a:r>
            <a:r>
              <a:rPr lang="ko-KR" altLang="en-US" sz="2400" dirty="0"/>
              <a:t>각 채굴 </a:t>
            </a:r>
            <a:r>
              <a:rPr lang="ko-KR" altLang="en-US" sz="2400" dirty="0" err="1"/>
              <a:t>노드는</a:t>
            </a:r>
            <a:r>
              <a:rPr lang="ko-KR" altLang="en-US" sz="2400" dirty="0"/>
              <a:t> 현상금을 먼저 받기 위해 경쟁하게 되고</a:t>
            </a:r>
            <a:r>
              <a:rPr lang="en-US" altLang="ko-KR" sz="2400" dirty="0"/>
              <a:t>, </a:t>
            </a:r>
            <a:r>
              <a:rPr lang="ko-KR" altLang="en-US" sz="2400" dirty="0"/>
              <a:t>동시에 다른 채굴 </a:t>
            </a:r>
            <a:r>
              <a:rPr lang="ko-KR" altLang="en-US" sz="2400" dirty="0" err="1"/>
              <a:t>노드가</a:t>
            </a:r>
            <a:r>
              <a:rPr lang="ko-KR" altLang="en-US" sz="2400" dirty="0"/>
              <a:t> 잘못된 거래가 담긴 </a:t>
            </a:r>
            <a:r>
              <a:rPr lang="ko-KR" altLang="en-US" sz="2400" dirty="0" err="1"/>
              <a:t>블럭을</a:t>
            </a:r>
            <a:r>
              <a:rPr lang="ko-KR" altLang="en-US" sz="2400" dirty="0"/>
              <a:t> 생성할 경우 자신의 이득을 위해 거절하게 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9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채굴 </a:t>
            </a:r>
            <a:r>
              <a:rPr lang="ko-KR" altLang="en-US" dirty="0">
                <a:solidFill>
                  <a:srgbClr val="FF0000"/>
                </a:solidFill>
              </a:rPr>
              <a:t>하지 마라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81200" y="2010382"/>
            <a:ext cx="90070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점점 비트코인에 대한 사람들의 관심이 높아지면서 문제의 난이도가 올라가 이제는 개인용 컴퓨터를 수십 년 동안 계속 켜놓고 돌려도 풀 수 있을까 말까 한 수준</a:t>
            </a:r>
            <a:endParaRPr lang="en-US" altLang="ko-KR" sz="2000" dirty="0">
              <a:solidFill>
                <a:srgbClr val="373A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solidFill>
                <a:srgbClr val="373A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때문에 팀을 이뤄 채굴을 하는 이용자들</a:t>
            </a:r>
            <a:r>
              <a:rPr lang="en-US" altLang="ko-KR" sz="20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채굴 연합 혹은 </a:t>
            </a:r>
            <a:r>
              <a:rPr lang="en-US" altLang="ko-KR" sz="20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mining pool)</a:t>
            </a:r>
            <a:r>
              <a:rPr lang="ko-KR" altLang="en-US" sz="20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존재하며</a:t>
            </a:r>
            <a:r>
              <a:rPr lang="en-US" altLang="ko-KR" sz="20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en-US" altLang="ko-KR" sz="2000" dirty="0">
                <a:solidFill>
                  <a:srgbClr val="0275D8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 tooltip="CPU"/>
              </a:rPr>
              <a:t>CPU</a:t>
            </a:r>
            <a:r>
              <a:rPr lang="ko-KR" altLang="en-US" sz="20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 </a:t>
            </a:r>
            <a:r>
              <a:rPr lang="en-US" altLang="ko-KR" sz="2000" dirty="0">
                <a:solidFill>
                  <a:srgbClr val="0275D8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 tooltip="GPU"/>
              </a:rPr>
              <a:t>GPU</a:t>
            </a:r>
            <a:r>
              <a:rPr lang="ko-KR" altLang="en-US" sz="20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병렬 구성하여 채굴에 써먹는 이들도 심심찮게 있다</a:t>
            </a:r>
            <a:r>
              <a:rPr lang="en-US" altLang="ko-KR" sz="20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6376" y="3975580"/>
            <a:ext cx="9165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채굴에 참여하는 것은 힘들다</a:t>
            </a:r>
            <a:r>
              <a:rPr lang="en-US" altLang="ko-KR" sz="3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32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이제 시작하려는 사람들이 자신의 </a:t>
            </a:r>
            <a:r>
              <a:rPr lang="en-US" altLang="ko-KR" sz="3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GPU</a:t>
            </a:r>
            <a:r>
              <a:rPr lang="ko-KR" altLang="en-US" sz="3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돌리려고 하는 경우 오히려 전기요금이 더 나올 수도 있다</a:t>
            </a:r>
            <a:r>
              <a:rPr lang="en-US" altLang="ko-KR" sz="3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32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1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채굴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퀘스트를 클리어해야 얻을 수 있고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퀘스트가 몇 십 명이 몇 날 며칠 매달릴 정도로 힘들며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산출량이 정해져 있고</a:t>
            </a:r>
            <a:r>
              <a:rPr lang="en-US" altLang="ko-KR" dirty="0"/>
              <a:t>(</a:t>
            </a:r>
            <a:r>
              <a:rPr lang="ko-KR" altLang="en-US" dirty="0" err="1"/>
              <a:t>드랍율</a:t>
            </a:r>
            <a:r>
              <a:rPr lang="ko-KR" altLang="en-US" dirty="0"/>
              <a:t> 낮음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인터넷의 가상화폐고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현금성이 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채굴에 참여하는 것은 힘들다</a:t>
            </a:r>
            <a:r>
              <a:rPr lang="en-US" altLang="ko-KR" dirty="0"/>
              <a:t>. </a:t>
            </a:r>
            <a:r>
              <a:rPr lang="ko-KR" altLang="en-US" dirty="0"/>
              <a:t>이제 시작하려는 사람들이 자신의 </a:t>
            </a:r>
            <a:r>
              <a:rPr lang="en-US" altLang="ko-KR" dirty="0"/>
              <a:t>GPU</a:t>
            </a:r>
            <a:r>
              <a:rPr lang="ko-KR" altLang="en-US" dirty="0"/>
              <a:t>로 돌리려고 하는 경우 오히려 전기요금이 더 나올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게다가 몇몇 </a:t>
            </a:r>
            <a:r>
              <a:rPr lang="en-US" altLang="ko-KR" dirty="0"/>
              <a:t>mining pool</a:t>
            </a:r>
            <a:r>
              <a:rPr lang="ko-KR" altLang="en-US" dirty="0"/>
              <a:t>의 경우 아예 </a:t>
            </a:r>
            <a:r>
              <a:rPr lang="en-US" altLang="ko-KR" dirty="0"/>
              <a:t>ASIC </a:t>
            </a:r>
            <a:r>
              <a:rPr lang="ko-KR" altLang="en-US" dirty="0"/>
              <a:t>등의 기계가 없으면 참여 불가능인 곳도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79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채굴광산</a:t>
            </a:r>
            <a:r>
              <a:rPr lang="en-US" altLang="ko-KR" dirty="0"/>
              <a:t>(……)</a:t>
            </a:r>
            <a:endParaRPr 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22" y="1769585"/>
            <a:ext cx="5922178" cy="3331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6" y="3349127"/>
            <a:ext cx="5582960" cy="31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E2377C-D225-48B3-A49E-220B827A8F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와이어프레임 건물 프레젠테이션(와이드스크린)</Template>
  <TotalTime>0</TotalTime>
  <Words>580</Words>
  <Application>Microsoft Office PowerPoint</Application>
  <PresentationFormat>와이드스크린</PresentationFormat>
  <Paragraphs>100</Paragraphs>
  <Slides>16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a바보온달</vt:lpstr>
      <vt:lpstr>HY중고딕</vt:lpstr>
      <vt:lpstr>Open Sans</vt:lpstr>
      <vt:lpstr>나눔고딕</vt:lpstr>
      <vt:lpstr>나눔고딕 ExtraBold</vt:lpstr>
      <vt:lpstr>맑은 고딕</vt:lpstr>
      <vt:lpstr>Arial</vt:lpstr>
      <vt:lpstr>Calibri</vt:lpstr>
      <vt:lpstr>Wireframe Building 16x9</vt:lpstr>
      <vt:lpstr>PowerPoint 프레젠테이션</vt:lpstr>
      <vt:lpstr>               이 뭐야</vt:lpstr>
      <vt:lpstr>PowerPoint 프레젠테이션</vt:lpstr>
      <vt:lpstr>상세</vt:lpstr>
      <vt:lpstr>비트코인의 세부 단위</vt:lpstr>
      <vt:lpstr>채굴이다 채굴!!!</vt:lpstr>
      <vt:lpstr>채굴 하지 마라</vt:lpstr>
      <vt:lpstr>채굴 과정</vt:lpstr>
      <vt:lpstr>채굴광산(……)</vt:lpstr>
      <vt:lpstr>비트코인 실제 거래 현황</vt:lpstr>
      <vt:lpstr>비트코인은 익명성을 보장한다?</vt:lpstr>
      <vt:lpstr>PowerPoint 프레젠테이션</vt:lpstr>
      <vt:lpstr>반감기도 있다!</vt:lpstr>
      <vt:lpstr>요약, 장점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2017-06-29T13:00:00Z</dcterms:created>
  <dcterms:modified xsi:type="dcterms:W3CDTF">2017-07-30T06:11:45Z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