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352" r:id="rId3"/>
    <p:sldId id="345" r:id="rId4"/>
    <p:sldId id="344" r:id="rId5"/>
    <p:sldId id="347" r:id="rId6"/>
    <p:sldId id="346" r:id="rId7"/>
    <p:sldId id="348" r:id="rId8"/>
    <p:sldId id="349" r:id="rId9"/>
    <p:sldId id="351" r:id="rId10"/>
    <p:sldId id="35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  <a:srgbClr val="CC0000"/>
    <a:srgbClr val="A3A3FF"/>
    <a:srgbClr val="FF0000"/>
    <a:srgbClr val="FFCCCC"/>
    <a:srgbClr val="00CC00"/>
    <a:srgbClr val="D7E8F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7" autoAdjust="0"/>
  </p:normalViewPr>
  <p:slideViewPr>
    <p:cSldViewPr>
      <p:cViewPr varScale="1">
        <p:scale>
          <a:sx n="94" d="100"/>
          <a:sy n="94" d="100"/>
        </p:scale>
        <p:origin x="798" y="78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0"/>
    </p:cViewPr>
  </p:sorter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BCFE16-878C-4025-99B2-ED59639A48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7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93096-F2AE-4767-B014-A17DB62BB98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562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623CD-E8CE-4874-8B1D-D4323977315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41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9B8BC-36AD-47BB-B5B6-77F56A52D4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766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C48A-C5D0-4AD9-9122-EC5B563B79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04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7B8DBD-8E48-4C61-BA9D-DCB98C56DD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495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90257-8140-4A15-A208-A42F0A3177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224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01323-A8CD-40D0-8F42-3FE3D291FC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3819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AB729-C862-44E1-9BD8-C749DB4E80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558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39D2D-78AC-4F21-B29D-5E1B7BACF1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649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3A95E-E0D7-4E8E-8AA1-EDFAF320839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991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09D65-2B39-4F26-9D3D-79182DE1C0B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44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EB2377-E7FF-4880-9419-CA00A819ED1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ByZ9bIQygA" TargetMode="External"/><Relationship Id="rId2" Type="http://schemas.openxmlformats.org/officeDocument/2006/relationships/hyperlink" Target="https://habr.com/ru/articles/56489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AWiIUuxur4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104900"/>
            <a:ext cx="7848600" cy="4648200"/>
          </a:xfrm>
        </p:spPr>
        <p:txBody>
          <a:bodyPr/>
          <a:lstStyle/>
          <a:p>
            <a:r>
              <a:rPr lang="ru-RU" sz="2000" b="1" dirty="0"/>
              <a:t>Дисциплина: </a:t>
            </a:r>
            <a:r>
              <a:rPr lang="ru-RU" sz="2000" dirty="0"/>
              <a:t>МДК.01.04 Системное </a:t>
            </a:r>
            <a:r>
              <a:rPr lang="ru-RU" sz="2000" dirty="0" smtClean="0"/>
              <a:t>программирование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altLang="ru-RU" sz="2800" b="1" dirty="0">
                <a:solidFill>
                  <a:schemeClr val="tx1"/>
                </a:solidFill>
              </a:rPr>
              <a:t/>
            </a:r>
            <a:br>
              <a:rPr lang="ru-RU" altLang="ru-RU" sz="2800" b="1" dirty="0">
                <a:solidFill>
                  <a:schemeClr val="tx1"/>
                </a:solidFill>
              </a:rPr>
            </a:br>
            <a:r>
              <a:rPr lang="ru-RU" altLang="ru-RU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Практическая работа № 5</a:t>
            </a:r>
            <a:br>
              <a:rPr lang="ru-RU" altLang="ru-RU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altLang="ru-RU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ru-RU" altLang="ru-RU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alt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Тема: Создание и запуск программы на ассемблере</a:t>
            </a:r>
            <a:br>
              <a:rPr lang="ru-RU" alt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alt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ru-RU" alt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altLang="ru-RU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Цель: </a:t>
            </a:r>
            <a:r>
              <a:rPr lang="ru-RU" alt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Научиться создавать и запускать простые программы на ассемблере.</a:t>
            </a:r>
            <a:br>
              <a:rPr lang="ru-RU" alt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alt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ru-RU" alt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ru-RU" altLang="ru-RU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22531" name="Picture 3" descr="BD2131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143" y="620688"/>
            <a:ext cx="5064125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DD0100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3" y="5036343"/>
            <a:ext cx="1935163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598648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2</a:t>
            </a:r>
            <a:r>
              <a:rPr lang="en-US" sz="2000" dirty="0" smtClean="0"/>
              <a:t>3</a:t>
            </a:r>
            <a:r>
              <a:rPr lang="ru-RU" sz="2000" dirty="0" smtClean="0"/>
              <a:t>.0</a:t>
            </a:r>
            <a:r>
              <a:rPr lang="en-US" sz="2000" dirty="0" smtClean="0"/>
              <a:t>9</a:t>
            </a:r>
            <a:r>
              <a:rPr lang="ru-RU" sz="2000" smtClean="0"/>
              <a:t>.2024</a:t>
            </a: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Ответьте на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1.	Какие этапы проходит разработка программы на ассемблере?</a:t>
            </a:r>
          </a:p>
          <a:p>
            <a:pPr marL="0" indent="0">
              <a:buNone/>
            </a:pPr>
            <a:r>
              <a:rPr lang="ru-RU" sz="2000" dirty="0"/>
              <a:t>2.	Что происходит на этапе трансляции?</a:t>
            </a:r>
          </a:p>
          <a:p>
            <a:pPr marL="0" indent="0">
              <a:buNone/>
            </a:pPr>
            <a:r>
              <a:rPr lang="ru-RU" sz="2000" dirty="0"/>
              <a:t>3.	Что собой представляет объектный модуль?</a:t>
            </a:r>
          </a:p>
          <a:p>
            <a:pPr marL="0" indent="0">
              <a:buNone/>
            </a:pPr>
            <a:r>
              <a:rPr lang="ru-RU" sz="2000" dirty="0"/>
              <a:t>4.	Какая информация находится в файле листинга?</a:t>
            </a:r>
          </a:p>
          <a:p>
            <a:pPr marL="0" indent="0">
              <a:buNone/>
            </a:pPr>
            <a:r>
              <a:rPr lang="ru-RU" sz="2000" dirty="0"/>
              <a:t>5.	Какой формат имеют строки в файле листинга?</a:t>
            </a:r>
          </a:p>
          <a:p>
            <a:pPr marL="0" indent="0">
              <a:buNone/>
            </a:pPr>
            <a:r>
              <a:rPr lang="ru-RU" sz="2000" dirty="0"/>
              <a:t>6.	Какие функции выполняет компоновщик программ?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86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4536504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ru-RU" sz="2800" dirty="0" err="1" smtClean="0">
                <a:solidFill>
                  <a:schemeClr val="accent3"/>
                </a:solidFill>
              </a:rPr>
              <a:t>Assembler</a:t>
            </a:r>
            <a:r>
              <a:rPr lang="ru-RU" sz="2800" dirty="0">
                <a:solidFill>
                  <a:schemeClr val="accent3"/>
                </a:solidFill>
              </a:rPr>
              <a:t>. Установка интерпретатора и запуск первой программы через </a:t>
            </a:r>
            <a:r>
              <a:rPr lang="ru-RU" sz="2800" dirty="0" err="1">
                <a:solidFill>
                  <a:schemeClr val="accent3"/>
                </a:solidFill>
              </a:rPr>
              <a:t>DOSBox</a:t>
            </a:r>
            <a:r>
              <a:rPr lang="ru-RU" sz="2800" dirty="0">
                <a:solidFill>
                  <a:schemeClr val="accent3"/>
                </a:solidFill>
              </a:rPr>
              <a:t> </a:t>
            </a:r>
            <a:r>
              <a:rPr lang="ru-RU" u="sng" dirty="0">
                <a:hlinkClick r:id="rId2"/>
              </a:rPr>
              <a:t>https://habr.com/ru/articles/564898/</a:t>
            </a:r>
            <a:r>
              <a:rPr lang="ru-RU" dirty="0"/>
              <a:t> </a:t>
            </a:r>
          </a:p>
          <a:p>
            <a:r>
              <a:rPr lang="ru-RU" sz="2800" dirty="0">
                <a:solidFill>
                  <a:schemeClr val="accent3"/>
                </a:solidFill>
              </a:rPr>
              <a:t>Запуск </a:t>
            </a:r>
            <a:r>
              <a:rPr lang="ru-RU" sz="2800" dirty="0" err="1">
                <a:solidFill>
                  <a:schemeClr val="accent3"/>
                </a:solidFill>
              </a:rPr>
              <a:t>DosBox</a:t>
            </a:r>
            <a:r>
              <a:rPr lang="ru-RU" sz="2800" u="sng" dirty="0">
                <a:solidFill>
                  <a:schemeClr val="accent3"/>
                </a:solidFill>
              </a:rPr>
              <a:t> </a:t>
            </a:r>
            <a:r>
              <a:rPr lang="ru-RU" u="sng" dirty="0">
                <a:hlinkClick r:id="rId3"/>
              </a:rPr>
              <a:t>https://youtu.be/LByZ9bIQygA</a:t>
            </a:r>
            <a:endParaRPr lang="ru-RU" dirty="0"/>
          </a:p>
          <a:p>
            <a:r>
              <a:rPr lang="ru-RU" sz="2800" dirty="0">
                <a:solidFill>
                  <a:schemeClr val="accent3"/>
                </a:solidFill>
              </a:rPr>
              <a:t>Урок по </a:t>
            </a:r>
            <a:r>
              <a:rPr lang="ru-RU" sz="2800" dirty="0" err="1">
                <a:solidFill>
                  <a:schemeClr val="accent3"/>
                </a:solidFill>
              </a:rPr>
              <a:t>Assembler</a:t>
            </a:r>
            <a:r>
              <a:rPr lang="ru-RU" sz="2800" dirty="0">
                <a:solidFill>
                  <a:schemeClr val="accent3"/>
                </a:solidFill>
              </a:rPr>
              <a:t>. </a:t>
            </a:r>
            <a:r>
              <a:rPr lang="en-US" sz="2800" dirty="0">
                <a:solidFill>
                  <a:schemeClr val="accent3"/>
                </a:solidFill>
              </a:rPr>
              <a:t>#1 </a:t>
            </a:r>
            <a:r>
              <a:rPr lang="ru-RU" sz="2800" dirty="0">
                <a:solidFill>
                  <a:schemeClr val="accent3"/>
                </a:solidFill>
              </a:rPr>
              <a:t>Настройка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 err="1">
                <a:solidFill>
                  <a:schemeClr val="accent3"/>
                </a:solidFill>
              </a:rPr>
              <a:t>DosBox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ru-RU" sz="2800" dirty="0">
                <a:solidFill>
                  <a:schemeClr val="accent3"/>
                </a:solidFill>
              </a:rPr>
              <a:t>под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 err="1">
                <a:solidFill>
                  <a:schemeClr val="accent3"/>
                </a:solidFill>
              </a:rPr>
              <a:t>TurboAssembler</a:t>
            </a:r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 err="1">
                <a:solidFill>
                  <a:schemeClr val="accent3"/>
                </a:solidFill>
              </a:rPr>
              <a:t>tasm</a:t>
            </a:r>
            <a:r>
              <a:rPr lang="en-US" sz="2800" dirty="0">
                <a:solidFill>
                  <a:schemeClr val="accent3"/>
                </a:solidFill>
              </a:rPr>
              <a:t>) </a:t>
            </a:r>
            <a:r>
              <a:rPr lang="en-US" u="sng" dirty="0">
                <a:hlinkClick r:id="rId4"/>
              </a:rPr>
              <a:t>https://youtu.be/AWiIUuxur4U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0205" y="404664"/>
            <a:ext cx="4299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ru-RU" sz="3600" b="1" dirty="0"/>
              <a:t>Интернет-ресурсы:</a:t>
            </a:r>
            <a:r>
              <a:rPr lang="ru-RU" b="1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00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9218" y="1886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600" b="1" i="1" dirty="0">
                <a:solidFill>
                  <a:srgbClr val="CC0000"/>
                </a:solidFill>
              </a:rPr>
              <a:t>Трансляция программы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1560" y="914751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+mn-lt"/>
              </a:rPr>
              <a:t>Для программирования на ассемблере нам прежде всего необходим </a:t>
            </a:r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компилятор-</a:t>
            </a:r>
          </a:p>
          <a:p>
            <a:pPr algn="ctr"/>
            <a:r>
              <a:rPr lang="ru-RU" sz="2000" dirty="0">
                <a:solidFill>
                  <a:srgbClr val="0000FF"/>
                </a:solidFill>
                <a:latin typeface="+mn-lt"/>
              </a:rPr>
              <a:t>компьютерная программа, которая преобразует исходный код программы на языке программирования высокого уровня в функционально эквивалентный набор инструкций на языке низкого уровня </a:t>
            </a:r>
            <a:endParaRPr lang="ru-RU" sz="2000" dirty="0" smtClean="0">
              <a:solidFill>
                <a:srgbClr val="0000FF"/>
              </a:solidFill>
              <a:latin typeface="+mn-lt"/>
            </a:endParaRP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+mn-lt"/>
              </a:rPr>
              <a:t>Наиболее 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известные компиляторы это </a:t>
            </a:r>
            <a:r>
              <a:rPr lang="ru-RU" sz="2000" dirty="0">
                <a:solidFill>
                  <a:srgbClr val="0000FF"/>
                </a:solidFill>
                <a:latin typeface="+mn-lt"/>
              </a:rPr>
              <a:t>TASM, MASM 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и </a:t>
            </a:r>
            <a:r>
              <a:rPr lang="ru-RU" sz="2000" dirty="0">
                <a:solidFill>
                  <a:srgbClr val="0000FF"/>
                </a:solidFill>
                <a:latin typeface="+mn-lt"/>
              </a:rPr>
              <a:t>FASM</a:t>
            </a:r>
            <a:r>
              <a:rPr lang="ru-RU" sz="2000" dirty="0">
                <a:solidFill>
                  <a:srgbClr val="000000"/>
                </a:solidFill>
                <a:latin typeface="+mn-lt"/>
              </a:rPr>
              <a:t>. </a:t>
            </a:r>
            <a:endParaRPr lang="ru-RU" sz="20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4016" y="316216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>
                <a:solidFill>
                  <a:srgbClr val="0000FF"/>
                </a:solidFill>
                <a:cs typeface="Times New Roman" panose="02020603050405020304" pitchFamily="18" charset="0"/>
              </a:rPr>
              <a:t>TASM</a:t>
            </a:r>
            <a:r>
              <a:rPr lang="ru-RU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Turbo</a:t>
            </a:r>
            <a:r>
              <a:rPr lang="ru-RU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Assembler</a:t>
            </a:r>
            <a:r>
              <a:rPr lang="ru-RU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) — ассемблерный язык, разработанный </a:t>
            </a:r>
            <a:r>
              <a:rPr lang="ru-RU" sz="18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Borland</a:t>
            </a:r>
            <a:r>
              <a:rPr lang="ru-RU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International</a:t>
            </a:r>
            <a:r>
              <a:rPr lang="ru-RU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 в 1988 году для конкуренции с MASM от </a:t>
            </a:r>
            <a:r>
              <a:rPr lang="ru-RU" sz="18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Microsoft</a:t>
            </a:r>
            <a:r>
              <a:rPr lang="ru-RU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. TASM может работать совместно с другими продуктами компании — </a:t>
            </a:r>
            <a:r>
              <a:rPr lang="ru-RU" sz="18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Turbo</a:t>
            </a:r>
            <a:r>
              <a:rPr lang="ru-RU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 C и </a:t>
            </a:r>
            <a:r>
              <a:rPr lang="ru-RU" sz="18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Turbo</a:t>
            </a:r>
            <a:r>
              <a:rPr lang="ru-RU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333333"/>
                </a:solidFill>
                <a:cs typeface="Times New Roman" panose="02020603050405020304" pitchFamily="18" charset="0"/>
              </a:rPr>
              <a:t>Pascal</a:t>
            </a:r>
            <a:r>
              <a:rPr lang="ru-RU" sz="1800" dirty="0">
                <a:solidFill>
                  <a:srgbClr val="333333"/>
                </a:solidFill>
                <a:cs typeface="Times New Roman" panose="02020603050405020304" pitchFamily="18" charset="0"/>
              </a:rPr>
              <a:t>. Он совмещает в себе удобство, простоту и обладает высокой скоростью выполнения</a:t>
            </a:r>
            <a:r>
              <a:rPr lang="ru-RU" sz="1800" dirty="0" smtClean="0">
                <a:solidFill>
                  <a:srgbClr val="333333"/>
                </a:solidFill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333333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328498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b="1" dirty="0">
                <a:solidFill>
                  <a:srgbClr val="0000FF"/>
                </a:solidFill>
              </a:rPr>
              <a:t>FASM</a:t>
            </a:r>
            <a:r>
              <a:rPr lang="ru-RU" sz="1800" dirty="0"/>
              <a:t> (</a:t>
            </a:r>
            <a:r>
              <a:rPr lang="ru-RU" sz="1800" dirty="0" err="1"/>
              <a:t>Flat</a:t>
            </a:r>
            <a:r>
              <a:rPr lang="ru-RU" sz="1800" dirty="0"/>
              <a:t> </a:t>
            </a:r>
            <a:r>
              <a:rPr lang="ru-RU" sz="1800" dirty="0" err="1"/>
              <a:t>Assembler</a:t>
            </a:r>
            <a:r>
              <a:rPr lang="ru-RU" sz="1800" dirty="0"/>
              <a:t>) — это быстрый компилятор языка ассемблера для процессоров архитектуры x86, написанный </a:t>
            </a:r>
            <a:r>
              <a:rPr lang="ru-RU" sz="1800" dirty="0" err="1"/>
              <a:t>Томашем</a:t>
            </a:r>
            <a:r>
              <a:rPr lang="ru-RU" sz="1800" dirty="0"/>
              <a:t> </a:t>
            </a:r>
            <a:r>
              <a:rPr lang="ru-RU" sz="1800" dirty="0" err="1"/>
              <a:t>Грыштаром</a:t>
            </a:r>
            <a:r>
              <a:rPr lang="ru-RU" sz="1800" dirty="0"/>
              <a:t>. Он выполняет несколько проходов для оптимизации размера сгенерированного машинного кода. FASM является кроссплатформенным, обладает открытым исходным кодом, красивым синтаксисом и бесплатный для скачивания.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6104" y="5659263"/>
            <a:ext cx="421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00FF"/>
                </a:solidFill>
                <a:latin typeface="+mn-lt"/>
              </a:rPr>
              <a:t>MASM</a:t>
            </a:r>
            <a:r>
              <a:rPr lang="ru-RU" sz="1800" dirty="0" smtClean="0">
                <a:solidFill>
                  <a:srgbClr val="333333"/>
                </a:solidFill>
                <a:latin typeface="+mn-lt"/>
              </a:rPr>
              <a:t> используется </a:t>
            </a:r>
            <a:r>
              <a:rPr lang="ru-RU" sz="1800" dirty="0">
                <a:solidFill>
                  <a:srgbClr val="333333"/>
                </a:solidFill>
                <a:latin typeface="+mn-lt"/>
              </a:rPr>
              <a:t>для создания драйверов под </a:t>
            </a:r>
            <a:r>
              <a:rPr lang="ru-RU" sz="1800" dirty="0" err="1">
                <a:solidFill>
                  <a:srgbClr val="333333"/>
                </a:solidFill>
                <a:latin typeface="+mn-lt"/>
              </a:rPr>
              <a:t>Windows</a:t>
            </a:r>
            <a:r>
              <a:rPr lang="ru-RU" sz="1800" dirty="0">
                <a:solidFill>
                  <a:srgbClr val="333333"/>
                </a:solidFill>
                <a:latin typeface="+mn-lt"/>
              </a:rPr>
              <a:t>. Также MASM можно найти в </a:t>
            </a:r>
            <a:r>
              <a:rPr lang="ru-RU" sz="1800" dirty="0" err="1" smtClean="0">
                <a:solidFill>
                  <a:srgbClr val="0000FF"/>
                </a:solidFill>
                <a:latin typeface="+mn-lt"/>
              </a:rPr>
              <a:t>Visual</a:t>
            </a:r>
            <a:r>
              <a:rPr lang="ru-RU" sz="18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ru-RU" sz="1800" dirty="0" err="1">
                <a:solidFill>
                  <a:srgbClr val="0000FF"/>
                </a:solidFill>
                <a:latin typeface="+mn-lt"/>
              </a:rPr>
              <a:t>Studio</a:t>
            </a:r>
            <a:endParaRPr lang="ru-RU" sz="1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83568" y="1556792"/>
            <a:ext cx="8064896" cy="928558"/>
          </a:xfrm>
          <a:prstGeom prst="rect">
            <a:avLst/>
          </a:prstGeom>
          <a:solidFill>
            <a:srgbClr val="A3A3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836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600" b="1" i="1" dirty="0">
                <a:solidFill>
                  <a:srgbClr val="CC0000"/>
                </a:solidFill>
              </a:rPr>
              <a:t>Схема процесса </a:t>
            </a:r>
            <a:r>
              <a:rPr lang="ru-RU" altLang="ru-RU" sz="2600" b="1" i="1" dirty="0" smtClean="0">
                <a:solidFill>
                  <a:srgbClr val="CC0000"/>
                </a:solidFill>
              </a:rPr>
              <a:t>разработки</a:t>
            </a:r>
          </a:p>
          <a:p>
            <a:r>
              <a:rPr lang="ru-RU" altLang="ru-RU" sz="2600" b="1" i="1" dirty="0" smtClean="0">
                <a:solidFill>
                  <a:srgbClr val="CC0000"/>
                </a:solidFill>
              </a:rPr>
              <a:t> </a:t>
            </a:r>
            <a:r>
              <a:rPr lang="ru-RU" altLang="ru-RU" sz="2600" b="1" i="1" dirty="0">
                <a:solidFill>
                  <a:srgbClr val="CC0000"/>
                </a:solidFill>
              </a:rPr>
              <a:t>программы на ассемблере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88840"/>
            <a:ext cx="497795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1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797984"/>
            <a:ext cx="3427850" cy="1875483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9148" y="278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600" b="1" i="1" dirty="0" smtClean="0">
                <a:solidFill>
                  <a:schemeClr val="tx1"/>
                </a:solidFill>
              </a:rPr>
              <a:t>Ход работы</a:t>
            </a:r>
            <a:endParaRPr lang="ru-RU" altLang="ru-RU" sz="2600" b="1" i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4705" y="481134"/>
            <a:ext cx="84249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AutoNum type="arabicPeriod"/>
              <a:tabLst>
                <a:tab pos="191770" algn="l"/>
              </a:tabLst>
            </a:pPr>
            <a:r>
              <a:rPr lang="ru-RU" sz="1800" b="1" dirty="0" smtClean="0">
                <a:ea typeface="Times New Roman" panose="02020603050405020304" pitchFamily="18" charset="0"/>
              </a:rPr>
              <a:t>Создадим </a:t>
            </a:r>
            <a:r>
              <a:rPr lang="ru-RU" sz="1800" b="1" dirty="0">
                <a:ea typeface="Times New Roman" panose="02020603050405020304" pitchFamily="18" charset="0"/>
              </a:rPr>
              <a:t>в каталоге </a:t>
            </a:r>
            <a:r>
              <a:rPr lang="ru-RU" sz="1800" dirty="0">
                <a:solidFill>
                  <a:srgbClr val="0000FF"/>
                </a:solidFill>
                <a:ea typeface="Times New Roman" panose="02020603050405020304" pitchFamily="18" charset="0"/>
              </a:rPr>
              <a:t>\TASM </a:t>
            </a:r>
            <a:r>
              <a:rPr lang="ru-RU" sz="1800" b="1" dirty="0">
                <a:ea typeface="Times New Roman" panose="02020603050405020304" pitchFamily="18" charset="0"/>
              </a:rPr>
              <a:t>вложенные каталоги </a:t>
            </a:r>
            <a:r>
              <a:rPr lang="ru-RU" sz="1800" dirty="0">
                <a:solidFill>
                  <a:srgbClr val="0000FF"/>
                </a:solidFill>
                <a:ea typeface="Times New Roman" panose="02020603050405020304" pitchFamily="18" charset="0"/>
              </a:rPr>
              <a:t>. .\</a:t>
            </a:r>
            <a:r>
              <a:rPr lang="ru-RU" sz="1800" dirty="0" smtClean="0">
                <a:solidFill>
                  <a:srgbClr val="0000FF"/>
                </a:solidFill>
                <a:ea typeface="Times New Roman" panose="02020603050405020304" pitchFamily="18" charset="0"/>
              </a:rPr>
              <a:t>WORK   </a:t>
            </a:r>
            <a:r>
              <a:rPr lang="ru-RU" sz="1800" b="1" dirty="0">
                <a:ea typeface="Times New Roman" panose="02020603050405020304" pitchFamily="18" charset="0"/>
              </a:rPr>
              <a:t>и</a:t>
            </a:r>
            <a:r>
              <a:rPr lang="ru-RU" sz="1800" dirty="0">
                <a:solidFill>
                  <a:srgbClr val="0000FF"/>
                </a:solidFill>
                <a:ea typeface="Times New Roman" panose="02020603050405020304" pitchFamily="18" charset="0"/>
              </a:rPr>
              <a:t> . .\PROGRAM</a:t>
            </a:r>
            <a:r>
              <a:rPr lang="ru-RU" sz="1800" dirty="0">
                <a:ea typeface="Times New Roman" panose="02020603050405020304" pitchFamily="18" charset="0"/>
              </a:rPr>
              <a:t>. </a:t>
            </a:r>
            <a:endParaRPr lang="ru-RU" sz="1800" dirty="0" smtClean="0"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dirty="0" smtClean="0">
                <a:ea typeface="Times New Roman" panose="02020603050405020304" pitchFamily="18" charset="0"/>
              </a:rPr>
              <a:t>Каталог ..\</a:t>
            </a:r>
            <a:r>
              <a:rPr lang="ru-RU" sz="1800" dirty="0">
                <a:ea typeface="Times New Roman" panose="02020603050405020304" pitchFamily="18" charset="0"/>
              </a:rPr>
              <a:t>PROGRAM будет использоваться 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для хранения  отлаженных кодов программ и их исполняемых модулей (файлов с расширением .</a:t>
            </a:r>
            <a:r>
              <a:rPr lang="ru-RU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ехе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). </a:t>
            </a:r>
            <a:endParaRPr lang="ru-RU" sz="18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Каталог 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..\WORK станет</a:t>
            </a:r>
            <a:r>
              <a:rPr lang="ru-RU" sz="1800" dirty="0">
                <a:solidFill>
                  <a:srgbClr val="008000"/>
                </a:solidFill>
                <a:ea typeface="Times New Roman" panose="02020603050405020304" pitchFamily="18" charset="0"/>
              </a:rPr>
              <a:t> </a:t>
            </a:r>
            <a:r>
              <a:rPr lang="ru-RU" sz="1800" dirty="0">
                <a:ea typeface="Times New Roman" panose="02020603050405020304" pitchFamily="18" charset="0"/>
              </a:rPr>
              <a:t> рабочим — в нем будут находиться необходимые для 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получения исполняемого  модуля файлы из  пакета транслятора TASM и файл начального модуля, с которым  в данный момент ведется работа. </a:t>
            </a:r>
            <a:endParaRPr lang="ru-RU" sz="18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После 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устранения ошибок в начальном модуле его вместе с исполняемым  модулем можно будет переписать в каталог . .\PROGRAM, а из  каталога. .\WORK удалить все ненужные файлы, чтобы подготовить его для работы со следующим начальным модулем на ассемблере. </a:t>
            </a:r>
            <a:endParaRPr lang="ru-RU" sz="18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Таким</a:t>
            </a:r>
            <a:r>
              <a:rPr lang="ru-RU" sz="1800" dirty="0" smtClean="0">
                <a:ea typeface="Times New Roman" panose="02020603050405020304" pitchFamily="18" charset="0"/>
              </a:rPr>
              <a:t> </a:t>
            </a:r>
            <a:r>
              <a:rPr lang="ru-RU" sz="1800" dirty="0">
                <a:ea typeface="Times New Roman" panose="02020603050405020304" pitchFamily="18" charset="0"/>
              </a:rPr>
              <a:t>образом, в каталоге ..\WORK всегда будет находиться рабочая версия программы, а в каталоге 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..\PROGRAM — отлаженная версия.</a:t>
            </a:r>
            <a:endParaRPr lang="ru-RU" sz="1800" dirty="0"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endParaRPr lang="ru-RU" sz="1800" dirty="0" smtClean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b="1" dirty="0" smtClean="0">
                <a:ea typeface="Times New Roman" panose="02020603050405020304" pitchFamily="18" charset="0"/>
              </a:rPr>
              <a:t>2. Поместим  </a:t>
            </a:r>
            <a:r>
              <a:rPr lang="ru-RU" sz="1800" b="1" dirty="0">
                <a:ea typeface="Times New Roman" panose="02020603050405020304" pitchFamily="18" charset="0"/>
              </a:rPr>
              <a:t>в каталог. </a:t>
            </a:r>
            <a:r>
              <a:rPr lang="ru-RU" sz="1800" b="1" dirty="0">
                <a:solidFill>
                  <a:srgbClr val="0000FF"/>
                </a:solidFill>
                <a:ea typeface="Times New Roman" panose="02020603050405020304" pitchFamily="18" charset="0"/>
              </a:rPr>
              <a:t>.\WORK </a:t>
            </a:r>
            <a:r>
              <a:rPr lang="ru-RU" sz="1800" b="1" dirty="0">
                <a:ea typeface="Times New Roman" panose="02020603050405020304" pitchFamily="18" charset="0"/>
              </a:rPr>
              <a:t>файлы </a:t>
            </a:r>
            <a:r>
              <a:rPr lang="ru-RU" sz="1800" b="1" dirty="0">
                <a:solidFill>
                  <a:srgbClr val="0000FF"/>
                </a:solidFill>
                <a:ea typeface="Times New Roman" panose="02020603050405020304" pitchFamily="18" charset="0"/>
              </a:rPr>
              <a:t>tasm.exe, tlink.exe </a:t>
            </a:r>
            <a:r>
              <a:rPr lang="ru-RU" sz="1800" b="1" dirty="0">
                <a:ea typeface="Times New Roman" panose="02020603050405020304" pitchFamily="18" charset="0"/>
              </a:rPr>
              <a:t>и </a:t>
            </a:r>
            <a:r>
              <a:rPr lang="ru-RU" sz="1800" b="1" dirty="0">
                <a:solidFill>
                  <a:srgbClr val="0000FF"/>
                </a:solidFill>
                <a:ea typeface="Times New Roman" panose="02020603050405020304" pitchFamily="18" charset="0"/>
              </a:rPr>
              <a:t>rtm.exe</a:t>
            </a:r>
            <a:r>
              <a:rPr lang="ru-RU" sz="1800" dirty="0" smtClean="0">
                <a:ea typeface="Times New Roman" panose="02020603050405020304" pitchFamily="18" charset="0"/>
              </a:rPr>
              <a:t>.</a:t>
            </a: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dirty="0" smtClean="0">
                <a:ea typeface="Times New Roman" panose="02020603050405020304" pitchFamily="18" charset="0"/>
              </a:rPr>
              <a:t> </a:t>
            </a:r>
            <a:r>
              <a:rPr lang="ru-RU" sz="1800" dirty="0">
                <a:ea typeface="Times New Roman" panose="02020603050405020304" pitchFamily="18" charset="0"/>
              </a:rPr>
              <a:t>Если в дальнейшем в каталоге . .\WORK не окажется  каких-то рабочих файлов вашей программы, программы tasm.exe и tlink.exe выдадут  соответствующее сообщение</a:t>
            </a:r>
            <a:r>
              <a:rPr lang="ru-RU" sz="1800" dirty="0" smtClean="0">
                <a:ea typeface="Times New Roman" panose="02020603050405020304" pitchFamily="18" charset="0"/>
              </a:rPr>
              <a:t>.</a:t>
            </a:r>
            <a:endParaRPr lang="ru-RU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9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4128" y="3401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600" b="1" i="1" dirty="0" smtClean="0">
                <a:solidFill>
                  <a:schemeClr val="tx1"/>
                </a:solidFill>
              </a:rPr>
              <a:t>Ход работы</a:t>
            </a:r>
            <a:endParaRPr lang="ru-RU" altLang="ru-RU" sz="2600" b="1" i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4128" y="126876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b="1" dirty="0" smtClean="0">
                <a:ea typeface="Times New Roman" panose="02020603050405020304" pitchFamily="18" charset="0"/>
              </a:rPr>
              <a:t>3. Создадим </a:t>
            </a:r>
            <a:r>
              <a:rPr lang="ru-RU" sz="1800" b="1" dirty="0">
                <a:ea typeface="Times New Roman" panose="02020603050405020304" pitchFamily="18" charset="0"/>
              </a:rPr>
              <a:t>в</a:t>
            </a:r>
            <a:r>
              <a:rPr lang="ru-RU" sz="1800" b="1" dirty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текстовом редакторе файл </a:t>
            </a:r>
            <a:r>
              <a:rPr lang="ru-RU" sz="1800" b="1" dirty="0">
                <a:solidFill>
                  <a:srgbClr val="0000FF"/>
                </a:solidFill>
                <a:ea typeface="Times New Roman" panose="02020603050405020304" pitchFamily="18" charset="0"/>
              </a:rPr>
              <a:t>prg1.asm</a:t>
            </a:r>
          </a:p>
        </p:txBody>
      </p:sp>
      <p:pic>
        <p:nvPicPr>
          <p:cNvPr id="10035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4" t="17720" r="35025" b="36882"/>
          <a:stretch>
            <a:fillRect/>
          </a:stretch>
        </p:blipFill>
        <p:spPr bwMode="auto">
          <a:xfrm>
            <a:off x="1258543" y="1638092"/>
            <a:ext cx="679610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25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4128" y="3401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600" b="1" i="1" dirty="0" smtClean="0">
                <a:solidFill>
                  <a:schemeClr val="tx1"/>
                </a:solidFill>
              </a:rPr>
              <a:t>Ход работы</a:t>
            </a:r>
            <a:endParaRPr lang="ru-RU" altLang="ru-RU" sz="2600" b="1" i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8993" y="823145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AutoNum type="arabicPeriod" startAt="4"/>
              <a:tabLst>
                <a:tab pos="191770" algn="l"/>
              </a:tabLst>
            </a:pPr>
            <a:r>
              <a:rPr lang="ru-RU" sz="1800" b="1" dirty="0" smtClean="0">
                <a:ea typeface="Times New Roman" panose="02020603050405020304" pitchFamily="18" charset="0"/>
              </a:rPr>
              <a:t>Поместим </a:t>
            </a:r>
            <a:r>
              <a:rPr lang="ru-RU" sz="1800" b="1" dirty="0">
                <a:ea typeface="Times New Roman" panose="02020603050405020304" pitchFamily="18" charset="0"/>
              </a:rPr>
              <a:t>в каталог. .\WORK файл prg1.asm</a:t>
            </a:r>
            <a:r>
              <a:rPr lang="ru-RU" sz="1800" b="1" dirty="0" smtClean="0">
                <a:ea typeface="Times New Roman" panose="02020603050405020304" pitchFamily="18" charset="0"/>
              </a:rPr>
              <a:t>.</a:t>
            </a: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b="1" dirty="0" smtClean="0">
                <a:ea typeface="Times New Roman" panose="02020603050405020304" pitchFamily="18" charset="0"/>
              </a:rPr>
              <a:t>5</a:t>
            </a:r>
            <a:r>
              <a:rPr lang="ru-RU" sz="1800" b="1" dirty="0">
                <a:ea typeface="Times New Roman" panose="02020603050405020304" pitchFamily="18" charset="0"/>
              </a:rPr>
              <a:t>. </a:t>
            </a:r>
            <a:r>
              <a:rPr lang="ru-RU" sz="1800" b="1" dirty="0" smtClean="0">
                <a:ea typeface="Times New Roman" panose="02020603050405020304" pitchFamily="18" charset="0"/>
              </a:rPr>
              <a:t>Перейдем </a:t>
            </a:r>
            <a:r>
              <a:rPr lang="ru-RU" sz="1800" b="1" dirty="0">
                <a:ea typeface="Times New Roman" panose="02020603050405020304" pitchFamily="18" charset="0"/>
              </a:rPr>
              <a:t>в каталог     . .\WORK и </a:t>
            </a:r>
            <a:r>
              <a:rPr lang="ru-RU" sz="1800" b="1" dirty="0" smtClean="0">
                <a:ea typeface="Times New Roman" panose="02020603050405020304" pitchFamily="18" charset="0"/>
              </a:rPr>
              <a:t>инициируем </a:t>
            </a:r>
            <a:r>
              <a:rPr lang="ru-RU" sz="1800" b="1" dirty="0">
                <a:ea typeface="Times New Roman" panose="02020603050405020304" pitchFamily="18" charset="0"/>
              </a:rPr>
              <a:t>трансляцию программы prg1.asm командной строкой вида </a:t>
            </a:r>
            <a:endParaRPr lang="ru-RU" sz="1800" b="1" dirty="0" smtClean="0">
              <a:ea typeface="Times New Roman" panose="02020603050405020304" pitchFamily="18" charset="0"/>
            </a:endParaRPr>
          </a:p>
          <a:p>
            <a:pPr lvl="0" algn="ctr">
              <a:spcAft>
                <a:spcPts val="0"/>
              </a:spcAft>
              <a:tabLst>
                <a:tab pos="191770" algn="l"/>
              </a:tabLst>
            </a:pPr>
            <a:r>
              <a:rPr lang="ru-RU" sz="1800" b="1" dirty="0" smtClean="0">
                <a:solidFill>
                  <a:srgbClr val="0000FF"/>
                </a:solidFill>
                <a:ea typeface="Times New Roman" panose="02020603050405020304" pitchFamily="18" charset="0"/>
              </a:rPr>
              <a:t>tasm.exe  </a:t>
            </a:r>
            <a:r>
              <a:rPr lang="ru-RU" sz="1800" b="1" dirty="0">
                <a:solidFill>
                  <a:srgbClr val="0000FF"/>
                </a:solidFill>
                <a:ea typeface="Times New Roman" panose="02020603050405020304" pitchFamily="18" charset="0"/>
              </a:rPr>
              <a:t>/</a:t>
            </a:r>
            <a:r>
              <a:rPr lang="ru-RU" sz="1800" b="1" dirty="0" err="1">
                <a:solidFill>
                  <a:srgbClr val="0000FF"/>
                </a:solidFill>
                <a:ea typeface="Times New Roman" panose="02020603050405020304" pitchFamily="18" charset="0"/>
              </a:rPr>
              <a:t>zi</a:t>
            </a:r>
            <a:r>
              <a:rPr lang="ru-RU" sz="1800" b="1" dirty="0">
                <a:solidFill>
                  <a:srgbClr val="0000FF"/>
                </a:solidFill>
                <a:ea typeface="Times New Roman" panose="02020603050405020304" pitchFamily="18" charset="0"/>
              </a:rPr>
              <a:t>   prg1.asm,,,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7266" y="3210621"/>
            <a:ext cx="81753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0" y="2033939"/>
            <a:ext cx="8300886" cy="378125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 bwMode="auto">
          <a:xfrm>
            <a:off x="729044" y="3727278"/>
            <a:ext cx="8316812" cy="22940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9018" y="3811929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Трансляция </a:t>
            </a:r>
            <a:r>
              <a:rPr lang="ru-RU" sz="1800" i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состоит </a:t>
            </a:r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в преобразовании предложений исходного языка в коды машинных </a:t>
            </a:r>
            <a:r>
              <a:rPr lang="ru-RU" sz="1800" i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команд. </a:t>
            </a:r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В результате трансляции образуется объектный файл с расширением .OBJ.</a:t>
            </a:r>
            <a:endParaRPr lang="ru-RU" sz="1800" i="1" dirty="0"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62694" y="5353529"/>
            <a:ext cx="2693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A52A2A"/>
                </a:solidFill>
                <a:ea typeface="Times New Roman" panose="02020603050405020304" pitchFamily="18" charset="0"/>
              </a:rPr>
              <a:t>tasm</a:t>
            </a:r>
            <a:r>
              <a:rPr lang="en-US" dirty="0">
                <a:solidFill>
                  <a:srgbClr val="A52A2A"/>
                </a:solidFill>
                <a:ea typeface="Times New Roman" panose="02020603050405020304" pitchFamily="18" charset="0"/>
              </a:rPr>
              <a:t> /z /</a:t>
            </a:r>
            <a:r>
              <a:rPr lang="en-US" dirty="0" err="1">
                <a:solidFill>
                  <a:srgbClr val="A52A2A"/>
                </a:solidFill>
                <a:ea typeface="Times New Roman" panose="02020603050405020304" pitchFamily="18" charset="0"/>
              </a:rPr>
              <a:t>zi</a:t>
            </a:r>
            <a:r>
              <a:rPr lang="en-US" dirty="0">
                <a:solidFill>
                  <a:srgbClr val="A52A2A"/>
                </a:solidFill>
                <a:ea typeface="Times New Roman" panose="02020603050405020304" pitchFamily="18" charset="0"/>
              </a:rPr>
              <a:t> /n p, p, </a:t>
            </a:r>
            <a:r>
              <a:rPr lang="en-US" dirty="0" smtClean="0">
                <a:solidFill>
                  <a:srgbClr val="A52A2A"/>
                </a:solidFill>
                <a:ea typeface="Times New Roman" panose="02020603050405020304" pitchFamily="18" charset="0"/>
              </a:rPr>
              <a:t>p</a:t>
            </a: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10108" y="4503516"/>
            <a:ext cx="4572000" cy="2308324"/>
          </a:xfrm>
          <a:prstGeom prst="rect">
            <a:avLst/>
          </a:prstGeom>
          <a:gradFill flip="none" rotWithShape="1">
            <a:gsLst>
              <a:gs pos="0">
                <a:srgbClr val="990033">
                  <a:tint val="66000"/>
                  <a:satMod val="160000"/>
                </a:srgbClr>
              </a:gs>
              <a:gs pos="50000">
                <a:srgbClr val="990033">
                  <a:tint val="44500"/>
                  <a:satMod val="160000"/>
                </a:srgbClr>
              </a:gs>
              <a:gs pos="100000">
                <a:srgbClr val="990033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Ключи:  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/z разрешает вывод на экран строк исходного текста программы, в которых ассемблер обнаружил </a:t>
            </a:r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ошибки</a:t>
            </a:r>
            <a:endParaRPr lang="ru-RU" sz="1800" dirty="0">
              <a:ea typeface="Times New Roman" panose="02020603050405020304" pitchFamily="18" charset="0"/>
            </a:endParaRPr>
          </a:p>
          <a:p>
            <a:pPr indent="628650"/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zi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управляет включением в объектный файл номеров строк исходной программы </a:t>
            </a:r>
            <a:endParaRPr lang="ru-RU" sz="18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indent="628650"/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/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n подавляет вывод в листинг перечня символических обозначений в </a:t>
            </a:r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программе</a:t>
            </a:r>
            <a:endParaRPr lang="ru-RU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7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4128" y="3401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600" b="1" i="1" dirty="0" smtClean="0">
                <a:solidFill>
                  <a:schemeClr val="tx1"/>
                </a:solidFill>
              </a:rPr>
              <a:t>Ход работы</a:t>
            </a:r>
            <a:endParaRPr lang="ru-RU" altLang="ru-RU" sz="2600" b="1" i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4128" y="920783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b="1" dirty="0">
                <a:ea typeface="Times New Roman" panose="02020603050405020304" pitchFamily="18" charset="0"/>
              </a:rPr>
              <a:t>6. Если prog.asm не содержит ошибок, то в результате создается файл prg1.OBJ, который нужно скомпоновать при помощи компоновщика tlink.exe: </a:t>
            </a: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b="1" dirty="0" smtClean="0">
                <a:ea typeface="Times New Roman" panose="02020603050405020304" pitchFamily="18" charset="0"/>
              </a:rPr>
              <a:t> </a:t>
            </a:r>
          </a:p>
          <a:p>
            <a:pPr lvl="0" algn="ctr">
              <a:spcAft>
                <a:spcPts val="0"/>
              </a:spcAft>
              <a:tabLst>
                <a:tab pos="191770" algn="l"/>
              </a:tabLst>
            </a:pPr>
            <a:r>
              <a:rPr lang="ru-RU" sz="1800" b="1" dirty="0" err="1" smtClean="0">
                <a:solidFill>
                  <a:srgbClr val="0000FF"/>
                </a:solidFill>
                <a:ea typeface="Times New Roman" panose="02020603050405020304" pitchFamily="18" charset="0"/>
              </a:rPr>
              <a:t>tlink</a:t>
            </a:r>
            <a:r>
              <a:rPr lang="ru-RU" sz="1800" b="1" dirty="0" smtClean="0">
                <a:solidFill>
                  <a:srgbClr val="0000FF"/>
                </a:solidFill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00FF"/>
                </a:solidFill>
                <a:ea typeface="Times New Roman" panose="02020603050405020304" pitchFamily="18" charset="0"/>
              </a:rPr>
              <a:t>/v  prg1. </a:t>
            </a:r>
            <a:r>
              <a:rPr lang="ru-RU" sz="1800" b="1" dirty="0" err="1">
                <a:solidFill>
                  <a:srgbClr val="0000FF"/>
                </a:solidFill>
                <a:ea typeface="Times New Roman" panose="02020603050405020304" pitchFamily="18" charset="0"/>
              </a:rPr>
              <a:t>obj</a:t>
            </a:r>
            <a:endParaRPr lang="ru-RU" sz="18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endParaRPr lang="ru-RU" sz="1800" b="1" dirty="0"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7266" y="3210621"/>
            <a:ext cx="81753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8947616" cy="40758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 bwMode="auto">
          <a:xfrm>
            <a:off x="352153" y="5589720"/>
            <a:ext cx="8820472" cy="126876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dirty="0" err="1" smtClean="0">
                <a:solidFill>
                  <a:srgbClr val="990033"/>
                </a:solidFill>
              </a:rPr>
              <a:t>tlink</a:t>
            </a:r>
            <a:r>
              <a:rPr lang="ru-RU" dirty="0" smtClean="0">
                <a:solidFill>
                  <a:srgbClr val="990033"/>
                </a:solidFill>
              </a:rPr>
              <a:t> /v /х р, р</a:t>
            </a:r>
            <a:endParaRPr lang="ru-RU" dirty="0">
              <a:solidFill>
                <a:srgbClr val="990033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5589240"/>
            <a:ext cx="5953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Ключ /v передает в загрузочный файл символьную информацию, позволяющую отладчику TD выводить на экран полный текст исходной программы, включая метки, </a:t>
            </a:r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Ключ </a:t>
            </a:r>
            <a:r>
              <a:rPr lang="ru-RU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/х подавляет формирование карты </a:t>
            </a:r>
            <a:r>
              <a:rPr lang="ru-RU" sz="18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загрузки</a:t>
            </a:r>
            <a:endParaRPr lang="ru-RU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1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4128" y="34019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600" b="1" i="1" dirty="0" smtClean="0">
                <a:solidFill>
                  <a:schemeClr val="tx1"/>
                </a:solidFill>
              </a:rPr>
              <a:t>Ход работы</a:t>
            </a:r>
            <a:endParaRPr lang="ru-RU" altLang="ru-RU" sz="2600" b="1" i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4128" y="920783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b="1" dirty="0" smtClean="0">
                <a:ea typeface="Times New Roman" panose="02020603050405020304" pitchFamily="18" charset="0"/>
              </a:rPr>
              <a:t>7. Запустим </a:t>
            </a:r>
            <a:r>
              <a:rPr lang="ru-RU" sz="1800" b="1" dirty="0">
                <a:ea typeface="Times New Roman" panose="02020603050405020304" pitchFamily="18" charset="0"/>
              </a:rPr>
              <a:t>полученный  в ходе компоновки файл prg1.exe можно командой:</a:t>
            </a: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endParaRPr lang="ru-RU" sz="1800" b="1" dirty="0">
              <a:ea typeface="Times New Roman" panose="02020603050405020304" pitchFamily="18" charset="0"/>
            </a:endParaRPr>
          </a:p>
          <a:p>
            <a:pPr lvl="0" algn="ctr">
              <a:spcAft>
                <a:spcPts val="0"/>
              </a:spcAft>
              <a:tabLst>
                <a:tab pos="191770" algn="l"/>
              </a:tabLst>
            </a:pPr>
            <a:r>
              <a:rPr lang="ru-RU" sz="1800" b="1" dirty="0" err="1">
                <a:solidFill>
                  <a:srgbClr val="0000FF"/>
                </a:solidFill>
                <a:ea typeface="Times New Roman" panose="02020603050405020304" pitchFamily="18" charset="0"/>
              </a:rPr>
              <a:t>td</a:t>
            </a:r>
            <a:r>
              <a:rPr lang="ru-RU" sz="1800" b="1" dirty="0">
                <a:solidFill>
                  <a:srgbClr val="0000FF"/>
                </a:solidFill>
                <a:ea typeface="Times New Roman" panose="02020603050405020304" pitchFamily="18" charset="0"/>
              </a:rPr>
              <a:t> prg1.exe</a:t>
            </a: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endParaRPr lang="ru-RU" sz="1800" dirty="0" smtClean="0"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r>
              <a:rPr lang="ru-RU" sz="1800" dirty="0" smtClean="0">
                <a:ea typeface="Times New Roman" panose="02020603050405020304" pitchFamily="18" charset="0"/>
              </a:rPr>
              <a:t>В </a:t>
            </a:r>
            <a:r>
              <a:rPr lang="ru-RU" sz="1800" dirty="0">
                <a:ea typeface="Times New Roman" panose="02020603050405020304" pitchFamily="18" charset="0"/>
              </a:rPr>
              <a:t>результате ее выполнения получим:</a:t>
            </a:r>
          </a:p>
          <a:p>
            <a:pPr lvl="0" algn="just">
              <a:spcAft>
                <a:spcPts val="0"/>
              </a:spcAft>
              <a:tabLst>
                <a:tab pos="191770" algn="l"/>
              </a:tabLst>
            </a:pPr>
            <a:endParaRPr lang="ru-RU" sz="1800" b="1" dirty="0"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7266" y="3210621"/>
            <a:ext cx="81753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99592" y="25975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5" b="10359"/>
          <a:stretch/>
        </p:blipFill>
        <p:spPr bwMode="auto">
          <a:xfrm>
            <a:off x="1475656" y="2781263"/>
            <a:ext cx="5543076" cy="87476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22462" y="3869376"/>
            <a:ext cx="7537970" cy="291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800" i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Компоновщик </a:t>
            </a:r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создает загрузочный, готовый к выполнению модуль в формате .ЕХЕ. Запуск подготовленной программы prg1.exe осуществляется командой </a:t>
            </a:r>
            <a:r>
              <a:rPr lang="ru-RU" sz="1800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prg1.exe </a:t>
            </a:r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или просто </a:t>
            </a:r>
            <a:r>
              <a:rPr lang="ru-RU" sz="1800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prg1</a:t>
            </a:r>
            <a:endParaRPr lang="ru-RU" sz="1800" i="1" dirty="0"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Если программа не работает должным образом, необходимо прибегнуть к помощи интерактивного отладчика. </a:t>
            </a:r>
            <a:endParaRPr lang="ru-RU" sz="1800" i="1" dirty="0"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Отладчик пакета TASM запускается </a:t>
            </a:r>
            <a:r>
              <a:rPr lang="ru-RU" sz="1800" i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командой </a:t>
            </a:r>
            <a:r>
              <a:rPr lang="ru-RU" sz="1800" i="1" dirty="0" err="1" smtClean="0">
                <a:solidFill>
                  <a:srgbClr val="A52A2A"/>
                </a:solidFill>
                <a:ea typeface="Times New Roman" panose="02020603050405020304" pitchFamily="18" charset="0"/>
              </a:rPr>
              <a:t>td</a:t>
            </a:r>
            <a:r>
              <a:rPr lang="ru-RU" sz="1800" i="1" dirty="0" smtClean="0">
                <a:solidFill>
                  <a:srgbClr val="A52A2A"/>
                </a:solidFill>
                <a:ea typeface="Times New Roman" panose="02020603050405020304" pitchFamily="18" charset="0"/>
              </a:rPr>
              <a:t> p, </a:t>
            </a:r>
            <a:r>
              <a:rPr lang="ru-RU" sz="1800" i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где </a:t>
            </a:r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р (или </a:t>
            </a:r>
            <a:r>
              <a:rPr lang="ru-RU" sz="1800" i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р.ехе</a:t>
            </a:r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) - имя файла с отлаживаемой программой. По умолчанию отладчик загружает файл с расширением .ЕХЕ. </a:t>
            </a:r>
            <a:r>
              <a:rPr lang="ru-RU" sz="1800" i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Перед </a:t>
            </a:r>
            <a:r>
              <a:rPr lang="ru-RU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отладкой не следует переименовывать ни исходный, ни выполнимый файлы.</a:t>
            </a:r>
            <a:endParaRPr lang="ru-RU" sz="1800" i="1" dirty="0"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99448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Designs\Смесь.pot</Template>
  <TotalTime>1606</TotalTime>
  <Words>592</Words>
  <Application>Microsoft Office PowerPoint</Application>
  <PresentationFormat>Экран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Оформление по умолчанию</vt:lpstr>
      <vt:lpstr>Дисциплина: МДК.01.04 Системное программирование    Практическая работа № 5  Тема: Создание и запуск программы на ассемблере   Цель: Научиться создавать и запускать простые программы на ассемблере.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Ответьте на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SuperUser</dc:creator>
  <cp:lastModifiedBy>SA</cp:lastModifiedBy>
  <cp:revision>223</cp:revision>
  <dcterms:created xsi:type="dcterms:W3CDTF">1601-01-01T00:00:00Z</dcterms:created>
  <dcterms:modified xsi:type="dcterms:W3CDTF">2024-09-22T19:29:05Z</dcterms:modified>
</cp:coreProperties>
</file>