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759a2105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759a21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b759a2105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e1bb52683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e1bb526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9e1bb52683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e1bb52683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e1bb5268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9e1bb52683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e1bb52683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e1bb526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9e1bb52683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e59f611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e59f61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9e59f611e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59f611e1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e59f611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9e59f611e1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e59f611e1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e59f611e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9e59f611e1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e59f611e1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e59f611e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9e59f611e1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Cover">
  <p:cSld name="Presentation Cov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779"/>
            <a:ext cx="9180512" cy="51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573852" y="799311"/>
            <a:ext cx="7585611" cy="2412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  <a:defRPr i="0" sz="6000" u="non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73852" y="3375892"/>
            <a:ext cx="7585612" cy="32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0625" y="4724534"/>
            <a:ext cx="888029" cy="27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573852" y="1401951"/>
            <a:ext cx="7968163" cy="3041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37718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Char char="▪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3655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  <a:defRPr sz="1700"/>
            </a:lvl6pPr>
            <a:lvl7pPr indent="-377189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3655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700"/>
              <a:buAutoNum type="arabicPeriod"/>
              <a:defRPr sz="1700"/>
            </a:lvl9pPr>
          </a:lstStyle>
          <a:p/>
        </p:txBody>
      </p:sp>
      <p:pic>
        <p:nvPicPr>
          <p:cNvPr descr="runningman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2" type="subTitle"/>
          </p:nvPr>
        </p:nvSpPr>
        <p:spPr>
          <a:xfrm>
            <a:off x="573852" y="753750"/>
            <a:ext cx="7968163" cy="328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wo Columns">
  <p:cSld name="Title and Content Two 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573852" y="1437651"/>
            <a:ext cx="3815268" cy="3037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3pPr>
            <a:lvl4pPr indent="-36068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80"/>
              <a:buChar char="▪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175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60679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80"/>
              <a:buAutoNum type="arabicPeriod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  <a:defRPr sz="1600"/>
            </a:lvl8pPr>
            <a:lvl9pPr indent="-3175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  <a:defRPr sz="1400"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4706754" y="1437651"/>
            <a:ext cx="3835261" cy="3037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3pPr>
            <a:lvl4pPr indent="-36068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80"/>
              <a:buChar char="▪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175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60679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80"/>
              <a:buAutoNum type="arabicPeriod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  <a:defRPr sz="1600"/>
            </a:lvl8pPr>
            <a:lvl9pPr indent="-3175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  <a:defRPr sz="1400"/>
            </a:lvl9pPr>
          </a:lstStyle>
          <a:p/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runningman.png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573852" y="753750"/>
            <a:ext cx="7968163" cy="328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Image on Black Background">
  <p:cSld name="SINGLE Image on Black Background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/>
          <p:nvPr>
            <p:ph idx="2" type="pic"/>
          </p:nvPr>
        </p:nvSpPr>
        <p:spPr>
          <a:xfrm>
            <a:off x="0" y="1250541"/>
            <a:ext cx="9144000" cy="2629091"/>
          </a:xfrm>
          <a:prstGeom prst="rect">
            <a:avLst/>
          </a:prstGeom>
          <a:noFill/>
          <a:ln>
            <a:noFill/>
          </a:ln>
        </p:spPr>
      </p:sp>
      <p:pic>
        <p:nvPicPr>
          <p:cNvPr descr="runningman.png"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73852" y="753750"/>
            <a:ext cx="7968163" cy="328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unningman.png" id="69" name="Google Shape;6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5308" y="4807867"/>
            <a:ext cx="217532" cy="21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ERT Image + side text">
  <p:cSld name="INSERT Image + side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73853" y="1437651"/>
            <a:ext cx="2994538" cy="3037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3pPr>
            <a:lvl4pPr indent="-36068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80"/>
              <a:buChar char="▪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175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60679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80"/>
              <a:buAutoNum type="arabicPeriod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  <a:defRPr sz="1600"/>
            </a:lvl8pPr>
            <a:lvl9pPr indent="-3175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  <a:defRPr sz="1400"/>
            </a:lvl9pPr>
          </a:lstStyle>
          <a:p/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4025590" y="1417013"/>
            <a:ext cx="5118410" cy="303688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runningman.png" id="74" name="Google Shape;7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573852" y="753750"/>
            <a:ext cx="7968163" cy="328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ERT Gradient + side text">
  <p:cSld name="INSERT Gradient + side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73853" y="1437651"/>
            <a:ext cx="2994538" cy="3037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3pPr>
            <a:lvl4pPr indent="-36068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80"/>
              <a:buChar char="▪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175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60679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80"/>
              <a:buAutoNum type="arabicPeriod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  <a:defRPr sz="1600"/>
            </a:lvl8pPr>
            <a:lvl9pPr indent="-3175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  <a:defRPr sz="1400"/>
            </a:lvl9pPr>
          </a:lstStyle>
          <a:p/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9396" y="1496815"/>
            <a:ext cx="5114602" cy="287696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352740" y="2858737"/>
            <a:ext cx="4616786" cy="61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latin typeface="Arial Black"/>
                <a:ea typeface="Arial Black"/>
                <a:cs typeface="Arial Black"/>
                <a:sym typeface="Arial Black"/>
              </a:defRPr>
            </a:lvl3pPr>
            <a:lvl4pPr indent="-558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5200"/>
              <a:buChar char="▪"/>
              <a:defRPr sz="4000">
                <a:latin typeface="Arial Black"/>
                <a:ea typeface="Arial Black"/>
                <a:cs typeface="Arial Black"/>
                <a:sym typeface="Arial Black"/>
              </a:defRPr>
            </a:lvl4pPr>
            <a:lvl5pPr indent="-482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4000"/>
              <a:buChar char="▪"/>
              <a:defRPr sz="4000">
                <a:latin typeface="Arial Black"/>
                <a:ea typeface="Arial Black"/>
                <a:cs typeface="Arial Black"/>
                <a:sym typeface="Arial Black"/>
              </a:defRPr>
            </a:lvl5pPr>
            <a:lvl6pPr indent="-482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4000"/>
              <a:buChar char="▪"/>
              <a:defRPr sz="4000">
                <a:latin typeface="Arial Black"/>
                <a:ea typeface="Arial Black"/>
                <a:cs typeface="Arial Black"/>
                <a:sym typeface="Arial Black"/>
              </a:defRPr>
            </a:lvl6pPr>
            <a:lvl7pPr indent="-5588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5200"/>
              <a:buAutoNum type="arabicPeriod"/>
              <a:defRPr sz="4000">
                <a:latin typeface="Arial Black"/>
                <a:ea typeface="Arial Black"/>
                <a:cs typeface="Arial Black"/>
                <a:sym typeface="Arial Black"/>
              </a:defRPr>
            </a:lvl7pPr>
            <a:lvl8pPr indent="-482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4000"/>
              <a:buAutoNum type="arabicPeriod"/>
              <a:defRPr sz="4000">
                <a:latin typeface="Arial Black"/>
                <a:ea typeface="Arial Black"/>
                <a:cs typeface="Arial Black"/>
                <a:sym typeface="Arial Black"/>
              </a:defRPr>
            </a:lvl8pPr>
            <a:lvl9pPr indent="-4826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4000"/>
              <a:buAutoNum type="arabicPeriod"/>
              <a:defRPr sz="40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body"/>
          </p:nvPr>
        </p:nvSpPr>
        <p:spPr>
          <a:xfrm>
            <a:off x="4352740" y="1903019"/>
            <a:ext cx="4616786" cy="320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A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runningman.png"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4" type="subTitle"/>
          </p:nvPr>
        </p:nvSpPr>
        <p:spPr>
          <a:xfrm>
            <a:off x="573852" y="753750"/>
            <a:ext cx="7968163" cy="328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">
  <p:cSld name="End Cov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779"/>
            <a:ext cx="9180512" cy="51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ctrTitle"/>
          </p:nvPr>
        </p:nvSpPr>
        <p:spPr>
          <a:xfrm>
            <a:off x="1156023" y="2010229"/>
            <a:ext cx="7003440" cy="1321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  <a:defRPr i="0" sz="6000" u="non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1156022" y="3375892"/>
            <a:ext cx="7003441" cy="32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0625" y="4724534"/>
            <a:ext cx="888029" cy="27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ing Agenda">
  <p:cSld name="Meeting Agend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573852" y="753750"/>
            <a:ext cx="7968163" cy="328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runningman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2" type="body"/>
          </p:nvPr>
        </p:nvSpPr>
        <p:spPr>
          <a:xfrm>
            <a:off x="603248" y="1594892"/>
            <a:ext cx="7937501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lain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lain"/>
              <a:defRPr cap="none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AutoNum type="arabicPlain"/>
              <a:defRPr sz="1600">
                <a:solidFill>
                  <a:schemeClr val="lt1"/>
                </a:solidFill>
              </a:defRPr>
            </a:lvl3pPr>
            <a:lvl4pPr indent="-37718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Font typeface="Arial"/>
              <a:buAutoNum type="arabicPeriod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  <a:defRPr/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77189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AutoNum type="arabicPeriod"/>
              <a:defRPr/>
            </a:lvl7pPr>
            <a:lvl8pPr indent="-3429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8pPr>
            <a:lvl9pPr indent="-3429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Cover Opt 1">
  <p:cSld name="Chapter Cover Opt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779"/>
            <a:ext cx="9180512" cy="51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ctrTitle"/>
          </p:nvPr>
        </p:nvSpPr>
        <p:spPr>
          <a:xfrm>
            <a:off x="780889" y="1371684"/>
            <a:ext cx="7582223" cy="16314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  <a:defRPr i="0" sz="6000" u="non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runningman.png"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tement Cover Opt 1">
  <p:cSld name="1_Statement Cover Opt 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779"/>
            <a:ext cx="9180512" cy="51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ctrTitle"/>
          </p:nvPr>
        </p:nvSpPr>
        <p:spPr>
          <a:xfrm>
            <a:off x="780889" y="1371684"/>
            <a:ext cx="7582223" cy="1631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 Black"/>
              <a:buNone/>
              <a:defRPr i="0" sz="5400" u="non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runningman.png"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780889" y="3823821"/>
            <a:ext cx="7582223" cy="32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type="ctrTitle"/>
          </p:nvPr>
        </p:nvSpPr>
        <p:spPr>
          <a:xfrm>
            <a:off x="780889" y="1937802"/>
            <a:ext cx="7582223" cy="1267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 Black"/>
              <a:buNone/>
              <a:defRPr i="0" sz="5400" u="non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runningman.png"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Background IMG">
  <p:cSld name="Statement with Background IMG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24637" l="0" r="0" t="-113"/>
          <a:stretch/>
        </p:blipFill>
        <p:spPr>
          <a:xfrm>
            <a:off x="0" y="-7749"/>
            <a:ext cx="9144000" cy="517411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/>
          <p:nvPr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780889" y="3823821"/>
            <a:ext cx="7582223" cy="32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type="ctrTitle"/>
          </p:nvPr>
        </p:nvSpPr>
        <p:spPr>
          <a:xfrm>
            <a:off x="780889" y="1937802"/>
            <a:ext cx="7582223" cy="1267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 Black"/>
              <a:buNone/>
              <a:defRPr i="0" sz="5400" u="non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runningman.png"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 image + TEXT">
  <p:cSld name="Fullscreen image +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25474" l="0" r="11733" t="-1"/>
          <a:stretch/>
        </p:blipFill>
        <p:spPr>
          <a:xfrm>
            <a:off x="-1" y="0"/>
            <a:ext cx="9144000" cy="5135526"/>
          </a:xfrm>
          <a:custGeom>
            <a:rect b="b" l="l" r="r" t="t"/>
            <a:pathLst>
              <a:path extrusionOk="0"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3" name="Google Shape;43;p9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80889" y="3823821"/>
            <a:ext cx="7582223" cy="32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780889" y="1937802"/>
            <a:ext cx="7582223" cy="1267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  <a:defRPr i="0" sz="6000" u="non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runningman.png" id="46" name="Google Shape;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Only 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runningman.png" id="49" name="Google Shape;4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5308" y="4807868"/>
            <a:ext cx="217532" cy="21753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573852" y="753750"/>
            <a:ext cx="7968163" cy="328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b="0" i="0" sz="3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7189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718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Arial"/>
              <a:buAutoNum type="arabicPeriod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gfcwK9A84cT5gu2PP_sE9FOIMchskDZV/view?usp=sharing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573852" y="799311"/>
            <a:ext cx="7585611" cy="2412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</a:pPr>
            <a:r>
              <a:rPr lang="de-DE"/>
              <a:t>Integrating LLMs into Barilla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</a:pPr>
            <a:r>
              <a:rPr lang="de-DE"/>
              <a:t>Project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573852" y="3375892"/>
            <a:ext cx="758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1" lang="de-DE"/>
              <a:t>Juri Fabbri | Data Scientist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324" y="2699924"/>
            <a:ext cx="2820826" cy="17437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26"/>
          <p:cNvSpPr txBox="1"/>
          <p:nvPr>
            <p:ph type="title"/>
          </p:nvPr>
        </p:nvSpPr>
        <p:spPr>
          <a:xfrm>
            <a:off x="573850" y="408208"/>
            <a:ext cx="7968300" cy="5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3600"/>
              <a:t>GPT4 vs Current State</a:t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573852" y="1401951"/>
            <a:ext cx="7968300" cy="30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de-DE" sz="1200"/>
              <a:t>I run a benchmark with an “hard” dataset, consisting mostly of documents </a:t>
            </a:r>
            <a:r>
              <a:rPr b="1" lang="de-DE" sz="1200"/>
              <a:t>where we currently have issues with the current model.</a:t>
            </a:r>
            <a:endParaRPr b="1"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de-DE" sz="1200"/>
              <a:t>Metadata extraction and tests extractions are excellent, especially considering that regarding tests, the new model </a:t>
            </a:r>
            <a:r>
              <a:rPr b="1" lang="de-DE" sz="1200" u="sng"/>
              <a:t>includes the value of the extracted test</a:t>
            </a:r>
            <a:r>
              <a:rPr b="1" lang="de-DE" sz="1200"/>
              <a:t> and not just the test presence.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de-DE" sz="1200"/>
              <a:t>We see a little regression in classification, signaling our</a:t>
            </a:r>
            <a:br>
              <a:rPr b="1" lang="de-DE" sz="1200"/>
            </a:br>
            <a:r>
              <a:rPr b="1" lang="de-DE" sz="1200"/>
              <a:t>algorithm is already performing well in that area without</a:t>
            </a:r>
            <a:br>
              <a:rPr b="1" lang="de-DE" sz="1200"/>
            </a:br>
            <a:r>
              <a:rPr b="1" lang="de-DE" sz="1200"/>
              <a:t>the need of extra effort but rather a fine tuning.</a:t>
            </a:r>
            <a:endParaRPr b="1"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de-DE" sz="1200"/>
              <a:t>It is significant to point out that no “ad hoc” plant-domain</a:t>
            </a:r>
            <a:br>
              <a:rPr b="1" lang="de-DE" sz="1200"/>
            </a:br>
            <a:r>
              <a:rPr b="1" lang="de-DE" sz="1200"/>
              <a:t>configurations were used for GPT4 during the benchmark</a:t>
            </a:r>
            <a:br>
              <a:rPr b="1" lang="de-DE" sz="1200"/>
            </a:br>
            <a:r>
              <a:rPr b="1" lang="de-DE" sz="1200"/>
              <a:t>potentially biasing the results towards Geometric model.</a:t>
            </a:r>
            <a:endParaRPr b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ly SpA - RUNNING MAN_White_RGB.png" id="190" name="Google Shape;19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1828" y="2967458"/>
            <a:ext cx="1167594" cy="116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idx="4294967295" type="ctrTitle"/>
          </p:nvPr>
        </p:nvSpPr>
        <p:spPr>
          <a:xfrm>
            <a:off x="0" y="1008450"/>
            <a:ext cx="9144000" cy="24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</a:pPr>
            <a:r>
              <a:rPr lang="de-DE" sz="9600"/>
              <a:t>Thanks!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573852" y="408191"/>
            <a:ext cx="79683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de-DE" sz="3600">
                <a:solidFill>
                  <a:schemeClr val="lt2"/>
                </a:solidFill>
              </a:rPr>
              <a:t>Outline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603300" y="1283378"/>
            <a:ext cx="7937400" cy="323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512762" lvl="0" marL="50006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 Black"/>
              <a:buAutoNum type="arabicPlain"/>
            </a:pPr>
            <a:r>
              <a:rPr lang="de-DE">
                <a:latin typeface="Arial Black"/>
                <a:ea typeface="Arial Black"/>
                <a:cs typeface="Arial Black"/>
                <a:sym typeface="Arial Black"/>
              </a:rPr>
              <a:t>Barilla Project Workflow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12762" lvl="0" marL="500062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 Black"/>
              <a:buAutoNum type="arabicPlain"/>
            </a:pPr>
            <a:r>
              <a:rPr lang="de-DE">
                <a:latin typeface="Arial Black"/>
                <a:ea typeface="Arial Black"/>
                <a:cs typeface="Arial Black"/>
                <a:sym typeface="Arial Black"/>
              </a:rPr>
              <a:t>Understanding Large Language Models (LLMs)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12762" lvl="0" marL="500062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 Black"/>
              <a:buAutoNum type="arabicPlain"/>
            </a:pPr>
            <a:r>
              <a:rPr lang="de-DE">
                <a:latin typeface="Arial Black"/>
                <a:ea typeface="Arial Black"/>
                <a:cs typeface="Arial Black"/>
                <a:sym typeface="Arial Black"/>
              </a:rPr>
              <a:t>LLMs Limitations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12762" lvl="0" marL="500062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 Black"/>
              <a:buAutoNum type="arabicPlain"/>
            </a:pPr>
            <a:r>
              <a:rPr lang="de-DE">
                <a:latin typeface="Arial Black"/>
                <a:ea typeface="Arial Black"/>
                <a:cs typeface="Arial Black"/>
                <a:sym typeface="Arial Black"/>
              </a:rPr>
              <a:t>LMMs Introduction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12762" lvl="0" marL="500062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 Black"/>
              <a:buAutoNum type="arabicPlain"/>
            </a:pPr>
            <a:r>
              <a:rPr lang="de-DE">
                <a:latin typeface="Arial Black"/>
                <a:ea typeface="Arial Black"/>
                <a:cs typeface="Arial Black"/>
                <a:sym typeface="Arial Black"/>
              </a:rPr>
              <a:t>LMMs applications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12762" lvl="0" marL="500062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 Black"/>
              <a:buAutoNum type="arabicPlain"/>
            </a:pPr>
            <a:r>
              <a:rPr lang="de-DE">
                <a:latin typeface="Arial Black"/>
                <a:ea typeface="Arial Black"/>
                <a:cs typeface="Arial Black"/>
                <a:sym typeface="Arial Black"/>
              </a:rPr>
              <a:t>GPT-4 Vision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512762" lvl="0" marL="500062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 Black"/>
              <a:buAutoNum type="arabicPlain"/>
            </a:pPr>
            <a:r>
              <a:rPr lang="de-DE">
                <a:latin typeface="Arial Black"/>
                <a:ea typeface="Arial Black"/>
                <a:cs typeface="Arial Black"/>
                <a:sym typeface="Arial Black"/>
              </a:rPr>
              <a:t>Application Demo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573850" y="408210"/>
            <a:ext cx="7968300" cy="5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/>
              <a:t>Barilla Project Workflow</a:t>
            </a:r>
            <a:endParaRPr b="1" sz="36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950" y="2140901"/>
            <a:ext cx="1081750" cy="91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9"/>
          <p:cNvSpPr/>
          <p:nvPr/>
        </p:nvSpPr>
        <p:spPr>
          <a:xfrm>
            <a:off x="2293700" y="3157700"/>
            <a:ext cx="497100" cy="74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3515388" y="3157700"/>
            <a:ext cx="497100" cy="74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039800" y="3157700"/>
            <a:ext cx="497100" cy="74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293700" y="4075200"/>
            <a:ext cx="5243100" cy="5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 u="sng">
                <a:latin typeface="Arial"/>
                <a:ea typeface="Arial"/>
                <a:cs typeface="Arial"/>
                <a:sym typeface="Arial"/>
              </a:rPr>
              <a:t>We can have potential improvements with LLMs</a:t>
            </a:r>
            <a:endParaRPr b="1" sz="1800" u="sng"/>
          </a:p>
        </p:txBody>
      </p:sp>
      <p:sp>
        <p:nvSpPr>
          <p:cNvPr id="113" name="Google Shape;113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50" y="2372057"/>
            <a:ext cx="577131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050" y="2140400"/>
            <a:ext cx="1031950" cy="8938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8625" y="2135250"/>
            <a:ext cx="1031950" cy="91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5213" y="2140400"/>
            <a:ext cx="1081750" cy="8938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3175" y="2135250"/>
            <a:ext cx="1081750" cy="8938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44275" y="2135251"/>
            <a:ext cx="1081700" cy="91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41675" y="2155151"/>
            <a:ext cx="1028250" cy="8938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73850" y="408208"/>
            <a:ext cx="7968300" cy="5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Understanding Large Language Models (LLMs)</a:t>
            </a:r>
            <a:endParaRPr b="1" sz="2400"/>
          </a:p>
        </p:txBody>
      </p:sp>
      <p:sp>
        <p:nvSpPr>
          <p:cNvPr id="127" name="Google Shape;127;p20"/>
          <p:cNvSpPr txBox="1"/>
          <p:nvPr/>
        </p:nvSpPr>
        <p:spPr>
          <a:xfrm>
            <a:off x="573850" y="1020750"/>
            <a:ext cx="7968300" cy="769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“A </a:t>
            </a:r>
            <a:r>
              <a:rPr lang="de-DE" u="sng">
                <a:solidFill>
                  <a:schemeClr val="lt1"/>
                </a:solidFill>
              </a:rPr>
              <a:t>large language model</a:t>
            </a:r>
            <a:r>
              <a:rPr lang="de-DE">
                <a:solidFill>
                  <a:schemeClr val="lt1"/>
                </a:solidFill>
              </a:rPr>
              <a:t> (LLM) is a type of language model notable for its ability to achieve general-purpose language understanding and generation.”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lt1"/>
                </a:solidFill>
              </a:rPr>
              <a:t>(</a:t>
            </a:r>
            <a:r>
              <a:rPr i="1" lang="de-DE" sz="1000">
                <a:solidFill>
                  <a:schemeClr val="lt1"/>
                </a:solidFill>
              </a:rPr>
              <a:t>Wikipedia</a:t>
            </a:r>
            <a:r>
              <a:rPr i="1" lang="de-DE" sz="1000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425" y="2050903"/>
            <a:ext cx="4850426" cy="149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73850" y="4119200"/>
            <a:ext cx="80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u="sng">
                <a:solidFill>
                  <a:schemeClr val="lt1"/>
                </a:solidFill>
              </a:rPr>
              <a:t>LLM applications</a:t>
            </a:r>
            <a:r>
              <a:rPr b="1" lang="de-DE">
                <a:solidFill>
                  <a:schemeClr val="lt1"/>
                </a:solidFill>
              </a:rPr>
              <a:t>:</a:t>
            </a:r>
            <a:r>
              <a:rPr lang="de-DE">
                <a:solidFill>
                  <a:schemeClr val="lt1"/>
                </a:solidFill>
              </a:rPr>
              <a:t> Writing, Reading, Chatting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31000" y="1974750"/>
            <a:ext cx="2160900" cy="149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>
                <a:solidFill>
                  <a:schemeClr val="lt2"/>
                </a:solidFill>
              </a:rPr>
              <a:t>Input:</a:t>
            </a:r>
            <a:r>
              <a:rPr lang="de-DE">
                <a:solidFill>
                  <a:schemeClr val="lt1"/>
                </a:solidFill>
              </a:rPr>
              <a:t> Prompt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>
                <a:solidFill>
                  <a:srgbClr val="FF0000"/>
                </a:solidFill>
              </a:rPr>
              <a:t>Output:</a:t>
            </a:r>
            <a:r>
              <a:rPr lang="de-DE">
                <a:solidFill>
                  <a:schemeClr val="lt1"/>
                </a:solidFill>
              </a:rPr>
              <a:t> Completion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573850" y="408208"/>
            <a:ext cx="7968300" cy="5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/>
              <a:t>LLMs Limitations</a:t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7" name="Google Shape;137;p21"/>
          <p:cNvSpPr txBox="1"/>
          <p:nvPr/>
        </p:nvSpPr>
        <p:spPr>
          <a:xfrm>
            <a:off x="573850" y="1096950"/>
            <a:ext cx="8103900" cy="218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By </a:t>
            </a:r>
            <a:r>
              <a:rPr lang="de-DE">
                <a:solidFill>
                  <a:schemeClr val="lt1"/>
                </a:solidFill>
              </a:rPr>
              <a:t>default</a:t>
            </a:r>
            <a:r>
              <a:rPr lang="de-DE">
                <a:solidFill>
                  <a:schemeClr val="lt1"/>
                </a:solidFill>
              </a:rPr>
              <a:t> an LLM has lots of limitation, in our case the issue is: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de-DE">
                <a:solidFill>
                  <a:schemeClr val="lt1"/>
                </a:solidFill>
              </a:rPr>
              <a:t>We need to extract text from the files we receive to give it as input to the LLM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de-DE">
                <a:solidFill>
                  <a:schemeClr val="lt1"/>
                </a:solidFill>
              </a:rPr>
              <a:t>Often the mentioned text is not extracted correctly from “standard” OCRs as Form Recognizer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de-DE">
                <a:solidFill>
                  <a:schemeClr val="lt1"/>
                </a:solidFill>
              </a:rPr>
              <a:t>This implies results we can achieve using LLMs are bottlenecked from the OCR performances.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de-DE">
                <a:solidFill>
                  <a:schemeClr val="lt1"/>
                </a:solidFill>
              </a:rPr>
              <a:t>How to overcome this?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000" y="2826325"/>
            <a:ext cx="2607000" cy="194449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1"/>
          <p:cNvSpPr/>
          <p:nvPr/>
        </p:nvSpPr>
        <p:spPr>
          <a:xfrm>
            <a:off x="4906550" y="3933250"/>
            <a:ext cx="357900" cy="15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 rot="1200662">
            <a:off x="6136715" y="2859068"/>
            <a:ext cx="1683221" cy="1062163"/>
          </a:xfrm>
          <a:prstGeom prst="cloudCallout">
            <a:avLst>
              <a:gd fmla="val -74381" name="adj1"/>
              <a:gd fmla="val 10597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This shouldn’t be here 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573850" y="408208"/>
            <a:ext cx="7968300" cy="5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/>
              <a:t>LMMs Introduction</a:t>
            </a:r>
            <a:endParaRPr b="1" sz="3600"/>
          </a:p>
        </p:txBody>
      </p:sp>
      <p:sp>
        <p:nvSpPr>
          <p:cNvPr id="147" name="Google Shape;147;p22"/>
          <p:cNvSpPr txBox="1"/>
          <p:nvPr/>
        </p:nvSpPr>
        <p:spPr>
          <a:xfrm>
            <a:off x="573850" y="1020750"/>
            <a:ext cx="7968300" cy="61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lt1"/>
                </a:solidFill>
              </a:rPr>
              <a:t>“A </a:t>
            </a:r>
            <a:r>
              <a:rPr lang="de-DE" u="sng">
                <a:solidFill>
                  <a:schemeClr val="lt1"/>
                </a:solidFill>
              </a:rPr>
              <a:t>large multimodal model</a:t>
            </a:r>
            <a:r>
              <a:rPr lang="de-DE">
                <a:solidFill>
                  <a:schemeClr val="lt1"/>
                </a:solidFill>
              </a:rPr>
              <a:t> (LLM) is a more advanced form of AI model, </a:t>
            </a:r>
            <a:r>
              <a:rPr lang="de-DE">
                <a:solidFill>
                  <a:schemeClr val="lt1"/>
                </a:solidFill>
              </a:rPr>
              <a:t>capable of processing multiple types of data inputs.”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73850" y="4119200"/>
            <a:ext cx="80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u="sng">
                <a:solidFill>
                  <a:schemeClr val="lt1"/>
                </a:solidFill>
              </a:rPr>
              <a:t>LMM</a:t>
            </a:r>
            <a:r>
              <a:rPr b="1" lang="de-DE" u="sng">
                <a:solidFill>
                  <a:schemeClr val="lt1"/>
                </a:solidFill>
              </a:rPr>
              <a:t> applications</a:t>
            </a:r>
            <a:r>
              <a:rPr b="1" lang="de-DE">
                <a:solidFill>
                  <a:schemeClr val="lt1"/>
                </a:solidFill>
              </a:rPr>
              <a:t>:</a:t>
            </a:r>
            <a:r>
              <a:rPr lang="de-DE">
                <a:solidFill>
                  <a:schemeClr val="lt1"/>
                </a:solidFill>
              </a:rPr>
              <a:t> Same as before and much more</a:t>
            </a:r>
            <a:r>
              <a:rPr lang="de-DE">
                <a:solidFill>
                  <a:schemeClr val="lt1"/>
                </a:solidFill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31000" y="1898550"/>
            <a:ext cx="2364000" cy="149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>
                <a:solidFill>
                  <a:schemeClr val="lt2"/>
                </a:solidFill>
              </a:rPr>
              <a:t>Input:</a:t>
            </a:r>
            <a:r>
              <a:rPr lang="de-DE">
                <a:solidFill>
                  <a:schemeClr val="lt1"/>
                </a:solidFill>
              </a:rPr>
              <a:t> I</a:t>
            </a:r>
            <a:r>
              <a:rPr lang="de-DE">
                <a:solidFill>
                  <a:schemeClr val="lt1"/>
                </a:solidFill>
              </a:rPr>
              <a:t>mage, Text, Audio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>
                <a:solidFill>
                  <a:srgbClr val="FF0000"/>
                </a:solidFill>
              </a:rPr>
              <a:t>Output:</a:t>
            </a:r>
            <a:r>
              <a:rPr lang="de-DE">
                <a:solidFill>
                  <a:schemeClr val="lt1"/>
                </a:solidFill>
              </a:rPr>
              <a:t> Text Completion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775" y="1731375"/>
            <a:ext cx="1431626" cy="1899149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175" y="2098300"/>
            <a:ext cx="3920751" cy="11653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2"/>
          <p:cNvSpPr txBox="1"/>
          <p:nvPr/>
        </p:nvSpPr>
        <p:spPr>
          <a:xfrm>
            <a:off x="3308775" y="3630525"/>
            <a:ext cx="1431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u="sng">
                <a:solidFill>
                  <a:schemeClr val="lt1"/>
                </a:solidFill>
              </a:rPr>
              <a:t>Task</a:t>
            </a:r>
            <a:r>
              <a:rPr lang="de-DE" sz="800">
                <a:solidFill>
                  <a:schemeClr val="lt1"/>
                </a:solidFill>
              </a:rPr>
              <a:t>: Describe the above picture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73850" y="408208"/>
            <a:ext cx="7968300" cy="5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/>
              <a:t>LMMs applications</a:t>
            </a:r>
            <a:endParaRPr b="1" sz="3600"/>
          </a:p>
        </p:txBody>
      </p:sp>
      <p:sp>
        <p:nvSpPr>
          <p:cNvPr id="159" name="Google Shape;159;p23"/>
          <p:cNvSpPr txBox="1"/>
          <p:nvPr/>
        </p:nvSpPr>
        <p:spPr>
          <a:xfrm>
            <a:off x="573850" y="1096950"/>
            <a:ext cx="8103900" cy="3892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lt1"/>
                </a:solidFill>
              </a:rPr>
              <a:t>Thanks to the end-to-end approach we can adopt with a LMM, we can extract metadata from a file without </a:t>
            </a:r>
            <a:r>
              <a:rPr lang="de-DE" sz="1300">
                <a:solidFill>
                  <a:schemeClr val="lt1"/>
                </a:solidFill>
              </a:rPr>
              <a:t>strictly</a:t>
            </a:r>
            <a:r>
              <a:rPr lang="de-DE" sz="1300">
                <a:solidFill>
                  <a:schemeClr val="lt1"/>
                </a:solidFill>
              </a:rPr>
              <a:t> relying on OCR results. Where is the improvement?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de-DE" sz="1200" u="sng">
                <a:solidFill>
                  <a:schemeClr val="lt1"/>
                </a:solidFill>
              </a:rPr>
              <a:t>We can abstract from the language</a:t>
            </a:r>
            <a:r>
              <a:rPr b="1" lang="de-DE" sz="1200">
                <a:solidFill>
                  <a:schemeClr val="lt1"/>
                </a:solidFill>
              </a:rPr>
              <a:t>: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de-DE" sz="1200">
                <a:solidFill>
                  <a:schemeClr val="lt1"/>
                </a:solidFill>
              </a:rPr>
              <a:t>LMMs work with every language, bypassing source language whereas LLMs rely on OCR performance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de-DE" sz="1200" u="sng">
                <a:solidFill>
                  <a:schemeClr val="lt1"/>
                </a:solidFill>
              </a:rPr>
              <a:t>The implementation is faster</a:t>
            </a:r>
            <a:r>
              <a:rPr b="1" lang="de-DE" sz="1200">
                <a:solidFill>
                  <a:schemeClr val="lt1"/>
                </a:solidFill>
              </a:rPr>
              <a:t>: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de-DE" sz="1200">
                <a:solidFill>
                  <a:schemeClr val="lt1"/>
                </a:solidFill>
              </a:rPr>
              <a:t>We just need to build the LMM calls infrastructure, without needing a framework to handle boxes…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de-DE" sz="1200">
                <a:solidFill>
                  <a:schemeClr val="lt1"/>
                </a:solidFill>
              </a:rPr>
              <a:t>Overall easier code to write and maintain.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de-DE" sz="1200" u="sng">
                <a:solidFill>
                  <a:schemeClr val="lt1"/>
                </a:solidFill>
              </a:rPr>
              <a:t>Better performance</a:t>
            </a:r>
            <a:r>
              <a:rPr b="1" lang="de-DE" sz="1200">
                <a:solidFill>
                  <a:schemeClr val="lt1"/>
                </a:solidFill>
              </a:rPr>
              <a:t>: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de-DE" sz="1200">
                <a:solidFill>
                  <a:schemeClr val="lt1"/>
                </a:solidFill>
              </a:rPr>
              <a:t>Through sota computer-vision LMMs are able to look through </a:t>
            </a:r>
            <a:r>
              <a:rPr lang="de-DE" sz="1200">
                <a:solidFill>
                  <a:schemeClr val="lt1"/>
                </a:solidFill>
              </a:rPr>
              <a:t>the document as a whole also understanding the geometry of the page where the text is extracted from without having to “guess”, as we currently do.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de-DE" sz="1200">
                <a:solidFill>
                  <a:schemeClr val="lt1"/>
                </a:solidFill>
              </a:rPr>
              <a:t>LMMs are much better at recognizing and handling tables than all other commonly used OCRs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573850" y="408208"/>
            <a:ext cx="7968300" cy="5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/>
              <a:t>GPT-4 Vision by OpenAPI</a:t>
            </a:r>
            <a:endParaRPr b="1" sz="3600"/>
          </a:p>
        </p:txBody>
      </p:sp>
      <p:sp>
        <p:nvSpPr>
          <p:cNvPr id="166" name="Google Shape;166;p24"/>
          <p:cNvSpPr txBox="1"/>
          <p:nvPr/>
        </p:nvSpPr>
        <p:spPr>
          <a:xfrm>
            <a:off x="573850" y="1096950"/>
            <a:ext cx="4034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300">
                <a:solidFill>
                  <a:schemeClr val="lt2"/>
                </a:solidFill>
              </a:rPr>
              <a:t>PROS:</a:t>
            </a:r>
            <a:endParaRPr b="1"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de-DE" sz="1200">
                <a:solidFill>
                  <a:schemeClr val="lt1"/>
                </a:solidFill>
              </a:rPr>
              <a:t>Current </a:t>
            </a:r>
            <a:r>
              <a:rPr b="1" lang="de-DE" sz="1200">
                <a:solidFill>
                  <a:schemeClr val="lt1"/>
                </a:solidFill>
              </a:rPr>
              <a:t>SOTA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de-DE" sz="1200">
                <a:solidFill>
                  <a:schemeClr val="lt1"/>
                </a:solidFill>
              </a:rPr>
              <a:t>Easy API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de-DE" sz="1200">
                <a:solidFill>
                  <a:schemeClr val="lt1"/>
                </a:solidFill>
              </a:rPr>
              <a:t>Integrated in many frameworks to be productionized (Eg: </a:t>
            </a:r>
            <a:r>
              <a:rPr lang="de-DE" sz="1200">
                <a:solidFill>
                  <a:schemeClr val="lt1"/>
                </a:solidFill>
              </a:rPr>
              <a:t>LangChain</a:t>
            </a:r>
            <a:r>
              <a:rPr lang="de-DE" sz="1200">
                <a:solidFill>
                  <a:schemeClr val="lt1"/>
                </a:solidFill>
              </a:rPr>
              <a:t>, Microsoft Semantic Kernel)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de-DE" sz="1200">
                <a:solidFill>
                  <a:schemeClr val="lt1"/>
                </a:solidFill>
              </a:rPr>
              <a:t>All in One: we can </a:t>
            </a:r>
            <a:r>
              <a:rPr lang="de-DE" sz="1200">
                <a:solidFill>
                  <a:schemeClr val="lt1"/>
                </a:solidFill>
              </a:rPr>
              <a:t>interact with a single model to develop all workflow steps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de-DE" sz="1200">
                <a:solidFill>
                  <a:schemeClr val="lt1"/>
                </a:solidFill>
              </a:rPr>
              <a:t>We could also make a further step including </a:t>
            </a:r>
            <a:r>
              <a:rPr b="1" lang="de-DE" sz="1200">
                <a:solidFill>
                  <a:schemeClr val="lt1"/>
                </a:solidFill>
              </a:rPr>
              <a:t>RAG </a:t>
            </a:r>
            <a:r>
              <a:rPr lang="de-DE" sz="1200">
                <a:solidFill>
                  <a:schemeClr val="lt1"/>
                </a:solidFill>
              </a:rPr>
              <a:t>and </a:t>
            </a:r>
            <a:r>
              <a:rPr lang="de-DE" sz="1200" u="sng">
                <a:solidFill>
                  <a:schemeClr val="lt1"/>
                </a:solidFill>
              </a:rPr>
              <a:t>chat</a:t>
            </a:r>
            <a:r>
              <a:rPr lang="de-DE" sz="1200">
                <a:solidFill>
                  <a:schemeClr val="lt1"/>
                </a:solidFill>
              </a:rPr>
              <a:t> with input documents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607950" y="1096950"/>
            <a:ext cx="39981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300">
                <a:solidFill>
                  <a:srgbClr val="FF0000"/>
                </a:solidFill>
              </a:rPr>
              <a:t>CONS:</a:t>
            </a:r>
            <a:endParaRPr b="1" sz="13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de-DE" sz="1200">
                <a:solidFill>
                  <a:schemeClr val="lt1"/>
                </a:solidFill>
              </a:rPr>
              <a:t>Closed source</a:t>
            </a:r>
            <a:r>
              <a:rPr lang="de-DE" sz="1200">
                <a:solidFill>
                  <a:schemeClr val="lt1"/>
                </a:solidFill>
              </a:rPr>
              <a:t> (Open source LMMs are still not performant enough to be considered yet)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de-DE" sz="1200">
                <a:solidFill>
                  <a:schemeClr val="lt1"/>
                </a:solidFill>
              </a:rPr>
              <a:t>Expensive</a:t>
            </a:r>
            <a:r>
              <a:rPr lang="de-DE" sz="1200">
                <a:solidFill>
                  <a:schemeClr val="lt1"/>
                </a:solidFill>
              </a:rPr>
              <a:t>: on average a call as the one shown in the </a:t>
            </a:r>
            <a:r>
              <a:rPr b="1" lang="de-DE" sz="1200">
                <a:solidFill>
                  <a:schemeClr val="lt1"/>
                </a:solidFill>
              </a:rPr>
              <a:t>demo </a:t>
            </a:r>
            <a:r>
              <a:rPr lang="de-DE" sz="1200">
                <a:solidFill>
                  <a:schemeClr val="lt1"/>
                </a:solidFill>
              </a:rPr>
              <a:t>in the next page costs about $0.50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de-DE" sz="1200">
                <a:solidFill>
                  <a:schemeClr val="lt1"/>
                </a:solidFill>
              </a:rPr>
              <a:t>We have to consider that with $0.50 we completely “solve” a document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de-DE" sz="1200">
                <a:solidFill>
                  <a:schemeClr val="lt1"/>
                </a:solidFill>
              </a:rPr>
              <a:t>The cost of previous versions dropped by 10x in a year and by 40x in 3 years!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848" y="3812200"/>
            <a:ext cx="2708299" cy="1145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573850" y="408208"/>
            <a:ext cx="7968300" cy="5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/>
              <a:t>Application Demo</a:t>
            </a:r>
            <a:endParaRPr b="1" sz="3600"/>
          </a:p>
        </p:txBody>
      </p:sp>
      <p:sp>
        <p:nvSpPr>
          <p:cNvPr id="175" name="Google Shape;175;p25"/>
          <p:cNvSpPr txBox="1"/>
          <p:nvPr/>
        </p:nvSpPr>
        <p:spPr>
          <a:xfrm>
            <a:off x="-14000" y="4109400"/>
            <a:ext cx="91440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the demo</a:t>
            </a:r>
            <a:endParaRPr b="1" sz="1800">
              <a:solidFill>
                <a:srgbClr val="00FF00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825" y="1215508"/>
            <a:ext cx="4594335" cy="2893892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ply">
  <a:themeElements>
    <a:clrScheme name="Impostazioni personalizzate 144">
      <a:dk1>
        <a:srgbClr val="000000"/>
      </a:dk1>
      <a:lt1>
        <a:srgbClr val="FFFFFF"/>
      </a:lt1>
      <a:dk2>
        <a:srgbClr val="053238"/>
      </a:dk2>
      <a:lt2>
        <a:srgbClr val="81CD03"/>
      </a:lt2>
      <a:accent1>
        <a:srgbClr val="D1E420"/>
      </a:accent1>
      <a:accent2>
        <a:srgbClr val="81CD03"/>
      </a:accent2>
      <a:accent3>
        <a:srgbClr val="23B140"/>
      </a:accent3>
      <a:accent4>
        <a:srgbClr val="940758"/>
      </a:accent4>
      <a:accent5>
        <a:srgbClr val="FA51A3"/>
      </a:accent5>
      <a:accent6>
        <a:srgbClr val="42BCFC"/>
      </a:accent6>
      <a:hlink>
        <a:srgbClr val="FFFE50"/>
      </a:hlink>
      <a:folHlink>
        <a:srgbClr val="FFDB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