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  <p:sldMasterId id="2147483658" r:id="rId2"/>
    <p:sldMasterId id="2147483667" r:id="rId3"/>
  </p:sldMasterIdLst>
  <p:notesMasterIdLst>
    <p:notesMasterId r:id="rId33"/>
  </p:notesMasterIdLst>
  <p:sldIdLst>
    <p:sldId id="256" r:id="rId4"/>
    <p:sldId id="259" r:id="rId5"/>
    <p:sldId id="26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279" r:id="rId32"/>
  </p:sldIdLst>
  <p:sldSz cx="9144000" cy="6858000" type="screen4x3"/>
  <p:notesSz cx="6858000" cy="9144000"/>
  <p:embeddedFontLst>
    <p:embeddedFont>
      <p:font typeface="Montserrat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CDC4"/>
    <a:srgbClr val="99FF66"/>
  </p:clrMru>
</p:presentationPr>
</file>

<file path=ppt/tableStyles.xml><?xml version="1.0" encoding="utf-8"?>
<a:tblStyleLst xmlns:a="http://schemas.openxmlformats.org/drawingml/2006/main" def="{2EA52958-774A-4FE2-9B86-84D0A031A77B}">
  <a:tblStyle styleId="{2EA52958-774A-4FE2-9B86-84D0A031A77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3" autoAdjust="0"/>
    <p:restoredTop sz="94660"/>
  </p:normalViewPr>
  <p:slideViewPr>
    <p:cSldViewPr>
      <p:cViewPr>
        <p:scale>
          <a:sx n="60" d="100"/>
          <a:sy n="60" d="100"/>
        </p:scale>
        <p:origin x="-1848" y="-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1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C7F464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3012325" y="2960550"/>
            <a:ext cx="5445899" cy="240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>
              <a:spcBef>
                <a:spcPts val="0"/>
              </a:spcBef>
              <a:buSzPct val="100000"/>
              <a:defRPr sz="4800"/>
            </a:lvl1pPr>
            <a:lvl2pPr lvl="1" algn="r">
              <a:spcBef>
                <a:spcPts val="0"/>
              </a:spcBef>
              <a:buSzPct val="100000"/>
              <a:defRPr sz="6000"/>
            </a:lvl2pPr>
            <a:lvl3pPr lvl="2" algn="r">
              <a:spcBef>
                <a:spcPts val="0"/>
              </a:spcBef>
              <a:buSzPct val="100000"/>
              <a:defRPr sz="6000"/>
            </a:lvl3pPr>
            <a:lvl4pPr lvl="3" algn="r">
              <a:spcBef>
                <a:spcPts val="0"/>
              </a:spcBef>
              <a:buSzPct val="100000"/>
              <a:defRPr sz="6000"/>
            </a:lvl4pPr>
            <a:lvl5pPr lvl="4" algn="r">
              <a:spcBef>
                <a:spcPts val="0"/>
              </a:spcBef>
              <a:buSzPct val="100000"/>
              <a:defRPr sz="6000"/>
            </a:lvl5pPr>
            <a:lvl6pPr lvl="5" algn="r">
              <a:spcBef>
                <a:spcPts val="0"/>
              </a:spcBef>
              <a:buSzPct val="100000"/>
              <a:defRPr sz="6000"/>
            </a:lvl6pPr>
            <a:lvl7pPr lvl="6" algn="r">
              <a:spcBef>
                <a:spcPts val="0"/>
              </a:spcBef>
              <a:buSzPct val="100000"/>
              <a:defRPr sz="6000"/>
            </a:lvl7pPr>
            <a:lvl8pPr lvl="7" algn="r">
              <a:spcBef>
                <a:spcPts val="0"/>
              </a:spcBef>
              <a:buSzPct val="100000"/>
              <a:defRPr sz="6000"/>
            </a:lvl8pPr>
            <a:lvl9pPr lvl="8" algn="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208125" y="5619450"/>
            <a:ext cx="2250000" cy="137699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91200" y="634299"/>
            <a:ext cx="7761599" cy="657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91200" y="1857900"/>
            <a:ext cx="2501699" cy="471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3321087" y="1857900"/>
            <a:ext cx="2501699" cy="471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3"/>
          </p:nvPr>
        </p:nvSpPr>
        <p:spPr>
          <a:xfrm>
            <a:off x="5950975" y="1857900"/>
            <a:ext cx="2501699" cy="471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7" name="Shape 37"/>
          <p:cNvSpPr/>
          <p:nvPr/>
        </p:nvSpPr>
        <p:spPr>
          <a:xfrm>
            <a:off x="813272" y="1506188"/>
            <a:ext cx="1533600" cy="137699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" name="Shape 38"/>
          <p:cNvSpPr/>
          <p:nvPr/>
        </p:nvSpPr>
        <p:spPr>
          <a:xfrm>
            <a:off x="0" y="0"/>
            <a:ext cx="137699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4ECDC4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-3" y="6720300"/>
            <a:ext cx="9144000" cy="137699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91200" y="634299"/>
            <a:ext cx="7761599" cy="657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0"/>
            <a:ext cx="137699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13272" y="1506188"/>
            <a:ext cx="1533600" cy="137699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C7F464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3012325" y="2960550"/>
            <a:ext cx="5445899" cy="240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>
              <a:spcBef>
                <a:spcPts val="0"/>
              </a:spcBef>
              <a:buSzPct val="100000"/>
              <a:defRPr sz="4800"/>
            </a:lvl1pPr>
            <a:lvl2pPr lvl="1" algn="r">
              <a:spcBef>
                <a:spcPts val="0"/>
              </a:spcBef>
              <a:buSzPct val="100000"/>
              <a:defRPr sz="6000"/>
            </a:lvl2pPr>
            <a:lvl3pPr lvl="2" algn="r">
              <a:spcBef>
                <a:spcPts val="0"/>
              </a:spcBef>
              <a:buSzPct val="100000"/>
              <a:defRPr sz="6000"/>
            </a:lvl3pPr>
            <a:lvl4pPr lvl="3" algn="r">
              <a:spcBef>
                <a:spcPts val="0"/>
              </a:spcBef>
              <a:buSzPct val="100000"/>
              <a:defRPr sz="6000"/>
            </a:lvl4pPr>
            <a:lvl5pPr lvl="4" algn="r">
              <a:spcBef>
                <a:spcPts val="0"/>
              </a:spcBef>
              <a:buSzPct val="100000"/>
              <a:defRPr sz="6000"/>
            </a:lvl5pPr>
            <a:lvl6pPr lvl="5" algn="r">
              <a:spcBef>
                <a:spcPts val="0"/>
              </a:spcBef>
              <a:buSzPct val="100000"/>
              <a:defRPr sz="6000"/>
            </a:lvl6pPr>
            <a:lvl7pPr lvl="6" algn="r">
              <a:spcBef>
                <a:spcPts val="0"/>
              </a:spcBef>
              <a:buSzPct val="100000"/>
              <a:defRPr sz="6000"/>
            </a:lvl7pPr>
            <a:lvl8pPr lvl="7" algn="r">
              <a:spcBef>
                <a:spcPts val="0"/>
              </a:spcBef>
              <a:buSzPct val="100000"/>
              <a:defRPr sz="6000"/>
            </a:lvl8pPr>
            <a:lvl9pPr lvl="8" algn="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208125" y="5619450"/>
            <a:ext cx="2250000" cy="137699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4ECDC4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5680600" y="0"/>
            <a:ext cx="34631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800" y="3863725"/>
            <a:ext cx="4505399" cy="1910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6101100" y="3817851"/>
            <a:ext cx="2446500" cy="1910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91200" y="0"/>
            <a:ext cx="7761599" cy="1292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91200" y="1811604"/>
            <a:ext cx="7761599" cy="4412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>
            <a:off x="813272" y="1506188"/>
            <a:ext cx="1533600" cy="137699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0"/>
            <a:ext cx="137699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691200" y="634299"/>
            <a:ext cx="7761599" cy="657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91200" y="1857900"/>
            <a:ext cx="3767400" cy="471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85500" y="1857900"/>
            <a:ext cx="3767400" cy="471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>
            <a:off x="813272" y="1506188"/>
            <a:ext cx="1533600" cy="137699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0" y="0"/>
            <a:ext cx="137699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91200" y="634299"/>
            <a:ext cx="7761599" cy="657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91200" y="1857900"/>
            <a:ext cx="2501699" cy="471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3321087" y="1857900"/>
            <a:ext cx="2501699" cy="471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3"/>
          </p:nvPr>
        </p:nvSpPr>
        <p:spPr>
          <a:xfrm>
            <a:off x="5950975" y="1857900"/>
            <a:ext cx="2501699" cy="471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7" name="Shape 37"/>
          <p:cNvSpPr/>
          <p:nvPr/>
        </p:nvSpPr>
        <p:spPr>
          <a:xfrm>
            <a:off x="813272" y="1506188"/>
            <a:ext cx="1533600" cy="137699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" name="Shape 38"/>
          <p:cNvSpPr/>
          <p:nvPr/>
        </p:nvSpPr>
        <p:spPr>
          <a:xfrm>
            <a:off x="0" y="0"/>
            <a:ext cx="137699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91200" y="634299"/>
            <a:ext cx="7761599" cy="657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0"/>
            <a:ext cx="137699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13272" y="1506188"/>
            <a:ext cx="1533600" cy="137699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4ECDC4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-3" y="6720300"/>
            <a:ext cx="9144000" cy="137699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4ECDC4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5680600" y="0"/>
            <a:ext cx="34631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800" y="3863725"/>
            <a:ext cx="4505399" cy="1910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6101100" y="3817851"/>
            <a:ext cx="2446500" cy="1910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91200" y="0"/>
            <a:ext cx="7761599" cy="1292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91200" y="1811604"/>
            <a:ext cx="7761599" cy="4412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>
            <a:off x="813272" y="1506188"/>
            <a:ext cx="1533600" cy="137699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0"/>
            <a:ext cx="137699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91200" y="634299"/>
            <a:ext cx="7761599" cy="657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0"/>
            <a:ext cx="137699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13272" y="1506188"/>
            <a:ext cx="1533600" cy="137699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4ECDC4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-3" y="6720300"/>
            <a:ext cx="9144000" cy="137699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C7F464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3012325" y="2960550"/>
            <a:ext cx="5445899" cy="240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>
              <a:spcBef>
                <a:spcPts val="0"/>
              </a:spcBef>
              <a:buSzPct val="100000"/>
              <a:defRPr sz="4800"/>
            </a:lvl1pPr>
            <a:lvl2pPr lvl="1" algn="r">
              <a:spcBef>
                <a:spcPts val="0"/>
              </a:spcBef>
              <a:buSzPct val="100000"/>
              <a:defRPr sz="6000"/>
            </a:lvl2pPr>
            <a:lvl3pPr lvl="2" algn="r">
              <a:spcBef>
                <a:spcPts val="0"/>
              </a:spcBef>
              <a:buSzPct val="100000"/>
              <a:defRPr sz="6000"/>
            </a:lvl3pPr>
            <a:lvl4pPr lvl="3" algn="r">
              <a:spcBef>
                <a:spcPts val="0"/>
              </a:spcBef>
              <a:buSzPct val="100000"/>
              <a:defRPr sz="6000"/>
            </a:lvl4pPr>
            <a:lvl5pPr lvl="4" algn="r">
              <a:spcBef>
                <a:spcPts val="0"/>
              </a:spcBef>
              <a:buSzPct val="100000"/>
              <a:defRPr sz="6000"/>
            </a:lvl5pPr>
            <a:lvl6pPr lvl="5" algn="r">
              <a:spcBef>
                <a:spcPts val="0"/>
              </a:spcBef>
              <a:buSzPct val="100000"/>
              <a:defRPr sz="6000"/>
            </a:lvl6pPr>
            <a:lvl7pPr lvl="6" algn="r">
              <a:spcBef>
                <a:spcPts val="0"/>
              </a:spcBef>
              <a:buSzPct val="100000"/>
              <a:defRPr sz="6000"/>
            </a:lvl7pPr>
            <a:lvl8pPr lvl="7" algn="r">
              <a:spcBef>
                <a:spcPts val="0"/>
              </a:spcBef>
              <a:buSzPct val="100000"/>
              <a:defRPr sz="6000"/>
            </a:lvl8pPr>
            <a:lvl9pPr lvl="8" algn="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208125" y="5619450"/>
            <a:ext cx="2250000" cy="137699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4ECDC4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5680600" y="0"/>
            <a:ext cx="34631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800" y="3863725"/>
            <a:ext cx="4505399" cy="1910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6101100" y="3817851"/>
            <a:ext cx="2446500" cy="1910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91200" y="0"/>
            <a:ext cx="7761599" cy="1292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91200" y="1811604"/>
            <a:ext cx="7761599" cy="4412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>
            <a:off x="813272" y="1506188"/>
            <a:ext cx="1533600" cy="137699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0"/>
            <a:ext cx="137699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691200" y="634299"/>
            <a:ext cx="7761599" cy="657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91200" y="1857900"/>
            <a:ext cx="3767400" cy="471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85500" y="1857900"/>
            <a:ext cx="3767400" cy="471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>
            <a:off x="813272" y="1506188"/>
            <a:ext cx="1533600" cy="137699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0" y="0"/>
            <a:ext cx="137699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91200" y="634299"/>
            <a:ext cx="7761599" cy="65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91200" y="1811604"/>
            <a:ext cx="7761599" cy="441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7F464"/>
              </a:buClr>
              <a:buSzPct val="100000"/>
              <a:buFont typeface="Montserrat"/>
              <a:buChar char="▣"/>
              <a:defRPr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480"/>
              </a:spcBef>
              <a:buClr>
                <a:srgbClr val="C7F464"/>
              </a:buClr>
              <a:buSzPct val="100000"/>
              <a:buFont typeface="Montserrat"/>
              <a:buChar char="□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480"/>
              </a:spcBef>
              <a:buClr>
                <a:srgbClr val="C7F464"/>
              </a:buClr>
              <a:buSzPct val="100000"/>
              <a:buFont typeface="Montserrat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91200" y="634299"/>
            <a:ext cx="7761599" cy="65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91200" y="1811604"/>
            <a:ext cx="7761599" cy="441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7F464"/>
              </a:buClr>
              <a:buSzPct val="100000"/>
              <a:buFont typeface="Montserrat"/>
              <a:buChar char="▣"/>
              <a:defRPr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480"/>
              </a:spcBef>
              <a:buClr>
                <a:srgbClr val="C7F464"/>
              </a:buClr>
              <a:buSzPct val="100000"/>
              <a:buFont typeface="Montserrat"/>
              <a:buChar char="□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480"/>
              </a:spcBef>
              <a:buClr>
                <a:srgbClr val="C7F464"/>
              </a:buClr>
              <a:buSzPct val="100000"/>
              <a:buFont typeface="Montserrat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5" r:id="rId6"/>
    <p:sldLayoutId id="214748366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91200" y="634299"/>
            <a:ext cx="7761599" cy="65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91200" y="1811604"/>
            <a:ext cx="7761599" cy="441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7F464"/>
              </a:buClr>
              <a:buSzPct val="100000"/>
              <a:buFont typeface="Montserrat"/>
              <a:buChar char="▣"/>
              <a:defRPr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480"/>
              </a:spcBef>
              <a:buClr>
                <a:srgbClr val="C7F464"/>
              </a:buClr>
              <a:buSzPct val="100000"/>
              <a:buFont typeface="Montserrat"/>
              <a:buChar char="□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480"/>
              </a:spcBef>
              <a:buClr>
                <a:srgbClr val="C7F464"/>
              </a:buClr>
              <a:buSzPct val="100000"/>
              <a:buFont typeface="Montserrat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video" Target="file:///D:\Cuttlas\CAECE\Programacion%20avanzada\TP\Ejecucion%208%20nucleos.avi" TargetMode="External"/><Relationship Id="rId6" Type="http://schemas.openxmlformats.org/officeDocument/2006/relationships/image" Target="../media/image24.png"/><Relationship Id="rId5" Type="http://schemas.openxmlformats.org/officeDocument/2006/relationships/hyperlink" Target="https://youtu.be/kgWqzKRqamo" TargetMode="Externa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3203848" y="1484784"/>
            <a:ext cx="5445899" cy="240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Algoritmos de ordenamiento con OpenMP</a:t>
            </a:r>
            <a:endParaRPr lang="en" dirty="0"/>
          </a:p>
        </p:txBody>
      </p:sp>
      <p:sp>
        <p:nvSpPr>
          <p:cNvPr id="5" name="Shape 69"/>
          <p:cNvSpPr txBox="1">
            <a:spLocks/>
          </p:cNvSpPr>
          <p:nvPr/>
        </p:nvSpPr>
        <p:spPr>
          <a:xfrm>
            <a:off x="4118701" y="4725144"/>
            <a:ext cx="5025299" cy="83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None/>
              <a:tabLst/>
              <a:defRPr/>
            </a:pPr>
            <a:r>
              <a:rPr lang="en" sz="4000" b="1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Por </a:t>
            </a:r>
            <a:r>
              <a:rPr kumimoji="0" lang="e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454F5B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Marco Cupo</a:t>
            </a:r>
            <a:endParaRPr kumimoji="0" lang="en" sz="4000" b="1" i="0" u="none" strike="noStrike" kern="0" cap="none" spc="0" normalizeH="0" baseline="0" noProof="0" dirty="0">
              <a:ln>
                <a:noFill/>
              </a:ln>
              <a:solidFill>
                <a:srgbClr val="454F5B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Shape 71"/>
          <p:cNvSpPr/>
          <p:nvPr/>
        </p:nvSpPr>
        <p:spPr>
          <a:xfrm>
            <a:off x="6876256" y="3861048"/>
            <a:ext cx="1533600" cy="137699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54F5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251520" y="0"/>
            <a:ext cx="7761599" cy="657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Burbujeo bidireccional - Versión lineal</a:t>
            </a:r>
            <a:endParaRPr lang="e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512" y="548680"/>
            <a:ext cx="4824536" cy="6280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251520" y="0"/>
            <a:ext cx="8892480" cy="657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Burbujeo bidireccional - Versión paralela</a:t>
            </a:r>
            <a:endParaRPr lang="e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548679"/>
            <a:ext cx="7632848" cy="6256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F464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0" y="0"/>
            <a:ext cx="9144000" cy="2286900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454F5B"/>
              </a:solidFill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0" y="2284047"/>
            <a:ext cx="9144000" cy="22869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ctrTitle" idx="4294967295"/>
          </p:nvPr>
        </p:nvSpPr>
        <p:spPr>
          <a:xfrm>
            <a:off x="683568" y="548680"/>
            <a:ext cx="77724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sz="7200" dirty="0" smtClean="0">
                <a:solidFill>
                  <a:srgbClr val="4ECDC4"/>
                </a:solidFill>
              </a:rPr>
              <a:t>O(nlog</a:t>
            </a:r>
            <a:r>
              <a:rPr lang="es-ES" sz="7200" baseline="-25000" dirty="0" smtClean="0">
                <a:solidFill>
                  <a:srgbClr val="4ECDC4"/>
                </a:solidFill>
                <a:latin typeface="Monserrat"/>
                <a:ea typeface="Times New Roman"/>
                <a:cs typeface="Times New Roman"/>
              </a:rPr>
              <a:t>2</a:t>
            </a:r>
            <a:r>
              <a:rPr lang="es-ES" sz="7200" dirty="0" smtClean="0">
                <a:solidFill>
                  <a:srgbClr val="4ECDC4"/>
                </a:solidFill>
              </a:rPr>
              <a:t>²n) </a:t>
            </a:r>
            <a:endParaRPr lang="en" sz="7200" dirty="0">
              <a:solidFill>
                <a:srgbClr val="4ECDC4"/>
              </a:solidFill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subTitle" idx="4294967295"/>
          </p:nvPr>
        </p:nvSpPr>
        <p:spPr>
          <a:xfrm>
            <a:off x="683568" y="1556792"/>
            <a:ext cx="77724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</a:rPr>
              <a:t>Performance para el peor caso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ctrTitle" idx="4294967295"/>
          </p:nvPr>
        </p:nvSpPr>
        <p:spPr>
          <a:xfrm>
            <a:off x="685799" y="4902599"/>
            <a:ext cx="77724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sz="7200" dirty="0" smtClean="0"/>
              <a:t>O(n)</a:t>
            </a:r>
            <a:endParaRPr lang="en" sz="7200" dirty="0">
              <a:solidFill>
                <a:srgbClr val="4ECDC4"/>
              </a:solidFill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subTitle" idx="4294967295"/>
          </p:nvPr>
        </p:nvSpPr>
        <p:spPr>
          <a:xfrm>
            <a:off x="685799" y="5844144"/>
            <a:ext cx="77724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</a:rPr>
              <a:t>Complejidad</a:t>
            </a:r>
            <a:endParaRPr lang="en" sz="2400" dirty="0">
              <a:solidFill>
                <a:schemeClr val="tx1"/>
              </a:solidFill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ctrTitle" idx="4294967295"/>
          </p:nvPr>
        </p:nvSpPr>
        <p:spPr>
          <a:xfrm>
            <a:off x="685799" y="2616599"/>
            <a:ext cx="77724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sz="7200" dirty="0" smtClean="0">
                <a:solidFill>
                  <a:srgbClr val="C7F464"/>
                </a:solidFill>
              </a:rPr>
              <a:t>O(</a:t>
            </a:r>
            <a:r>
              <a:rPr lang="es-ES" sz="7200" dirty="0" err="1" smtClean="0">
                <a:solidFill>
                  <a:srgbClr val="C7F464"/>
                </a:solidFill>
              </a:rPr>
              <a:t>nlogn</a:t>
            </a:r>
            <a:r>
              <a:rPr lang="es-ES" sz="7200" dirty="0" smtClean="0">
                <a:solidFill>
                  <a:srgbClr val="C7F464"/>
                </a:solidFill>
              </a:rPr>
              <a:t>)</a:t>
            </a:r>
            <a:endParaRPr lang="en" sz="4800" dirty="0">
              <a:solidFill>
                <a:srgbClr val="C7F464"/>
              </a:solidFill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subTitle" idx="4294967295"/>
          </p:nvPr>
        </p:nvSpPr>
        <p:spPr>
          <a:xfrm>
            <a:off x="685799" y="3558144"/>
            <a:ext cx="77724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</a:rPr>
              <a:t>Performance para el mejor caso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2879304" y="0"/>
            <a:ext cx="62646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" sz="6000" b="1" dirty="0" smtClean="0">
                <a:solidFill>
                  <a:srgbClr val="FFFFFF"/>
                </a:solidFill>
                <a:latin typeface="Montserrat"/>
                <a:sym typeface="Montserrat"/>
              </a:rPr>
              <a:t>Shell Sort</a:t>
            </a:r>
            <a:endParaRPr lang="es-E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251520" y="0"/>
            <a:ext cx="7761599" cy="657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Shell Sort</a:t>
            </a:r>
            <a:r>
              <a:rPr lang="en" dirty="0" smtClean="0"/>
              <a:t>- Versión lineal</a:t>
            </a:r>
            <a:endParaRPr lang="en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512" y="548680"/>
            <a:ext cx="8964488" cy="573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251520" y="0"/>
            <a:ext cx="8892480" cy="657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Shell Sort</a:t>
            </a:r>
            <a:r>
              <a:rPr lang="en" dirty="0" smtClean="0"/>
              <a:t>- Versión paralela</a:t>
            </a:r>
            <a:endParaRPr lang="en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548680"/>
            <a:ext cx="9169615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F464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0" y="0"/>
            <a:ext cx="9144000" cy="2286900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454F5B"/>
              </a:solidFill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0" y="2284047"/>
            <a:ext cx="9144000" cy="22869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ctrTitle" idx="4294967295"/>
          </p:nvPr>
        </p:nvSpPr>
        <p:spPr>
          <a:xfrm>
            <a:off x="683568" y="548680"/>
            <a:ext cx="77724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sz="7200" dirty="0" smtClean="0">
                <a:solidFill>
                  <a:srgbClr val="4ECDC4"/>
                </a:solidFill>
              </a:rPr>
              <a:t>O(n²) </a:t>
            </a:r>
            <a:endParaRPr lang="en" sz="7200" dirty="0">
              <a:solidFill>
                <a:srgbClr val="4ECDC4"/>
              </a:solidFill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subTitle" idx="4294967295"/>
          </p:nvPr>
        </p:nvSpPr>
        <p:spPr>
          <a:xfrm>
            <a:off x="683568" y="1556792"/>
            <a:ext cx="77724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</a:rPr>
              <a:t>Performance para el peor caso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ctrTitle" idx="4294967295"/>
          </p:nvPr>
        </p:nvSpPr>
        <p:spPr>
          <a:xfrm>
            <a:off x="685799" y="4902599"/>
            <a:ext cx="77724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s-ES" sz="7200" dirty="0" smtClean="0"/>
              <a:t>O(n²)</a:t>
            </a:r>
            <a:endParaRPr lang="en" sz="7200" dirty="0">
              <a:solidFill>
                <a:srgbClr val="4ECDC4"/>
              </a:solidFill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subTitle" idx="4294967295"/>
          </p:nvPr>
        </p:nvSpPr>
        <p:spPr>
          <a:xfrm>
            <a:off x="685799" y="5844144"/>
            <a:ext cx="77724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</a:rPr>
              <a:t>Complejidad</a:t>
            </a:r>
            <a:endParaRPr lang="en" sz="2400" dirty="0">
              <a:solidFill>
                <a:schemeClr val="tx1"/>
              </a:solidFill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ctrTitle" idx="4294967295"/>
          </p:nvPr>
        </p:nvSpPr>
        <p:spPr>
          <a:xfrm>
            <a:off x="685799" y="2616599"/>
            <a:ext cx="77724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sz="7200" dirty="0" smtClean="0">
                <a:solidFill>
                  <a:srgbClr val="C7F464"/>
                </a:solidFill>
              </a:rPr>
              <a:t>O(n)</a:t>
            </a:r>
            <a:endParaRPr lang="en" sz="4800" dirty="0">
              <a:solidFill>
                <a:srgbClr val="C7F464"/>
              </a:solidFill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subTitle" idx="4294967295"/>
          </p:nvPr>
        </p:nvSpPr>
        <p:spPr>
          <a:xfrm>
            <a:off x="685799" y="3558144"/>
            <a:ext cx="77724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</a:rPr>
              <a:t>Performance para el mejor caso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2879304" y="0"/>
            <a:ext cx="62646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" sz="6000" b="1" dirty="0" smtClean="0">
                <a:solidFill>
                  <a:srgbClr val="FFFFFF"/>
                </a:solidFill>
                <a:latin typeface="Montserrat"/>
                <a:sym typeface="Montserrat"/>
              </a:rPr>
              <a:t>Insertion Sort</a:t>
            </a:r>
            <a:endParaRPr lang="es-E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251520" y="0"/>
            <a:ext cx="7761599" cy="657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Insertion Sort - </a:t>
            </a:r>
            <a:r>
              <a:rPr lang="en" dirty="0" smtClean="0"/>
              <a:t>Versión lineal</a:t>
            </a:r>
            <a:endParaRPr lang="e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512" y="692696"/>
            <a:ext cx="8964488" cy="5248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251520" y="0"/>
            <a:ext cx="8892480" cy="657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Insertion Sort - </a:t>
            </a:r>
            <a:r>
              <a:rPr lang="en" dirty="0" smtClean="0"/>
              <a:t>Versión paralela</a:t>
            </a:r>
            <a:endParaRPr lang="e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78" y="692696"/>
            <a:ext cx="9139477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 descr="HMC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2671800" y="2123600"/>
            <a:ext cx="3800400" cy="2610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FFFFFF"/>
                </a:solidFill>
              </a:rPr>
              <a:t>5 ejecuciones diferentes</a:t>
            </a:r>
            <a:endParaRPr lang="en" dirty="0" smtClean="0">
              <a:solidFill>
                <a:srgbClr val="FFFFFF"/>
              </a:solidFill>
            </a:endParaRPr>
          </a:p>
        </p:txBody>
      </p:sp>
      <p:grpSp>
        <p:nvGrpSpPr>
          <p:cNvPr id="2" name="Shape 134"/>
          <p:cNvGrpSpPr/>
          <p:nvPr/>
        </p:nvGrpSpPr>
        <p:grpSpPr>
          <a:xfrm>
            <a:off x="3266418" y="2123497"/>
            <a:ext cx="2611162" cy="2611004"/>
            <a:chOff x="3782699" y="1538287"/>
            <a:chExt cx="1578600" cy="1578600"/>
          </a:xfrm>
        </p:grpSpPr>
        <p:sp>
          <p:nvSpPr>
            <p:cNvPr id="135" name="Shape 135"/>
            <p:cNvSpPr/>
            <p:nvPr/>
          </p:nvSpPr>
          <p:spPr>
            <a:xfrm>
              <a:off x="37827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 rot="5400000">
              <a:off x="3782699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10800000">
              <a:off x="5001899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251520" y="-646050"/>
            <a:ext cx="7761599" cy="1292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1ra ejecución – 8 núcleos con 8 threads</a:t>
            </a:r>
            <a:endParaRPr lang="e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462" y="764704"/>
            <a:ext cx="8824538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5 Imagen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481736"/>
            <a:ext cx="914400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685800" y="3863725"/>
            <a:ext cx="4505399" cy="1910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>
                <a:solidFill>
                  <a:srgbClr val="C7F464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Plataforma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251520" y="-646050"/>
            <a:ext cx="8892480" cy="1292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2d</a:t>
            </a:r>
            <a:r>
              <a:rPr lang="en" dirty="0" smtClean="0"/>
              <a:t>a ejecución – 8 núcleos con 4 threads</a:t>
            </a:r>
            <a:endParaRPr lang="e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544" y="692696"/>
            <a:ext cx="8676456" cy="318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221088"/>
            <a:ext cx="9144000" cy="263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251520" y="-646050"/>
            <a:ext cx="8892480" cy="1292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3</a:t>
            </a:r>
            <a:r>
              <a:rPr lang="en" dirty="0" smtClean="0"/>
              <a:t>ra ejecución – 8 núcleos con 12 threads</a:t>
            </a:r>
            <a:endParaRPr lang="e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764704"/>
            <a:ext cx="8676456" cy="3150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221088"/>
            <a:ext cx="9144000" cy="263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251520" y="-646050"/>
            <a:ext cx="8892480" cy="1292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4t</a:t>
            </a:r>
            <a:r>
              <a:rPr lang="en" dirty="0" smtClean="0"/>
              <a:t>a ejecución – 8 núcleos con 50 threads</a:t>
            </a:r>
            <a:endParaRPr lang="e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620688"/>
            <a:ext cx="8775832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005064"/>
            <a:ext cx="9144000" cy="285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251520" y="-646050"/>
            <a:ext cx="8892480" cy="1292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5ta</a:t>
            </a:r>
            <a:r>
              <a:rPr lang="en" dirty="0" smtClean="0"/>
              <a:t> ejecución – 2 núcleos con 2 threads</a:t>
            </a:r>
            <a:endParaRPr lang="e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536" y="692696"/>
            <a:ext cx="8748464" cy="308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221088"/>
            <a:ext cx="9144000" cy="263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0" y="3863725"/>
            <a:ext cx="5652120" cy="1910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C7F464"/>
                </a:solidFill>
              </a:rPr>
              <a:t>3.</a:t>
            </a:r>
            <a:endParaRPr lang="en" sz="9600" dirty="0">
              <a:solidFill>
                <a:srgbClr val="C7F464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Conclusiones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683568" y="188640"/>
            <a:ext cx="7761599" cy="1292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Punto de vista del programa completo</a:t>
            </a:r>
            <a:endParaRPr lang="en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695" y="1844824"/>
            <a:ext cx="8973305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hape 204"/>
          <p:cNvSpPr txBox="1">
            <a:spLocks noGrp="1"/>
          </p:cNvSpPr>
          <p:nvPr>
            <p:ph type="body" idx="1"/>
          </p:nvPr>
        </p:nvSpPr>
        <p:spPr>
          <a:xfrm>
            <a:off x="1547664" y="4437112"/>
            <a:ext cx="2518199" cy="17281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4ECDC4"/>
                </a:solidFill>
              </a:rPr>
              <a:t>Tendencias</a:t>
            </a:r>
            <a:endParaRPr lang="en" sz="1600" b="1" dirty="0">
              <a:solidFill>
                <a:srgbClr val="4ECDC4"/>
              </a:solidFill>
            </a:endParaRPr>
          </a:p>
          <a:p>
            <a:pPr>
              <a:buNone/>
            </a:pPr>
            <a:r>
              <a:rPr lang="es-AR" sz="1600" b="1" dirty="0" smtClean="0"/>
              <a:t>La ejecución de 8 </a:t>
            </a:r>
            <a:r>
              <a:rPr lang="es-AR" sz="1600" b="1" dirty="0" err="1" smtClean="0"/>
              <a:t>threads</a:t>
            </a:r>
            <a:r>
              <a:rPr lang="es-AR" sz="1600" b="1" dirty="0" smtClean="0"/>
              <a:t> fue muy </a:t>
            </a:r>
            <a:r>
              <a:rPr lang="es-AR" sz="1600" b="1" dirty="0" smtClean="0"/>
              <a:t>parecida a </a:t>
            </a:r>
            <a:r>
              <a:rPr lang="es-AR" sz="1600" b="1" dirty="0" smtClean="0"/>
              <a:t>la de 4, con 78,982 segundos</a:t>
            </a:r>
          </a:p>
          <a:p>
            <a:pPr lvl="0" rtl="0">
              <a:spcBef>
                <a:spcPts val="0"/>
              </a:spcBef>
              <a:buNone/>
            </a:pPr>
            <a:endParaRPr lang="en" sz="1200" dirty="0"/>
          </a:p>
        </p:txBody>
      </p:sp>
      <p:sp>
        <p:nvSpPr>
          <p:cNvPr id="10" name="Shape 205"/>
          <p:cNvSpPr txBox="1">
            <a:spLocks/>
          </p:cNvSpPr>
          <p:nvPr/>
        </p:nvSpPr>
        <p:spPr>
          <a:xfrm>
            <a:off x="5292080" y="4437112"/>
            <a:ext cx="2518199" cy="165618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600" b="1" noProof="0" dirty="0" smtClean="0">
                <a:solidFill>
                  <a:srgbClr val="4ECDC4"/>
                </a:solidFill>
                <a:latin typeface="Monserrat"/>
              </a:rPr>
              <a:t>Baja performance</a:t>
            </a:r>
            <a:endParaRPr kumimoji="0" lang="en" sz="1600" b="1" i="0" u="none" strike="noStrike" kern="0" cap="none" spc="0" normalizeH="0" baseline="0" noProof="0" dirty="0" smtClean="0">
              <a:ln>
                <a:noFill/>
              </a:ln>
              <a:solidFill>
                <a:srgbClr val="4ECDC4"/>
              </a:solidFill>
              <a:effectLst/>
              <a:uLnTx/>
              <a:uFillTx/>
              <a:latin typeface="Monserrat"/>
              <a:sym typeface="Arial"/>
            </a:endParaRPr>
          </a:p>
          <a:p>
            <a:r>
              <a:rPr lang="es-AR" sz="1600" b="1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El burbujeo paralelo comenzó a volverse </a:t>
            </a:r>
          </a:p>
          <a:p>
            <a:r>
              <a:rPr lang="es-AR" sz="1600" b="1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más lento a medida que aumentaban los </a:t>
            </a:r>
          </a:p>
          <a:p>
            <a:r>
              <a:rPr lang="es-AR" sz="1600" b="1" dirty="0" err="1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threads</a:t>
            </a:r>
            <a:endParaRPr lang="es-AR" sz="1600" b="1" dirty="0" smtClean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" name="Shape 225"/>
          <p:cNvGrpSpPr/>
          <p:nvPr/>
        </p:nvGrpSpPr>
        <p:grpSpPr>
          <a:xfrm>
            <a:off x="5411026" y="3533483"/>
            <a:ext cx="875649" cy="875649"/>
            <a:chOff x="3782699" y="1538287"/>
            <a:chExt cx="1578600" cy="1578600"/>
          </a:xfrm>
        </p:grpSpPr>
        <p:sp>
          <p:nvSpPr>
            <p:cNvPr id="12" name="Shape 226"/>
            <p:cNvSpPr/>
            <p:nvPr/>
          </p:nvSpPr>
          <p:spPr>
            <a:xfrm>
              <a:off x="37827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227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228"/>
            <p:cNvSpPr/>
            <p:nvPr/>
          </p:nvSpPr>
          <p:spPr>
            <a:xfrm rot="5400000">
              <a:off x="3782699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229"/>
            <p:cNvSpPr/>
            <p:nvPr/>
          </p:nvSpPr>
          <p:spPr>
            <a:xfrm rot="10800000">
              <a:off x="5001899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" name="Shape 235"/>
          <p:cNvGrpSpPr/>
          <p:nvPr/>
        </p:nvGrpSpPr>
        <p:grpSpPr>
          <a:xfrm>
            <a:off x="1665585" y="3533483"/>
            <a:ext cx="875649" cy="875649"/>
            <a:chOff x="3782699" y="1538287"/>
            <a:chExt cx="1578600" cy="1578600"/>
          </a:xfrm>
        </p:grpSpPr>
        <p:sp>
          <p:nvSpPr>
            <p:cNvPr id="17" name="Shape 236"/>
            <p:cNvSpPr/>
            <p:nvPr/>
          </p:nvSpPr>
          <p:spPr>
            <a:xfrm>
              <a:off x="37827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237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238"/>
            <p:cNvSpPr/>
            <p:nvPr/>
          </p:nvSpPr>
          <p:spPr>
            <a:xfrm rot="5400000">
              <a:off x="3782699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39"/>
            <p:cNvSpPr/>
            <p:nvPr/>
          </p:nvSpPr>
          <p:spPr>
            <a:xfrm rot="10800000">
              <a:off x="5001899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" name="Shape 541"/>
          <p:cNvGrpSpPr/>
          <p:nvPr/>
        </p:nvGrpSpPr>
        <p:grpSpPr>
          <a:xfrm>
            <a:off x="1890508" y="3789040"/>
            <a:ext cx="504056" cy="349706"/>
            <a:chOff x="4610450" y="3703750"/>
            <a:chExt cx="453050" cy="332175"/>
          </a:xfrm>
          <a:solidFill>
            <a:srgbClr val="4ECDC4"/>
          </a:solidFill>
        </p:grpSpPr>
        <p:sp>
          <p:nvSpPr>
            <p:cNvPr id="25" name="Shape 54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54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7" name="Shape 554"/>
          <p:cNvGrpSpPr/>
          <p:nvPr/>
        </p:nvGrpSpPr>
        <p:grpSpPr>
          <a:xfrm rot="5400000">
            <a:off x="5652131" y="3789030"/>
            <a:ext cx="370598" cy="370619"/>
            <a:chOff x="570875" y="4322250"/>
            <a:chExt cx="443300" cy="443325"/>
          </a:xfrm>
          <a:solidFill>
            <a:srgbClr val="4ECDC4"/>
          </a:solidFill>
        </p:grpSpPr>
        <p:sp>
          <p:nvSpPr>
            <p:cNvPr id="28" name="Shape 555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556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55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55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179512" y="0"/>
            <a:ext cx="7761599" cy="6440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Punto de vista de cada algoritmo</a:t>
            </a:r>
            <a:endParaRPr lang="en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64704"/>
            <a:ext cx="9144000" cy="217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Shape 204"/>
          <p:cNvSpPr txBox="1">
            <a:spLocks noGrp="1"/>
          </p:cNvSpPr>
          <p:nvPr>
            <p:ph type="body" idx="1"/>
          </p:nvPr>
        </p:nvSpPr>
        <p:spPr>
          <a:xfrm>
            <a:off x="501935" y="4293096"/>
            <a:ext cx="2518199" cy="17281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4ECDC4"/>
                </a:solidFill>
              </a:rPr>
              <a:t>Tendencias</a:t>
            </a:r>
            <a:endParaRPr lang="en" sz="1600" b="1" dirty="0">
              <a:solidFill>
                <a:srgbClr val="4ECDC4"/>
              </a:solidFill>
            </a:endParaRPr>
          </a:p>
          <a:p>
            <a:pPr>
              <a:buNone/>
            </a:pPr>
            <a:r>
              <a:rPr lang="es-AR" sz="1600" b="1" dirty="0" smtClean="0"/>
              <a:t>Parece </a:t>
            </a:r>
            <a:r>
              <a:rPr lang="es-AR" sz="1600" b="1" dirty="0" smtClean="0"/>
              <a:t>existir una </a:t>
            </a:r>
            <a:r>
              <a:rPr lang="es-AR" sz="1600" b="1" dirty="0" smtClean="0"/>
              <a:t>relación directamente proporcional entre </a:t>
            </a:r>
            <a:r>
              <a:rPr lang="es-AR" sz="1600" b="1" dirty="0" smtClean="0"/>
              <a:t>la </a:t>
            </a:r>
            <a:r>
              <a:rPr lang="es-AR" sz="1600" b="1" dirty="0" smtClean="0"/>
              <a:t>cantidad </a:t>
            </a:r>
            <a:r>
              <a:rPr lang="es-AR" sz="1600" b="1" dirty="0" smtClean="0"/>
              <a:t>de </a:t>
            </a:r>
            <a:r>
              <a:rPr lang="es-AR" sz="1600" b="1" dirty="0" smtClean="0"/>
              <a:t>núcleos, </a:t>
            </a:r>
            <a:r>
              <a:rPr lang="es-AR" sz="1600" b="1" dirty="0" err="1" smtClean="0"/>
              <a:t>threads</a:t>
            </a:r>
            <a:r>
              <a:rPr lang="es-AR" sz="1600" b="1" dirty="0" smtClean="0"/>
              <a:t> y velocidad de ejecución</a:t>
            </a:r>
            <a:endParaRPr lang="es-AR" sz="1600" b="1" dirty="0" smtClean="0"/>
          </a:p>
          <a:p>
            <a:pPr lvl="0" rtl="0">
              <a:spcBef>
                <a:spcPts val="0"/>
              </a:spcBef>
              <a:buNone/>
            </a:pPr>
            <a:endParaRPr lang="en" sz="1200" dirty="0"/>
          </a:p>
        </p:txBody>
      </p:sp>
      <p:sp>
        <p:nvSpPr>
          <p:cNvPr id="46" name="Shape 205"/>
          <p:cNvSpPr txBox="1">
            <a:spLocks/>
          </p:cNvSpPr>
          <p:nvPr/>
        </p:nvSpPr>
        <p:spPr>
          <a:xfrm>
            <a:off x="3347864" y="4293096"/>
            <a:ext cx="2518199" cy="165618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600" b="1" noProof="0" dirty="0" smtClean="0">
                <a:solidFill>
                  <a:srgbClr val="4ECDC4"/>
                </a:solidFill>
                <a:latin typeface="Monserrat"/>
              </a:rPr>
              <a:t>Ganadores</a:t>
            </a:r>
            <a:endParaRPr kumimoji="0" lang="en" sz="1600" b="1" i="0" u="none" strike="noStrike" kern="0" cap="none" spc="0" normalizeH="0" baseline="0" noProof="0" dirty="0" smtClean="0">
              <a:ln>
                <a:noFill/>
              </a:ln>
              <a:solidFill>
                <a:srgbClr val="4ECDC4"/>
              </a:solidFill>
              <a:effectLst/>
              <a:uLnTx/>
              <a:uFillTx/>
              <a:latin typeface="Monserrat"/>
              <a:sym typeface="Arial"/>
            </a:endParaRPr>
          </a:p>
          <a:p>
            <a:pPr>
              <a:buClr>
                <a:srgbClr val="C7F464"/>
              </a:buClr>
              <a:buSzPct val="100000"/>
            </a:pPr>
            <a:r>
              <a:rPr lang="es-AR" sz="1600" b="1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De 4 algoritmos, se obtuvieron 3 combinaciones </a:t>
            </a:r>
            <a:r>
              <a:rPr lang="es-AR" sz="1600" b="1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de núcleos y </a:t>
            </a:r>
            <a:r>
              <a:rPr lang="es-AR" sz="1600" b="1" dirty="0" err="1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threads</a:t>
            </a:r>
            <a:r>
              <a:rPr lang="es-AR" sz="1600" b="1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 ganadoras </a:t>
            </a:r>
            <a:r>
              <a:rPr lang="es-AR" sz="1600" b="1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distintas</a:t>
            </a:r>
          </a:p>
        </p:txBody>
      </p:sp>
      <p:sp>
        <p:nvSpPr>
          <p:cNvPr id="47" name="Shape 206"/>
          <p:cNvSpPr txBox="1">
            <a:spLocks/>
          </p:cNvSpPr>
          <p:nvPr/>
        </p:nvSpPr>
        <p:spPr>
          <a:xfrm>
            <a:off x="6300192" y="4293096"/>
            <a:ext cx="2518199" cy="143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ECDC4"/>
                </a:solidFill>
                <a:effectLst/>
                <a:uLnTx/>
                <a:uFillTx/>
                <a:latin typeface="Monserrat"/>
                <a:sym typeface="Arial"/>
              </a:rPr>
              <a:t>Mayor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ECDC4"/>
                </a:solidFill>
                <a:effectLst/>
                <a:uLnTx/>
                <a:uFillTx/>
                <a:latin typeface="Monserrat"/>
                <a:sym typeface="Arial"/>
              </a:rPr>
              <a:t>progreso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4ECDC4"/>
              </a:solidFill>
              <a:effectLst/>
              <a:uLnTx/>
              <a:uFillTx/>
              <a:latin typeface="Monserrat"/>
              <a:sym typeface="Arial"/>
            </a:endParaRPr>
          </a:p>
          <a:p>
            <a:r>
              <a:rPr lang="es-AR" sz="1600" b="1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El </a:t>
            </a:r>
            <a:r>
              <a:rPr lang="es-AR" sz="1600" b="1" dirty="0" err="1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Insertion</a:t>
            </a:r>
            <a:r>
              <a:rPr lang="es-AR" sz="1600" b="1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AR" sz="1600" b="1" dirty="0" err="1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Sort</a:t>
            </a:r>
            <a:r>
              <a:rPr lang="es-AR" sz="1600" b="1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 obtuvo el mejor porcentaje de mejora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Shape 225"/>
          <p:cNvGrpSpPr/>
          <p:nvPr/>
        </p:nvGrpSpPr>
        <p:grpSpPr>
          <a:xfrm>
            <a:off x="3466810" y="3389467"/>
            <a:ext cx="875649" cy="875649"/>
            <a:chOff x="3782699" y="1538287"/>
            <a:chExt cx="1578600" cy="1578600"/>
          </a:xfrm>
        </p:grpSpPr>
        <p:sp>
          <p:nvSpPr>
            <p:cNvPr id="49" name="Shape 226"/>
            <p:cNvSpPr/>
            <p:nvPr/>
          </p:nvSpPr>
          <p:spPr>
            <a:xfrm>
              <a:off x="37827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227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228"/>
            <p:cNvSpPr/>
            <p:nvPr/>
          </p:nvSpPr>
          <p:spPr>
            <a:xfrm rot="5400000">
              <a:off x="3782699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229"/>
            <p:cNvSpPr/>
            <p:nvPr/>
          </p:nvSpPr>
          <p:spPr>
            <a:xfrm rot="10800000">
              <a:off x="5001899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" name="Shape 230"/>
          <p:cNvGrpSpPr/>
          <p:nvPr/>
        </p:nvGrpSpPr>
        <p:grpSpPr>
          <a:xfrm>
            <a:off x="6420156" y="3389467"/>
            <a:ext cx="875649" cy="875649"/>
            <a:chOff x="3782699" y="1538287"/>
            <a:chExt cx="1578600" cy="1578600"/>
          </a:xfrm>
        </p:grpSpPr>
        <p:sp>
          <p:nvSpPr>
            <p:cNvPr id="54" name="Shape 231"/>
            <p:cNvSpPr/>
            <p:nvPr/>
          </p:nvSpPr>
          <p:spPr>
            <a:xfrm>
              <a:off x="37827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232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233"/>
            <p:cNvSpPr/>
            <p:nvPr/>
          </p:nvSpPr>
          <p:spPr>
            <a:xfrm rot="5400000">
              <a:off x="3782699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234"/>
            <p:cNvSpPr/>
            <p:nvPr/>
          </p:nvSpPr>
          <p:spPr>
            <a:xfrm rot="10800000">
              <a:off x="5001899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" name="Shape 235"/>
          <p:cNvGrpSpPr/>
          <p:nvPr/>
        </p:nvGrpSpPr>
        <p:grpSpPr>
          <a:xfrm>
            <a:off x="619856" y="3389467"/>
            <a:ext cx="875649" cy="875649"/>
            <a:chOff x="3782699" y="1538287"/>
            <a:chExt cx="1578600" cy="1578600"/>
          </a:xfrm>
        </p:grpSpPr>
        <p:sp>
          <p:nvSpPr>
            <p:cNvPr id="59" name="Shape 236"/>
            <p:cNvSpPr/>
            <p:nvPr/>
          </p:nvSpPr>
          <p:spPr>
            <a:xfrm>
              <a:off x="37827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237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238"/>
            <p:cNvSpPr/>
            <p:nvPr/>
          </p:nvSpPr>
          <p:spPr>
            <a:xfrm rot="5400000">
              <a:off x="3782699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239"/>
            <p:cNvSpPr/>
            <p:nvPr/>
          </p:nvSpPr>
          <p:spPr>
            <a:xfrm rot="10800000">
              <a:off x="5001899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" name="Shape 252"/>
          <p:cNvGrpSpPr/>
          <p:nvPr/>
        </p:nvGrpSpPr>
        <p:grpSpPr>
          <a:xfrm>
            <a:off x="3726496" y="3704605"/>
            <a:ext cx="356303" cy="360399"/>
            <a:chOff x="5297950" y="1632050"/>
            <a:chExt cx="426200" cy="431100"/>
          </a:xfrm>
        </p:grpSpPr>
        <p:sp>
          <p:nvSpPr>
            <p:cNvPr id="67" name="Shape 253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254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7" name="Shape 541"/>
          <p:cNvGrpSpPr/>
          <p:nvPr/>
        </p:nvGrpSpPr>
        <p:grpSpPr>
          <a:xfrm>
            <a:off x="844779" y="3645024"/>
            <a:ext cx="504056" cy="349706"/>
            <a:chOff x="4610450" y="3703750"/>
            <a:chExt cx="453050" cy="332175"/>
          </a:xfrm>
          <a:solidFill>
            <a:srgbClr val="4ECDC4"/>
          </a:solidFill>
        </p:grpSpPr>
        <p:sp>
          <p:nvSpPr>
            <p:cNvPr id="78" name="Shape 54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54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" name="Shape 531"/>
          <p:cNvGrpSpPr/>
          <p:nvPr/>
        </p:nvGrpSpPr>
        <p:grpSpPr>
          <a:xfrm>
            <a:off x="6677427" y="3645024"/>
            <a:ext cx="324660" cy="338956"/>
            <a:chOff x="3294650" y="3652450"/>
            <a:chExt cx="388350" cy="405450"/>
          </a:xfrm>
          <a:solidFill>
            <a:srgbClr val="4ECDC4"/>
          </a:solidFill>
        </p:grpSpPr>
        <p:sp>
          <p:nvSpPr>
            <p:cNvPr id="81" name="Shape 532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533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534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9 Imagen" descr="banner-demo-1600px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0" y="0"/>
            <a:ext cx="9057199" cy="6858000"/>
          </a:xfrm>
          <a:prstGeom prst="rect">
            <a:avLst/>
          </a:prstGeom>
        </p:spPr>
      </p:pic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2671800" y="2123600"/>
            <a:ext cx="3800400" cy="2610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FFFFFF"/>
                </a:solidFill>
              </a:rPr>
              <a:t>DEMO</a:t>
            </a:r>
            <a:endParaRPr lang="en" dirty="0" smtClean="0">
              <a:solidFill>
                <a:srgbClr val="FFFFFF"/>
              </a:solidFill>
            </a:endParaRPr>
          </a:p>
        </p:txBody>
      </p:sp>
      <p:grpSp>
        <p:nvGrpSpPr>
          <p:cNvPr id="2" name="Shape 134"/>
          <p:cNvGrpSpPr/>
          <p:nvPr/>
        </p:nvGrpSpPr>
        <p:grpSpPr>
          <a:xfrm>
            <a:off x="3266418" y="2123497"/>
            <a:ext cx="2611162" cy="2611004"/>
            <a:chOff x="3782699" y="1538287"/>
            <a:chExt cx="1578600" cy="1578600"/>
          </a:xfrm>
        </p:grpSpPr>
        <p:sp>
          <p:nvSpPr>
            <p:cNvPr id="135" name="Shape 135"/>
            <p:cNvSpPr/>
            <p:nvPr/>
          </p:nvSpPr>
          <p:spPr>
            <a:xfrm>
              <a:off x="37827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 rot="5400000">
              <a:off x="3782699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10800000">
              <a:off x="5001899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2671800" y="2123600"/>
            <a:ext cx="3800400" cy="2610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FFFFFF"/>
                </a:solidFill>
              </a:rPr>
              <a:t>DEMO</a:t>
            </a:r>
            <a:endParaRPr lang="en" dirty="0" smtClean="0">
              <a:solidFill>
                <a:srgbClr val="FFFFFF"/>
              </a:solidFill>
            </a:endParaRPr>
          </a:p>
        </p:txBody>
      </p:sp>
      <p:pic>
        <p:nvPicPr>
          <p:cNvPr id="9" name="Ejecucion 8 nucleos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46987" y="0"/>
            <a:ext cx="8997013" cy="5373216"/>
          </a:xfrm>
          <a:prstGeom prst="rect">
            <a:avLst/>
          </a:prstGeom>
        </p:spPr>
      </p:pic>
      <p:pic>
        <p:nvPicPr>
          <p:cNvPr id="17410" name="Picture 2" descr="https://www.youtube.com/yt/brand/media/image/YouTube-logo-full_color.png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47160" y="5157192"/>
            <a:ext cx="3196840" cy="19892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0" y="0"/>
            <a:ext cx="9144000" cy="26199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 txBox="1">
            <a:spLocks noGrp="1"/>
          </p:cNvSpPr>
          <p:nvPr>
            <p:ph type="ctrTitle" idx="4294967295"/>
          </p:nvPr>
        </p:nvSpPr>
        <p:spPr>
          <a:xfrm>
            <a:off x="582500" y="1650475"/>
            <a:ext cx="67460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0" dirty="0" smtClean="0">
                <a:solidFill>
                  <a:srgbClr val="4ECDC4"/>
                </a:solidFill>
              </a:rPr>
              <a:t>Gracias!</a:t>
            </a:r>
            <a:endParaRPr lang="en" sz="12000" dirty="0">
              <a:solidFill>
                <a:srgbClr val="4ECDC4"/>
              </a:solidFill>
            </a:endParaRPr>
          </a:p>
        </p:txBody>
      </p:sp>
      <p:sp>
        <p:nvSpPr>
          <p:cNvPr id="332" name="Shape 332"/>
          <p:cNvSpPr txBox="1">
            <a:spLocks noGrp="1"/>
          </p:cNvSpPr>
          <p:nvPr>
            <p:ph type="subTitle" idx="4294967295"/>
          </p:nvPr>
        </p:nvSpPr>
        <p:spPr>
          <a:xfrm>
            <a:off x="701982" y="2917881"/>
            <a:ext cx="5025299" cy="83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b="1" dirty="0" smtClean="0"/>
              <a:t>¿Preguntas?</a:t>
            </a:r>
            <a:endParaRPr lang="en" sz="4000" b="1" dirty="0"/>
          </a:p>
        </p:txBody>
      </p:sp>
      <p:sp>
        <p:nvSpPr>
          <p:cNvPr id="334" name="Shape 334"/>
          <p:cNvSpPr/>
          <p:nvPr/>
        </p:nvSpPr>
        <p:spPr>
          <a:xfrm>
            <a:off x="813272" y="4100263"/>
            <a:ext cx="1533600" cy="137699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54F5B"/>
              </a:solidFill>
            </a:endParaRPr>
          </a:p>
        </p:txBody>
      </p:sp>
      <p:grpSp>
        <p:nvGrpSpPr>
          <p:cNvPr id="7" name="Shape 462"/>
          <p:cNvGrpSpPr/>
          <p:nvPr/>
        </p:nvGrpSpPr>
        <p:grpSpPr>
          <a:xfrm>
            <a:off x="5004048" y="3501008"/>
            <a:ext cx="3528392" cy="2598750"/>
            <a:chOff x="6625350" y="1613750"/>
            <a:chExt cx="480525" cy="438400"/>
          </a:xfrm>
        </p:grpSpPr>
        <p:sp>
          <p:nvSpPr>
            <p:cNvPr id="8" name="Shape 463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64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65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66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6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0" y="4941168"/>
            <a:ext cx="9468544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000" dirty="0" smtClean="0">
                <a:solidFill>
                  <a:srgbClr val="FFFFFF"/>
                </a:solidFill>
              </a:rPr>
              <a:t>Windows 7 + </a:t>
            </a:r>
            <a:br>
              <a:rPr lang="en" sz="7000" dirty="0" smtClean="0">
                <a:solidFill>
                  <a:srgbClr val="FFFFFF"/>
                </a:solidFill>
              </a:rPr>
            </a:br>
            <a:r>
              <a:rPr lang="en" sz="7000" dirty="0" smtClean="0">
                <a:solidFill>
                  <a:srgbClr val="FFFFFF"/>
                </a:solidFill>
              </a:rPr>
              <a:t>Visual Studio 2012 + C/C++</a:t>
            </a:r>
            <a:endParaRPr lang="en" sz="7000" dirty="0">
              <a:solidFill>
                <a:srgbClr val="FFFFFF"/>
              </a:solidFill>
            </a:endParaRPr>
          </a:p>
        </p:txBody>
      </p:sp>
      <p:grpSp>
        <p:nvGrpSpPr>
          <p:cNvPr id="95" name="Shape 95"/>
          <p:cNvGrpSpPr/>
          <p:nvPr/>
        </p:nvGrpSpPr>
        <p:grpSpPr>
          <a:xfrm>
            <a:off x="3635896" y="404664"/>
            <a:ext cx="1934076" cy="1728192"/>
            <a:chOff x="3782699" y="1538287"/>
            <a:chExt cx="1578600" cy="1578600"/>
          </a:xfrm>
        </p:grpSpPr>
        <p:sp>
          <p:nvSpPr>
            <p:cNvPr id="96" name="Shape 96"/>
            <p:cNvSpPr/>
            <p:nvPr/>
          </p:nvSpPr>
          <p:spPr>
            <a:xfrm>
              <a:off x="37827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 rot="5400000">
              <a:off x="3782699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 rot="10800000">
              <a:off x="5001899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" name="Shape 500"/>
          <p:cNvGrpSpPr/>
          <p:nvPr/>
        </p:nvGrpSpPr>
        <p:grpSpPr>
          <a:xfrm>
            <a:off x="4139952" y="980728"/>
            <a:ext cx="864096" cy="720080"/>
            <a:chOff x="2583325" y="2972875"/>
            <a:chExt cx="462850" cy="445750"/>
          </a:xfrm>
        </p:grpSpPr>
        <p:sp>
          <p:nvSpPr>
            <p:cNvPr id="11" name="Shape 501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502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0" y="3863725"/>
            <a:ext cx="5652120" cy="1910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C7F464"/>
                </a:solidFill>
              </a:rPr>
              <a:t>2.</a:t>
            </a:r>
            <a:endParaRPr lang="en" sz="9600" dirty="0">
              <a:solidFill>
                <a:srgbClr val="C7F464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Algoritmos elegidos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0" y="1988840"/>
            <a:ext cx="9468544" cy="450912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</a:pPr>
            <a:r>
              <a:rPr lang="en" sz="6000" dirty="0" smtClean="0">
                <a:solidFill>
                  <a:srgbClr val="FFFFFF"/>
                </a:solidFill>
              </a:rPr>
              <a:t>Burbujeo</a:t>
            </a:r>
            <a:br>
              <a:rPr lang="en" sz="6000" dirty="0" smtClean="0">
                <a:solidFill>
                  <a:srgbClr val="FFFFFF"/>
                </a:solidFill>
              </a:rPr>
            </a:br>
            <a:r>
              <a:rPr lang="en" sz="6000" dirty="0" smtClean="0">
                <a:solidFill>
                  <a:srgbClr val="FFFFFF"/>
                </a:solidFill>
              </a:rPr>
              <a:t>Burbujeo bidireccional</a:t>
            </a:r>
            <a:br>
              <a:rPr lang="en" sz="6000" dirty="0" smtClean="0">
                <a:solidFill>
                  <a:srgbClr val="FFFFFF"/>
                </a:solidFill>
              </a:rPr>
            </a:br>
            <a:r>
              <a:rPr lang="en" sz="6000" dirty="0" smtClean="0">
                <a:solidFill>
                  <a:srgbClr val="FFFFFF"/>
                </a:solidFill>
              </a:rPr>
              <a:t>Shell Sort</a:t>
            </a:r>
            <a:br>
              <a:rPr lang="en" sz="6000" dirty="0" smtClean="0">
                <a:solidFill>
                  <a:srgbClr val="FFFFFF"/>
                </a:solidFill>
              </a:rPr>
            </a:br>
            <a:r>
              <a:rPr lang="en" sz="6000" dirty="0" smtClean="0">
                <a:solidFill>
                  <a:srgbClr val="FFFFFF"/>
                </a:solidFill>
              </a:rPr>
              <a:t>Insertion Sort</a:t>
            </a:r>
            <a:endParaRPr lang="en" sz="6000" dirty="0">
              <a:solidFill>
                <a:srgbClr val="FFFFFF"/>
              </a:solidFill>
            </a:endParaRPr>
          </a:p>
        </p:txBody>
      </p:sp>
      <p:grpSp>
        <p:nvGrpSpPr>
          <p:cNvPr id="2" name="Shape 95"/>
          <p:cNvGrpSpPr/>
          <p:nvPr/>
        </p:nvGrpSpPr>
        <p:grpSpPr>
          <a:xfrm>
            <a:off x="3635896" y="188640"/>
            <a:ext cx="1934076" cy="1728192"/>
            <a:chOff x="3782699" y="1538287"/>
            <a:chExt cx="1578600" cy="1578600"/>
          </a:xfrm>
        </p:grpSpPr>
        <p:sp>
          <p:nvSpPr>
            <p:cNvPr id="96" name="Shape 96"/>
            <p:cNvSpPr/>
            <p:nvPr/>
          </p:nvSpPr>
          <p:spPr>
            <a:xfrm>
              <a:off x="37827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 rot="5400000">
              <a:off x="3782699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 rot="10800000">
              <a:off x="5001899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3" name="Shape 507"/>
          <p:cNvGrpSpPr/>
          <p:nvPr/>
        </p:nvGrpSpPr>
        <p:grpSpPr>
          <a:xfrm>
            <a:off x="4067944" y="620688"/>
            <a:ext cx="1080120" cy="864096"/>
            <a:chOff x="5255200" y="3006475"/>
            <a:chExt cx="511700" cy="378575"/>
          </a:xfrm>
        </p:grpSpPr>
        <p:sp>
          <p:nvSpPr>
            <p:cNvPr id="14" name="Shape 50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50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F464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0" y="0"/>
            <a:ext cx="9144000" cy="2286900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454F5B"/>
              </a:solidFill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0" y="2284047"/>
            <a:ext cx="9144000" cy="22869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ctrTitle" idx="4294967295"/>
          </p:nvPr>
        </p:nvSpPr>
        <p:spPr>
          <a:xfrm>
            <a:off x="683568" y="548680"/>
            <a:ext cx="77724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sz="7200" smtClean="0">
                <a:solidFill>
                  <a:srgbClr val="4ECDC4"/>
                </a:solidFill>
              </a:rPr>
              <a:t>О(n²)</a:t>
            </a:r>
            <a:endParaRPr lang="en" sz="7200" dirty="0">
              <a:solidFill>
                <a:srgbClr val="4ECDC4"/>
              </a:solidFill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subTitle" idx="4294967295"/>
          </p:nvPr>
        </p:nvSpPr>
        <p:spPr>
          <a:xfrm>
            <a:off x="683568" y="1556792"/>
            <a:ext cx="77724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</a:rPr>
              <a:t>Performance para el peor caso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ctrTitle" idx="4294967295"/>
          </p:nvPr>
        </p:nvSpPr>
        <p:spPr>
          <a:xfrm>
            <a:off x="685799" y="4902599"/>
            <a:ext cx="77724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sz="7200" dirty="0" smtClean="0"/>
              <a:t>O(n²)</a:t>
            </a:r>
            <a:endParaRPr lang="en" sz="7200" dirty="0">
              <a:solidFill>
                <a:srgbClr val="4ECDC4"/>
              </a:solidFill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subTitle" idx="4294967295"/>
          </p:nvPr>
        </p:nvSpPr>
        <p:spPr>
          <a:xfrm>
            <a:off x="685799" y="5844144"/>
            <a:ext cx="77724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</a:rPr>
              <a:t>Complejidad</a:t>
            </a:r>
            <a:endParaRPr lang="en" sz="2400" dirty="0">
              <a:solidFill>
                <a:schemeClr val="tx1"/>
              </a:solidFill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ctrTitle" idx="4294967295"/>
          </p:nvPr>
        </p:nvSpPr>
        <p:spPr>
          <a:xfrm>
            <a:off x="685799" y="2616599"/>
            <a:ext cx="77724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sz="7200" dirty="0" smtClean="0">
                <a:solidFill>
                  <a:srgbClr val="C7F464"/>
                </a:solidFill>
              </a:rPr>
              <a:t>O(n)</a:t>
            </a:r>
            <a:endParaRPr lang="en" sz="4800" dirty="0">
              <a:solidFill>
                <a:srgbClr val="C7F464"/>
              </a:solidFill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subTitle" idx="4294967295"/>
          </p:nvPr>
        </p:nvSpPr>
        <p:spPr>
          <a:xfrm>
            <a:off x="685799" y="3558144"/>
            <a:ext cx="77724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</a:rPr>
              <a:t>Performance para el mejor caso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5375020" y="0"/>
            <a:ext cx="376898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6000" b="1" dirty="0" smtClean="0">
                <a:solidFill>
                  <a:srgbClr val="FFFFFF"/>
                </a:solidFill>
                <a:latin typeface="Montserrat"/>
                <a:sym typeface="Montserrat"/>
              </a:rPr>
              <a:t>Burbujeo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251520" y="0"/>
            <a:ext cx="7761599" cy="657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Burbujeo - Versión lineal</a:t>
            </a:r>
            <a:endParaRPr lang="e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620688"/>
            <a:ext cx="8819492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251520" y="0"/>
            <a:ext cx="7761599" cy="657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Burbujeo - Versión paralela</a:t>
            </a:r>
            <a:endParaRPr lang="e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620688"/>
            <a:ext cx="7632848" cy="6212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F464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0" y="0"/>
            <a:ext cx="9144000" cy="2286900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454F5B"/>
              </a:solidFill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0" y="2284047"/>
            <a:ext cx="9144000" cy="22869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ctrTitle" idx="4294967295"/>
          </p:nvPr>
        </p:nvSpPr>
        <p:spPr>
          <a:xfrm>
            <a:off x="683568" y="548680"/>
            <a:ext cx="77724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sz="7200" dirty="0" smtClean="0">
                <a:solidFill>
                  <a:srgbClr val="4ECDC4"/>
                </a:solidFill>
              </a:rPr>
              <a:t>О(n²)</a:t>
            </a:r>
            <a:endParaRPr lang="en" sz="7200" dirty="0">
              <a:solidFill>
                <a:srgbClr val="4ECDC4"/>
              </a:solidFill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subTitle" idx="4294967295"/>
          </p:nvPr>
        </p:nvSpPr>
        <p:spPr>
          <a:xfrm>
            <a:off x="683568" y="1556792"/>
            <a:ext cx="77724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</a:rPr>
              <a:t>Performance para el peor caso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ctrTitle" idx="4294967295"/>
          </p:nvPr>
        </p:nvSpPr>
        <p:spPr>
          <a:xfrm>
            <a:off x="685799" y="4902599"/>
            <a:ext cx="77724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sz="7200" dirty="0" smtClean="0"/>
              <a:t>O(n²)</a:t>
            </a:r>
            <a:endParaRPr lang="en" sz="7200" dirty="0">
              <a:solidFill>
                <a:srgbClr val="4ECDC4"/>
              </a:solidFill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subTitle" idx="4294967295"/>
          </p:nvPr>
        </p:nvSpPr>
        <p:spPr>
          <a:xfrm>
            <a:off x="685799" y="5844144"/>
            <a:ext cx="77724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</a:rPr>
              <a:t>Complejidad</a:t>
            </a:r>
            <a:endParaRPr lang="en" sz="2400" dirty="0">
              <a:solidFill>
                <a:schemeClr val="tx1"/>
              </a:solidFill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ctrTitle" idx="4294967295"/>
          </p:nvPr>
        </p:nvSpPr>
        <p:spPr>
          <a:xfrm>
            <a:off x="685799" y="2616599"/>
            <a:ext cx="77724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sz="7200" dirty="0" smtClean="0">
                <a:solidFill>
                  <a:srgbClr val="C7F464"/>
                </a:solidFill>
              </a:rPr>
              <a:t>O(n)</a:t>
            </a:r>
            <a:endParaRPr lang="en" sz="4800" dirty="0">
              <a:solidFill>
                <a:srgbClr val="C7F464"/>
              </a:solidFill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subTitle" idx="4294967295"/>
          </p:nvPr>
        </p:nvSpPr>
        <p:spPr>
          <a:xfrm>
            <a:off x="685799" y="3558144"/>
            <a:ext cx="77724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</a:rPr>
              <a:t>Performance para el mejor caso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2879304" y="0"/>
            <a:ext cx="62646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" sz="4000" b="1" dirty="0" smtClean="0">
                <a:solidFill>
                  <a:srgbClr val="FFFFFF"/>
                </a:solidFill>
                <a:latin typeface="Montserrat"/>
                <a:sym typeface="Montserrat"/>
              </a:rPr>
              <a:t>Burbujeo bidireccional</a:t>
            </a:r>
          </a:p>
          <a:p>
            <a:pPr algn="r"/>
            <a:r>
              <a:rPr lang="en" sz="4000" b="1" dirty="0" smtClean="0">
                <a:solidFill>
                  <a:srgbClr val="FFFFFF"/>
                </a:solidFill>
                <a:latin typeface="Montserrat"/>
                <a:sym typeface="Montserrat"/>
              </a:rPr>
              <a:t>(Cocktail sort)</a:t>
            </a:r>
            <a:endParaRPr lang="es-E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276</Words>
  <Application>Microsoft Office PowerPoint</Application>
  <PresentationFormat>Presentación en pantalla (4:3)</PresentationFormat>
  <Paragraphs>71</Paragraphs>
  <Slides>29</Slides>
  <Notes>29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29</vt:i4>
      </vt:variant>
    </vt:vector>
  </HeadingPairs>
  <TitlesOfParts>
    <vt:vector size="36" baseType="lpstr">
      <vt:lpstr>Arial</vt:lpstr>
      <vt:lpstr>Montserrat</vt:lpstr>
      <vt:lpstr>Monserrat</vt:lpstr>
      <vt:lpstr>Times New Roman</vt:lpstr>
      <vt:lpstr>Desdemona template</vt:lpstr>
      <vt:lpstr>1_Desdemona template</vt:lpstr>
      <vt:lpstr>2_Desdemona template</vt:lpstr>
      <vt:lpstr>Algoritmos de ordenamiento con OpenMP</vt:lpstr>
      <vt:lpstr>1. Plataforma</vt:lpstr>
      <vt:lpstr>Windows 7 +  Visual Studio 2012 + C/C++</vt:lpstr>
      <vt:lpstr>2. Algoritmos elegidos</vt:lpstr>
      <vt:lpstr>Burbujeo Burbujeo bidireccional Shell Sort Insertion Sort</vt:lpstr>
      <vt:lpstr>О(n²)</vt:lpstr>
      <vt:lpstr>Burbujeo - Versión lineal</vt:lpstr>
      <vt:lpstr>Burbujeo - Versión paralela</vt:lpstr>
      <vt:lpstr>О(n²)</vt:lpstr>
      <vt:lpstr>Burbujeo bidireccional - Versión lineal</vt:lpstr>
      <vt:lpstr>Burbujeo bidireccional - Versión paralela</vt:lpstr>
      <vt:lpstr>O(nlog2²n) </vt:lpstr>
      <vt:lpstr>Shell Sort- Versión lineal</vt:lpstr>
      <vt:lpstr>Shell Sort- Versión paralela</vt:lpstr>
      <vt:lpstr>O(n²) </vt:lpstr>
      <vt:lpstr>Insertion Sort - Versión lineal</vt:lpstr>
      <vt:lpstr>Insertion Sort - Versión paralela</vt:lpstr>
      <vt:lpstr>5 ejecuciones diferentes</vt:lpstr>
      <vt:lpstr>1ra ejecución – 8 núcleos con 8 threads</vt:lpstr>
      <vt:lpstr>2da ejecución – 8 núcleos con 4 threads</vt:lpstr>
      <vt:lpstr>3ra ejecución – 8 núcleos con 12 threads</vt:lpstr>
      <vt:lpstr>4ta ejecución – 8 núcleos con 50 threads</vt:lpstr>
      <vt:lpstr>5ta ejecución – 2 núcleos con 2 threads</vt:lpstr>
      <vt:lpstr>3. Conclusiones</vt:lpstr>
      <vt:lpstr>Punto de vista del programa completo</vt:lpstr>
      <vt:lpstr>Punto de vista de cada algoritmo</vt:lpstr>
      <vt:lpstr>DEMO</vt:lpstr>
      <vt:lpstr>DEMO</vt:lpstr>
      <vt:lpstr>Gracias!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de ordenamiento con OpenMP</dc:title>
  <cp:lastModifiedBy>Marco</cp:lastModifiedBy>
  <cp:revision>74</cp:revision>
  <dcterms:modified xsi:type="dcterms:W3CDTF">2016-06-12T23:03:32Z</dcterms:modified>
</cp:coreProperties>
</file>