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25"/>
  </p:handoutMasterIdLst>
  <p:sldIdLst>
    <p:sldId id="256" r:id="rId2"/>
    <p:sldId id="257" r:id="rId3"/>
    <p:sldId id="261" r:id="rId4"/>
    <p:sldId id="262" r:id="rId5"/>
    <p:sldId id="267" r:id="rId6"/>
    <p:sldId id="268" r:id="rId7"/>
    <p:sldId id="280" r:id="rId8"/>
    <p:sldId id="281" r:id="rId9"/>
    <p:sldId id="282" r:id="rId10"/>
    <p:sldId id="283" r:id="rId11"/>
    <p:sldId id="284" r:id="rId12"/>
    <p:sldId id="270" r:id="rId13"/>
    <p:sldId id="285" r:id="rId14"/>
    <p:sldId id="272" r:id="rId15"/>
    <p:sldId id="271" r:id="rId16"/>
    <p:sldId id="263" r:id="rId17"/>
    <p:sldId id="264" r:id="rId18"/>
    <p:sldId id="276" r:id="rId19"/>
    <p:sldId id="277" r:id="rId20"/>
    <p:sldId id="278" r:id="rId21"/>
    <p:sldId id="279" r:id="rId22"/>
    <p:sldId id="265" r:id="rId23"/>
    <p:sldId id="286" r:id="rId24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ов Евгений Юрьевич" initials="ИЕЮ" lastIdx="1" clrIdx="0">
    <p:extLst>
      <p:ext uri="{19B8F6BF-5375-455C-9EA6-DF929625EA0E}">
        <p15:presenceInfo xmlns:p15="http://schemas.microsoft.com/office/powerpoint/2012/main" userId="S-1-5-21-2322659857-2933275955-2042224623-276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523"/>
    <a:srgbClr val="EE3424"/>
    <a:srgbClr val="D2D3D5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58" autoAdjust="0"/>
  </p:normalViewPr>
  <p:slideViewPr>
    <p:cSldViewPr>
      <p:cViewPr varScale="1">
        <p:scale>
          <a:sx n="94" d="100"/>
          <a:sy n="94" d="100"/>
        </p:scale>
        <p:origin x="1421" y="91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p-value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1F-4ECE-B158-B6AC8510F8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1F-4ECE-B158-B6AC8510F8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1F-4ECE-B158-B6AC8510F8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0.001&lt;p-val &lt; 0.005</c:v>
                </c:pt>
                <c:pt idx="1">
                  <c:v>p-val &lt; 0.001</c:v>
                </c:pt>
                <c:pt idx="2">
                  <c:v>p-val&gt;0.005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</c:v>
                </c:pt>
                <c:pt idx="1">
                  <c:v>18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1F-4ECE-B158-B6AC8510F83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20:59:55.12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F2383-6B47-4CAD-B6B4-8F9988B8C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E264C-69C5-4445-8E5E-26369CCBFD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758C4-055A-4DB8-AC8F-A3C5DBBD3FC5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67B6F-0B21-4F4C-997B-F78ACC250A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54C94-213C-4717-BF35-8791CD2F08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834E2-1A68-4624-8094-DFFF43146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6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14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9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5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13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17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8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4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60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9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93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42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Sergey/RussianRailways/tree/master/%D0%A0%D0%B5%D1%88%D0%B5%D0%BD%D0%B8%D0%B5%201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Sergey/RussianRailways/tree/master/%D0%A0%D0%B5%D1%88%D0%B5%D0%BD%D0%B8%D0%B5%201" TargetMode="External"/><Relationship Id="rId7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hyperlink" Target="https://github.com/Yuren293/RussianRailways" TargetMode="Externa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8.png"/><Relationship Id="rId7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4D74AB-D919-4070-927C-A6C830BDFD78}"/>
              </a:ext>
            </a:extLst>
          </p:cNvPr>
          <p:cNvSpPr/>
          <p:nvPr/>
        </p:nvSpPr>
        <p:spPr>
          <a:xfrm>
            <a:off x="0" y="1489348"/>
            <a:ext cx="9144000" cy="14607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2991" y="850404"/>
            <a:ext cx="7344816" cy="720080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Учебная практика «Решено»</a:t>
            </a:r>
          </a:p>
        </p:txBody>
      </p:sp>
      <p:pic>
        <p:nvPicPr>
          <p:cNvPr id="1026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E2B6B74-7336-4B35-8690-E0889C087482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9" name="Picture 5" descr="C:\Users\idshe\OneDrive\Рабочий стол\Учеба 2 сем\logo_rzd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idshe\OneDrive\Рабочий стол\Учеба 2 сем\logo_road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252990" y="1633364"/>
            <a:ext cx="8872573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</a:rPr>
              <a:t>Кейс от НИИАС/РЖД: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ru-RU" sz="2800" b="1" dirty="0">
                <a:solidFill>
                  <a:schemeClr val="bg1"/>
                </a:solidFill>
              </a:rPr>
              <a:t>Прогнозирование зарождающегося вагонопотока</a:t>
            </a:r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08090"/>
              </p:ext>
            </p:extLst>
          </p:nvPr>
        </p:nvGraphicFramePr>
        <p:xfrm>
          <a:off x="5741188" y="3094082"/>
          <a:ext cx="3384376" cy="123194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8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1945">
                <a:tc>
                  <a:txBody>
                    <a:bodyPr/>
                    <a:lstStyle/>
                    <a:p>
                      <a:pPr marL="0" marR="0" lvl="5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Команда №10:</a:t>
                      </a:r>
                    </a:p>
                    <a:p>
                      <a:endParaRPr lang="ru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Котеленко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Юрий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Иванов Евгений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Гурылёв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Сергей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Костецкий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Ярослав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Терещенко Елена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Черганова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Юлия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95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913284"/>
            <a:ext cx="4111859" cy="6480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MLP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3FBEDCF-15AC-4FF5-81E1-04F77FC1B740}"/>
              </a:ext>
            </a:extLst>
          </p:cNvPr>
          <p:cNvSpPr txBox="1">
            <a:spLocks/>
          </p:cNvSpPr>
          <p:nvPr/>
        </p:nvSpPr>
        <p:spPr>
          <a:xfrm>
            <a:off x="4951532" y="913284"/>
            <a:ext cx="3652993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CNN</a:t>
            </a:r>
            <a:endParaRPr lang="ru-RU" sz="2800" dirty="0">
              <a:solidFill>
                <a:srgbClr val="C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10D152-7498-42F2-8B78-F70398444A97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:a16="http://schemas.microsoft.com/office/drawing/2014/main" id="{EAA0500D-A2A4-4088-83F3-11427DE61AD0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D92D3C69-A73B-43D0-8440-70E6C00FF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C2F0284C-29CF-4A91-B5E5-64DF355DB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8AA1996E-072C-42D5-A476-519FA262075B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алгоритмов</a:t>
            </a:r>
            <a:r>
              <a:rPr lang="en-US" sz="3200" dirty="0"/>
              <a:t> (2/3)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35766"/>
            <a:ext cx="4441878" cy="268988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74" y="1564506"/>
            <a:ext cx="4420953" cy="2661146"/>
          </a:xfrm>
        </p:spPr>
      </p:pic>
    </p:spTree>
    <p:extLst>
      <p:ext uri="{BB962C8B-B14F-4D97-AF65-F5344CB8AC3E}">
        <p14:creationId xmlns:p14="http://schemas.microsoft.com/office/powerpoint/2010/main" val="202746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38235"/>
            <a:ext cx="8229600" cy="648072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Random Forest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" y="481565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187624" y="4229836"/>
          <a:ext cx="6927574" cy="49987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3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856">
                <a:tc>
                  <a:txBody>
                    <a:bodyPr/>
                    <a:lstStyle/>
                    <a:p>
                      <a:pPr marL="0" marR="0" lvl="5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Решение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Ссылка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на решение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786A227-F289-4178-AAEE-B051A296C8F7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D60001B6-E9FB-4391-9C4D-437B0C9D899F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8C428E2B-AA3F-4B0F-91DF-0B5802A43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3CCA326F-64B9-47AE-A11F-F7D956EC0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927EF71-C6FF-463F-A77D-A11F9F29F96D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алгоритмов</a:t>
            </a:r>
            <a:r>
              <a:rPr lang="en-US" sz="3200" dirty="0"/>
              <a:t> (3/3)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3" y="1290526"/>
            <a:ext cx="8568952" cy="3482156"/>
          </a:xfrm>
        </p:spPr>
      </p:pic>
    </p:spTree>
    <p:extLst>
      <p:ext uri="{BB962C8B-B14F-4D97-AF65-F5344CB8AC3E}">
        <p14:creationId xmlns:p14="http://schemas.microsoft.com/office/powerpoint/2010/main" val="19941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775" y="790589"/>
            <a:ext cx="8229600" cy="648072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solidFill>
                  <a:srgbClr val="C00000"/>
                </a:solidFill>
              </a:rPr>
              <a:t>Были проанализированы показатели по приведенным </a:t>
            </a:r>
            <a:r>
              <a:rPr lang="ru-RU" sz="1800" dirty="0" err="1">
                <a:solidFill>
                  <a:srgbClr val="C00000"/>
                </a:solidFill>
              </a:rPr>
              <a:t>алгоритам</a:t>
            </a:r>
            <a:r>
              <a:rPr lang="ru-RU" sz="1800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82692672"/>
                  </p:ext>
                </p:extLst>
              </p:nvPr>
            </p:nvGraphicFramePr>
            <p:xfrm>
              <a:off x="611559" y="1561356"/>
              <a:ext cx="7668851" cy="30243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5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56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0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Алгоритм</a:t>
                          </a:r>
                          <a:endParaRPr lang="ru-RU" sz="1100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2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 b="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1200" b="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100" b="0" i="1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MAE</a:t>
                          </a:r>
                          <a:endParaRPr lang="ru-RU" sz="1100" b="0" i="1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LSTM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-0.2131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26.9969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MLP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0.03398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21.3902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CNN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0.1661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20.2293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Random Forest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0.1126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22.1059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K-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neighbours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0.1772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20.6481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Gradient Boosting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-0.1081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22.4661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Среднее значение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.0822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26.3710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82692672"/>
                  </p:ext>
                </p:extLst>
              </p:nvPr>
            </p:nvGraphicFramePr>
            <p:xfrm>
              <a:off x="611559" y="1561356"/>
              <a:ext cx="7668851" cy="30243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56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556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5568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30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Алгоритм</a:t>
                          </a:r>
                          <a:endParaRPr lang="ru-RU" sz="1100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239" r="-10047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MAE</a:t>
                          </a:r>
                          <a:endParaRPr lang="ru-RU" sz="1100" b="0" i="1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LSTM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-0.2131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26.9969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MLP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0.03398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21.3902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CNN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20.2293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Random Forest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0.1126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22.1059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K-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neighbours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0.1772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20.6481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Gradient Boosting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-0.1081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22.4661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Среднее значение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</a:t>
                          </a: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.0822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26.3710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A0B376B-AEC8-4AB7-9C15-FAC9A46FBCC9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1" name="Прямоугольник 3">
              <a:extLst>
                <a:ext uri="{FF2B5EF4-FFF2-40B4-BE49-F238E27FC236}">
                  <a16:creationId xmlns:a16="http://schemas.microsoft.com/office/drawing/2014/main" id="{95877235-0A1E-4994-9407-F0F09260E0B3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B413D79A-A24C-42AC-963C-6F3A0C7E71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566F2DED-FE1E-4A64-B175-0C8708DA4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4DFA0C0-9AAB-48CE-A566-863257C026DB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Сравнение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1407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200" y="857125"/>
            <a:ext cx="8692280" cy="648072"/>
          </a:xfrm>
          <a:prstGeom prst="round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2800" dirty="0"/>
              <a:t>Обогащение данных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79512" y="2093809"/>
            <a:ext cx="4104456" cy="476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Событийная модель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88024" y="2122203"/>
            <a:ext cx="4104456" cy="476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tsfresh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79512" y="2895897"/>
            <a:ext cx="4104456" cy="120243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</a:rPr>
              <a:t>DRIVEWAY_EVENT - </a:t>
            </a:r>
            <a:r>
              <a:rPr lang="ru-RU" sz="1050" dirty="0">
                <a:solidFill>
                  <a:schemeClr val="tx1"/>
                </a:solidFill>
              </a:rPr>
              <a:t>подача на подъездной путь;   </a:t>
            </a:r>
          </a:p>
          <a:p>
            <a:r>
              <a:rPr lang="en-US" sz="1050" dirty="0">
                <a:solidFill>
                  <a:schemeClr val="tx1"/>
                </a:solidFill>
              </a:rPr>
              <a:t>CHANGE_DESTINATION_EVENT - </a:t>
            </a:r>
            <a:r>
              <a:rPr lang="ru-RU" sz="1050" dirty="0">
                <a:solidFill>
                  <a:schemeClr val="tx1"/>
                </a:solidFill>
              </a:rPr>
              <a:t>изменение направление вагона;    </a:t>
            </a:r>
          </a:p>
          <a:p>
            <a:r>
              <a:rPr lang="en-US" sz="1050" dirty="0">
                <a:solidFill>
                  <a:schemeClr val="tx1"/>
                </a:solidFill>
              </a:rPr>
              <a:t>TRAIN_DISPATCH_EVENT - </a:t>
            </a:r>
            <a:r>
              <a:rPr lang="ru-RU" sz="1050" dirty="0">
                <a:solidFill>
                  <a:schemeClr val="tx1"/>
                </a:solidFill>
              </a:rPr>
              <a:t>отправление вагона с поездом;   </a:t>
            </a:r>
          </a:p>
          <a:p>
            <a:r>
              <a:rPr lang="en-US" sz="1050" dirty="0">
                <a:solidFill>
                  <a:schemeClr val="tx1"/>
                </a:solidFill>
              </a:rPr>
              <a:t>ARRIVAL_EVENT - </a:t>
            </a:r>
            <a:r>
              <a:rPr lang="ru-RU" sz="1050" dirty="0">
                <a:solidFill>
                  <a:schemeClr val="tx1"/>
                </a:solidFill>
              </a:rPr>
              <a:t>прибытие вагона на станцию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1-dim in 9-dim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788024" y="2895897"/>
            <a:ext cx="4104456" cy="120243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sz="1050" dirty="0">
                <a:solidFill>
                  <a:srgbClr val="000000"/>
                </a:solidFill>
                <a:latin typeface="Roboto"/>
              </a:rPr>
              <a:t>Time Series </a:t>
            </a:r>
            <a:r>
              <a:rPr lang="en-US" sz="1050" dirty="0" err="1">
                <a:solidFill>
                  <a:srgbClr val="000000"/>
                </a:solidFill>
                <a:latin typeface="Roboto"/>
              </a:rPr>
              <a:t>FeatuRe</a:t>
            </a:r>
            <a:r>
              <a:rPr lang="en-US" sz="1050" dirty="0">
                <a:solidFill>
                  <a:srgbClr val="000000"/>
                </a:solidFill>
                <a:latin typeface="Roboto"/>
              </a:rPr>
              <a:t> Extraction based on Scalable Hypothesis tests</a:t>
            </a:r>
          </a:p>
          <a:p>
            <a:pPr fontAlgn="base"/>
            <a:endParaRPr lang="en-US" sz="1050" dirty="0">
              <a:solidFill>
                <a:srgbClr val="000000"/>
              </a:solidFill>
              <a:latin typeface="Roboto"/>
            </a:endParaRPr>
          </a:p>
          <a:p>
            <a:pPr fontAlgn="base"/>
            <a:r>
              <a:rPr lang="en-US" sz="1050" dirty="0" err="1">
                <a:solidFill>
                  <a:srgbClr val="000000"/>
                </a:solidFill>
                <a:latin typeface="Roboto"/>
              </a:rPr>
              <a:t>EfficientFCParameters</a:t>
            </a:r>
            <a:r>
              <a:rPr lang="en-US" sz="1050" dirty="0">
                <a:solidFill>
                  <a:srgbClr val="000000"/>
                </a:solidFill>
                <a:latin typeface="Roboto"/>
              </a:rPr>
              <a:t>() – 771 feature</a:t>
            </a: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4561656" y="1510931"/>
            <a:ext cx="10344" cy="2757216"/>
          </a:xfrm>
          <a:prstGeom prst="straightConnector1">
            <a:avLst/>
          </a:prstGeom>
          <a:ln w="95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2797460" y="4268147"/>
            <a:ext cx="3528392" cy="3939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ru-RU" b="1" dirty="0">
                <a:solidFill>
                  <a:schemeClr val="bg1"/>
                </a:solidFill>
              </a:rPr>
              <a:t> модель</a:t>
            </a:r>
          </a:p>
        </p:txBody>
      </p:sp>
      <p:cxnSp>
        <p:nvCxnSpPr>
          <p:cNvPr id="20" name="Прямая со стрелкой 10">
            <a:extLst>
              <a:ext uri="{FF2B5EF4-FFF2-40B4-BE49-F238E27FC236}">
                <a16:creationId xmlns:a16="http://schemas.microsoft.com/office/drawing/2014/main" id="{390B34C2-EF8B-4B7A-9791-DBBC9C88CEB7}"/>
              </a:ext>
            </a:extLst>
          </p:cNvPr>
          <p:cNvCxnSpPr>
            <a:cxnSpLocks/>
          </p:cNvCxnSpPr>
          <p:nvPr/>
        </p:nvCxnSpPr>
        <p:spPr>
          <a:xfrm flipH="1">
            <a:off x="2411760" y="1528193"/>
            <a:ext cx="731520" cy="54864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17">
            <a:extLst>
              <a:ext uri="{FF2B5EF4-FFF2-40B4-BE49-F238E27FC236}">
                <a16:creationId xmlns:a16="http://schemas.microsoft.com/office/drawing/2014/main" id="{021B7E7C-716E-41FC-A00A-48D03966CF29}"/>
              </a:ext>
            </a:extLst>
          </p:cNvPr>
          <p:cNvCxnSpPr>
            <a:cxnSpLocks/>
          </p:cNvCxnSpPr>
          <p:nvPr/>
        </p:nvCxnSpPr>
        <p:spPr>
          <a:xfrm>
            <a:off x="5958154" y="1528193"/>
            <a:ext cx="731520" cy="54864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35991C7-F86C-4038-8D41-257BA64E29AF}"/>
              </a:ext>
            </a:extLst>
          </p:cNvPr>
          <p:cNvGrpSpPr/>
          <p:nvPr/>
        </p:nvGrpSpPr>
        <p:grpSpPr>
          <a:xfrm>
            <a:off x="2231740" y="2608275"/>
            <a:ext cx="4608512" cy="268945"/>
            <a:chOff x="2159732" y="2529110"/>
            <a:chExt cx="4608512" cy="366787"/>
          </a:xfrm>
        </p:grpSpPr>
        <p:cxnSp>
          <p:nvCxnSpPr>
            <p:cNvPr id="23" name="Прямая соединительная линия 23">
              <a:extLst>
                <a:ext uri="{FF2B5EF4-FFF2-40B4-BE49-F238E27FC236}">
                  <a16:creationId xmlns:a16="http://schemas.microsoft.com/office/drawing/2014/main" id="{93B077F9-DA11-407C-A06E-20C692FF1311}"/>
                </a:ext>
              </a:extLst>
            </p:cNvPr>
            <p:cNvCxnSpPr>
              <a:cxnSpLocks/>
            </p:cNvCxnSpPr>
            <p:nvPr/>
          </p:nvCxnSpPr>
          <p:spPr>
            <a:xfrm>
              <a:off x="2159732" y="2529110"/>
              <a:ext cx="0" cy="366787"/>
            </a:xfrm>
            <a:prstGeom prst="line">
              <a:avLst/>
            </a:prstGeom>
            <a:ln w="127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7">
              <a:extLst>
                <a:ext uri="{FF2B5EF4-FFF2-40B4-BE49-F238E27FC236}">
                  <a16:creationId xmlns:a16="http://schemas.microsoft.com/office/drawing/2014/main" id="{C3AB928D-540B-4C3F-9936-47BA02D751D7}"/>
                </a:ext>
              </a:extLst>
            </p:cNvPr>
            <p:cNvCxnSpPr>
              <a:cxnSpLocks/>
            </p:cNvCxnSpPr>
            <p:nvPr/>
          </p:nvCxnSpPr>
          <p:spPr>
            <a:xfrm>
              <a:off x="6768244" y="2529110"/>
              <a:ext cx="0" cy="349191"/>
            </a:xfrm>
            <a:prstGeom prst="line">
              <a:avLst/>
            </a:prstGeom>
            <a:ln w="127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Прямая соединительная линия 35">
            <a:extLst>
              <a:ext uri="{FF2B5EF4-FFF2-40B4-BE49-F238E27FC236}">
                <a16:creationId xmlns:a16="http://schemas.microsoft.com/office/drawing/2014/main" id="{1AB4A67F-F089-4547-AC33-C4F78839ECA5}"/>
              </a:ext>
            </a:extLst>
          </p:cNvPr>
          <p:cNvCxnSpPr>
            <a:cxnSpLocks/>
          </p:cNvCxnSpPr>
          <p:nvPr/>
        </p:nvCxnSpPr>
        <p:spPr>
          <a:xfrm>
            <a:off x="2231740" y="4098328"/>
            <a:ext cx="548640" cy="365760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38">
            <a:extLst>
              <a:ext uri="{FF2B5EF4-FFF2-40B4-BE49-F238E27FC236}">
                <a16:creationId xmlns:a16="http://schemas.microsoft.com/office/drawing/2014/main" id="{64798E92-EB2A-4F3A-84FD-1245AF062939}"/>
              </a:ext>
            </a:extLst>
          </p:cNvPr>
          <p:cNvCxnSpPr>
            <a:cxnSpLocks/>
          </p:cNvCxnSpPr>
          <p:nvPr/>
        </p:nvCxnSpPr>
        <p:spPr>
          <a:xfrm flipH="1">
            <a:off x="6313420" y="4100740"/>
            <a:ext cx="548640" cy="365760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228775-B038-4D0F-9C17-984E29FAC3E6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30" name="Прямоугольник 3">
              <a:extLst>
                <a:ext uri="{FF2B5EF4-FFF2-40B4-BE49-F238E27FC236}">
                  <a16:creationId xmlns:a16="http://schemas.microsoft.com/office/drawing/2014/main" id="{E71E1FE3-FFF0-44BB-B244-591BC16072FC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A8C6FF47-1020-4997-AC18-DC10C0355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A347C239-67FA-48DE-AA04-1E7B3F955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C851935F-A9A5-498B-B17D-56C987A05A2F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Модель обогащения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3480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717965"/>
                  </p:ext>
                </p:extLst>
              </p:nvPr>
            </p:nvGraphicFramePr>
            <p:xfrm>
              <a:off x="467543" y="985293"/>
              <a:ext cx="8424936" cy="3636426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2939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Одномерный ряд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Событийная модель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 err="1">
                              <a:effectLst/>
                            </a:rPr>
                            <a:t>Tsfresh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U </a:t>
                          </a:r>
                          <a:r>
                            <a:rPr lang="ru-RU" sz="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модель</a:t>
                          </a: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78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b="0" dirty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№</a:t>
                          </a: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-0.04315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41.88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-0.04132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-0.05057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-0.05201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41.75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-0.05098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-0.02512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-0.02225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-0.04444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-0.07532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-0.0387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-0.04603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22.37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-0.2871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-0.30814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-0.36273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-0.34862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-0.18814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-0.12189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-0.10229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-0.14481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0.083556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-0.00894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0.14749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0.142521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0.01264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-0.04525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-0.06458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-0.05324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-0.17932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-0.05888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-0.14628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-0.10969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-0.13529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-0.14008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-0.20944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-0.11434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14.36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8.05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-0.09773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-0.09052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-0.10287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-0.03323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0.126779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-0.09585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-0.06284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-0.31391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-0.16941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-0.22185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-0.25427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-0.20883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-0.39216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-0.37111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17.73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0.122254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0.188437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0.399049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0.283596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-0.25274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-0.18381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-0.37904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-0.35953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-0.2414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22.68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-0.27301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-0.21004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-0.21191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8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15.25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-0.01792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-0.07639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9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-0.07472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-0.04156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-0.07114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717965"/>
                  </p:ext>
                </p:extLst>
              </p:nvPr>
            </p:nvGraphicFramePr>
            <p:xfrm>
              <a:off x="467543" y="985293"/>
              <a:ext cx="8424936" cy="3636426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936104"/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5"/>
                        </a:ext>
                      </a:extLst>
                    </a:gridCol>
                    <a:gridCol w="936104"/>
                    <a:gridCol w="936104"/>
                  </a:tblGrid>
                  <a:tr h="2939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Одномерный ряд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Событийная модель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 err="1" smtClean="0">
                              <a:effectLst/>
                            </a:rPr>
                            <a:t>Tsfresh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 smtClean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U </a:t>
                          </a:r>
                          <a:r>
                            <a:rPr lang="ru-RU" sz="800" dirty="0" smtClean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модель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878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b="0" dirty="0" smtClean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№</a:t>
                          </a:r>
                          <a:endParaRPr lang="ru-RU" sz="800" b="0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654" t="-154839" r="-703922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99351" t="-154839" r="-499351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98701" t="-154839" r="-300000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03268" t="-154839" r="-101307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-0.04315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41.88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-0.04132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-0.05057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-0.05201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41.75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-0.05098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-0.02512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-0.02225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-0.04444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-0.07532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-0.0387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-0.04603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22.37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-0.2871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-0.30814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-0.36273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-0.34862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-0.18814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-0.12189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-0.10229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-0.14481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0.083556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-0.00894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0.14749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0.142521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0.01264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-0.04525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-0.06458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-0.05324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-0.17932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-0.05888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-0.14628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-0.10969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-0.13529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-0.14008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-0.20944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-0.11434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14.36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8.05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-0.09773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-0.09052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-0.10287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-0.03323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0.126779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-0.09585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-0.06284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-0.31391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-0.16941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-0.22185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-0.25427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-0.20883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-0.39216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-0.37111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17.73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0.122254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0.188437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0.399049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0.283596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-0.25274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-0.18381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-0.37904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-0.35953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-0.2414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22.68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-0.27301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-0.21004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-0.21191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15.25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-0.01792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-0.07639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-0.07472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-0.04156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-0.07114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1D109BB-B980-4D3D-87F0-1CB752A8270F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7A0B73B5-544D-4FA7-B4A0-D0FB67B0D943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25073A30-D640-4E6F-AC5D-A692BC2D1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917EA5FD-1286-4B7D-A0A3-93A1BEEEE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9048F8E-832A-49CA-8740-3FBB657DCB27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Таблица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354921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4823" y="746616"/>
            <a:ext cx="6069360" cy="648072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Gluonts</a:t>
            </a:r>
            <a:r>
              <a:rPr lang="en-US" sz="2800" dirty="0">
                <a:solidFill>
                  <a:srgbClr val="C00000"/>
                </a:solidFill>
              </a:rPr>
              <a:t> AWS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187624" y="4229836"/>
          <a:ext cx="6927574" cy="49987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3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856">
                <a:tc>
                  <a:txBody>
                    <a:bodyPr/>
                    <a:lstStyle/>
                    <a:p>
                      <a:pPr marL="0" marR="0" lvl="5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Решение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Ссылка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на решение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53" y="1497558"/>
            <a:ext cx="57261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g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47" y="3133329"/>
            <a:ext cx="57261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D8E976-F9C2-4F25-9370-512205E1AD9A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FFDB8C84-08CF-48D2-9007-F2CAD6CF1090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B4AB65A0-1150-4388-88F9-6C1B0612F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AA08F32C-4F6A-4781-9384-055954292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292C9322-8E04-4FEB-929B-A0842BC2F280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Предобработка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1596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73324"/>
                <a:ext cx="8496944" cy="345638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dirty="0"/>
                  <a:t>Данные являются очень разреженными, поэтому рассматривались только </a:t>
                </a:r>
                <a:r>
                  <a:rPr lang="ru-RU" sz="1200" b="1" dirty="0"/>
                  <a:t>39 наиболее заполненных ряда</a:t>
                </a:r>
                <a:r>
                  <a:rPr lang="en-US" sz="1200" b="1" dirty="0"/>
                  <a:t> - </a:t>
                </a:r>
                <a:r>
                  <a:rPr lang="ru-RU" sz="1200" dirty="0"/>
                  <a:t>кластерная структура для данных не обнаружена</a:t>
                </a:r>
                <a:br>
                  <a:rPr lang="en-US" sz="1200" b="1" dirty="0"/>
                </a:br>
                <a:r>
                  <a:rPr lang="ru-RU" sz="1200" dirty="0"/>
                  <a:t>При этом, треть из рассматриваемых рядов, согласно статистике Льюиса-Бокса, являются случайным шумом, для еще 8 рядов вопрос об их неслучайности под вопросом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dirty="0"/>
                  <a:t>Рассмотрены модели нейронных сетей, случайного леса, ближайших соседей, градиентного </a:t>
                </a:r>
                <a:r>
                  <a:rPr lang="ru-RU" sz="1200" dirty="0" err="1"/>
                  <a:t>бустинга</a:t>
                </a:r>
                <a:r>
                  <a:rPr lang="ru-RU" sz="1200" dirty="0"/>
                  <a:t> для одномерных и для обогащенных рядов. Среди </a:t>
                </a:r>
                <a:r>
                  <a:rPr lang="ru-RU" sz="1200" b="1" dirty="0"/>
                  <a:t>39 рассматриваемых рядов был рассмотрен детально один ряд</a:t>
                </a:r>
                <a:r>
                  <a:rPr lang="ru-RU" sz="1200" dirty="0"/>
                  <a:t>, который обладает возможностью к </a:t>
                </a:r>
                <a:r>
                  <a:rPr lang="ru-RU" sz="1200" b="1" dirty="0"/>
                  <a:t>построению модели, предсказывающей будущие значения лучше простого среднего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b="1" dirty="0"/>
                  <a:t>Общий вывод - для построения прогнозных моделей для таких рядов недостаточно данных за 1 месяц, </a:t>
                </a:r>
                <a:r>
                  <a:rPr lang="ru-RU" sz="1200" dirty="0"/>
                  <a:t>или необходимо продолжать искать признаки среди тех, которые в данном анализе не были рассмотрены, которые позволят добиться построения «адекватной» модели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dirty="0"/>
                  <a:t>В данном анализе пытались найти паттерны, но их не нашлось. Соответственно, </a:t>
                </a:r>
                <a:r>
                  <a:rPr lang="ru-RU" sz="1200" b="1" dirty="0"/>
                  <a:t>для демонстрации этого был выбран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sz="1200" b="1" dirty="0"/>
                  <a:t> в качестве метрики</a:t>
                </a:r>
                <a:r>
                  <a:rPr lang="en-US" sz="1200" b="1" dirty="0"/>
                  <a:t> </a:t>
                </a:r>
                <a:r>
                  <a:rPr lang="ru-RU" sz="1200" b="1" dirty="0"/>
                  <a:t>в дополнении к </a:t>
                </a:r>
                <a:r>
                  <a:rPr lang="en-US" sz="1200" b="1" dirty="0"/>
                  <a:t>MAE</a:t>
                </a:r>
                <a:r>
                  <a:rPr lang="ru-RU" sz="1200" b="1" dirty="0"/>
                  <a:t>,</a:t>
                </a:r>
                <a:r>
                  <a:rPr lang="ru-RU" sz="1200" dirty="0"/>
                  <a:t> чтобы показать, что </a:t>
                </a:r>
                <a:r>
                  <a:rPr lang="ru-RU" sz="1200" b="1" dirty="0"/>
                  <a:t>доля объясненной дисперсии не выше, чем предсказание простым средним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b="1" dirty="0"/>
                  <a:t>Добавление новых признаков повысило качество только для одного ряда</a:t>
                </a:r>
                <a:r>
                  <a:rPr lang="ru-RU" sz="1200" dirty="0"/>
                  <a:t>, для остальных же результаты существенно не изменились.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73324"/>
                <a:ext cx="8496944" cy="3456384"/>
              </a:xfrm>
              <a:blipFill rotWithShape="0">
                <a:blip r:embed="rId2"/>
                <a:stretch>
                  <a:fillRect t="-353" r="-215" b="-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931A04A-C5AA-46F2-BCEF-1D716EF518C3}"/>
              </a:ext>
            </a:extLst>
          </p:cNvPr>
          <p:cNvSpPr/>
          <p:nvPr/>
        </p:nvSpPr>
        <p:spPr>
          <a:xfrm>
            <a:off x="489729" y="1295509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57F5D0-D0D4-46F2-A196-6DB1719B443E}"/>
              </a:ext>
            </a:extLst>
          </p:cNvPr>
          <p:cNvSpPr/>
          <p:nvPr/>
        </p:nvSpPr>
        <p:spPr>
          <a:xfrm>
            <a:off x="489729" y="2087597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B940F2-F63B-4F6A-96B6-540B11FBF10F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F1E06C00-65C6-4E46-8423-C1003E815E06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E24B8417-2B27-4D42-85E8-0E6C02E67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7241BCDB-4ACB-4D8E-A488-CDDB91760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2D2D565-6BE7-4869-9483-0EE58E740B92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Выводы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11B3A3-948B-495B-B260-341B970C7794}"/>
              </a:ext>
            </a:extLst>
          </p:cNvPr>
          <p:cNvSpPr/>
          <p:nvPr/>
        </p:nvSpPr>
        <p:spPr>
          <a:xfrm>
            <a:off x="489729" y="2932464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3</a:t>
            </a:r>
            <a:endParaRPr lang="en-US" sz="1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C79798-BF54-4010-8446-5614F73C1F6E}"/>
              </a:ext>
            </a:extLst>
          </p:cNvPr>
          <p:cNvSpPr/>
          <p:nvPr/>
        </p:nvSpPr>
        <p:spPr>
          <a:xfrm>
            <a:off x="489729" y="3511484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4</a:t>
            </a:r>
            <a:endParaRPr lang="en-US" sz="1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7500E0-FF30-4BB9-8F8C-D181E4661CDB}"/>
              </a:ext>
            </a:extLst>
          </p:cNvPr>
          <p:cNvSpPr/>
          <p:nvPr/>
        </p:nvSpPr>
        <p:spPr>
          <a:xfrm>
            <a:off x="489729" y="4223427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5313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2638128" y="1710320"/>
            <a:ext cx="6048672" cy="617240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  <a:buClr>
                <a:srgbClr val="C00000"/>
              </a:buClr>
              <a:buSzPts val="1700"/>
              <a:buFont typeface="Wingdings" panose="05000000000000000000" pitchFamily="2" charset="2"/>
              <a:buChar char="§"/>
            </a:pPr>
            <a:r>
              <a:rPr lang="ru-RU" sz="1600" dirty="0" err="1"/>
              <a:t>Препроцессинг</a:t>
            </a:r>
            <a:r>
              <a:rPr lang="ru-RU" sz="1600" dirty="0"/>
              <a:t> данных, выбор целевых операций с вагонами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F3B829-96E3-4DAA-B5F4-28A9B13EB9C4}"/>
              </a:ext>
            </a:extLst>
          </p:cNvPr>
          <p:cNvSpPr/>
          <p:nvPr/>
        </p:nvSpPr>
        <p:spPr>
          <a:xfrm>
            <a:off x="539552" y="1674033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/>
              <a:t>Предобработка.ipynb</a:t>
            </a:r>
            <a:endParaRPr lang="en-US" b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4E740D-A32B-4D9E-BA04-D14CBC5B101A}"/>
              </a:ext>
            </a:extLst>
          </p:cNvPr>
          <p:cNvSpPr/>
          <p:nvPr/>
        </p:nvSpPr>
        <p:spPr>
          <a:xfrm>
            <a:off x="539552" y="2609771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/>
              <a:t>Обучение_</a:t>
            </a:r>
            <a:br>
              <a:rPr lang="en-US" sz="1800" b="1" dirty="0"/>
            </a:br>
            <a:r>
              <a:rPr lang="ru-RU" sz="1800" b="1" dirty="0" err="1"/>
              <a:t>модели.ipynb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E590FB-66AA-44B3-AB61-18CA500FFC4C}"/>
              </a:ext>
            </a:extLst>
          </p:cNvPr>
          <p:cNvSpPr/>
          <p:nvPr/>
        </p:nvSpPr>
        <p:spPr>
          <a:xfrm>
            <a:off x="539552" y="3545509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/>
              <a:t>concl.zip</a:t>
            </a:r>
            <a:endParaRPr lang="en-US" b="1"/>
          </a:p>
        </p:txBody>
      </p:sp>
      <p:sp>
        <p:nvSpPr>
          <p:cNvPr id="12" name="Объект 8">
            <a:extLst>
              <a:ext uri="{FF2B5EF4-FFF2-40B4-BE49-F238E27FC236}">
                <a16:creationId xmlns:a16="http://schemas.microsoft.com/office/drawing/2014/main" id="{B11945CC-496D-4E72-A354-40A42EE827B0}"/>
              </a:ext>
            </a:extLst>
          </p:cNvPr>
          <p:cNvSpPr txBox="1">
            <a:spLocks/>
          </p:cNvSpPr>
          <p:nvPr/>
        </p:nvSpPr>
        <p:spPr>
          <a:xfrm>
            <a:off x="2638128" y="3546868"/>
            <a:ext cx="613102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buClr>
                <a:srgbClr val="C00000"/>
              </a:buClr>
              <a:buSzPts val="1700"/>
              <a:buFont typeface="Wingdings" panose="05000000000000000000" pitchFamily="2" charset="2"/>
              <a:buChar char="§"/>
            </a:pPr>
            <a:r>
              <a:rPr lang="ru-RU" sz="1600" dirty="0"/>
              <a:t>Архив содержащий </a:t>
            </a:r>
            <a:r>
              <a:rPr lang="ru-RU" sz="1600" dirty="0" err="1"/>
              <a:t>предобработанные</a:t>
            </a:r>
            <a:r>
              <a:rPr lang="ru-RU" sz="1600" dirty="0"/>
              <a:t> данные, которые используются для обучения  модели </a:t>
            </a:r>
          </a:p>
        </p:txBody>
      </p:sp>
      <p:sp>
        <p:nvSpPr>
          <p:cNvPr id="13" name="Объект 8">
            <a:extLst>
              <a:ext uri="{FF2B5EF4-FFF2-40B4-BE49-F238E27FC236}">
                <a16:creationId xmlns:a16="http://schemas.microsoft.com/office/drawing/2014/main" id="{479533D0-B274-4AB8-BBE3-A1CE0ED7C2AE}"/>
              </a:ext>
            </a:extLst>
          </p:cNvPr>
          <p:cNvSpPr txBox="1">
            <a:spLocks/>
          </p:cNvSpPr>
          <p:nvPr/>
        </p:nvSpPr>
        <p:spPr>
          <a:xfrm>
            <a:off x="2638128" y="2649659"/>
            <a:ext cx="6131024" cy="61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buClr>
                <a:srgbClr val="C00000"/>
              </a:buClr>
              <a:buSzPts val="1700"/>
              <a:buFont typeface="Wingdings" panose="05000000000000000000" pitchFamily="2" charset="2"/>
              <a:buChar char="§"/>
            </a:pPr>
            <a:r>
              <a:rPr lang="ru-RU" sz="1600" dirty="0"/>
              <a:t>Содержит код реализации моделей машинного обучения для предсказания временных рядов</a:t>
            </a:r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C1831-1B94-4486-A80A-7958443D0307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5" name="Прямоугольник 3">
              <a:extLst>
                <a:ext uri="{FF2B5EF4-FFF2-40B4-BE49-F238E27FC236}">
                  <a16:creationId xmlns:a16="http://schemas.microsoft.com/office/drawing/2014/main" id="{F894F0F3-494F-4B98-B540-3486FEED8BD9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5627E755-F3D2-4E91-84B5-7DE61AE101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1706D961-522B-47B1-8441-8C2D300BC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E6562B3-6020-444C-A354-F6DDD3E593F9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Решение №2</a:t>
            </a:r>
          </a:p>
        </p:txBody>
      </p:sp>
    </p:spTree>
    <p:extLst>
      <p:ext uri="{BB962C8B-B14F-4D97-AF65-F5344CB8AC3E}">
        <p14:creationId xmlns:p14="http://schemas.microsoft.com/office/powerpoint/2010/main" val="204426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85;gdbcbc70065_0_1"/>
          <p:cNvSpPr txBox="1">
            <a:spLocks/>
          </p:cNvSpPr>
          <p:nvPr/>
        </p:nvSpPr>
        <p:spPr>
          <a:xfrm>
            <a:off x="252345" y="801492"/>
            <a:ext cx="8539200" cy="3771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7025">
              <a:lnSpc>
                <a:spcPct val="115000"/>
              </a:lnSpc>
              <a:spcBef>
                <a:spcPts val="600"/>
              </a:spcBef>
              <a:buClr>
                <a:srgbClr val="C00000"/>
              </a:buClr>
              <a:buSzPts val="1550"/>
              <a:buFont typeface="Wingdings" panose="05000000000000000000" pitchFamily="2" charset="2"/>
              <a:buChar char="§"/>
            </a:pPr>
            <a:r>
              <a:rPr lang="ru-RU" sz="1550" b="1" dirty="0">
                <a:ea typeface="Arial"/>
                <a:cs typeface="Arial"/>
                <a:sym typeface="Arial"/>
              </a:rPr>
              <a:t>В качестве колонок </a:t>
            </a:r>
            <a:r>
              <a:rPr lang="ru-RU" sz="1550" dirty="0">
                <a:ea typeface="Arial"/>
                <a:cs typeface="Arial"/>
                <a:sym typeface="Arial"/>
              </a:rPr>
              <a:t>получившегося датасета содержится </a:t>
            </a:r>
            <a:r>
              <a:rPr lang="ru-RU" sz="1550" b="1" dirty="0">
                <a:ea typeface="Arial"/>
                <a:cs typeface="Arial"/>
                <a:sym typeface="Arial"/>
              </a:rPr>
              <a:t>список уникальных событий. </a:t>
            </a:r>
            <a:br>
              <a:rPr lang="ru-RU" sz="1550" b="1" dirty="0">
                <a:ea typeface="Arial"/>
                <a:cs typeface="Arial"/>
                <a:sym typeface="Arial"/>
              </a:rPr>
            </a:br>
            <a:r>
              <a:rPr lang="ru-RU" sz="12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События описаны в следующем виде -</a:t>
            </a:r>
            <a:r>
              <a:rPr lang="ru-RU" sz="120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тип_события+еср_текущей_станции+еср_станции_назначения</a:t>
            </a:r>
            <a:endParaRPr lang="ru-RU" sz="120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  <a:p>
            <a:pPr marL="457200" indent="-327025">
              <a:lnSpc>
                <a:spcPct val="115000"/>
              </a:lnSpc>
              <a:spcBef>
                <a:spcPts val="600"/>
              </a:spcBef>
              <a:buClr>
                <a:srgbClr val="C00000"/>
              </a:buClr>
              <a:buSzPts val="1550"/>
              <a:buFont typeface="Wingdings" panose="05000000000000000000" pitchFamily="2" charset="2"/>
              <a:buChar char="§"/>
            </a:pPr>
            <a:r>
              <a:rPr lang="ru-RU" sz="1550" b="1" dirty="0">
                <a:ea typeface="Arial"/>
                <a:cs typeface="Arial"/>
                <a:sym typeface="Arial"/>
              </a:rPr>
              <a:t>В качестве строчек - временные интервалы длиной в 1 час</a:t>
            </a:r>
            <a:r>
              <a:rPr lang="ru-RU" sz="1550" dirty="0">
                <a:ea typeface="Arial"/>
                <a:cs typeface="Arial"/>
                <a:sym typeface="Arial"/>
              </a:rPr>
              <a:t> (744 часа месяца). </a:t>
            </a:r>
            <a:br>
              <a:rPr lang="ru-RU" sz="1550" dirty="0">
                <a:ea typeface="Arial"/>
                <a:cs typeface="Arial"/>
                <a:sym typeface="Arial"/>
              </a:rPr>
            </a:br>
            <a:r>
              <a:rPr lang="ru-RU" sz="1550" dirty="0">
                <a:ea typeface="Arial"/>
                <a:cs typeface="Arial"/>
                <a:sym typeface="Arial"/>
              </a:rPr>
              <a:t>На пересечении колонки и строки - количество вагонов, с которыми произошло данное событие в данный час</a:t>
            </a:r>
            <a:endParaRPr lang="ru-RU" sz="1050" dirty="0">
              <a:ea typeface="Arial"/>
              <a:cs typeface="Arial"/>
              <a:sym typeface="Arial"/>
            </a:endParaRPr>
          </a:p>
          <a:p>
            <a:pPr marL="457200" indent="-327025">
              <a:lnSpc>
                <a:spcPct val="115000"/>
              </a:lnSpc>
              <a:spcBef>
                <a:spcPts val="600"/>
              </a:spcBef>
              <a:buClr>
                <a:srgbClr val="C00000"/>
              </a:buClr>
              <a:buSzPts val="1550"/>
              <a:buFont typeface="Wingdings" panose="05000000000000000000" pitchFamily="2" charset="2"/>
              <a:buChar char="§"/>
            </a:pPr>
            <a:r>
              <a:rPr lang="ru-RU" sz="1550" dirty="0">
                <a:ea typeface="Arial"/>
                <a:cs typeface="Arial"/>
                <a:sym typeface="Arial"/>
              </a:rPr>
              <a:t>Выбраны </a:t>
            </a:r>
            <a:r>
              <a:rPr lang="ru-RU" sz="1550" b="1" dirty="0">
                <a:ea typeface="Arial"/>
                <a:cs typeface="Arial"/>
                <a:sym typeface="Arial"/>
              </a:rPr>
              <a:t>следующие типы событий</a:t>
            </a:r>
            <a:r>
              <a:rPr lang="ru-RU" sz="1550" dirty="0">
                <a:ea typeface="Arial"/>
                <a:cs typeface="Arial"/>
                <a:sym typeface="Arial"/>
              </a:rPr>
              <a:t>: подача вагона на подъездной путь, изменение станции назначения вагона, отправление поезда с вагоном,  прибытие вагона на станцию</a:t>
            </a:r>
            <a:endParaRPr lang="ru-RU" dirty="0"/>
          </a:p>
        </p:txBody>
      </p:sp>
      <p:graphicFrame>
        <p:nvGraphicFramePr>
          <p:cNvPr id="13" name="Google Shape;186;gdbcbc70065_0_1"/>
          <p:cNvGraphicFramePr/>
          <p:nvPr>
            <p:extLst>
              <p:ext uri="{D42A27DB-BD31-4B8C-83A1-F6EECF244321}">
                <p14:modId xmlns:p14="http://schemas.microsoft.com/office/powerpoint/2010/main" val="116780715"/>
              </p:ext>
            </p:extLst>
          </p:nvPr>
        </p:nvGraphicFramePr>
        <p:xfrm>
          <a:off x="353696" y="3760642"/>
          <a:ext cx="8539200" cy="16249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2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1300">
                <a:tc>
                  <a:txBody>
                    <a:bodyPr/>
                    <a:lstStyle/>
                    <a:p>
                      <a:pPr marL="266700" marR="26670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050" b="1" dirty="0">
                          <a:highlight>
                            <a:srgbClr val="FFFFFF"/>
                          </a:highlight>
                        </a:rPr>
                        <a:t>ARRIVAL_EVENT_830003_180108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050" b="1" dirty="0">
                          <a:highlight>
                            <a:srgbClr val="FFFFFF"/>
                          </a:highlight>
                        </a:rPr>
                        <a:t>ARRIVAL_EVENT_830003_233400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 dirty="0">
                          <a:highlight>
                            <a:srgbClr val="FFFFFF"/>
                          </a:highlight>
                        </a:rPr>
                        <a:t>ARRIVAL_EVENT_830003_236305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0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2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>
                          <a:highlight>
                            <a:srgbClr val="FFFFFF"/>
                          </a:highlight>
                        </a:rPr>
                        <a:t>4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12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3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0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228B8CAE-604D-487D-AE52-26E39836D724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0" name="Прямоугольник 3">
              <a:extLst>
                <a:ext uri="{FF2B5EF4-FFF2-40B4-BE49-F238E27FC236}">
                  <a16:creationId xmlns:a16="http://schemas.microsoft.com/office/drawing/2014/main" id="{435D4202-7787-4D0C-88C7-61EB3CA2894F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6CF3BFD9-0B38-497F-9860-5D74220B0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50AC167E-04C7-4EDD-9694-E7B41FDE9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53F0E25-5625-4C89-8298-59E8CF73AC52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Предобработка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40210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96;gdbcbc70065_0_30"/>
          <p:cNvSpPr txBox="1">
            <a:spLocks/>
          </p:cNvSpPr>
          <p:nvPr/>
        </p:nvSpPr>
        <p:spPr>
          <a:xfrm>
            <a:off x="2393526" y="2087624"/>
            <a:ext cx="6816234" cy="107527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1700" dirty="0"/>
              <a:t>В качестве признаков для обучения модели, используется </a:t>
            </a:r>
            <a:r>
              <a:rPr lang="ru-RU" sz="1700" b="1" dirty="0"/>
              <a:t>количество предыдущих событий во временном окне </a:t>
            </a:r>
            <a:br>
              <a:rPr lang="en-US" sz="1700" b="1" dirty="0"/>
            </a:br>
            <a:r>
              <a:rPr lang="ru-RU" sz="1700" b="1" dirty="0"/>
              <a:t>100 часов</a:t>
            </a:r>
          </a:p>
        </p:txBody>
      </p:sp>
      <p:graphicFrame>
        <p:nvGraphicFramePr>
          <p:cNvPr id="15" name="Google Shape;197;gdbcbc70065_0_30"/>
          <p:cNvGraphicFramePr/>
          <p:nvPr>
            <p:extLst>
              <p:ext uri="{D42A27DB-BD31-4B8C-83A1-F6EECF244321}">
                <p14:modId xmlns:p14="http://schemas.microsoft.com/office/powerpoint/2010/main" val="1192029162"/>
              </p:ext>
            </p:extLst>
          </p:nvPr>
        </p:nvGraphicFramePr>
        <p:xfrm>
          <a:off x="200375" y="3792850"/>
          <a:ext cx="8681400" cy="1417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1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1 за </a:t>
                      </a:r>
                      <a:r>
                        <a:rPr lang="ru-RU" sz="1500" i="0" dirty="0" err="1">
                          <a:solidFill>
                            <a:schemeClr val="dk1"/>
                          </a:solidFill>
                        </a:rPr>
                        <a:t>w_size</a:t>
                      </a: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 часов до тек. момента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2 за </a:t>
                      </a:r>
                      <a:r>
                        <a:rPr lang="ru-RU" sz="1500" i="0" dirty="0" err="1">
                          <a:solidFill>
                            <a:schemeClr val="dk1"/>
                          </a:solidFill>
                        </a:rPr>
                        <a:t>w_size</a:t>
                      </a: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 часов до 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>
                          <a:solidFill>
                            <a:schemeClr val="dk1"/>
                          </a:solidFill>
                        </a:rPr>
                        <a:t>Событие n за w_size часов до  </a:t>
                      </a:r>
                      <a:endParaRPr sz="1500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1 за w_size-1 часов до тек. момента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n на тек. момент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D70297F-1B0E-498E-963E-06CF256F3670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1" name="Прямоугольник 3">
              <a:extLst>
                <a:ext uri="{FF2B5EF4-FFF2-40B4-BE49-F238E27FC236}">
                  <a16:creationId xmlns:a16="http://schemas.microsoft.com/office/drawing/2014/main" id="{3E7D49C3-BC21-458E-810E-F9ADA14DCC80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E5310DB8-D579-412D-BCD6-F1602656E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C45575DB-4080-49BD-8599-256792665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CF4A1EC1-9647-4C13-9174-2AFD21EBDD32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Обучение модели</a:t>
            </a:r>
          </a:p>
        </p:txBody>
      </p:sp>
      <p:sp>
        <p:nvSpPr>
          <p:cNvPr id="17" name="Google Shape;196;gdbcbc70065_0_30">
            <a:extLst>
              <a:ext uri="{FF2B5EF4-FFF2-40B4-BE49-F238E27FC236}">
                <a16:creationId xmlns:a16="http://schemas.microsoft.com/office/drawing/2014/main" id="{59C8FBCB-4121-4CD8-95BD-90321F4FFE65}"/>
              </a:ext>
            </a:extLst>
          </p:cNvPr>
          <p:cNvSpPr txBox="1">
            <a:spLocks/>
          </p:cNvSpPr>
          <p:nvPr/>
        </p:nvSpPr>
        <p:spPr>
          <a:xfrm>
            <a:off x="126969" y="3313382"/>
            <a:ext cx="8888700" cy="65382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2000" b="1" dirty="0"/>
              <a:t>Итоговая структура признаков используемая для обучения модели: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ADE9C1-1A69-4C94-AD6F-5F71B5C214EC}"/>
              </a:ext>
            </a:extLst>
          </p:cNvPr>
          <p:cNvSpPr/>
          <p:nvPr/>
        </p:nvSpPr>
        <p:spPr>
          <a:xfrm>
            <a:off x="134391" y="2087624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/>
              <a:t>Признаки</a:t>
            </a:r>
            <a:endParaRPr lang="en-US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C7BEE8-394F-45A8-934A-2F01624A56A3}"/>
              </a:ext>
            </a:extLst>
          </p:cNvPr>
          <p:cNvSpPr/>
          <p:nvPr/>
        </p:nvSpPr>
        <p:spPr>
          <a:xfrm>
            <a:off x="134391" y="1057300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/>
              <a:t>Алгоритм </a:t>
            </a:r>
            <a:r>
              <a:rPr lang="en-US" sz="1800" b="1" dirty="0"/>
              <a:t>ML</a:t>
            </a:r>
            <a:endParaRPr lang="en-US" b="1" dirty="0"/>
          </a:p>
        </p:txBody>
      </p:sp>
      <p:sp>
        <p:nvSpPr>
          <p:cNvPr id="20" name="Google Shape;196;gdbcbc70065_0_30">
            <a:extLst>
              <a:ext uri="{FF2B5EF4-FFF2-40B4-BE49-F238E27FC236}">
                <a16:creationId xmlns:a16="http://schemas.microsoft.com/office/drawing/2014/main" id="{18F87941-4678-4F42-9EF4-F6037D760534}"/>
              </a:ext>
            </a:extLst>
          </p:cNvPr>
          <p:cNvSpPr txBox="1">
            <a:spLocks/>
          </p:cNvSpPr>
          <p:nvPr/>
        </p:nvSpPr>
        <p:spPr>
          <a:xfrm>
            <a:off x="2393526" y="1057300"/>
            <a:ext cx="6858994" cy="787066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1700" dirty="0"/>
              <a:t>Для обучения модели используются алгоритм машинного обучения - </a:t>
            </a:r>
            <a:r>
              <a:rPr lang="ru-RU" sz="1700" b="1" dirty="0"/>
              <a:t>случайный лес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2B3630-3259-4D6F-AB30-90CAB5FEBD64}"/>
              </a:ext>
            </a:extLst>
          </p:cNvPr>
          <p:cNvCxnSpPr/>
          <p:nvPr/>
        </p:nvCxnSpPr>
        <p:spPr>
          <a:xfrm>
            <a:off x="2393526" y="1993404"/>
            <a:ext cx="6488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9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0E715B-06AA-407E-BDE4-B874483C0D34}"/>
              </a:ext>
            </a:extLst>
          </p:cNvPr>
          <p:cNvSpPr/>
          <p:nvPr/>
        </p:nvSpPr>
        <p:spPr>
          <a:xfrm>
            <a:off x="-180528" y="757184"/>
            <a:ext cx="4026795" cy="2964412"/>
          </a:xfrm>
          <a:prstGeom prst="roundRect">
            <a:avLst>
              <a:gd name="adj" fmla="val 66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7" y="1561356"/>
            <a:ext cx="3461074" cy="2388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chemeClr val="bg1"/>
                </a:solidFill>
              </a:rPr>
              <a:t>Необходимо разработать алгоритм,</a:t>
            </a:r>
            <a:r>
              <a:rPr lang="ru-RU" sz="1600" dirty="0">
                <a:solidFill>
                  <a:schemeClr val="bg1"/>
                </a:solidFill>
              </a:rPr>
              <a:t> позволяющий получить такой прогноз о том, </a:t>
            </a:r>
            <a:r>
              <a:rPr lang="ru-RU" sz="1600" b="1" dirty="0">
                <a:solidFill>
                  <a:schemeClr val="bg1"/>
                </a:solidFill>
              </a:rPr>
              <a:t>когда, сколько и какие «новые» </a:t>
            </a:r>
            <a:r>
              <a:rPr lang="ru-RU" sz="1600" dirty="0">
                <a:solidFill>
                  <a:schemeClr val="bg1"/>
                </a:solidFill>
              </a:rPr>
              <a:t>(после погрузки или выгрузки) </a:t>
            </a:r>
            <a:r>
              <a:rPr lang="ru-RU" sz="1600" b="1" dirty="0">
                <a:solidFill>
                  <a:schemeClr val="bg1"/>
                </a:solidFill>
              </a:rPr>
              <a:t>вагоны</a:t>
            </a:r>
            <a:r>
              <a:rPr lang="ru-RU" sz="1600" dirty="0">
                <a:solidFill>
                  <a:schemeClr val="bg1"/>
                </a:solidFill>
              </a:rPr>
              <a:t> «появятся» на каждой станции в течение этих </a:t>
            </a:r>
            <a:r>
              <a:rPr lang="ru-RU" sz="1600" b="1" dirty="0">
                <a:solidFill>
                  <a:schemeClr val="bg1"/>
                </a:solidFill>
              </a:rPr>
              <a:t>36 часов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76366B-C238-4B97-AF9B-9201300DA330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9" name="Прямоугольник 3">
              <a:extLst>
                <a:ext uri="{FF2B5EF4-FFF2-40B4-BE49-F238E27FC236}">
                  <a16:creationId xmlns:a16="http://schemas.microsoft.com/office/drawing/2014/main" id="{08FD280D-506D-49B9-8264-F02EC2B74DDB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B121073B-F324-4C06-85D1-D15417929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FF56F047-5C60-44C9-85C0-777576C9C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09CD2E9-FFA2-44EA-AC5F-8EB2F9FC9FB6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/>
              <a:t>Постановка задачи и план работы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2B3C8BA-2CDF-404B-B5DF-4FE91686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811" y="842419"/>
            <a:ext cx="5297733" cy="715627"/>
          </a:xfrm>
        </p:spPr>
        <p:txBody>
          <a:bodyPr>
            <a:noAutofit/>
          </a:bodyPr>
          <a:lstStyle/>
          <a:p>
            <a:pPr algn="l"/>
            <a:r>
              <a:rPr lang="ru-RU" sz="2800" dirty="0"/>
              <a:t>План работы: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5B77E57D-E443-454C-A0C6-8F9FD0AB7D84}"/>
              </a:ext>
            </a:extLst>
          </p:cNvPr>
          <p:cNvSpPr txBox="1">
            <a:spLocks/>
          </p:cNvSpPr>
          <p:nvPr/>
        </p:nvSpPr>
        <p:spPr>
          <a:xfrm>
            <a:off x="4181155" y="1561356"/>
            <a:ext cx="5179886" cy="3173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Изучение предметной области и сопутствующих бизнес-процессов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Изучение научных статей по данной тематике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разведочного анализа, очистки и агрегации полученных данных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Сформирование гипотез, поиск дополнительных источников данных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процедуры создания признаков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исследования подходящих методов машинного обучения и нейронных сетей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экспериментов и анализ результатов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Защита работы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801E532-7F8B-4EA1-B002-287FC76B3CB6}"/>
              </a:ext>
            </a:extLst>
          </p:cNvPr>
          <p:cNvSpPr txBox="1">
            <a:spLocks/>
          </p:cNvSpPr>
          <p:nvPr/>
        </p:nvSpPr>
        <p:spPr>
          <a:xfrm>
            <a:off x="395536" y="842419"/>
            <a:ext cx="5297733" cy="71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</a:rPr>
              <a:t>Задача</a:t>
            </a:r>
          </a:p>
        </p:txBody>
      </p:sp>
    </p:spTree>
    <p:extLst>
      <p:ext uri="{BB962C8B-B14F-4D97-AF65-F5344CB8AC3E}">
        <p14:creationId xmlns:p14="http://schemas.microsoft.com/office/powerpoint/2010/main" val="2370857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6;gdbcbc70065_0_6"/>
          <p:cNvSpPr txBox="1">
            <a:spLocks noGrp="1"/>
          </p:cNvSpPr>
          <p:nvPr>
            <p:ph type="title"/>
          </p:nvPr>
        </p:nvSpPr>
        <p:spPr>
          <a:xfrm>
            <a:off x="457200" y="886640"/>
            <a:ext cx="1810544" cy="3941719"/>
          </a:xfrm>
          <a:prstGeom prst="roundRect">
            <a:avLst>
              <a:gd name="adj" fmla="val 14502"/>
            </a:avLst>
          </a:prstGeom>
          <a:solidFill>
            <a:srgbClr val="C00000"/>
          </a:solidFill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MAE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Google Shape;207;gdbcbc70065_0_6"/>
          <p:cNvSpPr txBox="1">
            <a:spLocks/>
          </p:cNvSpPr>
          <p:nvPr/>
        </p:nvSpPr>
        <p:spPr>
          <a:xfrm>
            <a:off x="2577750" y="1199589"/>
            <a:ext cx="6242722" cy="1309737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2000" dirty="0"/>
              <a:t>Предсказание на диапазоне от 1 часа до 36 часов вперед от текущего момента:</a:t>
            </a:r>
          </a:p>
          <a:p>
            <a:pPr marL="0" indent="0" algn="ctr">
              <a:spcBef>
                <a:spcPts val="360"/>
              </a:spcBef>
              <a:buFont typeface="Arial" pitchFamily="34" charset="0"/>
              <a:buNone/>
            </a:pPr>
            <a:r>
              <a:rPr lang="ru-RU" sz="2800" b="1" dirty="0"/>
              <a:t>MAE</a:t>
            </a:r>
            <a:r>
              <a:rPr lang="ru-RU" sz="2800" b="1" baseline="-25000" dirty="0"/>
              <a:t>1-36 </a:t>
            </a:r>
            <a:r>
              <a:rPr lang="ru-RU" sz="2800" b="1" dirty="0"/>
              <a:t>≈ 1.83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C19FBD-89E8-419D-BFBC-4595AA26322D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0" name="Прямоугольник 3">
              <a:extLst>
                <a:ext uri="{FF2B5EF4-FFF2-40B4-BE49-F238E27FC236}">
                  <a16:creationId xmlns:a16="http://schemas.microsoft.com/office/drawing/2014/main" id="{C1B82045-ACA3-4636-976F-C8A4880BBB82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2F9FCAB4-782C-4BB5-A4E3-074175315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0CAD1862-3AF4-45BE-B719-238736ECE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5CB13912-7FFF-4A19-9275-E15F7165C953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Показатели модели</a:t>
            </a:r>
          </a:p>
        </p:txBody>
      </p:sp>
      <p:sp>
        <p:nvSpPr>
          <p:cNvPr id="16" name="Google Shape;207;gdbcbc70065_0_6">
            <a:extLst>
              <a:ext uri="{FF2B5EF4-FFF2-40B4-BE49-F238E27FC236}">
                <a16:creationId xmlns:a16="http://schemas.microsoft.com/office/drawing/2014/main" id="{CFCC1979-B180-4D1B-93AE-C3913B6E4AAB}"/>
              </a:ext>
            </a:extLst>
          </p:cNvPr>
          <p:cNvSpPr txBox="1">
            <a:spLocks/>
          </p:cNvSpPr>
          <p:nvPr/>
        </p:nvSpPr>
        <p:spPr>
          <a:xfrm>
            <a:off x="2577750" y="3134894"/>
            <a:ext cx="6242722" cy="1234774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2000" dirty="0"/>
              <a:t>Предсказание на 24 часа вперед:</a:t>
            </a:r>
          </a:p>
          <a:p>
            <a:pPr marL="0" indent="0" algn="ctr">
              <a:spcBef>
                <a:spcPts val="360"/>
              </a:spcBef>
              <a:buFont typeface="Arial" pitchFamily="34" charset="0"/>
              <a:buNone/>
            </a:pPr>
            <a:r>
              <a:rPr lang="ru-RU" sz="2800" b="1" dirty="0"/>
              <a:t>  MAE</a:t>
            </a:r>
            <a:r>
              <a:rPr lang="ru-RU" sz="2800" b="1" baseline="-25000" dirty="0"/>
              <a:t>24</a:t>
            </a:r>
            <a:r>
              <a:rPr lang="ru-RU" sz="2800" b="1" dirty="0"/>
              <a:t> ≈ 1.47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13FB35-D85B-478D-842E-240F0C92B185}"/>
              </a:ext>
            </a:extLst>
          </p:cNvPr>
          <p:cNvCxnSpPr/>
          <p:nvPr/>
        </p:nvCxnSpPr>
        <p:spPr>
          <a:xfrm>
            <a:off x="2699792" y="2785492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18;gdbcbc70065_0_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4050" y="1984353"/>
            <a:ext cx="3988700" cy="26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0;gdbcbc7006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150" y="1859091"/>
            <a:ext cx="4485150" cy="29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19;gdbcbc70065_0_16"/>
          <p:cNvSpPr txBox="1"/>
          <p:nvPr/>
        </p:nvSpPr>
        <p:spPr>
          <a:xfrm>
            <a:off x="1146445" y="1032063"/>
            <a:ext cx="2541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Предсказание на 24 часа вперед</a:t>
            </a:r>
            <a:endParaRPr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21;gdbcbc70065_0_16"/>
          <p:cNvSpPr txBox="1"/>
          <p:nvPr/>
        </p:nvSpPr>
        <p:spPr>
          <a:xfrm>
            <a:off x="5231535" y="1032063"/>
            <a:ext cx="338247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Предсказание в диапазоне от 1 до 36 часов вперед</a:t>
            </a:r>
            <a:endParaRPr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F67359-CBF6-41C2-BED1-B7B8F3D261DD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4BA6462A-8329-4F67-A5BD-C9E7C8390D5B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6E3D59E3-76D9-49D1-A228-FFE6F8BB2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4DAE3E7B-FC40-4F70-9913-57A0FB187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39F7A4F-D089-44B6-93C5-ABE911C92950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Предсказания модели</a:t>
            </a:r>
          </a:p>
        </p:txBody>
      </p:sp>
    </p:spTree>
    <p:extLst>
      <p:ext uri="{BB962C8B-B14F-4D97-AF65-F5344CB8AC3E}">
        <p14:creationId xmlns:p14="http://schemas.microsoft.com/office/powerpoint/2010/main" val="896729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057300"/>
            <a:ext cx="8496944" cy="3492388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В целом модель делает предсказания </a:t>
            </a:r>
            <a:r>
              <a:rPr lang="ru-RU" sz="1600" b="1" dirty="0"/>
              <a:t>близкие к реальным значениям</a:t>
            </a:r>
            <a:r>
              <a:rPr lang="ru-RU" sz="1600" dirty="0"/>
              <a:t>, однако видно, что модель очень </a:t>
            </a:r>
            <a:r>
              <a:rPr lang="ru-RU" sz="1600" b="1" dirty="0">
                <a:solidFill>
                  <a:srgbClr val="C00000"/>
                </a:solidFill>
              </a:rPr>
              <a:t>плохо справляется с выбросами</a:t>
            </a:r>
            <a:r>
              <a:rPr lang="ru-RU" sz="1600" dirty="0"/>
              <a:t>, показывая усредненные результаты</a:t>
            </a:r>
          </a:p>
          <a:p>
            <a:pPr>
              <a:spcBef>
                <a:spcPts val="9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В качестве дальнейшего развития данной модели, с целью улучшения качества предсказания можно предложить </a:t>
            </a:r>
            <a:r>
              <a:rPr lang="ru-RU" sz="1600" b="1" dirty="0"/>
              <a:t>следующие шаги</a:t>
            </a:r>
            <a:r>
              <a:rPr lang="ru-RU" sz="1600" dirty="0"/>
              <a:t>:</a:t>
            </a:r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Увеличить период </a:t>
            </a:r>
            <a:r>
              <a:rPr lang="ru-RU" sz="1600" b="1" dirty="0" err="1"/>
              <a:t>передискретизации</a:t>
            </a:r>
            <a:r>
              <a:rPr lang="ru-RU" sz="1600" b="1" dirty="0"/>
              <a:t> </a:t>
            </a:r>
            <a:r>
              <a:rPr lang="ru-RU" sz="1600" dirty="0"/>
              <a:t>временных рядов, вместо 1 часа, например, </a:t>
            </a:r>
            <a:r>
              <a:rPr lang="ru-RU" sz="1600" b="1" dirty="0"/>
              <a:t>до 4 часов</a:t>
            </a:r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Увеличить объем данных </a:t>
            </a:r>
            <a:r>
              <a:rPr lang="ru-RU" sz="1600" dirty="0"/>
              <a:t>для обучения модели с месяца, до 1 года</a:t>
            </a:r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Увеличить скользящее окно </a:t>
            </a:r>
            <a:r>
              <a:rPr lang="ru-RU" sz="1600" dirty="0"/>
              <a:t>модели со 100 до 200</a:t>
            </a:r>
            <a:r>
              <a:rPr lang="en-US" sz="1600" dirty="0"/>
              <a:t> </a:t>
            </a:r>
            <a:r>
              <a:rPr lang="ru-RU" sz="1600" dirty="0"/>
              <a:t>часов</a:t>
            </a:r>
            <a:r>
              <a:rPr lang="en-US" sz="1600" dirty="0"/>
              <a:t> </a:t>
            </a:r>
            <a:endParaRPr lang="ru-RU" sz="1600" dirty="0"/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Добавить </a:t>
            </a:r>
            <a:r>
              <a:rPr lang="ru-RU" sz="1600" dirty="0"/>
              <a:t>в </a:t>
            </a:r>
            <a:r>
              <a:rPr lang="ru-RU" sz="1600" dirty="0" err="1"/>
              <a:t>предобработанный</a:t>
            </a:r>
            <a:r>
              <a:rPr lang="ru-RU" sz="1600" dirty="0"/>
              <a:t> </a:t>
            </a:r>
            <a:r>
              <a:rPr lang="ru-RU" sz="1600" dirty="0" err="1"/>
              <a:t>датасет</a:t>
            </a:r>
            <a:r>
              <a:rPr lang="ru-RU" sz="1600" dirty="0"/>
              <a:t> </a:t>
            </a:r>
            <a:r>
              <a:rPr lang="ru-RU" sz="1600" b="1" dirty="0"/>
              <a:t>информацию о количестве вагонов на каждой из станций</a:t>
            </a:r>
            <a:r>
              <a:rPr lang="ru-RU" sz="1600" dirty="0"/>
              <a:t>, а не только с 1 одной конкретной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F3CD4AB-3961-449C-9610-732F1EF353A4}"/>
              </a:ext>
            </a:extLst>
          </p:cNvPr>
          <p:cNvSpPr/>
          <p:nvPr/>
        </p:nvSpPr>
        <p:spPr>
          <a:xfrm>
            <a:off x="539552" y="1065970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365015-6C98-4617-942F-90F74BA5A208}"/>
              </a:ext>
            </a:extLst>
          </p:cNvPr>
          <p:cNvSpPr/>
          <p:nvPr/>
        </p:nvSpPr>
        <p:spPr>
          <a:xfrm>
            <a:off x="539552" y="1910458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9FCFD8-90BD-4413-8329-A5751B08FF13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BCA9DAD9-15ED-4C70-84F9-642A4CEBFB69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0F3143DD-9B0A-436C-846E-65EE822BD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40A589AC-659D-4362-A9CA-3C6374461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FCE8DB2-2B55-4BC8-8E3C-D30B5BBA560E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201850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29FCFD8-90BD-4413-8329-A5751B08FF13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BCA9DAD9-15ED-4C70-84F9-642A4CEBFB69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0F3143DD-9B0A-436C-846E-65EE822BD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40A589AC-659D-4362-A9CA-3C6374461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FCE8DB2-2B55-4BC8-8E3C-D30B5BBA560E}"/>
              </a:ext>
            </a:extLst>
          </p:cNvPr>
          <p:cNvSpPr txBox="1">
            <a:spLocks/>
          </p:cNvSpPr>
          <p:nvPr/>
        </p:nvSpPr>
        <p:spPr>
          <a:xfrm>
            <a:off x="395536" y="2216582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1756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5E673D-A11A-4FD3-B927-D945FFA56CB3}"/>
              </a:ext>
            </a:extLst>
          </p:cNvPr>
          <p:cNvSpPr/>
          <p:nvPr/>
        </p:nvSpPr>
        <p:spPr>
          <a:xfrm>
            <a:off x="457200" y="1593726"/>
            <a:ext cx="4040188" cy="5068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880CC7-67F1-4A8E-AB42-F3F2BE4D496F}"/>
              </a:ext>
            </a:extLst>
          </p:cNvPr>
          <p:cNvSpPr/>
          <p:nvPr/>
        </p:nvSpPr>
        <p:spPr>
          <a:xfrm>
            <a:off x="4716529" y="1593726"/>
            <a:ext cx="4040188" cy="5068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2306" y="787621"/>
            <a:ext cx="5256584" cy="697260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https://github.com/Yuren293/RussianRailways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80744"/>
            <a:ext cx="4040188" cy="484668"/>
          </a:xfrm>
        </p:spPr>
        <p:txBody>
          <a:bodyPr anchor="ctr"/>
          <a:lstStyle/>
          <a:p>
            <a:pPr algn="ctr"/>
            <a:r>
              <a:rPr lang="ru-RU" sz="1800" dirty="0">
                <a:solidFill>
                  <a:schemeClr val="bg1"/>
                </a:solidFill>
              </a:rPr>
              <a:t>Описание Решения 1: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35755"/>
            <a:ext cx="4040188" cy="1942551"/>
          </a:xfrm>
        </p:spPr>
        <p:txBody>
          <a:bodyPr>
            <a:normAutofit/>
          </a:bodyPr>
          <a:lstStyle/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Анализ прогнозируемости временных рядов количества вагонов по направлениям РЖД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Проведен анализ рядов на прогнозируемость, анализ кластерной структуры рядов, различных прогнозных моделей, произведен </a:t>
            </a:r>
            <a:r>
              <a:rPr lang="ru-RU" sz="1200" dirty="0" err="1"/>
              <a:t>feature</a:t>
            </a:r>
            <a:r>
              <a:rPr lang="ru-RU" sz="1200" dirty="0"/>
              <a:t> </a:t>
            </a:r>
            <a:r>
              <a:rPr lang="ru-RU" sz="1200" dirty="0" err="1"/>
              <a:t>engineering</a:t>
            </a:r>
            <a:r>
              <a:rPr lang="ru-RU" sz="1200" dirty="0"/>
              <a:t> и построен </a:t>
            </a:r>
            <a:r>
              <a:rPr lang="ru-RU" sz="1200" dirty="0" err="1"/>
              <a:t>pipeline</a:t>
            </a:r>
            <a:r>
              <a:rPr lang="ru-RU" sz="1200" dirty="0"/>
              <a:t> для прогноза рядов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Приведены общие выводы и пути решения проблем для прогнозирования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580744"/>
            <a:ext cx="4111687" cy="484668"/>
          </a:xfrm>
        </p:spPr>
        <p:txBody>
          <a:bodyPr anchor="ctr"/>
          <a:lstStyle/>
          <a:p>
            <a:pPr algn="ctr"/>
            <a:r>
              <a:rPr lang="ru-RU" sz="1800" dirty="0">
                <a:solidFill>
                  <a:schemeClr val="bg1"/>
                </a:solidFill>
              </a:rPr>
              <a:t>Описание Решения 2: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2135755"/>
            <a:ext cx="4247450" cy="2737969"/>
          </a:xfrm>
        </p:spPr>
        <p:txBody>
          <a:bodyPr>
            <a:normAutofit/>
          </a:bodyPr>
          <a:lstStyle/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Исходный </a:t>
            </a:r>
            <a:r>
              <a:rPr lang="ru-RU" sz="1200" dirty="0" err="1"/>
              <a:t>датасет</a:t>
            </a:r>
            <a:r>
              <a:rPr lang="ru-RU" sz="1200" dirty="0"/>
              <a:t> был преобразован в </a:t>
            </a:r>
            <a:r>
              <a:rPr lang="ru-RU" sz="1200" dirty="0" err="1"/>
              <a:t>датасет</a:t>
            </a:r>
            <a:r>
              <a:rPr lang="ru-RU" sz="1200" dirty="0"/>
              <a:t>, описывающий некоторую событийную модель, которая описывает события с вагонами с частотой 1 час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После этого производится обучение модели с использованием метода скользящего окна. </a:t>
            </a:r>
            <a:br>
              <a:rPr lang="ru-RU" sz="1200" dirty="0"/>
            </a:br>
            <a:r>
              <a:rPr lang="ru-RU" sz="1200" dirty="0"/>
              <a:t>Модель предсказывает целевое значение через </a:t>
            </a:r>
            <a:br>
              <a:rPr lang="ru-RU" sz="1200" dirty="0"/>
            </a:br>
            <a:r>
              <a:rPr lang="ru-RU" sz="1200" dirty="0"/>
              <a:t>n-</a:t>
            </a:r>
            <a:r>
              <a:rPr lang="ru-RU" sz="1200" dirty="0" err="1"/>
              <a:t>ое</a:t>
            </a:r>
            <a:r>
              <a:rPr lang="ru-RU" sz="1200" dirty="0"/>
              <a:t> количество часов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Производится предсказание целевого значения </a:t>
            </a:r>
            <a:br>
              <a:rPr lang="ru-RU" sz="1200" dirty="0"/>
            </a:br>
            <a:r>
              <a:rPr lang="ru-RU" sz="1200" dirty="0"/>
              <a:t>на 36 часов вперед для текущего дня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Производится предсказание на 24 часа </a:t>
            </a:r>
            <a:br>
              <a:rPr lang="ru-RU" sz="1200" dirty="0"/>
            </a:br>
            <a:r>
              <a:rPr lang="ru-RU" sz="1200" dirty="0"/>
              <a:t>для 100 различных дней</a:t>
            </a:r>
          </a:p>
        </p:txBody>
      </p:sp>
      <p:pic>
        <p:nvPicPr>
          <p:cNvPr id="11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CBAB8D6-034B-441B-A428-7F9F2CA1FD1D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:a16="http://schemas.microsoft.com/office/drawing/2014/main" id="{BA11915F-A986-430E-A78A-3D18AB3846C2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6BF53319-F51E-4D2B-842E-D3596A061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029538BF-AD15-47EF-B7D7-C20A3C2F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03239A4-70ED-4A8C-8365-C38512A629FF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Решение кейса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AFF62B-2E82-447E-8619-97053ECF9401}"/>
              </a:ext>
            </a:extLst>
          </p:cNvPr>
          <p:cNvSpPr txBox="1"/>
          <p:nvPr/>
        </p:nvSpPr>
        <p:spPr>
          <a:xfrm>
            <a:off x="539552" y="4074976"/>
            <a:ext cx="4754880" cy="291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ru-RU" sz="16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  <a:hlinkClick r:id="rId5"/>
              </a:rPr>
              <a:t>Ссылка</a:t>
            </a:r>
            <a:r>
              <a:rPr lang="ru-RU" sz="1600" b="1" kern="1200" baseline="0" dirty="0">
                <a:solidFill>
                  <a:srgbClr val="C00000"/>
                </a:solidFill>
                <a:latin typeface="+mn-lt"/>
                <a:ea typeface="+mn-ea"/>
                <a:cs typeface="+mn-cs"/>
                <a:hlinkClick r:id="rId5"/>
              </a:rPr>
              <a:t> на решение</a:t>
            </a:r>
            <a:endParaRPr lang="ru-RU" sz="16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1030ED7-1EF4-47EB-8DB4-E227B197F3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70936"/>
            <a:ext cx="715742" cy="6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1883" y="1250502"/>
            <a:ext cx="8218575" cy="2304256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Подготовка данных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Оценка потенциала прогнозируемости рядов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Множественная регрессия на одномерных рядах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Анализ кластерной структуры данных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Многомерные ряды. Обогащение данных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Общие выводы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269942B-D8DF-4C33-B08D-3341B19CA482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1C7CD203-EBC7-449A-BDAE-B98FFC8EDFBD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A9120C5E-AB15-4387-A9D4-F3F009FCB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CD9456C6-9BA1-4751-995C-5EEF3EA30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1FC97F7-1198-401F-B750-339FB69F762E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Содержание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5B9750-533B-4E10-9A17-3DF79965FFAD}"/>
              </a:ext>
            </a:extLst>
          </p:cNvPr>
          <p:cNvSpPr/>
          <p:nvPr/>
        </p:nvSpPr>
        <p:spPr>
          <a:xfrm>
            <a:off x="444040" y="1235496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B9AECD-B190-4F96-A68A-65A333895EFB}"/>
              </a:ext>
            </a:extLst>
          </p:cNvPr>
          <p:cNvSpPr/>
          <p:nvPr/>
        </p:nvSpPr>
        <p:spPr>
          <a:xfrm>
            <a:off x="444040" y="1739552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C3F2A9-CDAB-4D43-BF86-F25F576A6362}"/>
              </a:ext>
            </a:extLst>
          </p:cNvPr>
          <p:cNvSpPr/>
          <p:nvPr/>
        </p:nvSpPr>
        <p:spPr>
          <a:xfrm>
            <a:off x="445255" y="2283181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3</a:t>
            </a:r>
            <a:endParaRPr lang="en-US" sz="16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EA277-4184-4400-9BC8-EC0177C5D97C}"/>
              </a:ext>
            </a:extLst>
          </p:cNvPr>
          <p:cNvSpPr/>
          <p:nvPr/>
        </p:nvSpPr>
        <p:spPr>
          <a:xfrm>
            <a:off x="444040" y="3277494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5</a:t>
            </a:r>
            <a:endParaRPr lang="en-US" sz="16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51B121-1401-4E49-B2DB-91F62F03412E}"/>
              </a:ext>
            </a:extLst>
          </p:cNvPr>
          <p:cNvSpPr/>
          <p:nvPr/>
        </p:nvSpPr>
        <p:spPr>
          <a:xfrm>
            <a:off x="444040" y="3795986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6</a:t>
            </a:r>
            <a:endParaRPr lang="en-US" sz="16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3D6933-71F0-480C-860E-ADF58389CCD4}"/>
              </a:ext>
            </a:extLst>
          </p:cNvPr>
          <p:cNvSpPr/>
          <p:nvPr/>
        </p:nvSpPr>
        <p:spPr>
          <a:xfrm>
            <a:off x="444040" y="2766511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4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2608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Объект 10" descr="C:\Users\ivanov.evgeny\russianrailways\Res_files\Schematic_choice_operation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" y="1643856"/>
            <a:ext cx="8128000" cy="213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CA632B1-BB44-45CE-BB0B-50AA4A579D43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:a16="http://schemas.microsoft.com/office/drawing/2014/main" id="{786E1326-6F14-4E82-8D6C-8640BA7163CF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F4E78F8B-DD5E-4CD4-ACEC-456B9963C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7C16D899-60C5-422C-87BC-B902E7867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535BA8D-9B2A-4C76-8727-884FCB9032DD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Preprocessing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3151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A4D1782-8550-4860-868D-F199C58286FA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:a16="http://schemas.microsoft.com/office/drawing/2014/main" id="{0A66EEE0-9938-4772-B727-AD27C441853E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382677DC-8C05-4B16-A4ED-82AF77C32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24C3173A-92F6-4047-AF2C-71668CE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A0143CD-F36E-4C66-8D25-19EA09CD4BB7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Данные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48056"/>
            <a:ext cx="8712968" cy="4001004"/>
          </a:xfrm>
        </p:spPr>
      </p:pic>
    </p:spTree>
    <p:extLst>
      <p:ext uri="{BB962C8B-B14F-4D97-AF65-F5344CB8AC3E}">
        <p14:creationId xmlns:p14="http://schemas.microsoft.com/office/powerpoint/2010/main" val="417284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Диаграмма 27"/>
          <p:cNvGraphicFramePr/>
          <p:nvPr>
            <p:extLst>
              <p:ext uri="{D42A27DB-BD31-4B8C-83A1-F6EECF244321}">
                <p14:modId xmlns:p14="http://schemas.microsoft.com/office/powerpoint/2010/main" val="1334272957"/>
              </p:ext>
            </p:extLst>
          </p:nvPr>
        </p:nvGraphicFramePr>
        <p:xfrm>
          <a:off x="3476362" y="907033"/>
          <a:ext cx="6000328" cy="3674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1489348"/>
                <a:ext cx="2746648" cy="1187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ru-RU"/>
                        <m:t>данные</m:t>
                      </m:r>
                      <m:r>
                        <m:rPr>
                          <m:nor/>
                        </m:rPr>
                        <a:rPr lang="ru-RU" b="0" i="0" smtClean="0"/>
                        <m:t>  </m:t>
                      </m:r>
                      <m:r>
                        <m:rPr>
                          <m:nor/>
                        </m:rPr>
                        <a:rPr lang="ru-RU"/>
                        <m:t>являются случайными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ru-RU"/>
                        <m:t>данные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ru-RU" b="0" i="0" smtClean="0"/>
                        <m:t>не</m:t>
                      </m:r>
                      <m:r>
                        <m:rPr>
                          <m:nor/>
                        </m:rPr>
                        <a:rPr lang="ru-RU"/>
                        <m:t> являются случайными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9348"/>
                <a:ext cx="2746648" cy="1187633"/>
              </a:xfrm>
              <a:prstGeom prst="rect">
                <a:avLst/>
              </a:prstGeom>
              <a:blipFill rotWithShape="0">
                <a:blip r:embed="rId4"/>
                <a:stretch>
                  <a:fillRect l="-665" b="-41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0344C8B-260B-45B0-9177-EEA6CF39B099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1" name="Прямоугольник 3">
              <a:extLst>
                <a:ext uri="{FF2B5EF4-FFF2-40B4-BE49-F238E27FC236}">
                  <a16:creationId xmlns:a16="http://schemas.microsoft.com/office/drawing/2014/main" id="{84F770E3-A390-4E98-BA5A-B8463E25A4DE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9B7D76A7-8E44-470A-8EF8-E9763CF94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9442004F-C670-49B3-89E8-C6457971A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6CE68A8-B074-4C88-8867-460EC3C83ABB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Q-test </a:t>
            </a:r>
            <a:r>
              <a:rPr lang="ru-RU" sz="3200" dirty="0" err="1"/>
              <a:t>Льюинга</a:t>
            </a:r>
            <a:r>
              <a:rPr lang="ru-RU" sz="3200" dirty="0"/>
              <a:t>-Бокса</a:t>
            </a:r>
          </a:p>
        </p:txBody>
      </p:sp>
    </p:spTree>
    <p:extLst>
      <p:ext uri="{BB962C8B-B14F-4D97-AF65-F5344CB8AC3E}">
        <p14:creationId xmlns:p14="http://schemas.microsoft.com/office/powerpoint/2010/main" val="359150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38235"/>
            <a:ext cx="8229600" cy="64807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  Clustering</a:t>
            </a:r>
            <a:endParaRPr lang="ru-RU" sz="36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830" y="1314990"/>
            <a:ext cx="3440625" cy="16739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02" y="3066827"/>
            <a:ext cx="3446440" cy="16813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70174"/>
            <a:ext cx="2868479" cy="157713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102318"/>
            <a:ext cx="2823434" cy="1699398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913069" y="1921396"/>
            <a:ext cx="725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TSNE: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016110" y="364958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PCA: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187624" y="825132"/>
            <a:ext cx="1596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Hopkins 1-dim: 0.4958</a:t>
            </a:r>
          </a:p>
        </p:txBody>
      </p:sp>
      <p:sp>
        <p:nvSpPr>
          <p:cNvPr id="20" name="Стрелка вправо 19"/>
          <p:cNvSpPr/>
          <p:nvPr/>
        </p:nvSpPr>
        <p:spPr>
          <a:xfrm>
            <a:off x="4165148" y="2664960"/>
            <a:ext cx="1342956" cy="6450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tsfresh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516216" y="825132"/>
            <a:ext cx="16337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Hopkins n-dim: 0.4471 </a:t>
            </a:r>
            <a:endParaRPr lang="ru-RU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89D49-21C9-4C28-BF1B-B1AF7FC22ECF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22" name="Прямоугольник 3">
              <a:extLst>
                <a:ext uri="{FF2B5EF4-FFF2-40B4-BE49-F238E27FC236}">
                  <a16:creationId xmlns:a16="http://schemas.microsoft.com/office/drawing/2014/main" id="{9713E27D-CAAB-438A-8444-94545AAAB854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63A96287-A519-4B70-B066-59AE31616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6520A92B-EC62-43A6-9C71-027B18269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3118064-B3EF-49A7-A5BC-968AC247EB6E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25352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251520" y="1436979"/>
            <a:ext cx="5616624" cy="3927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window size = 32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940152" y="1434674"/>
            <a:ext cx="3024336" cy="3927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 size = 12</a:t>
            </a:r>
            <a:endParaRPr lang="ru-RU" sz="140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8AE784C4-054E-49F0-8158-80301487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69268"/>
            <a:ext cx="4176465" cy="6480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Mean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39F360EA-457C-44BE-B84F-A6D0D0F128AD}"/>
              </a:ext>
            </a:extLst>
          </p:cNvPr>
          <p:cNvSpPr txBox="1">
            <a:spLocks/>
          </p:cNvSpPr>
          <p:nvPr/>
        </p:nvSpPr>
        <p:spPr>
          <a:xfrm>
            <a:off x="5364088" y="769268"/>
            <a:ext cx="30963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Gradient Boosting</a:t>
            </a:r>
            <a:endParaRPr lang="ru-RU" sz="2800" dirty="0">
              <a:solidFill>
                <a:srgbClr val="C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17793A-9129-42DA-AC21-1DC2CDE7DA06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20" name="Прямоугольник 3">
              <a:extLst>
                <a:ext uri="{FF2B5EF4-FFF2-40B4-BE49-F238E27FC236}">
                  <a16:creationId xmlns:a16="http://schemas.microsoft.com/office/drawing/2014/main" id="{BF86AD06-90C0-45B6-95C1-DCDF73EC2B46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1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E629355F-47E5-4D6E-BC06-F53EC7CF3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2E144144-0C0D-4ED3-9EF9-9427897D8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5F793C5-C2B3-450C-8747-0216436E5D49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алгоритмов</a:t>
            </a:r>
            <a:r>
              <a:rPr lang="en-US" sz="3200" dirty="0"/>
              <a:t> (1/3)</a:t>
            </a: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945122"/>
            <a:ext cx="4248472" cy="2589222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45122"/>
            <a:ext cx="4369990" cy="2617127"/>
          </a:xfrm>
        </p:spPr>
      </p:pic>
    </p:spTree>
    <p:extLst>
      <p:ext uri="{BB962C8B-B14F-4D97-AF65-F5344CB8AC3E}">
        <p14:creationId xmlns:p14="http://schemas.microsoft.com/office/powerpoint/2010/main" val="27816527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21A1A"/>
      </a:accent1>
      <a:accent2>
        <a:srgbClr val="EAEAEA"/>
      </a:accent2>
      <a:accent3>
        <a:srgbClr val="B2B2B2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3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1295</Words>
  <Application>Microsoft Office PowerPoint</Application>
  <PresentationFormat>Экран (16:10)</PresentationFormat>
  <Paragraphs>353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Roboto</vt:lpstr>
      <vt:lpstr>Roboto Medium</vt:lpstr>
      <vt:lpstr>Wingdings</vt:lpstr>
      <vt:lpstr>Тема Office</vt:lpstr>
      <vt:lpstr>Учебная практика «Решено»</vt:lpstr>
      <vt:lpstr>План работы:</vt:lpstr>
      <vt:lpstr>https://github.com/Yuren293/RussianRailways</vt:lpstr>
      <vt:lpstr>Презентация PowerPoint</vt:lpstr>
      <vt:lpstr>Презентация PowerPoint</vt:lpstr>
      <vt:lpstr>Презентация PowerPoint</vt:lpstr>
      <vt:lpstr>Презентация PowerPoint</vt:lpstr>
      <vt:lpstr>  Clustering</vt:lpstr>
      <vt:lpstr>Mean</vt:lpstr>
      <vt:lpstr>MLP</vt:lpstr>
      <vt:lpstr>Random Forest</vt:lpstr>
      <vt:lpstr>Были проанализированы показатели по приведенным алгоритам </vt:lpstr>
      <vt:lpstr>Обогащение данных</vt:lpstr>
      <vt:lpstr>Презентация PowerPoint</vt:lpstr>
      <vt:lpstr>Gluonts AWS</vt:lpstr>
      <vt:lpstr>Презентация PowerPoint</vt:lpstr>
      <vt:lpstr>Презентация PowerPoint</vt:lpstr>
      <vt:lpstr>Презентация PowerPoint</vt:lpstr>
      <vt:lpstr>Презентация PowerPoint</vt:lpstr>
      <vt:lpstr>MAE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Терещенко</dc:creator>
  <cp:lastModifiedBy>Котеленко Юрий Сергеевич</cp:lastModifiedBy>
  <cp:revision>52</cp:revision>
  <dcterms:modified xsi:type="dcterms:W3CDTF">2022-08-18T12:13:40Z</dcterms:modified>
</cp:coreProperties>
</file>