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4" r:id="rId4"/>
    <p:sldId id="259" r:id="rId5"/>
    <p:sldId id="260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8" autoAdjust="0"/>
  </p:normalViewPr>
  <p:slideViewPr>
    <p:cSldViewPr>
      <p:cViewPr varScale="1">
        <p:scale>
          <a:sx n="76" d="100"/>
          <a:sy n="76" d="100"/>
        </p:scale>
        <p:origin x="20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к определить породу кошки: по фото, окраску, по типу шерсти">
            <a:extLst>
              <a:ext uri="{FF2B5EF4-FFF2-40B4-BE49-F238E27FC236}">
                <a16:creationId xmlns:a16="http://schemas.microsoft.com/office/drawing/2014/main" id="{614F0643-5446-4DCE-9738-EE05090EE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378"/>
          <a:stretch/>
        </p:blipFill>
        <p:spPr bwMode="auto">
          <a:xfrm>
            <a:off x="-1776" y="1361"/>
            <a:ext cx="9145776" cy="44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182880" indent="0">
              <a:buNone/>
            </a:pPr>
            <a:endParaRPr lang="ru-RU" sz="6600" dirty="0"/>
          </a:p>
        </p:txBody>
      </p:sp>
      <p:grpSp>
        <p:nvGrpSpPr>
          <p:cNvPr id="5" name="Group 7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6" name="Freeform: Shape 7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7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Заголовок 1"/>
          <p:cNvSpPr txBox="1">
            <a:spLocks/>
          </p:cNvSpPr>
          <p:nvPr/>
        </p:nvSpPr>
        <p:spPr>
          <a:xfrm>
            <a:off x="314847" y="4359759"/>
            <a:ext cx="7944130" cy="1000655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/>
            <a:r>
              <a:rPr lang="en-US" sz="4400" dirty="0">
                <a:solidFill>
                  <a:schemeClr val="tx2"/>
                </a:solidFill>
                <a:latin typeface="Calibri Light" pitchFamily="34" charset="0"/>
                <a:cs typeface="Calibri Light" pitchFamily="34" charset="0"/>
              </a:rPr>
              <a:t>DATASET:</a:t>
            </a:r>
            <a:br>
              <a:rPr lang="ru-RU" sz="4400" b="1" dirty="0">
                <a:solidFill>
                  <a:schemeClr val="tx2"/>
                </a:solidFill>
              </a:rPr>
            </a:br>
            <a:r>
              <a:rPr lang="ru-RU" sz="3600" b="1" dirty="0">
                <a:solidFill>
                  <a:schemeClr val="tx2"/>
                </a:solidFill>
                <a:latin typeface="Calibri Light" pitchFamily="34" charset="0"/>
                <a:cs typeface="Calibri Light" pitchFamily="34" charset="0"/>
              </a:rPr>
              <a:t>Породы кошек </a:t>
            </a:r>
            <a:endParaRPr lang="ru-RU" sz="4400" b="1" dirty="0">
              <a:solidFill>
                <a:schemeClr val="tx2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5589240"/>
            <a:ext cx="7062673" cy="484374"/>
          </a:xfrm>
        </p:spPr>
        <p:txBody>
          <a:bodyPr lIns="0" anchor="b">
            <a:normAutofit/>
          </a:bodyPr>
          <a:lstStyle/>
          <a:p>
            <a:pPr algn="l"/>
            <a:r>
              <a:rPr lang="ru-RU" sz="1700" dirty="0">
                <a:solidFill>
                  <a:schemeClr val="tx1"/>
                </a:solidFill>
              </a:rPr>
              <a:t>Команда АА</a:t>
            </a:r>
          </a:p>
        </p:txBody>
      </p:sp>
    </p:spTree>
    <p:extLst>
      <p:ext uri="{BB962C8B-B14F-4D97-AF65-F5344CB8AC3E}">
        <p14:creationId xmlns:p14="http://schemas.microsoft.com/office/powerpoint/2010/main" val="265782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404664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Calibri Light" pitchFamily="34" charset="0"/>
                <a:cs typeface="Calibri Light" pitchFamily="34" charset="0"/>
              </a:rPr>
              <a:t>Команда АА</a:t>
            </a:r>
            <a:endParaRPr lang="en-US" sz="4000" b="1" dirty="0">
              <a:latin typeface="Calibri Light" pitchFamily="34" charset="0"/>
              <a:cs typeface="Calibri Light" pitchFamily="34" charset="0"/>
            </a:endParaRPr>
          </a:p>
        </p:txBody>
      </p:sp>
      <p:grpSp>
        <p:nvGrpSpPr>
          <p:cNvPr id="57" name="Группа 56"/>
          <p:cNvGrpSpPr/>
          <p:nvPr/>
        </p:nvGrpSpPr>
        <p:grpSpPr>
          <a:xfrm>
            <a:off x="380027" y="3429000"/>
            <a:ext cx="3975949" cy="2617487"/>
            <a:chOff x="2071055" y="1863659"/>
            <a:chExt cx="5001889" cy="3130683"/>
          </a:xfrm>
        </p:grpSpPr>
        <p:sp>
          <p:nvSpPr>
            <p:cNvPr id="46" name="Rectangle: Rounded Corners 19">
              <a:extLst>
                <a:ext uri="{FF2B5EF4-FFF2-40B4-BE49-F238E27FC236}">
                  <a16:creationId xmlns:a16="http://schemas.microsoft.com/office/drawing/2014/main" id="{FDE1771D-96FC-4F89-B3D1-C053BAFA1533}"/>
                </a:ext>
              </a:extLst>
            </p:cNvPr>
            <p:cNvSpPr/>
            <p:nvPr/>
          </p:nvSpPr>
          <p:spPr>
            <a:xfrm>
              <a:off x="2071055" y="1863659"/>
              <a:ext cx="5001889" cy="3130683"/>
            </a:xfrm>
            <a:prstGeom prst="roundRect">
              <a:avLst>
                <a:gd name="adj" fmla="val 77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30CE3604-1312-4267-981F-063414BB6905}"/>
                </a:ext>
              </a:extLst>
            </p:cNvPr>
            <p:cNvSpPr txBox="1"/>
            <p:nvPr/>
          </p:nvSpPr>
          <p:spPr>
            <a:xfrm>
              <a:off x="2184649" y="1901575"/>
              <a:ext cx="3580013" cy="47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b="1" dirty="0">
                  <a:latin typeface="Calibri" pitchFamily="34" charset="0"/>
                  <a:cs typeface="Calibri" pitchFamily="34" charset="0"/>
                </a:rPr>
                <a:t>Рассматриваемые идеи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: Rounded Corners 26">
              <a:extLst>
                <a:ext uri="{FF2B5EF4-FFF2-40B4-BE49-F238E27FC236}">
                  <a16:creationId xmlns:a16="http://schemas.microsoft.com/office/drawing/2014/main" id="{F5A49224-EE81-4782-80B6-41C8F4DBB22A}"/>
                </a:ext>
              </a:extLst>
            </p:cNvPr>
            <p:cNvSpPr/>
            <p:nvPr/>
          </p:nvSpPr>
          <p:spPr>
            <a:xfrm>
              <a:off x="2221025" y="2406747"/>
              <a:ext cx="4717013" cy="6731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3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Отзывы на электронику</a:t>
              </a:r>
              <a:endParaRPr lang="en-US" sz="13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: Rounded Corners 27">
              <a:extLst>
                <a:ext uri="{FF2B5EF4-FFF2-40B4-BE49-F238E27FC236}">
                  <a16:creationId xmlns:a16="http://schemas.microsoft.com/office/drawing/2014/main" id="{9330D2E7-2D62-48E5-BA08-2FD772123C3D}"/>
                </a:ext>
              </a:extLst>
            </p:cNvPr>
            <p:cNvSpPr/>
            <p:nvPr/>
          </p:nvSpPr>
          <p:spPr>
            <a:xfrm>
              <a:off x="2221025" y="3277879"/>
              <a:ext cx="4717012" cy="6731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3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Анализ факторов, влияющих </a:t>
              </a:r>
              <a:br>
                <a:rPr lang="en-US" sz="13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ru-RU" sz="13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на волатильность фондового рынка</a:t>
              </a:r>
              <a:endParaRPr lang="en-US" sz="13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: Rounded Corners 28">
              <a:extLst>
                <a:ext uri="{FF2B5EF4-FFF2-40B4-BE49-F238E27FC236}">
                  <a16:creationId xmlns:a16="http://schemas.microsoft.com/office/drawing/2014/main" id="{632DC8A8-177D-44A6-8E84-9B940FA0B789}"/>
                </a:ext>
              </a:extLst>
            </p:cNvPr>
            <p:cNvSpPr/>
            <p:nvPr/>
          </p:nvSpPr>
          <p:spPr>
            <a:xfrm>
              <a:off x="2221025" y="4149011"/>
              <a:ext cx="4717012" cy="6731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3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Анализ расходов пользователей сайта </a:t>
              </a:r>
              <a:r>
                <a:rPr lang="en-US" sz="1300" b="1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drive2.ru</a:t>
              </a:r>
            </a:p>
          </p:txBody>
        </p:sp>
        <p:sp>
          <p:nvSpPr>
            <p:cNvPr id="51" name="Oval 37">
              <a:extLst>
                <a:ext uri="{FF2B5EF4-FFF2-40B4-BE49-F238E27FC236}">
                  <a16:creationId xmlns:a16="http://schemas.microsoft.com/office/drawing/2014/main" id="{05D4FF9C-7718-4B79-9D4B-D6EB456A3B89}"/>
                </a:ext>
              </a:extLst>
            </p:cNvPr>
            <p:cNvSpPr/>
            <p:nvPr/>
          </p:nvSpPr>
          <p:spPr>
            <a:xfrm>
              <a:off x="2298415" y="2428821"/>
              <a:ext cx="628991" cy="6289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Oval 38">
              <a:extLst>
                <a:ext uri="{FF2B5EF4-FFF2-40B4-BE49-F238E27FC236}">
                  <a16:creationId xmlns:a16="http://schemas.microsoft.com/office/drawing/2014/main" id="{E30BF072-E13E-44BA-A79B-331AD2D0A744}"/>
                </a:ext>
              </a:extLst>
            </p:cNvPr>
            <p:cNvSpPr/>
            <p:nvPr/>
          </p:nvSpPr>
          <p:spPr>
            <a:xfrm>
              <a:off x="2298415" y="3299953"/>
              <a:ext cx="628991" cy="6289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Oval 39">
              <a:extLst>
                <a:ext uri="{FF2B5EF4-FFF2-40B4-BE49-F238E27FC236}">
                  <a16:creationId xmlns:a16="http://schemas.microsoft.com/office/drawing/2014/main" id="{7A2EFF6A-17CB-4058-9207-2BE054B411EC}"/>
                </a:ext>
              </a:extLst>
            </p:cNvPr>
            <p:cNvSpPr/>
            <p:nvPr/>
          </p:nvSpPr>
          <p:spPr>
            <a:xfrm>
              <a:off x="2298415" y="4171085"/>
              <a:ext cx="628991" cy="6289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54" name="Graphic 2" descr="Remote control">
              <a:extLst>
                <a:ext uri="{FF2B5EF4-FFF2-40B4-BE49-F238E27FC236}">
                  <a16:creationId xmlns:a16="http://schemas.microsoft.com/office/drawing/2014/main" id="{28BBFAAE-FF69-4F70-ADE2-09D6B7442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5806" y="2506211"/>
              <a:ext cx="474210" cy="474210"/>
            </a:xfrm>
            <a:prstGeom prst="rect">
              <a:avLst/>
            </a:prstGeom>
          </p:spPr>
        </p:pic>
        <p:pic>
          <p:nvPicPr>
            <p:cNvPr id="55" name="Graphic 13" descr="Car">
              <a:extLst>
                <a:ext uri="{FF2B5EF4-FFF2-40B4-BE49-F238E27FC236}">
                  <a16:creationId xmlns:a16="http://schemas.microsoft.com/office/drawing/2014/main" id="{EC9278D1-7A6B-4F98-A490-9A0ED5C15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75806" y="4248475"/>
              <a:ext cx="474210" cy="474210"/>
            </a:xfrm>
            <a:prstGeom prst="rect">
              <a:avLst/>
            </a:prstGeom>
          </p:spPr>
        </p:pic>
        <p:pic>
          <p:nvPicPr>
            <p:cNvPr id="56" name="Graphic 36" descr="Bar graph with upward trend">
              <a:extLst>
                <a:ext uri="{FF2B5EF4-FFF2-40B4-BE49-F238E27FC236}">
                  <a16:creationId xmlns:a16="http://schemas.microsoft.com/office/drawing/2014/main" id="{6971618D-C564-45B1-8650-D1CCADFC6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5806" y="3377343"/>
              <a:ext cx="474210" cy="474210"/>
            </a:xfrm>
            <a:prstGeom prst="rect">
              <a:avLst/>
            </a:prstGeom>
          </p:spPr>
        </p:pic>
      </p:grpSp>
      <p:grpSp>
        <p:nvGrpSpPr>
          <p:cNvPr id="58" name="Group 22">
            <a:extLst>
              <a:ext uri="{FF2B5EF4-FFF2-40B4-BE49-F238E27FC236}">
                <a16:creationId xmlns:a16="http://schemas.microsoft.com/office/drawing/2014/main" id="{1B8E92CE-8D53-49E2-9AAC-FC830A9FE22F}"/>
              </a:ext>
            </a:extLst>
          </p:cNvPr>
          <p:cNvGrpSpPr/>
          <p:nvPr/>
        </p:nvGrpSpPr>
        <p:grpSpPr>
          <a:xfrm rot="5400000">
            <a:off x="4097309" y="4560269"/>
            <a:ext cx="963257" cy="274156"/>
            <a:chOff x="6090411" y="4245429"/>
            <a:chExt cx="1242898" cy="289249"/>
          </a:xfrm>
        </p:grpSpPr>
        <p:sp>
          <p:nvSpPr>
            <p:cNvPr id="59" name="Isosceles Triangle 20">
              <a:extLst>
                <a:ext uri="{FF2B5EF4-FFF2-40B4-BE49-F238E27FC236}">
                  <a16:creationId xmlns:a16="http://schemas.microsoft.com/office/drawing/2014/main" id="{AF0C32A4-B9BD-455E-B240-A6DC0599D55F}"/>
                </a:ext>
              </a:extLst>
            </p:cNvPr>
            <p:cNvSpPr/>
            <p:nvPr/>
          </p:nvSpPr>
          <p:spPr>
            <a:xfrm>
              <a:off x="6090411" y="4245429"/>
              <a:ext cx="1242898" cy="23326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F9D663B3-F44B-4446-A99F-39FEB2B26499}"/>
                </a:ext>
              </a:extLst>
            </p:cNvPr>
            <p:cNvSpPr/>
            <p:nvPr/>
          </p:nvSpPr>
          <p:spPr>
            <a:xfrm>
              <a:off x="6370053" y="4404050"/>
              <a:ext cx="683613" cy="13062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64" name="Rectangle: Rounded Corners 23">
            <a:extLst>
              <a:ext uri="{FF2B5EF4-FFF2-40B4-BE49-F238E27FC236}">
                <a16:creationId xmlns:a16="http://schemas.microsoft.com/office/drawing/2014/main" id="{78937FF2-A4EA-4979-B559-282B33D296AB}"/>
              </a:ext>
            </a:extLst>
          </p:cNvPr>
          <p:cNvSpPr/>
          <p:nvPr/>
        </p:nvSpPr>
        <p:spPr>
          <a:xfrm>
            <a:off x="4795215" y="3875239"/>
            <a:ext cx="4076867" cy="1708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Сбор датасета с породами</a:t>
            </a:r>
          </a:p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alibri Light" pitchFamily="34" charset="0"/>
                <a:cs typeface="Calibri Light" pitchFamily="34" charset="0"/>
              </a:rPr>
              <a:t> кошек</a:t>
            </a:r>
          </a:p>
          <a:p>
            <a:pPr algn="ctr"/>
            <a:r>
              <a:rPr lang="ru-RU" sz="1400" b="1" dirty="0">
                <a:solidFill>
                  <a:schemeClr val="accent6"/>
                </a:solidFill>
                <a:latin typeface="Calibri Light" pitchFamily="34" charset="0"/>
                <a:cs typeface="Calibri Light" pitchFamily="34" charset="0"/>
              </a:rPr>
              <a:t>Финальная идея</a:t>
            </a:r>
            <a:endParaRPr lang="en-US" sz="1400" b="1" dirty="0">
              <a:solidFill>
                <a:schemeClr val="accent6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67" name="Picture 33">
            <a:extLst>
              <a:ext uri="{FF2B5EF4-FFF2-40B4-BE49-F238E27FC236}">
                <a16:creationId xmlns:a16="http://schemas.microsoft.com/office/drawing/2014/main" id="{03430995-E72A-4982-B381-AEA63873925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57" y="3622876"/>
            <a:ext cx="599973" cy="630843"/>
          </a:xfrm>
          <a:prstGeom prst="rect">
            <a:avLst/>
          </a:prstGeom>
        </p:spPr>
      </p:pic>
      <p:pic>
        <p:nvPicPr>
          <p:cNvPr id="1026" name="Picture 2" descr="C:\Users\idshe\Downloads\1789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1525373" cy="7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idshe\Downloads\17896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63" y="404664"/>
            <a:ext cx="1525373" cy="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: Rounded Corners 6">
            <a:extLst>
              <a:ext uri="{FF2B5EF4-FFF2-40B4-BE49-F238E27FC236}">
                <a16:creationId xmlns:a16="http://schemas.microsoft.com/office/drawing/2014/main" id="{DD367717-E8F8-4469-BC1B-A4AFD9252184}"/>
              </a:ext>
            </a:extLst>
          </p:cNvPr>
          <p:cNvSpPr/>
          <p:nvPr/>
        </p:nvSpPr>
        <p:spPr>
          <a:xfrm>
            <a:off x="5445630" y="1192499"/>
            <a:ext cx="1645920" cy="20255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Прямоугольник 90"/>
          <p:cNvSpPr/>
          <p:nvPr/>
        </p:nvSpPr>
        <p:spPr>
          <a:xfrm>
            <a:off x="6292690" y="1413937"/>
            <a:ext cx="7733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Calibri Light" pitchFamily="34" charset="0"/>
                <a:cs typeface="Calibri Light" pitchFamily="34" charset="0"/>
              </a:rPr>
              <a:t>Сергей </a:t>
            </a:r>
            <a:br>
              <a:rPr lang="ru-RU" sz="1100" b="1" dirty="0">
                <a:latin typeface="Calibri Light" pitchFamily="34" charset="0"/>
                <a:cs typeface="Calibri Light" pitchFamily="34" charset="0"/>
              </a:rPr>
            </a:br>
            <a:r>
              <a:rPr lang="ru-RU" sz="1100" b="1" dirty="0" err="1">
                <a:latin typeface="Calibri Light" pitchFamily="34" charset="0"/>
                <a:cs typeface="Calibri Light" pitchFamily="34" charset="0"/>
              </a:rPr>
              <a:t>Гурылёв</a:t>
            </a:r>
            <a:endParaRPr lang="ru-RU" sz="11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" r="-681"/>
          <a:stretch/>
        </p:blipFill>
        <p:spPr bwMode="auto">
          <a:xfrm>
            <a:off x="5569832" y="1299748"/>
            <a:ext cx="698404" cy="68909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Прямоугольник 77">
            <a:extLst>
              <a:ext uri="{FF2B5EF4-FFF2-40B4-BE49-F238E27FC236}">
                <a16:creationId xmlns:a16="http://schemas.microsoft.com/office/drawing/2014/main" id="{0DEDABB2-1D8A-45CC-AB44-938F2A59A8AE}"/>
              </a:ext>
            </a:extLst>
          </p:cNvPr>
          <p:cNvSpPr/>
          <p:nvPr/>
        </p:nvSpPr>
        <p:spPr>
          <a:xfrm>
            <a:off x="5493513" y="2082914"/>
            <a:ext cx="15536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itchFamily="34" charset="0"/>
                <a:cs typeface="Calibri" pitchFamily="34" charset="0"/>
              </a:rPr>
              <a:t>Backend </a:t>
            </a:r>
            <a:r>
              <a:rPr lang="ru-RU" sz="1000" dirty="0">
                <a:latin typeface="Calibri" pitchFamily="34" charset="0"/>
                <a:cs typeface="Calibri" pitchFamily="34" charset="0"/>
              </a:rPr>
              <a:t>разработчик на 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java</a:t>
            </a:r>
            <a:endParaRPr lang="ru-RU" sz="1000" dirty="0">
              <a:latin typeface="Calibri" pitchFamily="34" charset="0"/>
              <a:cs typeface="Calibri" pitchFamily="34" charset="0"/>
            </a:endParaRPr>
          </a:p>
          <a:p>
            <a:r>
              <a:rPr lang="ru-RU" sz="1000" dirty="0">
                <a:latin typeface="Calibri" pitchFamily="34" charset="0"/>
                <a:cs typeface="Calibri" pitchFamily="34" charset="0"/>
              </a:rPr>
              <a:t>Интересуюсь применением </a:t>
            </a:r>
            <a:r>
              <a:rPr lang="ru-RU" sz="1000" dirty="0" err="1">
                <a:latin typeface="Calibri" pitchFamily="34" charset="0"/>
                <a:cs typeface="Calibri" pitchFamily="34" charset="0"/>
              </a:rPr>
              <a:t>data</a:t>
            </a:r>
            <a:r>
              <a:rPr lang="ru-RU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000" dirty="0" err="1">
                <a:latin typeface="Calibri" pitchFamily="34" charset="0"/>
                <a:cs typeface="Calibri" pitchFamily="34" charset="0"/>
              </a:rPr>
              <a:t>science</a:t>
            </a:r>
            <a:r>
              <a:rPr lang="ru-RU" sz="1000" dirty="0">
                <a:latin typeface="Calibri" pitchFamily="34" charset="0"/>
                <a:cs typeface="Calibri" pitchFamily="34" charset="0"/>
              </a:rPr>
              <a:t> для решения задач компьютерного зрения</a:t>
            </a:r>
          </a:p>
        </p:txBody>
      </p:sp>
      <p:sp>
        <p:nvSpPr>
          <p:cNvPr id="95" name="Rectangle: Rounded Corners 5">
            <a:extLst>
              <a:ext uri="{FF2B5EF4-FFF2-40B4-BE49-F238E27FC236}">
                <a16:creationId xmlns:a16="http://schemas.microsoft.com/office/drawing/2014/main" id="{D79D2FA1-0B80-4CDF-AF9F-83FB317896B6}"/>
              </a:ext>
            </a:extLst>
          </p:cNvPr>
          <p:cNvSpPr/>
          <p:nvPr/>
        </p:nvSpPr>
        <p:spPr>
          <a:xfrm>
            <a:off x="3714260" y="1192501"/>
            <a:ext cx="1645920" cy="20255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4524158" y="1413937"/>
            <a:ext cx="8360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Calibri Light" pitchFamily="34" charset="0"/>
                <a:cs typeface="Calibri Light" pitchFamily="34" charset="0"/>
              </a:rPr>
              <a:t>Юлия </a:t>
            </a:r>
            <a:br>
              <a:rPr lang="ru-RU" sz="1100" b="1" dirty="0">
                <a:latin typeface="Calibri Light" pitchFamily="34" charset="0"/>
                <a:cs typeface="Calibri Light" pitchFamily="34" charset="0"/>
              </a:rPr>
            </a:br>
            <a:r>
              <a:rPr lang="ru-RU" sz="1100" b="1" dirty="0" err="1">
                <a:latin typeface="Calibri Light" pitchFamily="34" charset="0"/>
                <a:cs typeface="Calibri Light" pitchFamily="34" charset="0"/>
              </a:rPr>
              <a:t>Черганова</a:t>
            </a:r>
            <a:endParaRPr lang="ru-RU" sz="1100" b="1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97" name="Picture 5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" t="-1825" r="-681" b="-1825"/>
          <a:stretch/>
        </p:blipFill>
        <p:spPr bwMode="auto">
          <a:xfrm>
            <a:off x="3752037" y="1275774"/>
            <a:ext cx="697335" cy="71306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Прямоугольник 77">
            <a:extLst>
              <a:ext uri="{FF2B5EF4-FFF2-40B4-BE49-F238E27FC236}">
                <a16:creationId xmlns:a16="http://schemas.microsoft.com/office/drawing/2014/main" id="{34812936-8436-459F-8D4A-1AFAC30E0C0B}"/>
              </a:ext>
            </a:extLst>
          </p:cNvPr>
          <p:cNvSpPr/>
          <p:nvPr/>
        </p:nvSpPr>
        <p:spPr>
          <a:xfrm>
            <a:off x="3766684" y="2010339"/>
            <a:ext cx="15205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alibri" pitchFamily="34" charset="0"/>
                <a:cs typeface="Calibri" pitchFamily="34" charset="0"/>
              </a:rPr>
              <a:t>Продуктовый аналитик справочно-правовой системы.</a:t>
            </a:r>
          </a:p>
          <a:p>
            <a:r>
              <a:rPr lang="ru-RU" sz="1000" dirty="0">
                <a:latin typeface="Calibri" pitchFamily="34" charset="0"/>
                <a:cs typeface="Calibri" pitchFamily="34" charset="0"/>
              </a:rPr>
              <a:t>Интересуюсь применением ИИ в нормативно-правовой сфере</a:t>
            </a:r>
            <a:endParaRPr lang="ru-RU" sz="1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: Rounded Corners 3">
            <a:extLst>
              <a:ext uri="{FF2B5EF4-FFF2-40B4-BE49-F238E27FC236}">
                <a16:creationId xmlns:a16="http://schemas.microsoft.com/office/drawing/2014/main" id="{CAA42DF6-198A-4985-8DA1-15B2CBE3B3DD}"/>
              </a:ext>
            </a:extLst>
          </p:cNvPr>
          <p:cNvSpPr/>
          <p:nvPr/>
        </p:nvSpPr>
        <p:spPr>
          <a:xfrm>
            <a:off x="1982890" y="1192500"/>
            <a:ext cx="1645920" cy="20255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" name="Прямоугольник 100"/>
          <p:cNvSpPr/>
          <p:nvPr/>
        </p:nvSpPr>
        <p:spPr>
          <a:xfrm>
            <a:off x="2662456" y="1413937"/>
            <a:ext cx="9663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Calibri Light" pitchFamily="34" charset="0"/>
                <a:cs typeface="Calibri Light" pitchFamily="34" charset="0"/>
              </a:rPr>
              <a:t>Елена</a:t>
            </a:r>
          </a:p>
          <a:p>
            <a:r>
              <a:rPr lang="ru-RU" sz="1100" b="1" dirty="0">
                <a:latin typeface="Calibri Light" pitchFamily="34" charset="0"/>
                <a:cs typeface="Calibri Light" pitchFamily="34" charset="0"/>
              </a:rPr>
              <a:t>Терещенко</a:t>
            </a:r>
            <a:endParaRPr lang="ru-RU" sz="11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6" t="-1266" r="-1266" b="-1266"/>
          <a:stretch/>
        </p:blipFill>
        <p:spPr bwMode="auto">
          <a:xfrm>
            <a:off x="2026537" y="1262531"/>
            <a:ext cx="654301" cy="65430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Прямоугольник 77">
            <a:extLst>
              <a:ext uri="{FF2B5EF4-FFF2-40B4-BE49-F238E27FC236}">
                <a16:creationId xmlns:a16="http://schemas.microsoft.com/office/drawing/2014/main" id="{9E36CD8A-1222-456D-B4A0-243E4B3DA59E}"/>
              </a:ext>
            </a:extLst>
          </p:cNvPr>
          <p:cNvSpPr/>
          <p:nvPr/>
        </p:nvSpPr>
        <p:spPr>
          <a:xfrm>
            <a:off x="2026537" y="2010339"/>
            <a:ext cx="15536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alibri" pitchFamily="34" charset="0"/>
                <a:cs typeface="Calibri" pitchFamily="34" charset="0"/>
              </a:rPr>
              <a:t>Работаю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000" dirty="0">
                <a:latin typeface="Calibri" pitchFamily="34" charset="0"/>
                <a:cs typeface="Calibri" pitchFamily="34" charset="0"/>
              </a:rPr>
              <a:t>в проектом офисе в сфере анализа и визуализации данных</a:t>
            </a:r>
          </a:p>
          <a:p>
            <a:r>
              <a:rPr lang="ru-RU" sz="1000" dirty="0">
                <a:latin typeface="Calibri" pitchFamily="34" charset="0"/>
                <a:cs typeface="Calibri" pitchFamily="34" charset="0"/>
              </a:rPr>
              <a:t>Интересуюсь </a:t>
            </a:r>
            <a:r>
              <a:rPr lang="ru-RU" sz="1000" dirty="0" err="1">
                <a:latin typeface="Calibri" pitchFamily="34" charset="0"/>
                <a:cs typeface="Calibri" pitchFamily="34" charset="0"/>
              </a:rPr>
              <a:t>data</a:t>
            </a:r>
            <a:r>
              <a:rPr lang="ru-RU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000" dirty="0" err="1">
                <a:latin typeface="Calibri" pitchFamily="34" charset="0"/>
                <a:cs typeface="Calibri" pitchFamily="34" charset="0"/>
              </a:rPr>
              <a:t>science</a:t>
            </a:r>
            <a:r>
              <a:rPr lang="ru-RU" sz="1000" dirty="0">
                <a:latin typeface="Calibri" pitchFamily="34" charset="0"/>
                <a:cs typeface="Calibri" pitchFamily="34" charset="0"/>
              </a:rPr>
              <a:t> в сфере финансовых данных и проектным управлением</a:t>
            </a:r>
          </a:p>
        </p:txBody>
      </p:sp>
      <p:sp>
        <p:nvSpPr>
          <p:cNvPr id="105" name="Rectangle: Rounded Corners 4">
            <a:extLst>
              <a:ext uri="{FF2B5EF4-FFF2-40B4-BE49-F238E27FC236}">
                <a16:creationId xmlns:a16="http://schemas.microsoft.com/office/drawing/2014/main" id="{F86A7250-966A-44CF-8CC3-67184206E3F7}"/>
              </a:ext>
            </a:extLst>
          </p:cNvPr>
          <p:cNvSpPr/>
          <p:nvPr/>
        </p:nvSpPr>
        <p:spPr>
          <a:xfrm>
            <a:off x="251520" y="1192501"/>
            <a:ext cx="1645920" cy="20255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984313" y="1413937"/>
            <a:ext cx="9076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Calibri Light" pitchFamily="34" charset="0"/>
                <a:cs typeface="Calibri Light" pitchFamily="34" charset="0"/>
              </a:rPr>
              <a:t>Юрий </a:t>
            </a:r>
            <a:br>
              <a:rPr lang="ru-RU" sz="1100" b="1" dirty="0">
                <a:latin typeface="Calibri Light" pitchFamily="34" charset="0"/>
                <a:cs typeface="Calibri Light" pitchFamily="34" charset="0"/>
              </a:rPr>
            </a:br>
            <a:r>
              <a:rPr lang="ru-RU" sz="1100" b="1" dirty="0" err="1">
                <a:latin typeface="Calibri Light" pitchFamily="34" charset="0"/>
                <a:cs typeface="Calibri Light" pitchFamily="34" charset="0"/>
              </a:rPr>
              <a:t>Котеленко</a:t>
            </a:r>
            <a:endParaRPr lang="ru-RU" sz="11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07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2" y="1262531"/>
            <a:ext cx="650211" cy="65430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Прямоугольник 77">
            <a:extLst>
              <a:ext uri="{FF2B5EF4-FFF2-40B4-BE49-F238E27FC236}">
                <a16:creationId xmlns:a16="http://schemas.microsoft.com/office/drawing/2014/main" id="{F4EF2B7D-F694-45A4-AFE2-A3AEA9E5B18F}"/>
              </a:ext>
            </a:extLst>
          </p:cNvPr>
          <p:cNvSpPr/>
          <p:nvPr/>
        </p:nvSpPr>
        <p:spPr>
          <a:xfrm>
            <a:off x="326149" y="2010339"/>
            <a:ext cx="15536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alibri" pitchFamily="34" charset="0"/>
                <a:cs typeface="Calibri" pitchFamily="34" charset="0"/>
              </a:rPr>
              <a:t>Интересуюсь использованием ML для улучшения качества образования</a:t>
            </a:r>
            <a:endParaRPr lang="ru-RU" sz="1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Rectangle: Rounded Corners 7">
            <a:extLst>
              <a:ext uri="{FF2B5EF4-FFF2-40B4-BE49-F238E27FC236}">
                <a16:creationId xmlns:a16="http://schemas.microsoft.com/office/drawing/2014/main" id="{39EEBFFA-F660-41EA-994B-FF2802D54192}"/>
              </a:ext>
            </a:extLst>
          </p:cNvPr>
          <p:cNvSpPr/>
          <p:nvPr/>
        </p:nvSpPr>
        <p:spPr>
          <a:xfrm>
            <a:off x="7177001" y="1192501"/>
            <a:ext cx="1645920" cy="20255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" name="Прямоугольник 110"/>
          <p:cNvSpPr/>
          <p:nvPr/>
        </p:nvSpPr>
        <p:spPr>
          <a:xfrm>
            <a:off x="8058447" y="1413937"/>
            <a:ext cx="754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latin typeface="Calibri Light" pitchFamily="34" charset="0"/>
                <a:cs typeface="Calibri Light" pitchFamily="34" charset="0"/>
              </a:rPr>
              <a:t>Евгений </a:t>
            </a:r>
            <a:br>
              <a:rPr lang="ru-RU" sz="1100" b="1" dirty="0">
                <a:latin typeface="Calibri Light" pitchFamily="34" charset="0"/>
                <a:cs typeface="Calibri Light" pitchFamily="34" charset="0"/>
              </a:rPr>
            </a:br>
            <a:r>
              <a:rPr lang="ru-RU" sz="1100" b="1" dirty="0">
                <a:latin typeface="Calibri Light" pitchFamily="34" charset="0"/>
                <a:cs typeface="Calibri Light" pitchFamily="34" charset="0"/>
              </a:rPr>
              <a:t>Иванов</a:t>
            </a:r>
            <a:endParaRPr lang="ru-RU" sz="11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12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359" y="1275774"/>
            <a:ext cx="684352" cy="713066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Прямоугольник 77">
            <a:extLst>
              <a:ext uri="{FF2B5EF4-FFF2-40B4-BE49-F238E27FC236}">
                <a16:creationId xmlns:a16="http://schemas.microsoft.com/office/drawing/2014/main" id="{4B0AA04B-8556-44DE-BD55-BD120045DF22}"/>
              </a:ext>
            </a:extLst>
          </p:cNvPr>
          <p:cNvSpPr/>
          <p:nvPr/>
        </p:nvSpPr>
        <p:spPr>
          <a:xfrm>
            <a:off x="7200943" y="2062589"/>
            <a:ext cx="17635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alibri" pitchFamily="34" charset="0"/>
                <a:cs typeface="Calibri" pitchFamily="34" charset="0"/>
              </a:rPr>
              <a:t>Занимаюсь системами авто-</a:t>
            </a:r>
            <a:r>
              <a:rPr lang="ru-RU" sz="1000" dirty="0" err="1">
                <a:latin typeface="Calibri" pitchFamily="34" charset="0"/>
                <a:cs typeface="Calibri" pitchFamily="34" charset="0"/>
              </a:rPr>
              <a:t>матизации</a:t>
            </a:r>
            <a:r>
              <a:rPr lang="ru-RU" sz="1000" dirty="0">
                <a:latin typeface="Calibri" pitchFamily="34" charset="0"/>
                <a:cs typeface="Calibri" pitchFamily="34" charset="0"/>
              </a:rPr>
              <a:t> промышленного производства.</a:t>
            </a:r>
          </a:p>
          <a:p>
            <a:r>
              <a:rPr lang="ru-RU" sz="1000" dirty="0"/>
              <a:t>Интересуюсь применением ML для анализа производственных и проектных данных</a:t>
            </a:r>
            <a:endParaRPr lang="ru-RU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827EB-B34E-4F2F-9C90-8EDC9F65090D}"/>
              </a:ext>
            </a:extLst>
          </p:cNvPr>
          <p:cNvSpPr txBox="1"/>
          <p:nvPr/>
        </p:nvSpPr>
        <p:spPr>
          <a:xfrm>
            <a:off x="745758" y="1205678"/>
            <a:ext cx="1674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Project-manager</a:t>
            </a:r>
            <a:endParaRPr lang="ru-RU" sz="105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8E11C-2FCF-4FEE-94B3-4E38E5558960}"/>
              </a:ext>
            </a:extLst>
          </p:cNvPr>
          <p:cNvSpPr txBox="1"/>
          <p:nvPr/>
        </p:nvSpPr>
        <p:spPr>
          <a:xfrm>
            <a:off x="5996586" y="1206224"/>
            <a:ext cx="1674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Product-manager</a:t>
            </a:r>
            <a:endParaRPr lang="ru-RU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3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568952" cy="648072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chemeClr val="accent5"/>
                </a:solidFill>
                <a:latin typeface="Calibri Light" pitchFamily="34" charset="0"/>
                <a:cs typeface="Calibri Light" pitchFamily="34" charset="0"/>
              </a:rPr>
              <a:t>План реализации финальной идеи</a:t>
            </a:r>
            <a:endParaRPr lang="ru-RU" sz="4400" dirty="0">
              <a:solidFill>
                <a:schemeClr val="accent5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2253960"/>
            <a:ext cx="1944216" cy="3407288"/>
          </a:xfrm>
          <a:solidFill>
            <a:schemeClr val="accent1">
              <a:alpha val="20000"/>
            </a:schemeClr>
          </a:solidFill>
        </p:spPr>
        <p:txBody>
          <a:bodyPr>
            <a:normAutofit fontScale="55000" lnSpcReduction="20000"/>
          </a:bodyPr>
          <a:lstStyle/>
          <a:p>
            <a:pPr>
              <a:spcAft>
                <a:spcPts val="800"/>
              </a:spcAft>
            </a:pPr>
            <a:r>
              <a:rPr lang="ru-RU" dirty="0">
                <a:latin typeface="Calibri" pitchFamily="34" charset="0"/>
                <a:cs typeface="Calibri" pitchFamily="34" charset="0"/>
              </a:rPr>
              <a:t>мозговой штурм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Calibri" pitchFamily="34" charset="0"/>
                <a:cs typeface="Calibri" pitchFamily="34" charset="0"/>
              </a:rPr>
              <a:t>определение финальной идеи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проработка плана реализации идеи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Calibri" pitchFamily="34" charset="0"/>
                <a:cs typeface="Calibri" pitchFamily="34" charset="0"/>
              </a:rPr>
              <a:t>определение алгоритма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скрапера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latin typeface="Calibri" pitchFamily="34" charset="0"/>
                <a:cs typeface="Calibri" pitchFamily="34" charset="0"/>
              </a:rPr>
              <a:t>распределение ролей в команде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27784" y="2251770"/>
            <a:ext cx="1944216" cy="3386566"/>
          </a:xfr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500" dirty="0">
                <a:latin typeface="Calibri" pitchFamily="34" charset="0"/>
                <a:cs typeface="Calibri" pitchFamily="34" charset="0"/>
              </a:rPr>
              <a:t>реализация </a:t>
            </a:r>
            <a:r>
              <a:rPr lang="ru-RU" sz="1500" dirty="0" err="1">
                <a:latin typeface="Calibri" pitchFamily="34" charset="0"/>
                <a:cs typeface="Calibri" pitchFamily="34" charset="0"/>
              </a:rPr>
              <a:t>скрапера</a:t>
            </a:r>
            <a:endParaRPr lang="ru-RU" sz="1500" dirty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latin typeface="Calibri" pitchFamily="34" charset="0"/>
                <a:cs typeface="Calibri" pitchFamily="34" charset="0"/>
              </a:rPr>
              <a:t>составление документации и  структуры данных </a:t>
            </a:r>
          </a:p>
          <a:p>
            <a:pPr>
              <a:spcAft>
                <a:spcPts val="800"/>
              </a:spcAft>
            </a:pPr>
            <a:r>
              <a:rPr lang="ru-RU" sz="1500" dirty="0">
                <a:latin typeface="Calibri" pitchFamily="34" charset="0"/>
                <a:cs typeface="Calibri" pitchFamily="34" charset="0"/>
              </a:rPr>
              <a:t>размещение её вместе с прототипом на </a:t>
            </a:r>
            <a:r>
              <a:rPr lang="ru-RU" sz="1500" dirty="0" err="1">
                <a:latin typeface="Calibri" pitchFamily="34" charset="0"/>
                <a:cs typeface="Calibri" pitchFamily="34" charset="0"/>
              </a:rPr>
              <a:t>GitHub</a:t>
            </a:r>
            <a:br>
              <a:rPr lang="ru-RU" sz="1500" dirty="0">
                <a:latin typeface="Calibri" pitchFamily="34" charset="0"/>
                <a:cs typeface="Calibri" pitchFamily="34" charset="0"/>
              </a:rPr>
            </a:br>
            <a:endParaRPr lang="ru-RU" sz="1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644008" y="2251770"/>
            <a:ext cx="1944216" cy="338656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pPr marL="274320" indent="-274320" algn="l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ru-RU" sz="1500" b="0" u="none" dirty="0">
                <a:latin typeface="Calibri" pitchFamily="34" charset="0"/>
                <a:cs typeface="Calibri" pitchFamily="34" charset="0"/>
              </a:rPr>
              <a:t>реализация </a:t>
            </a:r>
            <a:r>
              <a:rPr lang="ru-RU" sz="1500" b="0" u="none" dirty="0" err="1">
                <a:latin typeface="Calibri" pitchFamily="34" charset="0"/>
                <a:cs typeface="Calibri" pitchFamily="34" charset="0"/>
              </a:rPr>
              <a:t>скрапера</a:t>
            </a:r>
            <a:endParaRPr lang="ru-RU" sz="1500" b="0" u="none" dirty="0">
              <a:latin typeface="Calibri" pitchFamily="34" charset="0"/>
              <a:cs typeface="Calibri" pitchFamily="34" charset="0"/>
            </a:endParaRPr>
          </a:p>
          <a:p>
            <a:pPr marL="274320" indent="-274320" algn="l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ru-RU" sz="1500" b="0" u="none" dirty="0">
                <a:latin typeface="Calibri" pitchFamily="34" charset="0"/>
                <a:cs typeface="Calibri" pitchFamily="34" charset="0"/>
              </a:rPr>
              <a:t>Размещение MVP данных на </a:t>
            </a:r>
            <a:r>
              <a:rPr lang="ru-RU" sz="1500" b="0" u="none" dirty="0" err="1">
                <a:latin typeface="Calibri" pitchFamily="34" charset="0"/>
                <a:cs typeface="Calibri" pitchFamily="34" charset="0"/>
              </a:rPr>
              <a:t>GitHub</a:t>
            </a:r>
            <a:endParaRPr lang="ru-RU" sz="1500" b="0" u="none" dirty="0">
              <a:latin typeface="Calibri" pitchFamily="34" charset="0"/>
              <a:cs typeface="Calibri" pitchFamily="34" charset="0"/>
            </a:endParaRPr>
          </a:p>
          <a:p>
            <a:pPr marL="274320" indent="-274320" algn="l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ru-RU" sz="1500" b="0" u="none" dirty="0">
                <a:latin typeface="Calibri" pitchFamily="34" charset="0"/>
                <a:cs typeface="Calibri" pitchFamily="34" charset="0"/>
              </a:rPr>
              <a:t>Выбор участника для защиты работы</a:t>
            </a:r>
          </a:p>
          <a:p>
            <a:pPr marL="274320" indent="-274320" algn="l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endParaRPr lang="ru-RU" sz="1500" b="0" u="none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6660232" y="2251770"/>
            <a:ext cx="1944216" cy="338656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ru-RU"/>
            </a:defPPr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pPr marL="274320" indent="-274320" algn="l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ru-RU" sz="1500" b="0" u="none" dirty="0">
                <a:latin typeface="Calibri" pitchFamily="34" charset="0"/>
                <a:cs typeface="Calibri" pitchFamily="34" charset="0"/>
              </a:rPr>
              <a:t>подготовка к защите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9422" y="1675706"/>
            <a:ext cx="1936353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Вторник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1675706"/>
            <a:ext cx="1936353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Среда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1688130"/>
            <a:ext cx="1936353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Четверг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8095" y="1688130"/>
            <a:ext cx="1936353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Пятница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7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22DB41D0-12FE-48C0-90BE-4610A086BB3A}"/>
              </a:ext>
            </a:extLst>
          </p:cNvPr>
          <p:cNvSpPr/>
          <p:nvPr/>
        </p:nvSpPr>
        <p:spPr>
          <a:xfrm>
            <a:off x="395536" y="3429000"/>
            <a:ext cx="835292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3861048"/>
            <a:ext cx="7557464" cy="88012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chemeClr val="accent5"/>
                </a:solidFill>
                <a:latin typeface="Calibri Light" pitchFamily="34" charset="0"/>
                <a:cs typeface="Calibri Light" pitchFamily="34" charset="0"/>
              </a:rPr>
              <a:t>Ресурс для </a:t>
            </a:r>
            <a:r>
              <a:rPr lang="ru-RU" b="1" dirty="0" err="1">
                <a:solidFill>
                  <a:schemeClr val="accent5"/>
                </a:solidFill>
                <a:latin typeface="Calibri Light" pitchFamily="34" charset="0"/>
                <a:cs typeface="Calibri Light" pitchFamily="34" charset="0"/>
              </a:rPr>
              <a:t>парсинга</a:t>
            </a:r>
            <a:endParaRPr lang="ru-RU" b="1" dirty="0">
              <a:solidFill>
                <a:schemeClr val="accent5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84376" y="4928394"/>
            <a:ext cx="7247384" cy="66084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 Light" pitchFamily="34" charset="0"/>
                <a:cs typeface="Calibri Light" pitchFamily="34" charset="0"/>
              </a:rPr>
              <a:t>https://lapkins.ru/cat/</a:t>
            </a:r>
            <a:endParaRPr lang="ru-RU" sz="3600" b="1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96"/>
          <a:stretch/>
        </p:blipFill>
        <p:spPr>
          <a:xfrm>
            <a:off x="402838" y="476672"/>
            <a:ext cx="8345626" cy="2808312"/>
          </a:xfrm>
          <a:ln>
            <a:noFill/>
          </a:ln>
          <a:effectLst>
            <a:glow rad="76200">
              <a:schemeClr val="bg1">
                <a:alpha val="8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4048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2" y="427891"/>
            <a:ext cx="74888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alibri Light" pitchFamily="34" charset="0"/>
                <a:cs typeface="Calibri Light" pitchFamily="34" charset="0"/>
              </a:rPr>
              <a:t>Dataset</a:t>
            </a:r>
            <a:r>
              <a:rPr lang="ru-RU" sz="4000" b="1" dirty="0">
                <a:solidFill>
                  <a:schemeClr val="tx2"/>
                </a:solidFill>
                <a:latin typeface="Calibri Light" pitchFamily="34" charset="0"/>
                <a:cs typeface="Calibri Light" pitchFamily="34" charset="0"/>
              </a:rPr>
              <a:t> по породам кошек</a:t>
            </a:r>
            <a:endParaRPr lang="en-US" sz="4000" b="1" dirty="0">
              <a:solidFill>
                <a:schemeClr val="tx2"/>
              </a:solidFill>
              <a:latin typeface="Calibri Light" pitchFamily="34" charset="0"/>
              <a:cs typeface="Calibri Light" pitchFamily="34" charset="0"/>
            </a:endParaRPr>
          </a:p>
          <a:p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684" y="4305870"/>
            <a:ext cx="5904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ветеринарные клиники;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производители кормов;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всемирная федерация кошек, выставки и судейство.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9982" y="1951672"/>
            <a:ext cx="5832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определение особенностей по уходу за кошкой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подбор подходящего рациона для сбалансированного питания;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оптимизация первичной идентификации породы на выставках.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258014"/>
            <a:ext cx="8280920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pPr marL="360000" algn="l"/>
            <a:r>
              <a:rPr lang="ru-RU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Актуальность</a:t>
            </a:r>
            <a:endParaRPr lang="ru-R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710642"/>
            <a:ext cx="8280920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pPr marL="360000" algn="l"/>
            <a:r>
              <a:rPr lang="ru-RU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Использование в бизнесе</a:t>
            </a:r>
          </a:p>
        </p:txBody>
      </p:sp>
    </p:spTree>
    <p:extLst>
      <p:ext uri="{BB962C8B-B14F-4D97-AF65-F5344CB8AC3E}">
        <p14:creationId xmlns:p14="http://schemas.microsoft.com/office/powerpoint/2010/main" val="168477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2924944"/>
            <a:ext cx="74888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urllib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: функции для работы с URL.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: функции для обработки 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XML 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HTML</a:t>
            </a:r>
            <a:endParaRPr lang="ru-RU" sz="1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Shutil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: функции высокого уровня для обработки файлов, групп файлов, и папок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OS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:функций для работы с операционной системой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1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581128"/>
            <a:ext cx="7704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root_cats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: корневая директория для изображений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url_breed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: ссылка на страницу с породой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start_page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: </a:t>
            </a: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код стартовой страницы сайта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breed_page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: </a:t>
            </a: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код страницы с породой кошки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img_urls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: список - полные ссылки на скачиваемые изображения породы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breed_path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: путь до папки с изображениями породы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num_img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: счетчик для фотографий породы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400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Медиаданные</a:t>
            </a: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в формате </a:t>
            </a:r>
            <a:r>
              <a:rPr lang="en-US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jpg;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Количество файлов:2 591 файл;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Объем данных: 328,6 МБ</a:t>
            </a:r>
            <a:endParaRPr lang="ru-RU" sz="16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908720"/>
            <a:ext cx="8280920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pPr marL="360000" algn="l"/>
            <a:r>
              <a:rPr lang="ru-RU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Данные: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2276872"/>
            <a:ext cx="8280920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pPr marL="360000" algn="l"/>
            <a:r>
              <a:rPr lang="ru-RU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Библиотеки: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3933056"/>
            <a:ext cx="8280920" cy="5232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indent="0" algn="ctr"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800" b="1" u="sng">
                <a:solidFill>
                  <a:schemeClr val="tx2"/>
                </a:solidFill>
              </a:defRPr>
            </a:lvl1pPr>
            <a:lvl2pPr marL="594360" indent="-27432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686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4pPr>
            <a:lvl5pPr marL="13716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164592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6pPr>
            <a:lvl7pPr marL="1901952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7pPr>
            <a:lvl8pPr marL="219456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8pPr>
            <a:lvl9pPr marL="246888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9pPr>
          </a:lstStyle>
          <a:p>
            <a:pPr marL="360000" algn="l"/>
            <a:r>
              <a:rPr lang="ru-RU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Переменные: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4359E-AD4B-4666-B173-EBA0F068E99D}"/>
              </a:ext>
            </a:extLst>
          </p:cNvPr>
          <p:cNvSpPr txBox="1"/>
          <p:nvPr/>
        </p:nvSpPr>
        <p:spPr>
          <a:xfrm>
            <a:off x="805098" y="323945"/>
            <a:ext cx="5495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</a:rPr>
              <a:t>Используемые инструменты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EEB30790-90E4-43F3-A59D-5FB3C51D2D8D}"/>
              </a:ext>
            </a:extLst>
          </p:cNvPr>
          <p:cNvSpPr/>
          <p:nvPr/>
        </p:nvSpPr>
        <p:spPr>
          <a:xfrm>
            <a:off x="323528" y="980728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1</a:t>
            </a:r>
            <a:endParaRPr lang="en-US" sz="1400" b="1" dirty="0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EEB30790-90E4-43F3-A59D-5FB3C51D2D8D}"/>
              </a:ext>
            </a:extLst>
          </p:cNvPr>
          <p:cNvSpPr/>
          <p:nvPr/>
        </p:nvSpPr>
        <p:spPr>
          <a:xfrm>
            <a:off x="323528" y="2358462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2</a:t>
            </a:r>
            <a:endParaRPr lang="en-US" sz="1400" b="1" dirty="0"/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EEB30790-90E4-43F3-A59D-5FB3C51D2D8D}"/>
              </a:ext>
            </a:extLst>
          </p:cNvPr>
          <p:cNvSpPr/>
          <p:nvPr/>
        </p:nvSpPr>
        <p:spPr>
          <a:xfrm>
            <a:off x="323528" y="4014646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4941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76672"/>
            <a:ext cx="392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Структура программы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89" y="1196752"/>
            <a:ext cx="4498883" cy="1970667"/>
          </a:xfrm>
          <a:prstGeom prst="rect">
            <a:avLst/>
          </a:prstGeom>
          <a:ln>
            <a:solidFill>
              <a:schemeClr val="tx2">
                <a:alpha val="99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771800" y="1844824"/>
            <a:ext cx="1728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>
                <a:latin typeface="Calibri" pitchFamily="34" charset="0"/>
                <a:cs typeface="Calibri" pitchFamily="34" charset="0"/>
              </a:rPr>
              <a:t>Создание словаря</a:t>
            </a:r>
          </a:p>
          <a:p>
            <a:pPr lvl="0"/>
            <a:r>
              <a:rPr lang="en-US" sz="1200" dirty="0">
                <a:latin typeface="Calibri" pitchFamily="34" charset="0"/>
                <a:cs typeface="Calibri" pitchFamily="34" charset="0"/>
              </a:rPr>
              <a:t>cats={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breed_name</a:t>
            </a:r>
            <a:r>
              <a:rPr lang="ru-RU" sz="12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url_breed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}</a:t>
            </a:r>
            <a:endParaRPr lang="ru-RU" sz="1200" dirty="0">
              <a:latin typeface="Calibri" pitchFamily="34" charset="0"/>
              <a:cs typeface="Calibri" pitchFamily="34" charset="0"/>
            </a:endParaRPr>
          </a:p>
          <a:p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2522" y="3462099"/>
            <a:ext cx="363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>
                <a:latin typeface="Calibri" pitchFamily="34" charset="0"/>
                <a:cs typeface="Calibri" pitchFamily="34" charset="0"/>
              </a:rPr>
              <a:t>Поиск блока с фото породы</a:t>
            </a:r>
          </a:p>
          <a:p>
            <a:pPr lvl="0"/>
            <a:r>
              <a:rPr lang="en-US" sz="1200" dirty="0">
                <a:latin typeface="Calibri" pitchFamily="34" charset="0"/>
                <a:cs typeface="Calibri" pitchFamily="34" charset="0"/>
              </a:rPr>
              <a:t> //div[contains(@data-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pagen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,"more-photo")]/div[contains(@class,"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foto-img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")]/a/@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href</a:t>
            </a:r>
            <a:endParaRPr lang="ru-RU" sz="1200" dirty="0">
              <a:latin typeface="Calibri" pitchFamily="34" charset="0"/>
              <a:cs typeface="Calibri" pitchFamily="34" charset="0"/>
            </a:endParaRPr>
          </a:p>
          <a:p>
            <a:endParaRPr lang="ru-RU" sz="1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160134" y="1340768"/>
            <a:ext cx="5347970" cy="4752528"/>
            <a:chOff x="1456992" y="206688"/>
            <a:chExt cx="6231686" cy="6444623"/>
          </a:xfrm>
        </p:grpSpPr>
        <p:sp>
          <p:nvSpPr>
            <p:cNvPr id="21" name="Стрелка углом вверх 20"/>
            <p:cNvSpPr/>
            <p:nvPr/>
          </p:nvSpPr>
          <p:spPr>
            <a:xfrm rot="5400000">
              <a:off x="1659373" y="2610203"/>
              <a:ext cx="1715214" cy="90484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alpha val="88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2" name="Группа 21"/>
            <p:cNvGrpSpPr/>
            <p:nvPr/>
          </p:nvGrpSpPr>
          <p:grpSpPr>
            <a:xfrm>
              <a:off x="1456992" y="206688"/>
              <a:ext cx="2887411" cy="2021094"/>
              <a:chOff x="351462" y="38030"/>
              <a:chExt cx="2887411" cy="2021094"/>
            </a:xfrm>
          </p:grpSpPr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351462" y="38030"/>
                <a:ext cx="2887411" cy="2021094"/>
              </a:xfrm>
              <a:prstGeom prst="roundRect">
                <a:avLst>
                  <a:gd name="adj" fmla="val 16670"/>
                </a:avLst>
              </a:pr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Скругленный прямоугольник 5"/>
              <p:cNvSpPr/>
              <p:nvPr/>
            </p:nvSpPr>
            <p:spPr>
              <a:xfrm>
                <a:off x="448471" y="136709"/>
                <a:ext cx="2690053" cy="18237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kern="1200" dirty="0">
                    <a:solidFill>
                      <a:schemeClr val="tx2"/>
                    </a:solidFill>
                    <a:latin typeface="Calibri" pitchFamily="34" charset="0"/>
                    <a:cs typeface="Calibri" pitchFamily="34" charset="0"/>
                  </a:rPr>
                  <a:t>Запрос к стартовой странице </a:t>
                </a:r>
                <a:r>
                  <a:rPr lang="en-US" kern="1200" dirty="0">
                    <a:solidFill>
                      <a:schemeClr val="tx2"/>
                    </a:solidFill>
                    <a:latin typeface="Calibri" pitchFamily="34" charset="0"/>
                    <a:cs typeface="Calibri" pitchFamily="34" charset="0"/>
                  </a:rPr>
                  <a:t>lapkins.ru/cats</a:t>
                </a:r>
                <a:endParaRPr lang="ru-RU" kern="1200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3" name="Стрелка углом вверх 22"/>
            <p:cNvSpPr/>
            <p:nvPr/>
          </p:nvSpPr>
          <p:spPr>
            <a:xfrm rot="5400000">
              <a:off x="3437922" y="4841875"/>
              <a:ext cx="1715214" cy="93329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-77966"/>
                <a:satOff val="-2251"/>
                <a:lumOff val="9244"/>
                <a:alphaOff val="0"/>
              </a:schemeClr>
            </a:fillRef>
            <a:effectRef idx="0">
              <a:schemeClr val="accent2">
                <a:tint val="50000"/>
                <a:hueOff val="-77966"/>
                <a:satOff val="-2251"/>
                <a:lumOff val="9244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4" name="Группа 23"/>
            <p:cNvGrpSpPr/>
            <p:nvPr/>
          </p:nvGrpSpPr>
          <p:grpSpPr>
            <a:xfrm>
              <a:off x="2980387" y="2414269"/>
              <a:ext cx="2887411" cy="2021094"/>
              <a:chOff x="1874857" y="2245611"/>
              <a:chExt cx="2887411" cy="2021094"/>
            </a:xfrm>
          </p:grpSpPr>
          <p:sp>
            <p:nvSpPr>
              <p:cNvPr id="28" name="Скругленный прямоугольник 27"/>
              <p:cNvSpPr/>
              <p:nvPr/>
            </p:nvSpPr>
            <p:spPr>
              <a:xfrm>
                <a:off x="1874857" y="2245611"/>
                <a:ext cx="2887411" cy="2021094"/>
              </a:xfrm>
              <a:prstGeom prst="roundRect">
                <a:avLst>
                  <a:gd name="adj" fmla="val 16670"/>
                </a:avLst>
              </a:prstGeom>
              <a:solidFill>
                <a:schemeClr val="accent1">
                  <a:alpha val="64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2">
                  <a:alpha val="9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Скругленный прямоугольник 8"/>
              <p:cNvSpPr/>
              <p:nvPr/>
            </p:nvSpPr>
            <p:spPr>
              <a:xfrm>
                <a:off x="1973536" y="2344290"/>
                <a:ext cx="2690053" cy="18237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kern="1200" dirty="0">
                    <a:solidFill>
                      <a:schemeClr val="tx2"/>
                    </a:solidFill>
                    <a:latin typeface="Calibri" pitchFamily="34" charset="0"/>
                    <a:cs typeface="Calibri" pitchFamily="34" charset="0"/>
                  </a:rPr>
                  <a:t>Запрос к странице с породой </a:t>
                </a:r>
              </a:p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>
                    <a:solidFill>
                      <a:schemeClr val="tx2"/>
                    </a:solidFill>
                    <a:latin typeface="Calibri" pitchFamily="34" charset="0"/>
                    <a:cs typeface="Calibri" pitchFamily="34" charset="0"/>
                  </a:rPr>
                  <a:t>https://lapkins.ru/cat/bambino/</a:t>
                </a:r>
                <a:endParaRPr lang="ru-RU" sz="2000" kern="1200" dirty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" name="Группа 24"/>
            <p:cNvGrpSpPr/>
            <p:nvPr/>
          </p:nvGrpSpPr>
          <p:grpSpPr>
            <a:xfrm>
              <a:off x="4801267" y="4630217"/>
              <a:ext cx="2887411" cy="2021094"/>
              <a:chOff x="3695737" y="4461559"/>
              <a:chExt cx="2887411" cy="2021094"/>
            </a:xfrm>
          </p:grpSpPr>
          <p:sp>
            <p:nvSpPr>
              <p:cNvPr id="26" name="Скругленный прямоугольник 25"/>
              <p:cNvSpPr/>
              <p:nvPr/>
            </p:nvSpPr>
            <p:spPr>
              <a:xfrm>
                <a:off x="3695737" y="4461559"/>
                <a:ext cx="2887411" cy="2021094"/>
              </a:xfrm>
              <a:prstGeom prst="roundRect">
                <a:avLst>
                  <a:gd name="adj" fmla="val 16670"/>
                </a:avLst>
              </a:prstGeom>
              <a:solidFill>
                <a:schemeClr val="accent1">
                  <a:alpha val="36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2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Скругленный прямоугольник 10"/>
              <p:cNvSpPr/>
              <p:nvPr/>
            </p:nvSpPr>
            <p:spPr>
              <a:xfrm>
                <a:off x="3794416" y="4560238"/>
                <a:ext cx="2690053" cy="182373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kern="1200" dirty="0">
                    <a:solidFill>
                      <a:schemeClr val="tx2"/>
                    </a:solidFill>
                    <a:latin typeface="Calibri" pitchFamily="34" charset="0"/>
                    <a:cs typeface="Calibri" pitchFamily="34" charset="0"/>
                  </a:rPr>
                  <a:t>Запрос к блоку с фотографией кошки</a:t>
                </a: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5619083" y="4869160"/>
            <a:ext cx="2913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dirty="0">
                <a:latin typeface="Calibri" pitchFamily="34" charset="0"/>
                <a:cs typeface="Calibri" pitchFamily="34" charset="0"/>
              </a:rPr>
              <a:t>Создание структуры </a:t>
            </a:r>
            <a:r>
              <a:rPr lang="ru-RU" sz="1200" dirty="0" err="1">
                <a:latin typeface="Calibri" pitchFamily="34" charset="0"/>
                <a:cs typeface="Calibri" pitchFamily="34" charset="0"/>
              </a:rPr>
              <a:t>датасета</a:t>
            </a:r>
            <a:r>
              <a:rPr lang="ru-RU" sz="1200" dirty="0">
                <a:latin typeface="Calibri" pitchFamily="34" charset="0"/>
                <a:cs typeface="Calibri" pitchFamily="34" charset="0"/>
              </a:rPr>
              <a:t> и выгрузка фото</a:t>
            </a:r>
          </a:p>
          <a:p>
            <a:pPr lvl="0"/>
            <a:r>
              <a:rPr lang="en-US" sz="1200" dirty="0">
                <a:latin typeface="Calibri" pitchFamily="34" charset="0"/>
                <a:cs typeface="Calibri" pitchFamily="34" charset="0"/>
              </a:rPr>
              <a:t>opener = 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urllib.request.URLopener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()</a:t>
            </a:r>
            <a:endParaRPr lang="ru-RU" sz="12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200" dirty="0" err="1">
                <a:latin typeface="Calibri" pitchFamily="34" charset="0"/>
                <a:cs typeface="Calibri" pitchFamily="34" charset="0"/>
              </a:rPr>
              <a:t>opener.retrieve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(url,’breed_name_i.jpeg’)</a:t>
            </a:r>
            <a:endParaRPr lang="ru-RU" sz="1200" dirty="0">
              <a:latin typeface="Calibri" pitchFamily="34" charset="0"/>
              <a:cs typeface="Calibri" pitchFamily="34" charset="0"/>
            </a:endParaRPr>
          </a:p>
          <a:p>
            <a:endParaRPr lang="ru-RU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9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5" y="548680"/>
            <a:ext cx="7807387" cy="5447821"/>
          </a:xfrm>
          <a:prstGeom prst="rect">
            <a:avLst/>
          </a:prstGeom>
          <a:noFill/>
          <a:ln>
            <a:noFill/>
          </a:ln>
          <a:effectLst>
            <a:glow rad="76200">
              <a:schemeClr val="accent1">
                <a:satMod val="175000"/>
                <a:alpha val="30000"/>
              </a:schemeClr>
            </a:glow>
            <a:outerShdw dist="35921" dir="2700000" algn="ctr" rotWithShape="0">
              <a:schemeClr val="bg2"/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79712" y="3789040"/>
            <a:ext cx="516154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1791906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421</TotalTime>
  <Words>459</Words>
  <Application>Microsoft Office PowerPoint</Application>
  <PresentationFormat>Экран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Times New Roman</vt:lpstr>
      <vt:lpstr>NewsPrint</vt:lpstr>
      <vt:lpstr>Презентация PowerPoint</vt:lpstr>
      <vt:lpstr>Презентация PowerPoint</vt:lpstr>
      <vt:lpstr>План реализации финальной идеи</vt:lpstr>
      <vt:lpstr>Ресурс для парсинга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Датасет</dc:title>
  <dc:creator>Юлия Ч</dc:creator>
  <cp:lastModifiedBy>Yuri Kotelenko</cp:lastModifiedBy>
  <cp:revision>27</cp:revision>
  <dcterms:created xsi:type="dcterms:W3CDTF">2020-10-23T15:34:57Z</dcterms:created>
  <dcterms:modified xsi:type="dcterms:W3CDTF">2020-10-24T11:00:09Z</dcterms:modified>
</cp:coreProperties>
</file>