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"/>
          <p:cNvSpPr/>
          <p:nvPr/>
        </p:nvSpPr>
        <p:spPr>
          <a:xfrm>
            <a:off x="9011636" y="1170137"/>
            <a:ext cx="5800727" cy="5117061"/>
          </a:xfrm>
          <a:prstGeom prst="ellipse">
            <a:avLst/>
          </a:prstGeom>
          <a:solidFill>
            <a:schemeClr val="accent3"/>
          </a:solidFill>
          <a:ln w="889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GrantMe"/>
          <p:cNvSpPr txBox="1"/>
          <p:nvPr>
            <p:ph type="ctrTitle"/>
          </p:nvPr>
        </p:nvSpPr>
        <p:spPr>
          <a:xfrm>
            <a:off x="4553937" y="5476254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spc="799" sz="200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GrantMe</a:t>
            </a:r>
          </a:p>
        </p:txBody>
      </p:sp>
      <p:sp>
        <p:nvSpPr>
          <p:cNvPr id="121" name="Oval"/>
          <p:cNvSpPr/>
          <p:nvPr/>
        </p:nvSpPr>
        <p:spPr>
          <a:xfrm>
            <a:off x="9496531" y="1247784"/>
            <a:ext cx="5390938" cy="496176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Shape"/>
          <p:cNvSpPr/>
          <p:nvPr/>
        </p:nvSpPr>
        <p:spPr>
          <a:xfrm>
            <a:off x="9276457" y="2535051"/>
            <a:ext cx="4101996" cy="238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7" h="21191" fill="norm" stroke="1" extrusionOk="0">
                <a:moveTo>
                  <a:pt x="0" y="9479"/>
                </a:moveTo>
                <a:cubicBezTo>
                  <a:pt x="1151" y="11130"/>
                  <a:pt x="2005" y="12874"/>
                  <a:pt x="3007" y="14571"/>
                </a:cubicBezTo>
                <a:cubicBezTo>
                  <a:pt x="4010" y="16269"/>
                  <a:pt x="5161" y="17919"/>
                  <a:pt x="6906" y="19383"/>
                </a:cubicBezTo>
                <a:cubicBezTo>
                  <a:pt x="9316" y="21189"/>
                  <a:pt x="11984" y="21459"/>
                  <a:pt x="14452" y="20983"/>
                </a:cubicBezTo>
                <a:cubicBezTo>
                  <a:pt x="16921" y="20507"/>
                  <a:pt x="19190" y="19285"/>
                  <a:pt x="20804" y="18107"/>
                </a:cubicBezTo>
                <a:cubicBezTo>
                  <a:pt x="21600" y="13297"/>
                  <a:pt x="16515" y="15836"/>
                  <a:pt x="12573" y="15778"/>
                </a:cubicBezTo>
                <a:cubicBezTo>
                  <a:pt x="10873" y="15753"/>
                  <a:pt x="9385" y="13811"/>
                  <a:pt x="8938" y="11029"/>
                </a:cubicBezTo>
                <a:cubicBezTo>
                  <a:pt x="8672" y="9853"/>
                  <a:pt x="8853" y="8477"/>
                  <a:pt x="9377" y="7689"/>
                </a:cubicBezTo>
                <a:cubicBezTo>
                  <a:pt x="9818" y="7026"/>
                  <a:pt x="10402" y="6923"/>
                  <a:pt x="10957" y="7062"/>
                </a:cubicBezTo>
                <a:cubicBezTo>
                  <a:pt x="12356" y="7412"/>
                  <a:pt x="13750" y="8932"/>
                  <a:pt x="15073" y="7869"/>
                </a:cubicBezTo>
                <a:cubicBezTo>
                  <a:pt x="18273" y="5301"/>
                  <a:pt x="11541" y="2475"/>
                  <a:pt x="7910" y="755"/>
                </a:cubicBezTo>
                <a:cubicBezTo>
                  <a:pt x="7367" y="497"/>
                  <a:pt x="6856" y="-141"/>
                  <a:pt x="6298" y="27"/>
                </a:cubicBezTo>
                <a:cubicBezTo>
                  <a:pt x="5728" y="200"/>
                  <a:pt x="5341" y="1082"/>
                  <a:pt x="4960" y="1860"/>
                </a:cubicBezTo>
                <a:cubicBezTo>
                  <a:pt x="4566" y="2664"/>
                  <a:pt x="4141" y="3406"/>
                  <a:pt x="3687" y="4079"/>
                </a:cubicBezTo>
                <a:cubicBezTo>
                  <a:pt x="3001" y="5101"/>
                  <a:pt x="2313" y="6116"/>
                  <a:pt x="1622" y="7125"/>
                </a:cubicBezTo>
                <a:cubicBezTo>
                  <a:pt x="1083" y="7914"/>
                  <a:pt x="542" y="8698"/>
                  <a:pt x="0" y="9479"/>
                </a:cubicBezTo>
                <a:close/>
              </a:path>
            </a:pathLst>
          </a:custGeom>
          <a:ln w="2921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Shape"/>
          <p:cNvSpPr/>
          <p:nvPr/>
        </p:nvSpPr>
        <p:spPr>
          <a:xfrm>
            <a:off x="9401472" y="2465874"/>
            <a:ext cx="4101996" cy="2525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7" h="21191" fill="norm" stroke="1" extrusionOk="0">
                <a:moveTo>
                  <a:pt x="0" y="9479"/>
                </a:moveTo>
                <a:cubicBezTo>
                  <a:pt x="1151" y="11130"/>
                  <a:pt x="2005" y="12874"/>
                  <a:pt x="3007" y="14571"/>
                </a:cubicBezTo>
                <a:cubicBezTo>
                  <a:pt x="4010" y="16269"/>
                  <a:pt x="5161" y="17919"/>
                  <a:pt x="6906" y="19383"/>
                </a:cubicBezTo>
                <a:cubicBezTo>
                  <a:pt x="9316" y="21189"/>
                  <a:pt x="11984" y="21459"/>
                  <a:pt x="14452" y="20983"/>
                </a:cubicBezTo>
                <a:cubicBezTo>
                  <a:pt x="16921" y="20507"/>
                  <a:pt x="19190" y="19285"/>
                  <a:pt x="20804" y="18107"/>
                </a:cubicBezTo>
                <a:cubicBezTo>
                  <a:pt x="21600" y="13297"/>
                  <a:pt x="16515" y="15836"/>
                  <a:pt x="12573" y="15778"/>
                </a:cubicBezTo>
                <a:cubicBezTo>
                  <a:pt x="10873" y="15753"/>
                  <a:pt x="9385" y="13811"/>
                  <a:pt x="8938" y="11029"/>
                </a:cubicBezTo>
                <a:cubicBezTo>
                  <a:pt x="8672" y="9853"/>
                  <a:pt x="8853" y="8477"/>
                  <a:pt x="9377" y="7689"/>
                </a:cubicBezTo>
                <a:cubicBezTo>
                  <a:pt x="9818" y="7026"/>
                  <a:pt x="10402" y="6923"/>
                  <a:pt x="10957" y="7062"/>
                </a:cubicBezTo>
                <a:cubicBezTo>
                  <a:pt x="12356" y="7412"/>
                  <a:pt x="13750" y="8932"/>
                  <a:pt x="15073" y="7869"/>
                </a:cubicBezTo>
                <a:cubicBezTo>
                  <a:pt x="18273" y="5301"/>
                  <a:pt x="11541" y="2475"/>
                  <a:pt x="7910" y="755"/>
                </a:cubicBezTo>
                <a:cubicBezTo>
                  <a:pt x="7367" y="497"/>
                  <a:pt x="6856" y="-141"/>
                  <a:pt x="6298" y="27"/>
                </a:cubicBezTo>
                <a:cubicBezTo>
                  <a:pt x="5728" y="200"/>
                  <a:pt x="5341" y="1082"/>
                  <a:pt x="4960" y="1860"/>
                </a:cubicBezTo>
                <a:cubicBezTo>
                  <a:pt x="4566" y="2664"/>
                  <a:pt x="4141" y="3406"/>
                  <a:pt x="3687" y="4079"/>
                </a:cubicBezTo>
                <a:cubicBezTo>
                  <a:pt x="3001" y="5101"/>
                  <a:pt x="2313" y="6116"/>
                  <a:pt x="1622" y="7125"/>
                </a:cubicBezTo>
                <a:cubicBezTo>
                  <a:pt x="1083" y="7914"/>
                  <a:pt x="542" y="8698"/>
                  <a:pt x="0" y="947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ur Vision"/>
          <p:cNvSpPr txBox="1"/>
          <p:nvPr>
            <p:ph type="title"/>
          </p:nvPr>
        </p:nvSpPr>
        <p:spPr>
          <a:xfrm>
            <a:off x="4387453" y="1158928"/>
            <a:ext cx="15609094" cy="3036095"/>
          </a:xfrm>
          <a:prstGeom prst="rect">
            <a:avLst/>
          </a:prstGeom>
        </p:spPr>
        <p:txBody>
          <a:bodyPr/>
          <a:lstStyle>
            <a:lvl1pPr defTabSz="805100">
              <a:defRPr sz="19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Our Vision</a:t>
            </a:r>
          </a:p>
        </p:txBody>
      </p:sp>
      <p:sp>
        <p:nvSpPr>
          <p:cNvPr id="150" name="Simplify and deliver every kind of Canadian grant for Alice and Bob"/>
          <p:cNvSpPr txBox="1"/>
          <p:nvPr>
            <p:ph type="body" idx="1"/>
          </p:nvPr>
        </p:nvSpPr>
        <p:spPr>
          <a:xfrm>
            <a:off x="4387453" y="3423856"/>
            <a:ext cx="15609094" cy="884039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90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Simplify and deliver every kind of Canadian grant for Alice and Bob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blem"/>
          <p:cNvSpPr txBox="1"/>
          <p:nvPr>
            <p:ph type="title"/>
          </p:nvPr>
        </p:nvSpPr>
        <p:spPr>
          <a:xfrm>
            <a:off x="4387453" y="1020697"/>
            <a:ext cx="15609094" cy="3036095"/>
          </a:xfrm>
          <a:prstGeom prst="rect">
            <a:avLst/>
          </a:prstGeom>
        </p:spPr>
        <p:txBody>
          <a:bodyPr/>
          <a:lstStyle>
            <a:lvl1pPr algn="l" defTabSz="805100">
              <a:defRPr sz="19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26" name="Alice and Bob are not making enough income to pay bills, even when they are working full tim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Alice and Bob are not making enough income to pay bills, even when they are working full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ow can we solve it?"/>
          <p:cNvSpPr txBox="1"/>
          <p:nvPr>
            <p:ph type="title"/>
          </p:nvPr>
        </p:nvSpPr>
        <p:spPr>
          <a:xfrm>
            <a:off x="4387453" y="955618"/>
            <a:ext cx="15609094" cy="3036095"/>
          </a:xfrm>
          <a:prstGeom prst="rect">
            <a:avLst/>
          </a:prstGeom>
        </p:spPr>
        <p:txBody>
          <a:bodyPr/>
          <a:lstStyle>
            <a:lvl1pPr algn="l" defTabSz="575071">
              <a:defRPr sz="140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How can we solve it?</a:t>
            </a:r>
          </a:p>
        </p:txBody>
      </p:sp>
      <p:sp>
        <p:nvSpPr>
          <p:cNvPr id="129" name="No sav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No savings</a:t>
            </a:r>
          </a:p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Tied to a job with restrictive employment contracts</a:t>
            </a:r>
          </a:p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Busy lives with children and burden of living on a tight budget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issing Link"/>
          <p:cNvSpPr txBox="1"/>
          <p:nvPr>
            <p:ph type="title"/>
          </p:nvPr>
        </p:nvSpPr>
        <p:spPr>
          <a:xfrm>
            <a:off x="4387453" y="993051"/>
            <a:ext cx="15609094" cy="3036095"/>
          </a:xfrm>
          <a:prstGeom prst="rect">
            <a:avLst/>
          </a:prstGeom>
        </p:spPr>
        <p:txBody>
          <a:bodyPr/>
          <a:lstStyle>
            <a:lvl1pPr algn="l" defTabSz="805100">
              <a:defRPr sz="19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Missing Link </a:t>
            </a:r>
          </a:p>
        </p:txBody>
      </p:sp>
      <p:sp>
        <p:nvSpPr>
          <p:cNvPr id="132" name="176,000 eligible children in B.C are missing out on $211 mill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176,000 eligible children in B.C are missing out on $211 million</a:t>
            </a:r>
          </a:p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BC families missing out on $4.6B in free RESP</a:t>
            </a:r>
          </a:p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1 million children are missing out on the Canada Learning Bond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ur Solution"/>
          <p:cNvSpPr txBox="1"/>
          <p:nvPr>
            <p:ph type="title"/>
          </p:nvPr>
        </p:nvSpPr>
        <p:spPr>
          <a:xfrm>
            <a:off x="4387453" y="1048343"/>
            <a:ext cx="15609094" cy="3036095"/>
          </a:xfrm>
          <a:prstGeom prst="rect">
            <a:avLst/>
          </a:prstGeom>
        </p:spPr>
        <p:txBody>
          <a:bodyPr/>
          <a:lstStyle>
            <a:lvl1pPr algn="l" defTabSz="805100">
              <a:defRPr sz="19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Our Solution</a:t>
            </a:r>
          </a:p>
        </p:txBody>
      </p:sp>
      <p:sp>
        <p:nvSpPr>
          <p:cNvPr id="135" name="GrantMe is a platform that matches Alice and Bob with a grant that is already available for the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GrantMe is a platform that matches Alice and Bob with a grant that is already available for them.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ow does GrantMe work?"/>
          <p:cNvSpPr txBox="1"/>
          <p:nvPr>
            <p:ph type="title"/>
          </p:nvPr>
        </p:nvSpPr>
        <p:spPr>
          <a:xfrm>
            <a:off x="4138636" y="550711"/>
            <a:ext cx="15609095" cy="3036095"/>
          </a:xfrm>
          <a:prstGeom prst="rect">
            <a:avLst/>
          </a:prstGeom>
        </p:spPr>
        <p:txBody>
          <a:bodyPr/>
          <a:lstStyle>
            <a:lvl1pPr defTabSz="460057">
              <a:defRPr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How does GrantMe work?</a:t>
            </a:r>
          </a:p>
        </p:txBody>
      </p:sp>
      <p:sp>
        <p:nvSpPr>
          <p:cNvPr id="138" name="Mobile ap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49009">
              <a:spcBef>
                <a:spcPts val="4600"/>
              </a:spcBef>
              <a:buSzTx/>
              <a:buNone/>
              <a:defRPr sz="47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Mobile app </a:t>
            </a:r>
          </a:p>
          <a:p>
            <a:pPr marL="0" indent="0" defTabSz="649009">
              <a:spcBef>
                <a:spcPts val="4600"/>
              </a:spcBef>
              <a:buSzTx/>
              <a:buNone/>
              <a:defRPr sz="47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Secure container of personal information that can be shared with any grant-giving authority who gives away grants</a:t>
            </a:r>
          </a:p>
          <a:p>
            <a:pPr marL="0" indent="0" defTabSz="649009">
              <a:spcBef>
                <a:spcPts val="4600"/>
              </a:spcBef>
              <a:buSzTx/>
              <a:buNone/>
              <a:defRPr sz="47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Alice and Bob own their personal data and have a choice which particular bit of data to give away</a:t>
            </a:r>
          </a:p>
          <a:p>
            <a:pPr marL="0" indent="0" defTabSz="649009">
              <a:spcBef>
                <a:spcPts val="4600"/>
              </a:spcBef>
              <a:buSzTx/>
              <a:buNone/>
              <a:defRPr sz="47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Track both Alice and Bob’s changes in personal circumstances and changes in grant requirements, in real time</a:t>
            </a:r>
          </a:p>
          <a:p>
            <a:pPr marL="0" indent="0" defTabSz="649009">
              <a:spcBef>
                <a:spcPts val="4600"/>
              </a:spcBef>
              <a:buSzTx/>
              <a:buNone/>
              <a:defRPr sz="47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Saves Alice and Bob from stress of meeting grant deadlines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 blockchain?"/>
          <p:cNvSpPr txBox="1"/>
          <p:nvPr>
            <p:ph type="title"/>
          </p:nvPr>
        </p:nvSpPr>
        <p:spPr>
          <a:xfrm>
            <a:off x="4387453" y="550711"/>
            <a:ext cx="15609094" cy="3036095"/>
          </a:xfrm>
          <a:prstGeom prst="rect">
            <a:avLst/>
          </a:prstGeom>
        </p:spPr>
        <p:txBody>
          <a:bodyPr/>
          <a:lstStyle>
            <a:lvl1pPr algn="l" defTabSz="714732">
              <a:defRPr sz="17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Why blockchain?</a:t>
            </a:r>
          </a:p>
        </p:txBody>
      </p:sp>
      <p:sp>
        <p:nvSpPr>
          <p:cNvPr id="141" name="Securely encrypt Alice and Bob’s data, while making it available to multiple agencies simultaneous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64024">
              <a:spcBef>
                <a:spcPts val="5400"/>
              </a:spcBef>
              <a:buSzTx/>
              <a:buNone/>
              <a:defRPr sz="558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Securely encrypt Alice and Bob’s data, while making it available to multiple agencies simultaneously</a:t>
            </a:r>
          </a:p>
          <a:p>
            <a:pPr marL="0" indent="0" defTabSz="764024">
              <a:spcBef>
                <a:spcPts val="5400"/>
              </a:spcBef>
              <a:buSzTx/>
              <a:buNone/>
              <a:defRPr sz="558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Verify Alice and Bob’s grant applications, when multiple agencies have a copy of Alice and Bob’s data</a:t>
            </a:r>
          </a:p>
          <a:p>
            <a:pPr marL="0" indent="0" defTabSz="764024">
              <a:spcBef>
                <a:spcPts val="5400"/>
              </a:spcBef>
              <a:buSzTx/>
              <a:buNone/>
              <a:defRPr sz="558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Instantly accessible archive of past grant applications and Alice and Bob’s personal circumstances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usines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8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Business Model</a:t>
            </a:r>
          </a:p>
        </p:txBody>
      </p:sp>
      <p:sp>
        <p:nvSpPr>
          <p:cNvPr id="144" name="Premium Subscription Pl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72239">
              <a:spcBef>
                <a:spcPts val="5500"/>
              </a:spcBef>
              <a:buSzTx/>
              <a:buNone/>
              <a:defRPr sz="56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Premium Subscription Plan</a:t>
            </a:r>
          </a:p>
          <a:p>
            <a:pPr marL="0" indent="0" defTabSz="772239">
              <a:spcBef>
                <a:spcPts val="5500"/>
              </a:spcBef>
              <a:buSzTx/>
              <a:buNone/>
              <a:defRPr sz="56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Marketing portion from governments and other organizations</a:t>
            </a:r>
          </a:p>
          <a:p>
            <a:pPr marL="0" indent="0" defTabSz="772239">
              <a:spcBef>
                <a:spcPts val="5500"/>
              </a:spcBef>
              <a:buSzTx/>
              <a:buNone/>
              <a:defRPr sz="56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Identity sharing with other services Upon users’ consent</a:t>
            </a:r>
          </a:p>
          <a:p>
            <a:pPr marL="0" indent="0" defTabSz="772239">
              <a:spcBef>
                <a:spcPts val="5500"/>
              </a:spcBef>
              <a:buSzTx/>
              <a:buNone/>
              <a:defRPr sz="56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In-App Advertising</a:t>
            </a:r>
          </a:p>
          <a:p>
            <a:pPr marL="0" indent="0" defTabSz="772239">
              <a:spcBef>
                <a:spcPts val="5500"/>
              </a:spcBef>
              <a:buSzTx/>
              <a:buNone/>
              <a:defRPr sz="564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Paid Announcement and News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How to achieve our vision"/>
          <p:cNvSpPr txBox="1"/>
          <p:nvPr>
            <p:ph type="title"/>
          </p:nvPr>
        </p:nvSpPr>
        <p:spPr>
          <a:xfrm>
            <a:off x="4387453" y="854820"/>
            <a:ext cx="15609094" cy="3036094"/>
          </a:xfrm>
          <a:prstGeom prst="rect">
            <a:avLst/>
          </a:prstGeom>
        </p:spPr>
        <p:txBody>
          <a:bodyPr/>
          <a:lstStyle>
            <a:lvl1pPr defTabSz="468272">
              <a:defRPr sz="11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How to achieve our vision</a:t>
            </a:r>
          </a:p>
        </p:txBody>
      </p:sp>
      <p:sp>
        <p:nvSpPr>
          <p:cNvPr id="147" name="Focus on BC Housing and Employment and Social Development Cana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Focus on BC Housing and Employment and Social Development Canada</a:t>
            </a:r>
          </a:p>
          <a:p>
            <a:pPr marL="0" indent="0">
              <a:buSzTx/>
              <a:buNone/>
              <a:defRPr sz="600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Expand to other agencies in the 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