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6.xml" ContentType="application/vnd.openxmlformats-officedocument.presentationml.tags+xml"/>
  <Override PartName="/ppt/notesSlides/notesSlide44.xml" ContentType="application/vnd.openxmlformats-officedocument.presentationml.notesSlide+xml"/>
  <Override PartName="/ppt/tags/tag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86"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Lst>
  <p:sldSz cx="12192000"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77"/>
    <p:restoredTop sz="63852" autoAdjust="0"/>
  </p:normalViewPr>
  <p:slideViewPr>
    <p:cSldViewPr snapToGrid="0" snapToObjects="1">
      <p:cViewPr varScale="1">
        <p:scale>
          <a:sx n="82" d="100"/>
          <a:sy n="82" d="100"/>
        </p:scale>
        <p:origin x="1688" y="168"/>
      </p:cViewPr>
      <p:guideLst/>
    </p:cSldViewPr>
  </p:slideViewPr>
  <p:notesTextViewPr>
    <p:cViewPr>
      <p:scale>
        <a:sx n="90" d="100"/>
        <a:sy n="90" d="100"/>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979483-ACF5-4148-BF5F-A27F868C21E9}"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12325E8-3E0B-4C68-9AB6-F31A46402281}">
      <dgm:prSet phldrT="[Text]"/>
      <dgm:spPr/>
      <dgm:t>
        <a:bodyPr/>
        <a:lstStyle/>
        <a:p>
          <a:r>
            <a:rPr lang="ko-KR" b="0" i="0" dirty="0">
              <a:latin typeface="Amazon Ember Light" charset="0"/>
            </a:rPr>
            <a:t>파티션 키: A</a:t>
          </a:r>
          <a:endParaRPr lang="ko-KR" b="0" i="0" dirty="0">
            <a:latin typeface="Amazon Ember Light" charset="0"/>
            <a:ea typeface="Amazon Ember Light" charset="0"/>
            <a:cs typeface="Amazon Ember Light" charset="0"/>
          </a:endParaRPr>
        </a:p>
      </dgm:t>
    </dgm:pt>
    <dgm:pt modelId="{5DBD2AA6-7A68-4B85-B0D0-0913277F1DF5}" type="parTrans" cxnId="{91BD1417-BA27-4B99-8863-0A2CC8CE7BD6}">
      <dgm:prSet/>
      <dgm:spPr/>
      <dgm:t>
        <a:bodyPr/>
        <a:lstStyle/>
        <a:p>
          <a:endParaRPr lang="en-US" b="0" i="0">
            <a:latin typeface="Amazon Ember Light" charset="0"/>
            <a:ea typeface="Amazon Ember Light" charset="0"/>
            <a:cs typeface="Amazon Ember Light" charset="0"/>
          </a:endParaRPr>
        </a:p>
      </dgm:t>
    </dgm:pt>
    <dgm:pt modelId="{5109506F-9137-4ADE-BE5C-8F22668D6C2A}" type="sibTrans" cxnId="{91BD1417-BA27-4B99-8863-0A2CC8CE7BD6}">
      <dgm:prSet/>
      <dgm:spPr/>
      <dgm:t>
        <a:bodyPr/>
        <a:lstStyle/>
        <a:p>
          <a:endParaRPr lang="en-US" b="0" i="0">
            <a:latin typeface="Amazon Ember Light" charset="0"/>
            <a:ea typeface="Amazon Ember Light" charset="0"/>
            <a:cs typeface="Amazon Ember Light" charset="0"/>
          </a:endParaRPr>
        </a:p>
      </dgm:t>
    </dgm:pt>
    <dgm:pt modelId="{B1B8BB8A-F709-45B9-BD6F-224EFAF51006}">
      <dgm:prSet phldrT="[Text]"/>
      <dgm:spPr/>
      <dgm:t>
        <a:bodyPr/>
        <a:lstStyle/>
        <a:p>
          <a:r>
            <a:rPr lang="ko-KR" b="0" i="0" dirty="0">
              <a:latin typeface="Amazon Ember Light" charset="0"/>
            </a:rPr>
            <a:t>파티션 키: B</a:t>
          </a:r>
          <a:endParaRPr lang="ko-KR" b="0" i="0" dirty="0">
            <a:latin typeface="Amazon Ember Light" charset="0"/>
            <a:ea typeface="Amazon Ember Light" charset="0"/>
            <a:cs typeface="Amazon Ember Light" charset="0"/>
          </a:endParaRPr>
        </a:p>
      </dgm:t>
    </dgm:pt>
    <dgm:pt modelId="{F76A3C99-2081-47FD-9E5A-6632D067921E}" type="parTrans" cxnId="{27801EA2-88A1-445F-9E44-63C6D63D5564}">
      <dgm:prSet/>
      <dgm:spPr/>
      <dgm:t>
        <a:bodyPr/>
        <a:lstStyle/>
        <a:p>
          <a:endParaRPr lang="en-US" b="0" i="0">
            <a:latin typeface="Amazon Ember Light" charset="0"/>
            <a:ea typeface="Amazon Ember Light" charset="0"/>
            <a:cs typeface="Amazon Ember Light" charset="0"/>
          </a:endParaRPr>
        </a:p>
      </dgm:t>
    </dgm:pt>
    <dgm:pt modelId="{639927CD-74AA-49D1-B396-1DA14CCF6A8C}" type="sibTrans" cxnId="{27801EA2-88A1-445F-9E44-63C6D63D5564}">
      <dgm:prSet/>
      <dgm:spPr/>
      <dgm:t>
        <a:bodyPr/>
        <a:lstStyle/>
        <a:p>
          <a:endParaRPr lang="en-US" b="0" i="0">
            <a:latin typeface="Amazon Ember Light" charset="0"/>
            <a:ea typeface="Amazon Ember Light" charset="0"/>
            <a:cs typeface="Amazon Ember Light" charset="0"/>
          </a:endParaRPr>
        </a:p>
      </dgm:t>
    </dgm:pt>
    <dgm:pt modelId="{B3EF80BD-58C4-4C37-85C4-45B6660208CD}">
      <dgm:prSet phldrT="[Text]"/>
      <dgm:spPr/>
      <dgm:t>
        <a:bodyPr/>
        <a:lstStyle/>
        <a:p>
          <a:r>
            <a:rPr lang="ko-KR" b="0" i="0" dirty="0">
              <a:latin typeface="Amazon Ember Light" charset="0"/>
            </a:rPr>
            <a:t>파티션 키: D</a:t>
          </a:r>
          <a:endParaRPr lang="ko-KR" b="0" i="0" dirty="0">
            <a:latin typeface="Amazon Ember Light" charset="0"/>
            <a:ea typeface="Amazon Ember Light" charset="0"/>
            <a:cs typeface="Amazon Ember Light" charset="0"/>
          </a:endParaRPr>
        </a:p>
      </dgm:t>
    </dgm:pt>
    <dgm:pt modelId="{4BF4E3D1-E581-4DE2-8B60-C5957FB0E8F5}" type="parTrans" cxnId="{3A6DAA48-EF11-42B5-96A8-CB7C908B0DC5}">
      <dgm:prSet/>
      <dgm:spPr/>
      <dgm:t>
        <a:bodyPr/>
        <a:lstStyle/>
        <a:p>
          <a:endParaRPr lang="en-US" b="0" i="0">
            <a:latin typeface="Amazon Ember Light" charset="0"/>
            <a:ea typeface="Amazon Ember Light" charset="0"/>
            <a:cs typeface="Amazon Ember Light" charset="0"/>
          </a:endParaRPr>
        </a:p>
      </dgm:t>
    </dgm:pt>
    <dgm:pt modelId="{9C084C9B-E1BD-4E1D-AD4B-6F295EE80AEF}" type="sibTrans" cxnId="{3A6DAA48-EF11-42B5-96A8-CB7C908B0DC5}">
      <dgm:prSet/>
      <dgm:spPr/>
      <dgm:t>
        <a:bodyPr/>
        <a:lstStyle/>
        <a:p>
          <a:endParaRPr lang="en-US" b="0" i="0">
            <a:latin typeface="Amazon Ember Light" charset="0"/>
            <a:ea typeface="Amazon Ember Light" charset="0"/>
            <a:cs typeface="Amazon Ember Light" charset="0"/>
          </a:endParaRPr>
        </a:p>
      </dgm:t>
    </dgm:pt>
    <dgm:pt modelId="{F6DDE8B8-6A5E-4F55-80DF-9AF31258D947}">
      <dgm:prSet phldrT="[Text]"/>
      <dgm:spPr/>
      <dgm:t>
        <a:bodyPr/>
        <a:lstStyle/>
        <a:p>
          <a:r>
            <a:rPr lang="ko-KR" b="0" i="0" dirty="0">
              <a:latin typeface="Amazon Ember Light" charset="0"/>
            </a:rPr>
            <a:t>파티션 키: C</a:t>
          </a:r>
          <a:endParaRPr lang="ko-KR" b="0" i="0" dirty="0">
            <a:latin typeface="Amazon Ember Light" charset="0"/>
            <a:ea typeface="Amazon Ember Light" charset="0"/>
            <a:cs typeface="Amazon Ember Light" charset="0"/>
          </a:endParaRPr>
        </a:p>
      </dgm:t>
    </dgm:pt>
    <dgm:pt modelId="{CB4D6C06-CC02-4345-9DC6-1FF9489AF9F8}" type="parTrans" cxnId="{4F8B1332-BB90-4C99-BC69-DD6B3A84E4AD}">
      <dgm:prSet/>
      <dgm:spPr/>
      <dgm:t>
        <a:bodyPr/>
        <a:lstStyle/>
        <a:p>
          <a:endParaRPr lang="en-US" b="0" i="0">
            <a:latin typeface="Amazon Ember Light" charset="0"/>
            <a:ea typeface="Amazon Ember Light" charset="0"/>
            <a:cs typeface="Amazon Ember Light" charset="0"/>
          </a:endParaRPr>
        </a:p>
      </dgm:t>
    </dgm:pt>
    <dgm:pt modelId="{4DA90EC9-A749-45CA-8B2F-F4A5F7BC2BEE}" type="sibTrans" cxnId="{4F8B1332-BB90-4C99-BC69-DD6B3A84E4AD}">
      <dgm:prSet/>
      <dgm:spPr/>
      <dgm:t>
        <a:bodyPr/>
        <a:lstStyle/>
        <a:p>
          <a:endParaRPr lang="en-US" b="0" i="0">
            <a:latin typeface="Amazon Ember Light" charset="0"/>
            <a:ea typeface="Amazon Ember Light" charset="0"/>
            <a:cs typeface="Amazon Ember Light" charset="0"/>
          </a:endParaRPr>
        </a:p>
      </dgm:t>
    </dgm:pt>
    <dgm:pt modelId="{C3C45A78-921F-4181-ABA0-754E8F5A87C2}" type="pres">
      <dgm:prSet presAssocID="{C5979483-ACF5-4148-BF5F-A27F868C21E9}" presName="cycleMatrixDiagram" presStyleCnt="0">
        <dgm:presLayoutVars>
          <dgm:chMax val="1"/>
          <dgm:dir/>
          <dgm:animLvl val="lvl"/>
          <dgm:resizeHandles val="exact"/>
        </dgm:presLayoutVars>
      </dgm:prSet>
      <dgm:spPr/>
    </dgm:pt>
    <dgm:pt modelId="{BAB171E0-26AA-4D10-95B9-2409154D2DD1}" type="pres">
      <dgm:prSet presAssocID="{C5979483-ACF5-4148-BF5F-A27F868C21E9}" presName="children" presStyleCnt="0"/>
      <dgm:spPr/>
    </dgm:pt>
    <dgm:pt modelId="{D5A26AA1-A6B8-4698-9443-57175DCD7162}" type="pres">
      <dgm:prSet presAssocID="{C5979483-ACF5-4148-BF5F-A27F868C21E9}" presName="childPlaceholder" presStyleCnt="0"/>
      <dgm:spPr/>
    </dgm:pt>
    <dgm:pt modelId="{CDF65B98-42FC-4F1E-AF3E-061B7AA47DCF}" type="pres">
      <dgm:prSet presAssocID="{C5979483-ACF5-4148-BF5F-A27F868C21E9}" presName="circle" presStyleCnt="0"/>
      <dgm:spPr/>
    </dgm:pt>
    <dgm:pt modelId="{3F5FF62F-37FE-4ED9-A8F6-2688056E6345}" type="pres">
      <dgm:prSet presAssocID="{C5979483-ACF5-4148-BF5F-A27F868C21E9}" presName="quadrant1" presStyleLbl="node1" presStyleIdx="0" presStyleCnt="4">
        <dgm:presLayoutVars>
          <dgm:chMax val="1"/>
          <dgm:bulletEnabled val="1"/>
        </dgm:presLayoutVars>
      </dgm:prSet>
      <dgm:spPr/>
    </dgm:pt>
    <dgm:pt modelId="{80A9A7B0-5643-4A88-8056-4369CB2E1C0C}" type="pres">
      <dgm:prSet presAssocID="{C5979483-ACF5-4148-BF5F-A27F868C21E9}" presName="quadrant2" presStyleLbl="node1" presStyleIdx="1" presStyleCnt="4">
        <dgm:presLayoutVars>
          <dgm:chMax val="1"/>
          <dgm:bulletEnabled val="1"/>
        </dgm:presLayoutVars>
      </dgm:prSet>
      <dgm:spPr/>
    </dgm:pt>
    <dgm:pt modelId="{9F342DAF-4D4A-4F00-9321-AA4D8961D950}" type="pres">
      <dgm:prSet presAssocID="{C5979483-ACF5-4148-BF5F-A27F868C21E9}" presName="quadrant3" presStyleLbl="node1" presStyleIdx="2" presStyleCnt="4">
        <dgm:presLayoutVars>
          <dgm:chMax val="1"/>
          <dgm:bulletEnabled val="1"/>
        </dgm:presLayoutVars>
      </dgm:prSet>
      <dgm:spPr/>
    </dgm:pt>
    <dgm:pt modelId="{C0CCF9AF-F73E-4BD2-89EE-A42D2A54CEFE}" type="pres">
      <dgm:prSet presAssocID="{C5979483-ACF5-4148-BF5F-A27F868C21E9}" presName="quadrant4" presStyleLbl="node1" presStyleIdx="3" presStyleCnt="4">
        <dgm:presLayoutVars>
          <dgm:chMax val="1"/>
          <dgm:bulletEnabled val="1"/>
        </dgm:presLayoutVars>
      </dgm:prSet>
      <dgm:spPr/>
    </dgm:pt>
    <dgm:pt modelId="{4F581D1B-3161-4BD4-9CF1-C19B5331D3CC}" type="pres">
      <dgm:prSet presAssocID="{C5979483-ACF5-4148-BF5F-A27F868C21E9}" presName="quadrantPlaceholder" presStyleCnt="0"/>
      <dgm:spPr/>
    </dgm:pt>
    <dgm:pt modelId="{FF2B5BE4-1F59-4F1A-8966-647A6F03608E}" type="pres">
      <dgm:prSet presAssocID="{C5979483-ACF5-4148-BF5F-A27F868C21E9}" presName="center1" presStyleLbl="fgShp" presStyleIdx="0" presStyleCnt="2"/>
      <dgm:spPr/>
    </dgm:pt>
    <dgm:pt modelId="{EE07F1E7-A46D-45C2-BF18-E33018F91C88}" type="pres">
      <dgm:prSet presAssocID="{C5979483-ACF5-4148-BF5F-A27F868C21E9}" presName="center2" presStyleLbl="fgShp" presStyleIdx="1" presStyleCnt="2"/>
      <dgm:spPr/>
    </dgm:pt>
  </dgm:ptLst>
  <dgm:cxnLst>
    <dgm:cxn modelId="{91BD1417-BA27-4B99-8863-0A2CC8CE7BD6}" srcId="{C5979483-ACF5-4148-BF5F-A27F868C21E9}" destId="{012325E8-3E0B-4C68-9AB6-F31A46402281}" srcOrd="0" destOrd="0" parTransId="{5DBD2AA6-7A68-4B85-B0D0-0913277F1DF5}" sibTransId="{5109506F-9137-4ADE-BE5C-8F22668D6C2A}"/>
    <dgm:cxn modelId="{83BEFA28-C7C3-CF40-813D-5DEFE88CAF77}" type="presOf" srcId="{F6DDE8B8-6A5E-4F55-80DF-9AF31258D947}" destId="{C0CCF9AF-F73E-4BD2-89EE-A42D2A54CEFE}" srcOrd="0" destOrd="0" presId="urn:microsoft.com/office/officeart/2005/8/layout/cycle4"/>
    <dgm:cxn modelId="{4F8B1332-BB90-4C99-BC69-DD6B3A84E4AD}" srcId="{C5979483-ACF5-4148-BF5F-A27F868C21E9}" destId="{F6DDE8B8-6A5E-4F55-80DF-9AF31258D947}" srcOrd="3" destOrd="0" parTransId="{CB4D6C06-CC02-4345-9DC6-1FF9489AF9F8}" sibTransId="{4DA90EC9-A749-45CA-8B2F-F4A5F7BC2BEE}"/>
    <dgm:cxn modelId="{3A6DAA48-EF11-42B5-96A8-CB7C908B0DC5}" srcId="{C5979483-ACF5-4148-BF5F-A27F868C21E9}" destId="{B3EF80BD-58C4-4C37-85C4-45B6660208CD}" srcOrd="2" destOrd="0" parTransId="{4BF4E3D1-E581-4DE2-8B60-C5957FB0E8F5}" sibTransId="{9C084C9B-E1BD-4E1D-AD4B-6F295EE80AEF}"/>
    <dgm:cxn modelId="{9A666359-797C-6946-8A5F-9E0DF59D3998}" type="presOf" srcId="{C5979483-ACF5-4148-BF5F-A27F868C21E9}" destId="{C3C45A78-921F-4181-ABA0-754E8F5A87C2}" srcOrd="0" destOrd="0" presId="urn:microsoft.com/office/officeart/2005/8/layout/cycle4"/>
    <dgm:cxn modelId="{3DFB2A79-C417-4C47-841B-A187F1C633CF}" type="presOf" srcId="{B3EF80BD-58C4-4C37-85C4-45B6660208CD}" destId="{9F342DAF-4D4A-4F00-9321-AA4D8961D950}" srcOrd="0" destOrd="0" presId="urn:microsoft.com/office/officeart/2005/8/layout/cycle4"/>
    <dgm:cxn modelId="{D1814290-2745-BE4D-A923-2989D2301278}" type="presOf" srcId="{012325E8-3E0B-4C68-9AB6-F31A46402281}" destId="{3F5FF62F-37FE-4ED9-A8F6-2688056E6345}" srcOrd="0" destOrd="0" presId="urn:microsoft.com/office/officeart/2005/8/layout/cycle4"/>
    <dgm:cxn modelId="{27801EA2-88A1-445F-9E44-63C6D63D5564}" srcId="{C5979483-ACF5-4148-BF5F-A27F868C21E9}" destId="{B1B8BB8A-F709-45B9-BD6F-224EFAF51006}" srcOrd="1" destOrd="0" parTransId="{F76A3C99-2081-47FD-9E5A-6632D067921E}" sibTransId="{639927CD-74AA-49D1-B396-1DA14CCF6A8C}"/>
    <dgm:cxn modelId="{B8DC44ED-1E8F-254A-AF51-13BD23B2E7F8}" type="presOf" srcId="{B1B8BB8A-F709-45B9-BD6F-224EFAF51006}" destId="{80A9A7B0-5643-4A88-8056-4369CB2E1C0C}" srcOrd="0" destOrd="0" presId="urn:microsoft.com/office/officeart/2005/8/layout/cycle4"/>
    <dgm:cxn modelId="{E4FD5BD6-3F22-5842-A90A-AA6CD7ACFC54}" type="presParOf" srcId="{C3C45A78-921F-4181-ABA0-754E8F5A87C2}" destId="{BAB171E0-26AA-4D10-95B9-2409154D2DD1}" srcOrd="0" destOrd="0" presId="urn:microsoft.com/office/officeart/2005/8/layout/cycle4"/>
    <dgm:cxn modelId="{092AF2DE-6483-4045-AB6D-FE2A97B4C33C}" type="presParOf" srcId="{BAB171E0-26AA-4D10-95B9-2409154D2DD1}" destId="{D5A26AA1-A6B8-4698-9443-57175DCD7162}" srcOrd="0" destOrd="0" presId="urn:microsoft.com/office/officeart/2005/8/layout/cycle4"/>
    <dgm:cxn modelId="{82F280A6-6E3E-AC43-BF9C-151B68709BEB}" type="presParOf" srcId="{C3C45A78-921F-4181-ABA0-754E8F5A87C2}" destId="{CDF65B98-42FC-4F1E-AF3E-061B7AA47DCF}" srcOrd="1" destOrd="0" presId="urn:microsoft.com/office/officeart/2005/8/layout/cycle4"/>
    <dgm:cxn modelId="{6C155920-56C9-2247-ACDB-26DF74395BE1}" type="presParOf" srcId="{CDF65B98-42FC-4F1E-AF3E-061B7AA47DCF}" destId="{3F5FF62F-37FE-4ED9-A8F6-2688056E6345}" srcOrd="0" destOrd="0" presId="urn:microsoft.com/office/officeart/2005/8/layout/cycle4"/>
    <dgm:cxn modelId="{262D8CC0-5518-7D4D-9FB6-79F42B86DD54}" type="presParOf" srcId="{CDF65B98-42FC-4F1E-AF3E-061B7AA47DCF}" destId="{80A9A7B0-5643-4A88-8056-4369CB2E1C0C}" srcOrd="1" destOrd="0" presId="urn:microsoft.com/office/officeart/2005/8/layout/cycle4"/>
    <dgm:cxn modelId="{51BC70DC-3817-134A-A207-858DBC5E2E95}" type="presParOf" srcId="{CDF65B98-42FC-4F1E-AF3E-061B7AA47DCF}" destId="{9F342DAF-4D4A-4F00-9321-AA4D8961D950}" srcOrd="2" destOrd="0" presId="urn:microsoft.com/office/officeart/2005/8/layout/cycle4"/>
    <dgm:cxn modelId="{08A069B4-9367-CC40-9CA8-7F8F5B01557A}" type="presParOf" srcId="{CDF65B98-42FC-4F1E-AF3E-061B7AA47DCF}" destId="{C0CCF9AF-F73E-4BD2-89EE-A42D2A54CEFE}" srcOrd="3" destOrd="0" presId="urn:microsoft.com/office/officeart/2005/8/layout/cycle4"/>
    <dgm:cxn modelId="{A6BBC5F2-B41C-654D-9986-8895AF64A950}" type="presParOf" srcId="{CDF65B98-42FC-4F1E-AF3E-061B7AA47DCF}" destId="{4F581D1B-3161-4BD4-9CF1-C19B5331D3CC}" srcOrd="4" destOrd="0" presId="urn:microsoft.com/office/officeart/2005/8/layout/cycle4"/>
    <dgm:cxn modelId="{FB6FD3FA-DA6E-C04E-9029-66945D15755B}" type="presParOf" srcId="{C3C45A78-921F-4181-ABA0-754E8F5A87C2}" destId="{FF2B5BE4-1F59-4F1A-8966-647A6F03608E}" srcOrd="2" destOrd="0" presId="urn:microsoft.com/office/officeart/2005/8/layout/cycle4"/>
    <dgm:cxn modelId="{EB264AD0-28EA-B04F-BF57-CD6E7CF82D47}" type="presParOf" srcId="{C3C45A78-921F-4181-ABA0-754E8F5A87C2}" destId="{EE07F1E7-A46D-45C2-BF18-E33018F91C88}"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979483-ACF5-4148-BF5F-A27F868C21E9}"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12325E8-3E0B-4C68-9AB6-F31A46402281}">
      <dgm:prSet phldrT="[Text]"/>
      <dgm:spPr/>
      <dgm:t>
        <a:bodyPr/>
        <a:lstStyle/>
        <a:p>
          <a:r>
            <a:rPr lang="ko-KR" b="0" i="0" dirty="0">
              <a:latin typeface="Amazon Ember Light" charset="0"/>
            </a:rPr>
            <a:t>파티션 키: A</a:t>
          </a:r>
          <a:endParaRPr lang="ko-KR" b="0" i="0" dirty="0">
            <a:latin typeface="Amazon Ember Light" charset="0"/>
            <a:ea typeface="Amazon Ember Light" charset="0"/>
            <a:cs typeface="Amazon Ember Light" charset="0"/>
          </a:endParaRPr>
        </a:p>
      </dgm:t>
    </dgm:pt>
    <dgm:pt modelId="{5DBD2AA6-7A68-4B85-B0D0-0913277F1DF5}" type="parTrans" cxnId="{91BD1417-BA27-4B99-8863-0A2CC8CE7BD6}">
      <dgm:prSet/>
      <dgm:spPr/>
      <dgm:t>
        <a:bodyPr/>
        <a:lstStyle/>
        <a:p>
          <a:endParaRPr lang="en-US" b="0" i="0">
            <a:latin typeface="Amazon Ember Light" charset="0"/>
            <a:ea typeface="Amazon Ember Light" charset="0"/>
            <a:cs typeface="Amazon Ember Light" charset="0"/>
          </a:endParaRPr>
        </a:p>
      </dgm:t>
    </dgm:pt>
    <dgm:pt modelId="{5109506F-9137-4ADE-BE5C-8F22668D6C2A}" type="sibTrans" cxnId="{91BD1417-BA27-4B99-8863-0A2CC8CE7BD6}">
      <dgm:prSet/>
      <dgm:spPr/>
      <dgm:t>
        <a:bodyPr/>
        <a:lstStyle/>
        <a:p>
          <a:endParaRPr lang="en-US" b="0" i="0">
            <a:latin typeface="Amazon Ember Light" charset="0"/>
            <a:ea typeface="Amazon Ember Light" charset="0"/>
            <a:cs typeface="Amazon Ember Light" charset="0"/>
          </a:endParaRPr>
        </a:p>
      </dgm:t>
    </dgm:pt>
    <dgm:pt modelId="{B1B8BB8A-F709-45B9-BD6F-224EFAF51006}">
      <dgm:prSet phldrT="[Text]"/>
      <dgm:spPr/>
      <dgm:t>
        <a:bodyPr/>
        <a:lstStyle/>
        <a:p>
          <a:r>
            <a:rPr lang="ko-KR" b="0" i="0" dirty="0">
              <a:latin typeface="Amazon Ember Light" charset="0"/>
            </a:rPr>
            <a:t>파티션 키: B</a:t>
          </a:r>
          <a:endParaRPr lang="ko-KR" b="0" i="0" dirty="0">
            <a:latin typeface="Amazon Ember Light" charset="0"/>
            <a:ea typeface="Amazon Ember Light" charset="0"/>
            <a:cs typeface="Amazon Ember Light" charset="0"/>
          </a:endParaRPr>
        </a:p>
      </dgm:t>
    </dgm:pt>
    <dgm:pt modelId="{F76A3C99-2081-47FD-9E5A-6632D067921E}" type="parTrans" cxnId="{27801EA2-88A1-445F-9E44-63C6D63D5564}">
      <dgm:prSet/>
      <dgm:spPr/>
      <dgm:t>
        <a:bodyPr/>
        <a:lstStyle/>
        <a:p>
          <a:endParaRPr lang="en-US" b="0" i="0">
            <a:latin typeface="Amazon Ember Light" charset="0"/>
            <a:ea typeface="Amazon Ember Light" charset="0"/>
            <a:cs typeface="Amazon Ember Light" charset="0"/>
          </a:endParaRPr>
        </a:p>
      </dgm:t>
    </dgm:pt>
    <dgm:pt modelId="{639927CD-74AA-49D1-B396-1DA14CCF6A8C}" type="sibTrans" cxnId="{27801EA2-88A1-445F-9E44-63C6D63D5564}">
      <dgm:prSet/>
      <dgm:spPr/>
      <dgm:t>
        <a:bodyPr/>
        <a:lstStyle/>
        <a:p>
          <a:endParaRPr lang="en-US" b="0" i="0">
            <a:latin typeface="Amazon Ember Light" charset="0"/>
            <a:ea typeface="Amazon Ember Light" charset="0"/>
            <a:cs typeface="Amazon Ember Light" charset="0"/>
          </a:endParaRPr>
        </a:p>
      </dgm:t>
    </dgm:pt>
    <dgm:pt modelId="{B3EF80BD-58C4-4C37-85C4-45B6660208CD}">
      <dgm:prSet phldrT="[Text]"/>
      <dgm:spPr/>
      <dgm:t>
        <a:bodyPr/>
        <a:lstStyle/>
        <a:p>
          <a:r>
            <a:rPr lang="ko-KR" b="0" i="0" dirty="0">
              <a:latin typeface="Amazon Ember Light" charset="0"/>
            </a:rPr>
            <a:t>파티션 키: D</a:t>
          </a:r>
          <a:endParaRPr lang="ko-KR" b="0" i="0" dirty="0">
            <a:latin typeface="Amazon Ember Light" charset="0"/>
            <a:ea typeface="Amazon Ember Light" charset="0"/>
            <a:cs typeface="Amazon Ember Light" charset="0"/>
          </a:endParaRPr>
        </a:p>
      </dgm:t>
    </dgm:pt>
    <dgm:pt modelId="{4BF4E3D1-E581-4DE2-8B60-C5957FB0E8F5}" type="parTrans" cxnId="{3A6DAA48-EF11-42B5-96A8-CB7C908B0DC5}">
      <dgm:prSet/>
      <dgm:spPr/>
      <dgm:t>
        <a:bodyPr/>
        <a:lstStyle/>
        <a:p>
          <a:endParaRPr lang="en-US" b="0" i="0">
            <a:latin typeface="Amazon Ember Light" charset="0"/>
            <a:ea typeface="Amazon Ember Light" charset="0"/>
            <a:cs typeface="Amazon Ember Light" charset="0"/>
          </a:endParaRPr>
        </a:p>
      </dgm:t>
    </dgm:pt>
    <dgm:pt modelId="{9C084C9B-E1BD-4E1D-AD4B-6F295EE80AEF}" type="sibTrans" cxnId="{3A6DAA48-EF11-42B5-96A8-CB7C908B0DC5}">
      <dgm:prSet/>
      <dgm:spPr/>
      <dgm:t>
        <a:bodyPr/>
        <a:lstStyle/>
        <a:p>
          <a:endParaRPr lang="en-US" b="0" i="0">
            <a:latin typeface="Amazon Ember Light" charset="0"/>
            <a:ea typeface="Amazon Ember Light" charset="0"/>
            <a:cs typeface="Amazon Ember Light" charset="0"/>
          </a:endParaRPr>
        </a:p>
      </dgm:t>
    </dgm:pt>
    <dgm:pt modelId="{F6DDE8B8-6A5E-4F55-80DF-9AF31258D947}">
      <dgm:prSet phldrT="[Text]"/>
      <dgm:spPr/>
      <dgm:t>
        <a:bodyPr/>
        <a:lstStyle/>
        <a:p>
          <a:r>
            <a:rPr lang="ko-KR" b="0" i="0" dirty="0">
              <a:latin typeface="Amazon Ember Light" charset="0"/>
            </a:rPr>
            <a:t>파티션 키: C</a:t>
          </a:r>
          <a:endParaRPr lang="ko-KR" b="0" i="0" dirty="0">
            <a:latin typeface="Amazon Ember Light" charset="0"/>
            <a:ea typeface="Amazon Ember Light" charset="0"/>
            <a:cs typeface="Amazon Ember Light" charset="0"/>
          </a:endParaRPr>
        </a:p>
      </dgm:t>
    </dgm:pt>
    <dgm:pt modelId="{CB4D6C06-CC02-4345-9DC6-1FF9489AF9F8}" type="parTrans" cxnId="{4F8B1332-BB90-4C99-BC69-DD6B3A84E4AD}">
      <dgm:prSet/>
      <dgm:spPr/>
      <dgm:t>
        <a:bodyPr/>
        <a:lstStyle/>
        <a:p>
          <a:endParaRPr lang="en-US" b="0" i="0">
            <a:latin typeface="Amazon Ember Light" charset="0"/>
            <a:ea typeface="Amazon Ember Light" charset="0"/>
            <a:cs typeface="Amazon Ember Light" charset="0"/>
          </a:endParaRPr>
        </a:p>
      </dgm:t>
    </dgm:pt>
    <dgm:pt modelId="{4DA90EC9-A749-45CA-8B2F-F4A5F7BC2BEE}" type="sibTrans" cxnId="{4F8B1332-BB90-4C99-BC69-DD6B3A84E4AD}">
      <dgm:prSet/>
      <dgm:spPr/>
      <dgm:t>
        <a:bodyPr/>
        <a:lstStyle/>
        <a:p>
          <a:endParaRPr lang="en-US" b="0" i="0">
            <a:latin typeface="Amazon Ember Light" charset="0"/>
            <a:ea typeface="Amazon Ember Light" charset="0"/>
            <a:cs typeface="Amazon Ember Light" charset="0"/>
          </a:endParaRPr>
        </a:p>
      </dgm:t>
    </dgm:pt>
    <dgm:pt modelId="{C3C45A78-921F-4181-ABA0-754E8F5A87C2}" type="pres">
      <dgm:prSet presAssocID="{C5979483-ACF5-4148-BF5F-A27F868C21E9}" presName="cycleMatrixDiagram" presStyleCnt="0">
        <dgm:presLayoutVars>
          <dgm:chMax val="1"/>
          <dgm:dir/>
          <dgm:animLvl val="lvl"/>
          <dgm:resizeHandles val="exact"/>
        </dgm:presLayoutVars>
      </dgm:prSet>
      <dgm:spPr/>
    </dgm:pt>
    <dgm:pt modelId="{BAB171E0-26AA-4D10-95B9-2409154D2DD1}" type="pres">
      <dgm:prSet presAssocID="{C5979483-ACF5-4148-BF5F-A27F868C21E9}" presName="children" presStyleCnt="0"/>
      <dgm:spPr/>
    </dgm:pt>
    <dgm:pt modelId="{D5A26AA1-A6B8-4698-9443-57175DCD7162}" type="pres">
      <dgm:prSet presAssocID="{C5979483-ACF5-4148-BF5F-A27F868C21E9}" presName="childPlaceholder" presStyleCnt="0"/>
      <dgm:spPr/>
    </dgm:pt>
    <dgm:pt modelId="{CDF65B98-42FC-4F1E-AF3E-061B7AA47DCF}" type="pres">
      <dgm:prSet presAssocID="{C5979483-ACF5-4148-BF5F-A27F868C21E9}" presName="circle" presStyleCnt="0"/>
      <dgm:spPr/>
    </dgm:pt>
    <dgm:pt modelId="{3F5FF62F-37FE-4ED9-A8F6-2688056E6345}" type="pres">
      <dgm:prSet presAssocID="{C5979483-ACF5-4148-BF5F-A27F868C21E9}" presName="quadrant1" presStyleLbl="node1" presStyleIdx="0" presStyleCnt="4">
        <dgm:presLayoutVars>
          <dgm:chMax val="1"/>
          <dgm:bulletEnabled val="1"/>
        </dgm:presLayoutVars>
      </dgm:prSet>
      <dgm:spPr/>
    </dgm:pt>
    <dgm:pt modelId="{80A9A7B0-5643-4A88-8056-4369CB2E1C0C}" type="pres">
      <dgm:prSet presAssocID="{C5979483-ACF5-4148-BF5F-A27F868C21E9}" presName="quadrant2" presStyleLbl="node1" presStyleIdx="1" presStyleCnt="4">
        <dgm:presLayoutVars>
          <dgm:chMax val="1"/>
          <dgm:bulletEnabled val="1"/>
        </dgm:presLayoutVars>
      </dgm:prSet>
      <dgm:spPr/>
    </dgm:pt>
    <dgm:pt modelId="{9F342DAF-4D4A-4F00-9321-AA4D8961D950}" type="pres">
      <dgm:prSet presAssocID="{C5979483-ACF5-4148-BF5F-A27F868C21E9}" presName="quadrant3" presStyleLbl="node1" presStyleIdx="2" presStyleCnt="4">
        <dgm:presLayoutVars>
          <dgm:chMax val="1"/>
          <dgm:bulletEnabled val="1"/>
        </dgm:presLayoutVars>
      </dgm:prSet>
      <dgm:spPr/>
    </dgm:pt>
    <dgm:pt modelId="{C0CCF9AF-F73E-4BD2-89EE-A42D2A54CEFE}" type="pres">
      <dgm:prSet presAssocID="{C5979483-ACF5-4148-BF5F-A27F868C21E9}" presName="quadrant4" presStyleLbl="node1" presStyleIdx="3" presStyleCnt="4">
        <dgm:presLayoutVars>
          <dgm:chMax val="1"/>
          <dgm:bulletEnabled val="1"/>
        </dgm:presLayoutVars>
      </dgm:prSet>
      <dgm:spPr/>
    </dgm:pt>
    <dgm:pt modelId="{4F581D1B-3161-4BD4-9CF1-C19B5331D3CC}" type="pres">
      <dgm:prSet presAssocID="{C5979483-ACF5-4148-BF5F-A27F868C21E9}" presName="quadrantPlaceholder" presStyleCnt="0"/>
      <dgm:spPr/>
    </dgm:pt>
    <dgm:pt modelId="{FF2B5BE4-1F59-4F1A-8966-647A6F03608E}" type="pres">
      <dgm:prSet presAssocID="{C5979483-ACF5-4148-BF5F-A27F868C21E9}" presName="center1" presStyleLbl="fgShp" presStyleIdx="0" presStyleCnt="2"/>
      <dgm:spPr/>
    </dgm:pt>
    <dgm:pt modelId="{EE07F1E7-A46D-45C2-BF18-E33018F91C88}" type="pres">
      <dgm:prSet presAssocID="{C5979483-ACF5-4148-BF5F-A27F868C21E9}" presName="center2" presStyleLbl="fgShp" presStyleIdx="1" presStyleCnt="2"/>
      <dgm:spPr/>
    </dgm:pt>
  </dgm:ptLst>
  <dgm:cxnLst>
    <dgm:cxn modelId="{91BD1417-BA27-4B99-8863-0A2CC8CE7BD6}" srcId="{C5979483-ACF5-4148-BF5F-A27F868C21E9}" destId="{012325E8-3E0B-4C68-9AB6-F31A46402281}" srcOrd="0" destOrd="0" parTransId="{5DBD2AA6-7A68-4B85-B0D0-0913277F1DF5}" sibTransId="{5109506F-9137-4ADE-BE5C-8F22668D6C2A}"/>
    <dgm:cxn modelId="{4F8B1332-BB90-4C99-BC69-DD6B3A84E4AD}" srcId="{C5979483-ACF5-4148-BF5F-A27F868C21E9}" destId="{F6DDE8B8-6A5E-4F55-80DF-9AF31258D947}" srcOrd="3" destOrd="0" parTransId="{CB4D6C06-CC02-4345-9DC6-1FF9489AF9F8}" sibTransId="{4DA90EC9-A749-45CA-8B2F-F4A5F7BC2BEE}"/>
    <dgm:cxn modelId="{3A6DAA48-EF11-42B5-96A8-CB7C908B0DC5}" srcId="{C5979483-ACF5-4148-BF5F-A27F868C21E9}" destId="{B3EF80BD-58C4-4C37-85C4-45B6660208CD}" srcOrd="2" destOrd="0" parTransId="{4BF4E3D1-E581-4DE2-8B60-C5957FB0E8F5}" sibTransId="{9C084C9B-E1BD-4E1D-AD4B-6F295EE80AEF}"/>
    <dgm:cxn modelId="{ADB9464C-19F4-4B42-91B7-1AAC74726F70}" type="presOf" srcId="{012325E8-3E0B-4C68-9AB6-F31A46402281}" destId="{3F5FF62F-37FE-4ED9-A8F6-2688056E6345}" srcOrd="0" destOrd="0" presId="urn:microsoft.com/office/officeart/2005/8/layout/cycle4"/>
    <dgm:cxn modelId="{08459957-F6A6-0C4F-BE87-1281409D09BC}" type="presOf" srcId="{C5979483-ACF5-4148-BF5F-A27F868C21E9}" destId="{C3C45A78-921F-4181-ABA0-754E8F5A87C2}" srcOrd="0" destOrd="0" presId="urn:microsoft.com/office/officeart/2005/8/layout/cycle4"/>
    <dgm:cxn modelId="{27801EA2-88A1-445F-9E44-63C6D63D5564}" srcId="{C5979483-ACF5-4148-BF5F-A27F868C21E9}" destId="{B1B8BB8A-F709-45B9-BD6F-224EFAF51006}" srcOrd="1" destOrd="0" parTransId="{F76A3C99-2081-47FD-9E5A-6632D067921E}" sibTransId="{639927CD-74AA-49D1-B396-1DA14CCF6A8C}"/>
    <dgm:cxn modelId="{41EBDFAD-C15A-664B-86F3-B3DB32B0EB7C}" type="presOf" srcId="{B1B8BB8A-F709-45B9-BD6F-224EFAF51006}" destId="{80A9A7B0-5643-4A88-8056-4369CB2E1C0C}" srcOrd="0" destOrd="0" presId="urn:microsoft.com/office/officeart/2005/8/layout/cycle4"/>
    <dgm:cxn modelId="{F582DFEF-C7E5-AE4F-A0B5-4B9E0050A25B}" type="presOf" srcId="{F6DDE8B8-6A5E-4F55-80DF-9AF31258D947}" destId="{C0CCF9AF-F73E-4BD2-89EE-A42D2A54CEFE}" srcOrd="0" destOrd="0" presId="urn:microsoft.com/office/officeart/2005/8/layout/cycle4"/>
    <dgm:cxn modelId="{88D69BF3-BAD4-1C41-958D-7D100083C7DF}" type="presOf" srcId="{B3EF80BD-58C4-4C37-85C4-45B6660208CD}" destId="{9F342DAF-4D4A-4F00-9321-AA4D8961D950}" srcOrd="0" destOrd="0" presId="urn:microsoft.com/office/officeart/2005/8/layout/cycle4"/>
    <dgm:cxn modelId="{BF0B442A-3FF9-9C41-A014-BE6FCB1727AA}" type="presParOf" srcId="{C3C45A78-921F-4181-ABA0-754E8F5A87C2}" destId="{BAB171E0-26AA-4D10-95B9-2409154D2DD1}" srcOrd="0" destOrd="0" presId="urn:microsoft.com/office/officeart/2005/8/layout/cycle4"/>
    <dgm:cxn modelId="{651E1E8D-E0C3-F248-8A2A-69C8CD0D3A1F}" type="presParOf" srcId="{BAB171E0-26AA-4D10-95B9-2409154D2DD1}" destId="{D5A26AA1-A6B8-4698-9443-57175DCD7162}" srcOrd="0" destOrd="0" presId="urn:microsoft.com/office/officeart/2005/8/layout/cycle4"/>
    <dgm:cxn modelId="{9C2506FA-A340-D64E-94C4-4175FD8FEDB1}" type="presParOf" srcId="{C3C45A78-921F-4181-ABA0-754E8F5A87C2}" destId="{CDF65B98-42FC-4F1E-AF3E-061B7AA47DCF}" srcOrd="1" destOrd="0" presId="urn:microsoft.com/office/officeart/2005/8/layout/cycle4"/>
    <dgm:cxn modelId="{A507EA39-FB5A-4448-A83A-070FD6580D47}" type="presParOf" srcId="{CDF65B98-42FC-4F1E-AF3E-061B7AA47DCF}" destId="{3F5FF62F-37FE-4ED9-A8F6-2688056E6345}" srcOrd="0" destOrd="0" presId="urn:microsoft.com/office/officeart/2005/8/layout/cycle4"/>
    <dgm:cxn modelId="{0258C720-0496-3748-AA22-A30A9D347317}" type="presParOf" srcId="{CDF65B98-42FC-4F1E-AF3E-061B7AA47DCF}" destId="{80A9A7B0-5643-4A88-8056-4369CB2E1C0C}" srcOrd="1" destOrd="0" presId="urn:microsoft.com/office/officeart/2005/8/layout/cycle4"/>
    <dgm:cxn modelId="{4AEAE1B6-58A4-554A-B515-96105E500758}" type="presParOf" srcId="{CDF65B98-42FC-4F1E-AF3E-061B7AA47DCF}" destId="{9F342DAF-4D4A-4F00-9321-AA4D8961D950}" srcOrd="2" destOrd="0" presId="urn:microsoft.com/office/officeart/2005/8/layout/cycle4"/>
    <dgm:cxn modelId="{B61446DA-FE97-E441-9DE0-F20F2C677E5A}" type="presParOf" srcId="{CDF65B98-42FC-4F1E-AF3E-061B7AA47DCF}" destId="{C0CCF9AF-F73E-4BD2-89EE-A42D2A54CEFE}" srcOrd="3" destOrd="0" presId="urn:microsoft.com/office/officeart/2005/8/layout/cycle4"/>
    <dgm:cxn modelId="{8D72A67C-18C0-754A-8FB3-24744EF48BCD}" type="presParOf" srcId="{CDF65B98-42FC-4F1E-AF3E-061B7AA47DCF}" destId="{4F581D1B-3161-4BD4-9CF1-C19B5331D3CC}" srcOrd="4" destOrd="0" presId="urn:microsoft.com/office/officeart/2005/8/layout/cycle4"/>
    <dgm:cxn modelId="{4B196F00-A646-D64B-828A-5C23DFFA770C}" type="presParOf" srcId="{C3C45A78-921F-4181-ABA0-754E8F5A87C2}" destId="{FF2B5BE4-1F59-4F1A-8966-647A6F03608E}" srcOrd="2" destOrd="0" presId="urn:microsoft.com/office/officeart/2005/8/layout/cycle4"/>
    <dgm:cxn modelId="{08ECE333-FA6F-1142-873B-068EB6E35232}" type="presParOf" srcId="{C3C45A78-921F-4181-ABA0-754E8F5A87C2}" destId="{EE07F1E7-A46D-45C2-BF18-E33018F91C88}"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FF62F-37FE-4ED9-A8F6-2688056E6345}">
      <dsp:nvSpPr>
        <dsp:cNvPr id="0" name=""/>
        <dsp:cNvSpPr/>
      </dsp:nvSpPr>
      <dsp:spPr>
        <a:xfrm>
          <a:off x="669773" y="116970"/>
          <a:ext cx="888564" cy="888564"/>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ko-KR" sz="1200" b="0" i="0" kern="1200" dirty="0">
              <a:latin typeface="Amazon Ember Light" charset="0"/>
            </a:rPr>
            <a:t>파티션 키: A</a:t>
          </a:r>
          <a:endParaRPr lang="ko-KR" sz="1200" b="0" i="0" kern="1200" dirty="0">
            <a:latin typeface="Amazon Ember Light" charset="0"/>
            <a:ea typeface="Amazon Ember Light" charset="0"/>
            <a:cs typeface="Amazon Ember Light" charset="0"/>
          </a:endParaRPr>
        </a:p>
      </dsp:txBody>
      <dsp:txXfrm>
        <a:off x="930027" y="377224"/>
        <a:ext cx="628310" cy="628310"/>
      </dsp:txXfrm>
    </dsp:sp>
    <dsp:sp modelId="{80A9A7B0-5643-4A88-8056-4369CB2E1C0C}">
      <dsp:nvSpPr>
        <dsp:cNvPr id="0" name=""/>
        <dsp:cNvSpPr/>
      </dsp:nvSpPr>
      <dsp:spPr>
        <a:xfrm rot="5400000">
          <a:off x="1599379" y="116970"/>
          <a:ext cx="888564" cy="888564"/>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ko-KR" sz="1200" b="0" i="0" kern="1200" dirty="0">
              <a:latin typeface="Amazon Ember Light" charset="0"/>
            </a:rPr>
            <a:t>파티션 키: B</a:t>
          </a:r>
          <a:endParaRPr lang="ko-KR" sz="1200" b="0" i="0" kern="1200" dirty="0">
            <a:latin typeface="Amazon Ember Light" charset="0"/>
            <a:ea typeface="Amazon Ember Light" charset="0"/>
            <a:cs typeface="Amazon Ember Light" charset="0"/>
          </a:endParaRPr>
        </a:p>
      </dsp:txBody>
      <dsp:txXfrm rot="-5400000">
        <a:off x="1599379" y="377224"/>
        <a:ext cx="628310" cy="628310"/>
      </dsp:txXfrm>
    </dsp:sp>
    <dsp:sp modelId="{9F342DAF-4D4A-4F00-9321-AA4D8961D950}">
      <dsp:nvSpPr>
        <dsp:cNvPr id="0" name=""/>
        <dsp:cNvSpPr/>
      </dsp:nvSpPr>
      <dsp:spPr>
        <a:xfrm rot="10800000">
          <a:off x="1599379" y="1046576"/>
          <a:ext cx="888564" cy="888564"/>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ko-KR" sz="1200" b="0" i="0" kern="1200" dirty="0">
              <a:latin typeface="Amazon Ember Light" charset="0"/>
            </a:rPr>
            <a:t>파티션 키: D</a:t>
          </a:r>
          <a:endParaRPr lang="ko-KR" sz="1200" b="0" i="0" kern="1200" dirty="0">
            <a:latin typeface="Amazon Ember Light" charset="0"/>
            <a:ea typeface="Amazon Ember Light" charset="0"/>
            <a:cs typeface="Amazon Ember Light" charset="0"/>
          </a:endParaRPr>
        </a:p>
      </dsp:txBody>
      <dsp:txXfrm rot="10800000">
        <a:off x="1599379" y="1046576"/>
        <a:ext cx="628310" cy="628310"/>
      </dsp:txXfrm>
    </dsp:sp>
    <dsp:sp modelId="{C0CCF9AF-F73E-4BD2-89EE-A42D2A54CEFE}">
      <dsp:nvSpPr>
        <dsp:cNvPr id="0" name=""/>
        <dsp:cNvSpPr/>
      </dsp:nvSpPr>
      <dsp:spPr>
        <a:xfrm rot="16200000">
          <a:off x="669773" y="1046576"/>
          <a:ext cx="888564" cy="888564"/>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ko-KR" sz="1200" b="0" i="0" kern="1200" dirty="0">
              <a:latin typeface="Amazon Ember Light" charset="0"/>
            </a:rPr>
            <a:t>파티션 키: C</a:t>
          </a:r>
          <a:endParaRPr lang="ko-KR" sz="1200" b="0" i="0" kern="1200" dirty="0">
            <a:latin typeface="Amazon Ember Light" charset="0"/>
            <a:ea typeface="Amazon Ember Light" charset="0"/>
            <a:cs typeface="Amazon Ember Light" charset="0"/>
          </a:endParaRPr>
        </a:p>
      </dsp:txBody>
      <dsp:txXfrm rot="5400000">
        <a:off x="930027" y="1046576"/>
        <a:ext cx="628310" cy="628310"/>
      </dsp:txXfrm>
    </dsp:sp>
    <dsp:sp modelId="{FF2B5BE4-1F59-4F1A-8966-647A6F03608E}">
      <dsp:nvSpPr>
        <dsp:cNvPr id="0" name=""/>
        <dsp:cNvSpPr/>
      </dsp:nvSpPr>
      <dsp:spPr>
        <a:xfrm>
          <a:off x="1425463" y="841365"/>
          <a:ext cx="306790" cy="266774"/>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07F1E7-A46D-45C2-BF18-E33018F91C88}">
      <dsp:nvSpPr>
        <dsp:cNvPr id="0" name=""/>
        <dsp:cNvSpPr/>
      </dsp:nvSpPr>
      <dsp:spPr>
        <a:xfrm rot="10800000">
          <a:off x="1425463" y="943971"/>
          <a:ext cx="306790" cy="266774"/>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FF62F-37FE-4ED9-A8F6-2688056E6345}">
      <dsp:nvSpPr>
        <dsp:cNvPr id="0" name=""/>
        <dsp:cNvSpPr/>
      </dsp:nvSpPr>
      <dsp:spPr>
        <a:xfrm>
          <a:off x="318456" y="220209"/>
          <a:ext cx="666143" cy="666143"/>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ko-KR" sz="900" b="0" i="0" kern="1200" dirty="0">
              <a:latin typeface="Amazon Ember Light" charset="0"/>
            </a:rPr>
            <a:t>파티션 키: A</a:t>
          </a:r>
          <a:endParaRPr lang="ko-KR" sz="900" b="0" i="0" kern="1200" dirty="0">
            <a:latin typeface="Amazon Ember Light" charset="0"/>
            <a:ea typeface="Amazon Ember Light" charset="0"/>
            <a:cs typeface="Amazon Ember Light" charset="0"/>
          </a:endParaRPr>
        </a:p>
      </dsp:txBody>
      <dsp:txXfrm>
        <a:off x="513565" y="415318"/>
        <a:ext cx="471034" cy="471034"/>
      </dsp:txXfrm>
    </dsp:sp>
    <dsp:sp modelId="{80A9A7B0-5643-4A88-8056-4369CB2E1C0C}">
      <dsp:nvSpPr>
        <dsp:cNvPr id="0" name=""/>
        <dsp:cNvSpPr/>
      </dsp:nvSpPr>
      <dsp:spPr>
        <a:xfrm rot="5400000">
          <a:off x="1015368" y="220209"/>
          <a:ext cx="666143" cy="666143"/>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ko-KR" sz="900" b="0" i="0" kern="1200" dirty="0">
              <a:latin typeface="Amazon Ember Light" charset="0"/>
            </a:rPr>
            <a:t>파티션 키: B</a:t>
          </a:r>
          <a:endParaRPr lang="ko-KR" sz="900" b="0" i="0" kern="1200" dirty="0">
            <a:latin typeface="Amazon Ember Light" charset="0"/>
            <a:ea typeface="Amazon Ember Light" charset="0"/>
            <a:cs typeface="Amazon Ember Light" charset="0"/>
          </a:endParaRPr>
        </a:p>
      </dsp:txBody>
      <dsp:txXfrm rot="-5400000">
        <a:off x="1015368" y="415318"/>
        <a:ext cx="471034" cy="471034"/>
      </dsp:txXfrm>
    </dsp:sp>
    <dsp:sp modelId="{9F342DAF-4D4A-4F00-9321-AA4D8961D950}">
      <dsp:nvSpPr>
        <dsp:cNvPr id="0" name=""/>
        <dsp:cNvSpPr/>
      </dsp:nvSpPr>
      <dsp:spPr>
        <a:xfrm rot="10800000">
          <a:off x="1015368" y="917121"/>
          <a:ext cx="666143" cy="666143"/>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ko-KR" sz="900" b="0" i="0" kern="1200" dirty="0">
              <a:latin typeface="Amazon Ember Light" charset="0"/>
            </a:rPr>
            <a:t>파티션 키: D</a:t>
          </a:r>
          <a:endParaRPr lang="ko-KR" sz="900" b="0" i="0" kern="1200" dirty="0">
            <a:latin typeface="Amazon Ember Light" charset="0"/>
            <a:ea typeface="Amazon Ember Light" charset="0"/>
            <a:cs typeface="Amazon Ember Light" charset="0"/>
          </a:endParaRPr>
        </a:p>
      </dsp:txBody>
      <dsp:txXfrm rot="10800000">
        <a:off x="1015368" y="917121"/>
        <a:ext cx="471034" cy="471034"/>
      </dsp:txXfrm>
    </dsp:sp>
    <dsp:sp modelId="{C0CCF9AF-F73E-4BD2-89EE-A42D2A54CEFE}">
      <dsp:nvSpPr>
        <dsp:cNvPr id="0" name=""/>
        <dsp:cNvSpPr/>
      </dsp:nvSpPr>
      <dsp:spPr>
        <a:xfrm rot="16200000">
          <a:off x="318456" y="917121"/>
          <a:ext cx="666143" cy="666143"/>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ko-KR" sz="900" b="0" i="0" kern="1200" dirty="0">
              <a:latin typeface="Amazon Ember Light" charset="0"/>
            </a:rPr>
            <a:t>파티션 키: C</a:t>
          </a:r>
          <a:endParaRPr lang="ko-KR" sz="900" b="0" i="0" kern="1200" dirty="0">
            <a:latin typeface="Amazon Ember Light" charset="0"/>
            <a:ea typeface="Amazon Ember Light" charset="0"/>
            <a:cs typeface="Amazon Ember Light" charset="0"/>
          </a:endParaRPr>
        </a:p>
      </dsp:txBody>
      <dsp:txXfrm rot="5400000">
        <a:off x="513565" y="917121"/>
        <a:ext cx="471034" cy="471034"/>
      </dsp:txXfrm>
    </dsp:sp>
    <dsp:sp modelId="{FF2B5BE4-1F59-4F1A-8966-647A6F03608E}">
      <dsp:nvSpPr>
        <dsp:cNvPr id="0" name=""/>
        <dsp:cNvSpPr/>
      </dsp:nvSpPr>
      <dsp:spPr>
        <a:xfrm>
          <a:off x="884985" y="763278"/>
          <a:ext cx="229996" cy="199996"/>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07F1E7-A46D-45C2-BF18-E33018F91C88}">
      <dsp:nvSpPr>
        <dsp:cNvPr id="0" name=""/>
        <dsp:cNvSpPr/>
      </dsp:nvSpPr>
      <dsp:spPr>
        <a:xfrm rot="10800000">
          <a:off x="884985" y="840200"/>
          <a:ext cx="229996" cy="199996"/>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12/10/21</a:t>
            </a:fld>
            <a:endParaRPr lang="ko-K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ko-KR"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12/10/21</a:t>
            </a:fld>
            <a:endParaRPr lang="ko-K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92397-0699-5249-96BB-FDA4CA85BF35}" type="slidenum">
              <a:rPr lang="en-US" smtClean="0"/>
              <a:t>‹#›</a:t>
            </a:fld>
            <a:endParaRPr lang="ko-KR"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s.aws.amazon.com/amazondynamodb/latest/developerguide/WorkingWithTable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ocs.aws.amazon.com/amazondynamodb/latest/developerguide/SecondaryIndex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docs.aws.amazon.com/amazondynamodb/latest/developerguide/Stream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docs.aws.amazon.com/amazondynamodb/latest/APIReference/API_CreateTable.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docs.aws.amazon.com/amazondynamodb/latest/APIReference/API_UpdateTable.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docs.aws.amazon.com/amazondynamodb/latest/APIReference/API_ListTables.html" TargetMode="External"/><Relationship Id="rId4" Type="http://schemas.openxmlformats.org/officeDocument/2006/relationships/hyperlink" Target="http://docs.aws.amazon.com/amazondynamodb/latest/APIReference/API_DeleteTable.html"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docs.aws.amazon.com/amazondynamodb/latest/developerguide/QueryAndScan.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docs.aws.amazon.com/amazondynamodb/latest/APIReference/API_Query.html"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docs.aws.amazon.com/amazondynamodb/latest/developerguide/QueryAndScan.html#QueryAndScan.Scan"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docs.aws.amazon.com/amazondynamodb/latest/APIReference/API_Scan.html" TargetMode="External"/><Relationship Id="rId4" Type="http://schemas.openxmlformats.org/officeDocument/2006/relationships/hyperlink" Target="http://docs.aws.amazon.com/amazondynamodb/latest/developerguide/QueryAndScan.html#QueryAndScanParallelScan"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docs.aws.amazon.com/amazondynamodb/latest/developerguide/ReservedWords.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docs.aws.amazon.com/amazondynamodb/latest/developerguide/ExpressionPlaceholders.html"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docs.aws.amazon.com/amazondynamodb/latest/developerguide/QueryAndScan.html#Pagina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docs.aws.amazon.com/amazondynamodb/latest/developerguide/WorkingWithItems.html#WorkingWithItems.ReadingData"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docs.aws.amazon.com/amazondynamodb/latest/APIReference/API_GetItem.html" TargetMode="Externa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docs.aws.amazon.com/amazondynamodb/latest/APIReference/API_DeleteItem.html" TargetMode="External"/><Relationship Id="rId3" Type="http://schemas.openxmlformats.org/officeDocument/2006/relationships/hyperlink" Target="http://docs.aws.amazon.com/amazondynamodb/latest/APIReference/API_UpdateItem.html#DDB-UpdateItem-request-UpdateExpression" TargetMode="External"/><Relationship Id="rId7" Type="http://schemas.openxmlformats.org/officeDocument/2006/relationships/hyperlink" Target="http://docs.aws.amazon.com/amazondynamodb/latest/APIReference/API_UpdateItem.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docs.aws.amazon.com/amazondynamodb/latest/APIReference/API_PutItem.html" TargetMode="External"/><Relationship Id="rId5" Type="http://schemas.openxmlformats.org/officeDocument/2006/relationships/hyperlink" Target="http://docs.aws.amazon.com/amazondynamodb/latest/developerguide/WorkingWithItems.html#WorkingWithItems.WritingData" TargetMode="External"/><Relationship Id="rId4" Type="http://schemas.openxmlformats.org/officeDocument/2006/relationships/hyperlink" Target="http://docs.aws.amazon.com/amazondynamodb/latest/developerguide/Expressions.Modifying.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dynamodb/"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docs.aws.amazon.com/amazondynamodb/latest/developerguide/Expressions.SpecifyingConditions.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docs.aws.amazon.com/amazondynamodb/latest/developerguide/WorkingWithItems.html#WorkingWithItems.BatchOperations"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docs.aws.amazon.com/amazondynamodb/latest/APIReference/API_BatchWriteItem.html" TargetMode="External"/><Relationship Id="rId4" Type="http://schemas.openxmlformats.org/officeDocument/2006/relationships/hyperlink" Target="http://docs.aws.amazon.com/amazondynamodb/latest/APIReference/API_BatchGetItem.html"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docs.aws.amazon.com/amazondynamodb/latest/developerguide/ORM.html"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docs.aws.amazon.com/amazondynamodb/latest/developerguide/VersionSupportHLAPI.html"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docs.aws.amazon.com/amazondynamodb/latest/developerguide/Tools.DynamoDBLocal.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docs.aws.amazon.com/amazondynamodb/latest/developerguide/UsingIAMWithDDB.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docs.aws.amazon.com/amazondynamodb/latest/developerguide/BestPractices.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solutions/case-studies/3dduo/"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aws.amazon.com/solutions/case-studies/krux/" TargetMode="External"/><Relationship Id="rId5" Type="http://schemas.openxmlformats.org/officeDocument/2006/relationships/hyperlink" Target="http://aws.amazon.com/solutions/case-studies/dropcam/" TargetMode="External"/><Relationship Id="rId4" Type="http://schemas.openxmlformats.org/officeDocument/2006/relationships/hyperlink" Target="http://aws.amazon.com/solutions/case-studies/adrol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docs.aws.amazon.com/amazondynamodb/latest/developerguide/Limits.html"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docs.aws.amazon.com/amazondynamodb/latest/developerguide/GuidelinesForItems.html#GuidelinesForItems.CompressingLargeAttributeValues"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docs.aws.amazon.com/amazondynamodb/latest/developerguide/GuidelinesForLSI.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docs.aws.amazon.com/amazondynamodb/latest/developerguide/GuidelinesForGSI.htm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docs.aws.amazon.com/amazondynamodb/latest/developerguide/ErrorHandling.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docs.aws.amazon.com/AmazonCloudWatch/latest/monitoring/dynamo-metricscollected.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docs.aws.amazon.com/general/latest/gr/api-retries.html"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docs.aws.amazon.com/amazondynamodb/latest/APIReference/API_BatchGetItem.html"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docs.aws.amazon.com/amazondynamodb/latest/APIReference/API_BatchWriteItem.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ocs.aws.amazon.com/amazondynamodb/latest/developerguide/DataModel.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docs.aws.amazon.com/amazondynamodb/latest/developerguide/WorkingWithTables.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s.aws.amazon.com/amazondynamodb/latest/developerguide/DataModel.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ocs.aws.amazon.com/amazondynamodb/latest/developerguide/APISummary.html#DataReadConsistenc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0400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2"/>
            <a:ext cx="5852159" cy="3211828"/>
          </a:xfrm>
        </p:spPr>
        <p:txBody>
          <a:bodyPr/>
          <a:lstStyle/>
          <a:p>
            <a:r>
              <a:rPr lang="ko-KR" dirty="0">
                <a:latin typeface="Calibri" panose="020F0502020204030204" pitchFamily="34" charset="0"/>
                <a:ea typeface="Malgun Gothic" panose="020B0503020000020004" pitchFamily="34" charset="-127"/>
              </a:rPr>
              <a:t>높은 처리량과 지연 시간이 짧은 응답을 보장하기 위해 </a:t>
            </a:r>
            <a:r>
              <a:rPr lang="ko-KR" dirty="0" err="1">
                <a:latin typeface="Calibri" panose="020F0502020204030204" pitchFamily="34" charset="0"/>
                <a:ea typeface="Malgun Gothic" panose="020B0503020000020004" pitchFamily="34" charset="-127"/>
              </a:rPr>
              <a:t>DynamoDB에서는</a:t>
            </a:r>
            <a:r>
              <a:rPr lang="ko-KR" dirty="0">
                <a:latin typeface="Calibri" panose="020F0502020204030204" pitchFamily="34" charset="0"/>
                <a:ea typeface="Malgun Gothic" panose="020B0503020000020004" pitchFamily="34" charset="-127"/>
              </a:rPr>
              <a:t> 사용자가 테이블을 생성할 때 읽기 및 쓰기 처리량 값을 지정하도록 합니다. </a:t>
            </a:r>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처리량 요구 사항을 처리하는 데 필요한 리소스를 예약합니다. 워크로드 스파이크가 예상되는 경우, 테이블을 업데이트하여 처리량 값을 더 높게 설정할 수 있습니다.</a:t>
            </a:r>
          </a:p>
          <a:p>
            <a:endParaRPr lang="ko-KR"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a:latin typeface="Calibri" panose="020F0502020204030204" pitchFamily="34" charset="0"/>
                <a:ea typeface="Malgun Gothic" panose="020B0503020000020004" pitchFamily="34" charset="-127"/>
              </a:rPr>
              <a:t>처리량은 </a:t>
            </a:r>
            <a:r>
              <a:rPr lang="ko-KR" i="1" baseline="0" dirty="0">
                <a:latin typeface="Calibri" panose="020F0502020204030204" pitchFamily="34" charset="0"/>
                <a:ea typeface="Malgun Gothic" panose="020B0503020000020004" pitchFamily="34" charset="-127"/>
              </a:rPr>
              <a:t>읽기 용량 단위</a:t>
            </a:r>
            <a:r>
              <a:rPr lang="ko-KR" dirty="0">
                <a:latin typeface="Calibri" panose="020F0502020204030204" pitchFamily="34" charset="0"/>
                <a:ea typeface="Malgun Gothic" panose="020B0503020000020004" pitchFamily="34" charset="-127"/>
              </a:rPr>
              <a:t>(RCU)와 </a:t>
            </a:r>
            <a:r>
              <a:rPr lang="ko-KR" i="1" baseline="0" dirty="0">
                <a:latin typeface="Calibri" panose="020F0502020204030204" pitchFamily="34" charset="0"/>
                <a:ea typeface="Malgun Gothic" panose="020B0503020000020004" pitchFamily="34" charset="-127"/>
              </a:rPr>
              <a:t>쓰기 용량 단위</a:t>
            </a:r>
            <a:r>
              <a:rPr lang="ko-KR" dirty="0">
                <a:latin typeface="Calibri" panose="020F0502020204030204" pitchFamily="34" charset="0"/>
                <a:ea typeface="Malgun Gothic" panose="020B0503020000020004" pitchFamily="34" charset="-127"/>
              </a:rPr>
              <a:t>(WCU)로 지정됩니다.  읽기 용량 단위는 최대 4KB 객체에 대해 강력한 일관된 읽기를 수행할 수 있는 건수입니다. 최종적 일관된 읽기를 수행하는 경우, </a:t>
            </a:r>
            <a:r>
              <a:rPr lang="ko-KR" dirty="0" err="1">
                <a:latin typeface="Calibri" panose="020F0502020204030204" pitchFamily="34" charset="0"/>
                <a:ea typeface="Malgun Gothic" panose="020B0503020000020004" pitchFamily="34" charset="-127"/>
              </a:rPr>
              <a:t>프로비저닝된</a:t>
            </a:r>
            <a:r>
              <a:rPr lang="ko-KR" dirty="0">
                <a:latin typeface="Calibri" panose="020F0502020204030204" pitchFamily="34" charset="0"/>
                <a:ea typeface="Malgun Gothic" panose="020B0503020000020004" pitchFamily="34" charset="-127"/>
              </a:rPr>
              <a:t> 읽기 용량 단위를 절반을 사용하게 됩니다. 즉, </a:t>
            </a:r>
            <a:r>
              <a:rPr lang="ko-KR" b="1" dirty="0">
                <a:latin typeface="Calibri" panose="020F0502020204030204" pitchFamily="34" charset="0"/>
                <a:ea typeface="Malgun Gothic" panose="020B0503020000020004" pitchFamily="34" charset="-127"/>
              </a:rPr>
              <a:t>최종적 일관된 읽기의 경우 1개의 읽기 용량 단위로 최대 4KB 객체를 초당 </a:t>
            </a:r>
            <a:r>
              <a:rPr lang="ko-KR" b="1" i="1" baseline="0" dirty="0">
                <a:latin typeface="Calibri" panose="020F0502020204030204" pitchFamily="34" charset="0"/>
                <a:ea typeface="Malgun Gothic" panose="020B0503020000020004" pitchFamily="34" charset="-127"/>
              </a:rPr>
              <a:t>2번</a:t>
            </a:r>
            <a:r>
              <a:rPr lang="ko-KR" b="1" dirty="0">
                <a:latin typeface="Calibri" panose="020F0502020204030204" pitchFamily="34" charset="0"/>
                <a:ea typeface="Malgun Gothic" panose="020B0503020000020004" pitchFamily="34" charset="-127"/>
              </a:rPr>
              <a:t> 읽을 수 있습니다</a:t>
            </a:r>
            <a:r>
              <a:rPr lang="ko-KR" dirty="0">
                <a:latin typeface="Calibri" panose="020F0502020204030204" pitchFamily="34" charset="0"/>
                <a:ea typeface="Malgun Gothic" panose="020B0503020000020004" pitchFamily="34" charset="-127"/>
              </a:rPr>
              <a:t>. 쓰기 용량 단위는 1KB를 쓰기를 수행할 수 있는 초당 건수입니다.</a:t>
            </a:r>
          </a:p>
          <a:p>
            <a:pPr marL="0" marR="0" indent="0" algn="l" defTabSz="457200" rtl="0" eaLnBrk="1" fontAlgn="auto" latinLnBrk="0" hangingPunct="1">
              <a:lnSpc>
                <a:spcPct val="100000"/>
              </a:lnSpc>
              <a:spcBef>
                <a:spcPts val="0"/>
              </a:spcBef>
              <a:spcAft>
                <a:spcPts val="0"/>
              </a:spcAft>
              <a:buClrTx/>
              <a:buSzTx/>
              <a:buFontTx/>
              <a:buNone/>
              <a:tabLst/>
              <a:defRPr/>
            </a:pPr>
            <a:endParaRPr lang="ko-KR"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a:latin typeface="Calibri" panose="020F0502020204030204" pitchFamily="34" charset="0"/>
                <a:ea typeface="Malgun Gothic" panose="020B0503020000020004" pitchFamily="34" charset="-127"/>
              </a:rPr>
              <a:t>읽기 및 쓰기 용량 단위 값은 각기 독립적으로 설정할 수 있습니다. 예를 들어 테이블에서 읽기 스파이크가 예상되는 경우 읽기 용량 단위만 높일 수 있습니다. </a:t>
            </a:r>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프로비저닝된</a:t>
            </a:r>
            <a:r>
              <a:rPr lang="ko-KR" dirty="0">
                <a:latin typeface="Calibri" panose="020F0502020204030204" pitchFamily="34" charset="0"/>
                <a:ea typeface="Malgun Gothic" panose="020B0503020000020004" pitchFamily="34" charset="-127"/>
              </a:rPr>
              <a:t> 처리량이 초과된 경우 오류를 반환합니다(</a:t>
            </a:r>
            <a:r>
              <a:rPr lang="ko-KR" b="1" baseline="0" dirty="0">
                <a:latin typeface="Calibri" panose="020F0502020204030204" pitchFamily="34" charset="0"/>
                <a:ea typeface="Malgun Gothic" panose="020B0503020000020004" pitchFamily="34" charset="-127"/>
              </a:rPr>
              <a:t>ProvisionedThroughputExceeded</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exception</a:t>
            </a:r>
            <a:r>
              <a:rPr lang="ko-KR" dirty="0">
                <a:latin typeface="Calibri" panose="020F0502020204030204" pitchFamily="34" charset="0"/>
                <a:ea typeface="Malgun Gothic" panose="020B0503020000020004" pitchFamily="34" charset="-127"/>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ko-KR"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처리량을 파티션 간에 균등하게 나눕니다. 파티션당 처리량은 총 </a:t>
            </a:r>
            <a:r>
              <a:rPr lang="ko-KR" dirty="0" err="1">
                <a:latin typeface="Calibri" panose="020F0502020204030204" pitchFamily="34" charset="0"/>
                <a:ea typeface="Malgun Gothic" panose="020B0503020000020004" pitchFamily="34" charset="-127"/>
              </a:rPr>
              <a:t>프로비저닝된</a:t>
            </a:r>
            <a:r>
              <a:rPr lang="ko-KR" dirty="0">
                <a:latin typeface="Calibri" panose="020F0502020204030204" pitchFamily="34" charset="0"/>
                <a:ea typeface="Malgun Gothic" panose="020B0503020000020004" pitchFamily="34" charset="-127"/>
              </a:rPr>
              <a:t> 처리량을 파티션 수로 나눈 값입니다.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테이블을 생성하거나 업데이트할 때 </a:t>
            </a:r>
            <a:r>
              <a:rPr lang="ko-KR" baseline="0" dirty="0" err="1">
                <a:latin typeface="Calibri" panose="020F0502020204030204" pitchFamily="34" charset="0"/>
                <a:ea typeface="Malgun Gothic" panose="020B0503020000020004" pitchFamily="34" charset="-127"/>
              </a:rPr>
              <a:t>ProvisionedThroughput</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설정하여 필요한 처리량 값을 설정합니다.</a:t>
            </a:r>
          </a:p>
          <a:p>
            <a:endParaRPr lang="ko-KR"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항목 크기와 필요한 초당 읽기 및 쓰기에 따라 </a:t>
            </a:r>
            <a:r>
              <a:rPr lang="ko-KR" dirty="0" err="1">
                <a:latin typeface="Calibri" panose="020F0502020204030204" pitchFamily="34" charset="0"/>
                <a:ea typeface="Malgun Gothic" panose="020B0503020000020004" pitchFamily="34" charset="-127"/>
              </a:rPr>
              <a:t>프로비저닝된</a:t>
            </a:r>
            <a:r>
              <a:rPr lang="ko-KR" dirty="0">
                <a:latin typeface="Calibri" panose="020F0502020204030204" pitchFamily="34" charset="0"/>
                <a:ea typeface="Malgun Gothic" panose="020B0503020000020004" pitchFamily="34" charset="-127"/>
              </a:rPr>
              <a:t> 처리량 값을 계산하는 방법에 대한 정보는 </a:t>
            </a:r>
            <a:r>
              <a:rPr lang="ko-KR" dirty="0">
                <a:latin typeface="Calibri" panose="020F0502020204030204" pitchFamily="34" charset="0"/>
                <a:ea typeface="Malgun Gothic" panose="020B0503020000020004" pitchFamily="34" charset="-127"/>
                <a:hlinkClick r:id="rId3"/>
              </a:rPr>
              <a:t>http://docs.aws.amazon.com/amazondynamodb/latest/developerguide/</a:t>
            </a:r>
            <a:r>
              <a:rPr lang="ko-KR" dirty="0" err="1">
                <a:latin typeface="Calibri" panose="020F0502020204030204" pitchFamily="34" charset="0"/>
                <a:ea typeface="Malgun Gothic" panose="020B0503020000020004" pitchFamily="34" charset="-127"/>
                <a:hlinkClick r:id="rId3"/>
              </a:rPr>
              <a:t>WorkingWithTables.html</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참조하십시오.</a:t>
            </a:r>
          </a:p>
        </p:txBody>
      </p:sp>
    </p:spTree>
    <p:extLst>
      <p:ext uri="{BB962C8B-B14F-4D97-AF65-F5344CB8AC3E}">
        <p14:creationId xmlns:p14="http://schemas.microsoft.com/office/powerpoint/2010/main" val="2143262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2324715"/>
          </a:xfrm>
        </p:spPr>
        <p:txBody>
          <a:bodyPr/>
          <a:lstStyle/>
          <a:p>
            <a:r>
              <a:rPr lang="ko-KR" sz="1200" b="0" i="0" kern="1200" dirty="0">
                <a:solidFill>
                  <a:schemeClr val="tx1"/>
                </a:solidFill>
                <a:effectLst/>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a:t>
            </a:r>
            <a:r>
              <a:rPr lang="ko-KR" sz="1200" b="0" i="0" kern="1200" dirty="0">
                <a:solidFill>
                  <a:schemeClr val="tx1"/>
                </a:solidFill>
                <a:effectLst/>
                <a:latin typeface="Calibri" panose="020F0502020204030204" pitchFamily="34" charset="0"/>
                <a:ea typeface="Malgun Gothic" panose="020B0503020000020004" pitchFamily="34" charset="-127"/>
              </a:rPr>
              <a:t>Auto Scaling은 AWS Application Auto Scaling 서비스를 사용하여 </a:t>
            </a:r>
            <a:r>
              <a:rPr lang="ko-KR" sz="1200" b="1" i="0" kern="1200" dirty="0">
                <a:solidFill>
                  <a:schemeClr val="tx1"/>
                </a:solidFill>
                <a:effectLst/>
                <a:latin typeface="Calibri" panose="020F0502020204030204" pitchFamily="34" charset="0"/>
                <a:ea typeface="Malgun Gothic" panose="020B0503020000020004" pitchFamily="34" charset="-127"/>
              </a:rPr>
              <a:t>실제 트래픽 패턴에 따라 사용자를 대신하여 프로비저닝된 처리 능력을 동적으로 조정</a:t>
            </a:r>
            <a:r>
              <a:rPr lang="ko-KR" sz="1200" b="0" i="0" kern="1200" dirty="0">
                <a:solidFill>
                  <a:schemeClr val="tx1"/>
                </a:solidFill>
                <a:effectLst/>
                <a:latin typeface="Calibri" panose="020F0502020204030204" pitchFamily="34" charset="0"/>
                <a:ea typeface="Malgun Gothic" panose="020B0503020000020004" pitchFamily="34" charset="-127"/>
              </a:rPr>
              <a:t>합니다. 이렇게 하면 테이블 또는 글로벌 보조 인덱스가 트래픽의 갑작스러운 증가를 처리하기 위해 제한 없이 프로비저닝된 읽기 및 쓰기 용량을 늘릴 수 있습니다. 워크로드가 감소하면 Application Auto Scaling은 처리량을 줄이기 때문에 사용되지 않은 프로비저닝된 용량에 대한 요금은 지불하지 않아도 됩니다.</a:t>
            </a:r>
          </a:p>
          <a:p>
            <a:endParaRPr lang="ko-KR" sz="1200" b="0" i="0" kern="1200" dirty="0">
              <a:solidFill>
                <a:schemeClr val="tx1"/>
              </a:solidFill>
              <a:effectLst/>
              <a:latin typeface="Calibri" panose="020F0502020204030204" pitchFamily="34" charset="0"/>
              <a:ea typeface="Malgun Gothic" panose="020B0503020000020004" pitchFamily="34" charset="-127"/>
            </a:endParaRPr>
          </a:p>
          <a:p>
            <a:r>
              <a:rPr lang="ko-KR" sz="1200" b="0" i="0" kern="1200" dirty="0">
                <a:solidFill>
                  <a:schemeClr val="tx1"/>
                </a:solidFill>
                <a:effectLst/>
                <a:latin typeface="Calibri" panose="020F0502020204030204" pitchFamily="34" charset="0"/>
                <a:ea typeface="Malgun Gothic" panose="020B0503020000020004" pitchFamily="34" charset="-127"/>
              </a:rPr>
              <a:t>현재 Application Auto Scaling은 테이블의 소비된 용량이 0이 되면 프로비저닝된 용량을 축소하지 않습니다. 이 문제를 해결하기 위해 Application Auto Scaling이 최소 용량으로 축소될 때까지 테이블에 요청을 보내거나 정책을 변경하여 최대 프로비저닝된 용량을 최소 프로비저닝된 용량과 동일하게 줄입니다.</a:t>
            </a:r>
          </a:p>
          <a:p>
            <a:endParaRPr lang="ko-KR" sz="1200" b="0" i="0" kern="1200" dirty="0">
              <a:solidFill>
                <a:schemeClr val="tx1"/>
              </a:solidFill>
              <a:effectLst/>
              <a:latin typeface="Calibri" panose="020F0502020204030204" pitchFamily="34" charset="0"/>
              <a:ea typeface="Malgun Gothic" panose="020B0503020000020004" pitchFamily="34" charset="-127"/>
            </a:endParaRPr>
          </a:p>
          <a:p>
            <a:r>
              <a:rPr lang="ko-KR" sz="1200" b="0" i="0" kern="1200" dirty="0">
                <a:solidFill>
                  <a:schemeClr val="tx1"/>
                </a:solidFill>
                <a:effectLst/>
                <a:latin typeface="Calibri" panose="020F0502020204030204" pitchFamily="34" charset="0"/>
                <a:ea typeface="Malgun Gothic" panose="020B0503020000020004" pitchFamily="34" charset="-127"/>
              </a:rPr>
              <a:t>다음 단계에서는 이 슬라이드에 표시된 대로 자동 크기 조정 프로세스를 요약합니다.</a:t>
            </a:r>
          </a:p>
          <a:p>
            <a:pPr marL="228600" indent="-228600">
              <a:buFont typeface="+mj-lt"/>
              <a:buAutoNum type="arabicPeriod"/>
            </a:pPr>
            <a:r>
              <a:rPr lang="ko-KR" sz="1200" b="0" i="0" kern="1200" dirty="0">
                <a:solidFill>
                  <a:schemeClr val="tx1"/>
                </a:solidFill>
                <a:effectLst/>
                <a:latin typeface="Calibri" panose="020F0502020204030204" pitchFamily="34" charset="0"/>
                <a:ea typeface="Malgun Gothic" panose="020B0503020000020004" pitchFamily="34" charset="-127"/>
              </a:rPr>
              <a:t>DynamoDB 테이블에 대한 Application Auto Scaling 정책을 생성합니다.</a:t>
            </a:r>
          </a:p>
          <a:p>
            <a:pPr marL="228600" indent="-228600">
              <a:buFont typeface="+mj-lt"/>
              <a:buAutoNum type="arabicPeriod"/>
            </a:pPr>
            <a:r>
              <a:rPr lang="ko-KR" sz="1200" b="0" i="0" kern="1200" dirty="0">
                <a:solidFill>
                  <a:schemeClr val="tx1"/>
                </a:solidFill>
                <a:effectLst/>
                <a:latin typeface="Calibri" panose="020F0502020204030204" pitchFamily="34" charset="0"/>
                <a:ea typeface="Malgun Gothic" panose="020B0503020000020004" pitchFamily="34" charset="-127"/>
              </a:rPr>
              <a:t>DynamoDB는 소비된 용량 지표를 Amazon CloudWatch에 게시합니다.</a:t>
            </a:r>
          </a:p>
          <a:p>
            <a:pPr marL="228600" indent="-228600">
              <a:buFont typeface="+mj-lt"/>
              <a:buAutoNum type="arabicPeriod"/>
            </a:pPr>
            <a:r>
              <a:rPr lang="ko-KR" sz="1200" b="0" i="0" kern="1200" dirty="0">
                <a:solidFill>
                  <a:schemeClr val="tx1"/>
                </a:solidFill>
                <a:effectLst/>
                <a:latin typeface="Calibri" panose="020F0502020204030204" pitchFamily="34" charset="0"/>
                <a:ea typeface="Malgun Gothic" panose="020B0503020000020004" pitchFamily="34" charset="-127"/>
              </a:rPr>
              <a:t>특정 시간 동안 테이블의 소비된 용량이 목표 사용량을 초과하거나 목표보다 낮으면 Amazon CloudWatch가 경보를 트리거합니다. AWS Management Console에서 경보를 보고 Amazon Simple Notification Service(Amazon SNS)를 사용하여 알림을 수신할 수 있습니다.</a:t>
            </a:r>
          </a:p>
          <a:p>
            <a:pPr marL="228600" indent="-228600">
              <a:buFont typeface="+mj-lt"/>
              <a:buAutoNum type="arabicPeriod"/>
            </a:pPr>
            <a:r>
              <a:rPr lang="ko-KR" sz="1200" b="0" i="0" kern="1200" dirty="0">
                <a:solidFill>
                  <a:schemeClr val="tx1"/>
                </a:solidFill>
                <a:effectLst/>
                <a:latin typeface="Calibri" panose="020F0502020204030204" pitchFamily="34" charset="0"/>
                <a:ea typeface="Malgun Gothic" panose="020B0503020000020004" pitchFamily="34" charset="-127"/>
              </a:rPr>
              <a:t>CloudWatch 경보는 Application Auto Scaling을 호출하여 조정 정책을 평가합니다.</a:t>
            </a:r>
          </a:p>
          <a:p>
            <a:pPr marL="228600" indent="-228600">
              <a:buFont typeface="+mj-lt"/>
              <a:buAutoNum type="arabicPeriod"/>
            </a:pPr>
            <a:r>
              <a:rPr lang="ko-KR" sz="1200" b="0" i="0" kern="1200" dirty="0">
                <a:solidFill>
                  <a:schemeClr val="tx1"/>
                </a:solidFill>
                <a:effectLst/>
                <a:latin typeface="Calibri" panose="020F0502020204030204" pitchFamily="34" charset="0"/>
                <a:ea typeface="Malgun Gothic" panose="020B0503020000020004" pitchFamily="34" charset="-127"/>
              </a:rPr>
              <a:t>Application Auto Scaling은 UpdateTable 요청을 발행하여 테이블의 프로비저닝된 처리량을 조정합니다.</a:t>
            </a:r>
          </a:p>
          <a:p>
            <a:pPr marL="228600" indent="-228600">
              <a:buFont typeface="+mj-lt"/>
              <a:buAutoNum type="arabicPeriod"/>
            </a:pPr>
            <a:r>
              <a:rPr lang="ko-KR" sz="1200" b="0" i="0" kern="1200" dirty="0">
                <a:solidFill>
                  <a:schemeClr val="tx1"/>
                </a:solidFill>
                <a:effectLst/>
                <a:latin typeface="Calibri" panose="020F0502020204030204" pitchFamily="34" charset="0"/>
                <a:ea typeface="Malgun Gothic" panose="020B0503020000020004" pitchFamily="34" charset="-127"/>
              </a:rPr>
              <a:t>DynamoDB는 UpdateTable 요청을 처리하여 대상 사용률에 근접해지도록 테이블의 프로비저닝된 처리 능력을 동적으로 늘립니다(또는 줄입니다).</a:t>
            </a: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478901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a:t>
            </a:r>
            <a:r>
              <a:rPr lang="ko-KR" b="1" dirty="0">
                <a:latin typeface="Calibri" panose="020F0502020204030204" pitchFamily="34" charset="0"/>
                <a:ea typeface="Malgun Gothic" panose="020B0503020000020004" pitchFamily="34" charset="-127"/>
              </a:rPr>
              <a:t>테이블의 기본 키를 기반으로 인덱스를 자동 생성</a:t>
            </a:r>
            <a:r>
              <a:rPr lang="ko-KR" dirty="0">
                <a:latin typeface="Calibri" panose="020F0502020204030204" pitchFamily="34" charset="0"/>
                <a:ea typeface="Malgun Gothic" panose="020B0503020000020004" pitchFamily="34" charset="-127"/>
              </a:rPr>
              <a:t>합니다. 대체 키(테이블의 기본 키가 아닌 속성)</a:t>
            </a:r>
            <a:r>
              <a:rPr lang="ko-KR" dirty="0" err="1">
                <a:latin typeface="Calibri" panose="020F0502020204030204" pitchFamily="34" charset="0"/>
                <a:ea typeface="Malgun Gothic" panose="020B0503020000020004" pitchFamily="34" charset="-127"/>
              </a:rPr>
              <a:t>를</a:t>
            </a:r>
            <a:r>
              <a:rPr lang="ko-KR" dirty="0">
                <a:latin typeface="Calibri" panose="020F0502020204030204" pitchFamily="34" charset="0"/>
                <a:ea typeface="Malgun Gothic" panose="020B0503020000020004" pitchFamily="34" charset="-127"/>
              </a:rPr>
              <a:t> 정의하여 데이터에 대한 쿼리를 수행하도록 보조 인덱스를 생성할 수 있습니다. </a:t>
            </a:r>
          </a:p>
          <a:p>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a:t>
            </a:r>
            <a:r>
              <a:rPr lang="ko-KR" b="1" dirty="0">
                <a:latin typeface="Calibri" panose="020F0502020204030204" pitchFamily="34" charset="0"/>
                <a:ea typeface="Malgun Gothic" panose="020B0503020000020004" pitchFamily="34" charset="-127"/>
              </a:rPr>
              <a:t>테이블이 변경될 때마다 모든 인덱스를 자동 업데이트</a:t>
            </a:r>
            <a:r>
              <a:rPr lang="ko-KR" dirty="0">
                <a:latin typeface="Calibri" panose="020F0502020204030204" pitchFamily="34" charset="0"/>
                <a:ea typeface="Malgun Gothic" panose="020B0503020000020004" pitchFamily="34" charset="-127"/>
              </a:rPr>
              <a:t>합니다.</a:t>
            </a:r>
          </a:p>
          <a:p>
            <a:endParaRPr lang="ko-KR" baseline="0" dirty="0">
              <a:latin typeface="Calibri" panose="020F0502020204030204" pitchFamily="34" charset="0"/>
              <a:ea typeface="Malgun Gothic" panose="020B0503020000020004" pitchFamily="34" charset="-127"/>
            </a:endParaRPr>
          </a:p>
          <a:p>
            <a:r>
              <a:rPr lang="ko-KR" b="1" dirty="0">
                <a:latin typeface="Calibri" panose="020F0502020204030204" pitchFamily="34" charset="0"/>
                <a:ea typeface="Malgun Gothic" panose="020B0503020000020004" pitchFamily="34" charset="-127"/>
              </a:rPr>
              <a:t>보조 인덱스에는 속성의 하위 세트</a:t>
            </a:r>
            <a:r>
              <a:rPr lang="ko-KR" dirty="0">
                <a:latin typeface="Calibri" panose="020F0502020204030204" pitchFamily="34" charset="0"/>
                <a:ea typeface="Malgun Gothic" panose="020B0503020000020004" pitchFamily="34" charset="-127"/>
              </a:rPr>
              <a:t>가 들어있습니다. </a:t>
            </a:r>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a:t>
            </a:r>
            <a:r>
              <a:rPr lang="ko-KR" b="1" dirty="0">
                <a:latin typeface="Calibri" panose="020F0502020204030204" pitchFamily="34" charset="0"/>
                <a:ea typeface="Malgun Gothic" panose="020B0503020000020004" pitchFamily="34" charset="-127"/>
              </a:rPr>
              <a:t>지정된 속성을 테이블에서 인덱스로 </a:t>
            </a:r>
            <a:r>
              <a:rPr lang="ko-KR" b="1" dirty="0" err="1">
                <a:latin typeface="Calibri" panose="020F0502020204030204" pitchFamily="34" charset="0"/>
                <a:ea typeface="Malgun Gothic" panose="020B0503020000020004" pitchFamily="34" charset="-127"/>
              </a:rPr>
              <a:t>프로젝션</a:t>
            </a:r>
            <a:r>
              <a:rPr lang="ko-KR" b="1" dirty="0">
                <a:latin typeface="Calibri" panose="020F0502020204030204" pitchFamily="34" charset="0"/>
                <a:ea typeface="Malgun Gothic" panose="020B0503020000020004" pitchFamily="34" charset="-127"/>
              </a:rPr>
              <a:t>(복사)</a:t>
            </a:r>
            <a:r>
              <a:rPr lang="ko-KR" dirty="0">
                <a:latin typeface="Calibri" panose="020F0502020204030204" pitchFamily="34" charset="0"/>
                <a:ea typeface="Malgun Gothic" panose="020B0503020000020004" pitchFamily="34" charset="-127"/>
              </a:rPr>
              <a:t>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보조 인덱스에는 글로벌 보조 인덱스와 로컬 보조 </a:t>
            </a:r>
            <a:r>
              <a:rPr lang="ko-KR" dirty="0" err="1">
                <a:latin typeface="Calibri" panose="020F0502020204030204" pitchFamily="34" charset="0"/>
                <a:ea typeface="Malgun Gothic" panose="020B0503020000020004" pitchFamily="34" charset="-127"/>
              </a:rPr>
              <a:t>인덱스라는</a:t>
            </a:r>
            <a:r>
              <a:rPr lang="ko-KR" dirty="0">
                <a:latin typeface="Calibri" panose="020F0502020204030204" pitchFamily="34" charset="0"/>
                <a:ea typeface="Malgun Gothic" panose="020B0503020000020004" pitchFamily="34" charset="-127"/>
              </a:rPr>
              <a:t> 두 가지 유형이 있습니다.</a:t>
            </a:r>
          </a:p>
        </p:txBody>
      </p:sp>
    </p:spTree>
    <p:extLst>
      <p:ext uri="{BB962C8B-B14F-4D97-AF65-F5344CB8AC3E}">
        <p14:creationId xmlns:p14="http://schemas.microsoft.com/office/powerpoint/2010/main" val="348823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2"/>
            <a:ext cx="5852159" cy="3034847"/>
          </a:xfrm>
        </p:spPr>
        <p:txBody>
          <a:bodyPr/>
          <a:lstStyle/>
          <a:p>
            <a:r>
              <a:rPr lang="ko-KR" dirty="0">
                <a:latin typeface="Calibri" panose="020F0502020204030204" pitchFamily="34" charset="0"/>
                <a:ea typeface="Malgun Gothic" panose="020B0503020000020004" pitchFamily="34" charset="-127"/>
              </a:rPr>
              <a:t>글로벌 보조 인덱스는 이 인덱스에 대한 쿼리가 </a:t>
            </a:r>
            <a:r>
              <a:rPr lang="ko-KR" b="1" dirty="0">
                <a:latin typeface="Calibri" panose="020F0502020204030204" pitchFamily="34" charset="0"/>
                <a:ea typeface="Malgun Gothic" panose="020B0503020000020004" pitchFamily="34" charset="-127"/>
              </a:rPr>
              <a:t>모든 파티션에 있는 테이블의 모든 항목을 포괄할 수 있기 때문에 글로벌이라고 간주</a:t>
            </a:r>
            <a:r>
              <a:rPr lang="ko-KR" dirty="0">
                <a:latin typeface="Calibri" panose="020F0502020204030204" pitchFamily="34" charset="0"/>
                <a:ea typeface="Malgun Gothic" panose="020B0503020000020004" pitchFamily="34" charset="-127"/>
              </a:rPr>
              <a:t>합니다. </a:t>
            </a:r>
          </a:p>
          <a:p>
            <a:r>
              <a:rPr lang="ko-KR" dirty="0">
                <a:latin typeface="Calibri" panose="020F0502020204030204" pitchFamily="34" charset="0"/>
                <a:ea typeface="Malgun Gothic" panose="020B0503020000020004" pitchFamily="34" charset="-127"/>
              </a:rPr>
              <a:t>글로벌 보조 인덱스의 특성은 다음과 같습니다.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파티션 키와 선택적으로 정렬 키를 가질 수 있으며 이는 </a:t>
            </a:r>
            <a:r>
              <a:rPr lang="ko-KR" b="1" dirty="0">
                <a:latin typeface="Calibri" panose="020F0502020204030204" pitchFamily="34" charset="0"/>
                <a:ea typeface="Malgun Gothic" panose="020B0503020000020004" pitchFamily="34" charset="-127"/>
              </a:rPr>
              <a:t>원래 테이블의 파티션 키 및 정렬 키와 다릅니다</a:t>
            </a:r>
            <a:r>
              <a:rPr lang="ko-KR" dirty="0">
                <a:latin typeface="Calibri" panose="020F0502020204030204" pitchFamily="34" charset="0"/>
                <a:ea typeface="Malgun Gothic" panose="020B0503020000020004" pitchFamily="34" charset="-127"/>
              </a:rPr>
              <a:t>.</a:t>
            </a:r>
          </a:p>
          <a:p>
            <a:pPr marL="171450" indent="-171450">
              <a:buFont typeface="Arial" panose="020B0604020202020204" pitchFamily="34" charset="0"/>
              <a:buChar char="•"/>
            </a:pPr>
            <a:r>
              <a:rPr lang="ko-KR" b="1" dirty="0">
                <a:latin typeface="Calibri" panose="020F0502020204030204" pitchFamily="34" charset="0"/>
                <a:ea typeface="Malgun Gothic" panose="020B0503020000020004" pitchFamily="34" charset="-127"/>
              </a:rPr>
              <a:t>키 값이 고유할 필요는 없습니다</a:t>
            </a:r>
            <a:r>
              <a:rPr lang="ko-KR" dirty="0">
                <a:latin typeface="Calibri" panose="020F0502020204030204" pitchFamily="34" charset="0"/>
                <a:ea typeface="Malgun Gothic" panose="020B0503020000020004" pitchFamily="34" charset="-127"/>
              </a:rPr>
              <a:t>.</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테이블이 생성될 때 생성되거나 기존 테이블에 추가될 수 있습니다.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삭제될 수 있습니다.</a:t>
            </a:r>
          </a:p>
          <a:p>
            <a:pPr marL="171450" indent="-171450">
              <a:buFont typeface="Arial" panose="020B0604020202020204" pitchFamily="34" charset="0"/>
              <a:buChar char="•"/>
            </a:pPr>
            <a:r>
              <a:rPr lang="ko-KR" b="1" dirty="0">
                <a:latin typeface="Calibri" panose="020F0502020204030204" pitchFamily="34" charset="0"/>
                <a:ea typeface="Malgun Gothic" panose="020B0503020000020004" pitchFamily="34" charset="-127"/>
              </a:rPr>
              <a:t>최종 일관성만 지원</a:t>
            </a:r>
            <a:r>
              <a:rPr lang="ko-KR" dirty="0">
                <a:latin typeface="Calibri" panose="020F0502020204030204" pitchFamily="34" charset="0"/>
                <a:ea typeface="Malgun Gothic" panose="020B0503020000020004" pitchFamily="34" charset="-127"/>
              </a:rPr>
              <a:t>합니다.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읽기 및 쓰기 작업에 대한 </a:t>
            </a:r>
            <a:r>
              <a:rPr lang="ko-KR" dirty="0" err="1">
                <a:latin typeface="Calibri" panose="020F0502020204030204" pitchFamily="34" charset="0"/>
                <a:ea typeface="Malgun Gothic" panose="020B0503020000020004" pitchFamily="34" charset="-127"/>
              </a:rPr>
              <a:t>프로비저닝된</a:t>
            </a:r>
            <a:r>
              <a:rPr lang="ko-KR" dirty="0">
                <a:latin typeface="Calibri" panose="020F0502020204030204" pitchFamily="34" charset="0"/>
                <a:ea typeface="Malgun Gothic" panose="020B0503020000020004" pitchFamily="34" charset="-127"/>
              </a:rPr>
              <a:t> 처리량을 별도로 설정합니다.</a:t>
            </a:r>
          </a:p>
          <a:p>
            <a:pPr marL="171450" indent="-171450">
              <a:buFont typeface="Arial" panose="020B0604020202020204" pitchFamily="34" charset="0"/>
              <a:buChar char="•"/>
            </a:pPr>
            <a:r>
              <a:rPr lang="ko-KR" b="1" dirty="0">
                <a:latin typeface="Calibri" panose="020F0502020204030204" pitchFamily="34" charset="0"/>
                <a:ea typeface="Malgun Gothic" panose="020B0503020000020004" pitchFamily="34" charset="-127"/>
              </a:rPr>
              <a:t>쿼리는 인덱스에 </a:t>
            </a:r>
            <a:r>
              <a:rPr lang="ko-KR" b="1" dirty="0" err="1">
                <a:latin typeface="Calibri" panose="020F0502020204030204" pitchFamily="34" charset="0"/>
                <a:ea typeface="Malgun Gothic" panose="020B0503020000020004" pitchFamily="34" charset="-127"/>
              </a:rPr>
              <a:t>프로젝션된</a:t>
            </a:r>
            <a:r>
              <a:rPr lang="ko-KR" b="1" dirty="0">
                <a:latin typeface="Calibri" panose="020F0502020204030204" pitchFamily="34" charset="0"/>
                <a:ea typeface="Malgun Gothic" panose="020B0503020000020004" pitchFamily="34" charset="-127"/>
              </a:rPr>
              <a:t> 속성만 반환</a:t>
            </a:r>
            <a:r>
              <a:rPr lang="ko-KR" dirty="0">
                <a:latin typeface="Calibri" panose="020F0502020204030204" pitchFamily="34" charset="0"/>
                <a:ea typeface="Malgun Gothic" panose="020B0503020000020004" pitchFamily="34" charset="-127"/>
              </a:rPr>
              <a:t>합니다.</a:t>
            </a:r>
          </a:p>
          <a:p>
            <a:pPr marL="0" indent="0">
              <a:buFont typeface="Arial" panose="020B0604020202020204" pitchFamily="34" charset="0"/>
              <a:buNone/>
            </a:pPr>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도시에서 보고된 전염병을 추적하는 데 사용되는 </a:t>
            </a:r>
            <a:r>
              <a:rPr lang="ko-KR" dirty="0" err="1">
                <a:latin typeface="Calibri" panose="020F0502020204030204" pitchFamily="34" charset="0"/>
                <a:ea typeface="Malgun Gothic" panose="020B0503020000020004" pitchFamily="34" charset="-127"/>
              </a:rPr>
              <a:t>Infections</a:t>
            </a:r>
            <a:r>
              <a:rPr lang="ko-KR" dirty="0">
                <a:latin typeface="Calibri" panose="020F0502020204030204" pitchFamily="34" charset="0"/>
                <a:ea typeface="Malgun Gothic" panose="020B0503020000020004" pitchFamily="34" charset="-127"/>
              </a:rPr>
              <a:t> 테이블의 예를 살펴보겠습니다. </a:t>
            </a:r>
            <a:r>
              <a:rPr lang="ko-KR" dirty="0" err="1">
                <a:latin typeface="Calibri" panose="020F0502020204030204" pitchFamily="34" charset="0"/>
                <a:ea typeface="Malgun Gothic" panose="020B0503020000020004" pitchFamily="34" charset="-127"/>
              </a:rPr>
              <a:t>Infections</a:t>
            </a:r>
            <a:r>
              <a:rPr lang="ko-KR" dirty="0">
                <a:latin typeface="Calibri" panose="020F0502020204030204" pitchFamily="34" charset="0"/>
                <a:ea typeface="Malgun Gothic" panose="020B0503020000020004" pitchFamily="34" charset="-127"/>
              </a:rPr>
              <a:t> 테이블에는 전염병이 보고된 각 환자에 대한 환자 ID(</a:t>
            </a:r>
            <a:r>
              <a:rPr lang="ko-KR" dirty="0" err="1">
                <a:latin typeface="Calibri" panose="020F0502020204030204" pitchFamily="34" charset="0"/>
                <a:ea typeface="Malgun Gothic" panose="020B0503020000020004" pitchFamily="34" charset="-127"/>
              </a:rPr>
              <a:t>PatientId</a:t>
            </a:r>
            <a:r>
              <a:rPr lang="ko-KR" dirty="0">
                <a:latin typeface="Calibri" panose="020F0502020204030204" pitchFamily="34" charset="0"/>
                <a:ea typeface="Malgun Gothic" panose="020B0503020000020004" pitchFamily="34" charset="-127"/>
              </a:rPr>
              <a:t>), 도시(</a:t>
            </a:r>
            <a:r>
              <a:rPr lang="ko-KR" dirty="0" err="1">
                <a:latin typeface="Calibri" panose="020F0502020204030204" pitchFamily="34" charset="0"/>
                <a:ea typeface="Malgun Gothic" panose="020B0503020000020004" pitchFamily="34" charset="-127"/>
              </a:rPr>
              <a:t>City</a:t>
            </a:r>
            <a:r>
              <a:rPr lang="ko-KR" dirty="0">
                <a:latin typeface="Calibri" panose="020F0502020204030204" pitchFamily="34" charset="0"/>
                <a:ea typeface="Malgun Gothic" panose="020B0503020000020004" pitchFamily="34" charset="-127"/>
              </a:rPr>
              <a:t>) 및 날짜(</a:t>
            </a:r>
            <a:r>
              <a:rPr lang="ko-KR" dirty="0" err="1">
                <a:latin typeface="Calibri" panose="020F0502020204030204" pitchFamily="34" charset="0"/>
                <a:ea typeface="Malgun Gothic" panose="020B0503020000020004" pitchFamily="34" charset="-127"/>
              </a:rPr>
              <a:t>Date</a:t>
            </a:r>
            <a:r>
              <a:rPr lang="ko-KR" dirty="0">
                <a:latin typeface="Calibri" panose="020F0502020204030204" pitchFamily="34" charset="0"/>
                <a:ea typeface="Malgun Gothic" panose="020B0503020000020004" pitchFamily="34" charset="-127"/>
              </a:rPr>
              <a:t>)가 포함되어 있습니다. </a:t>
            </a:r>
            <a:r>
              <a:rPr lang="ko-KR" dirty="0" err="1">
                <a:latin typeface="Calibri" panose="020F0502020204030204" pitchFamily="34" charset="0"/>
                <a:ea typeface="Malgun Gothic" panose="020B0503020000020004" pitchFamily="34" charset="-127"/>
              </a:rPr>
              <a:t>PatientId</a:t>
            </a:r>
            <a:r>
              <a:rPr lang="ko-KR" dirty="0">
                <a:latin typeface="Calibri" panose="020F0502020204030204" pitchFamily="34" charset="0"/>
                <a:ea typeface="Malgun Gothic" panose="020B0503020000020004" pitchFamily="34" charset="-127"/>
              </a:rPr>
              <a:t> 속성은 파티션 키입니다. 정렬 키는 없습니다. 이러한 디자인을 사용하면 </a:t>
            </a:r>
            <a:r>
              <a:rPr lang="ko-KR" dirty="0" err="1">
                <a:latin typeface="Calibri" panose="020F0502020204030204" pitchFamily="34" charset="0"/>
                <a:ea typeface="Malgun Gothic" panose="020B0503020000020004" pitchFamily="34" charset="-127"/>
              </a:rPr>
              <a:t>PatientId로</a:t>
            </a:r>
            <a:r>
              <a:rPr lang="ko-KR" dirty="0">
                <a:latin typeface="Calibri" panose="020F0502020204030204" pitchFamily="34" charset="0"/>
                <a:ea typeface="Malgun Gothic" panose="020B0503020000020004" pitchFamily="34" charset="-127"/>
              </a:rPr>
              <a:t> 정보를 쿼리할 수 있습니다.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이제 국가의 </a:t>
            </a:r>
            <a:r>
              <a:rPr lang="ko-KR" dirty="0" err="1">
                <a:latin typeface="Calibri" panose="020F0502020204030204" pitchFamily="34" charset="0"/>
                <a:ea typeface="Malgun Gothic" panose="020B0503020000020004" pitchFamily="34" charset="-127"/>
              </a:rPr>
              <a:t>보건국에서</a:t>
            </a:r>
            <a:r>
              <a:rPr lang="ko-KR" dirty="0">
                <a:latin typeface="Calibri" panose="020F0502020204030204" pitchFamily="34" charset="0"/>
                <a:ea typeface="Malgun Gothic" panose="020B0503020000020004" pitchFamily="34" charset="-127"/>
              </a:rPr>
              <a:t> 데이터를 쿼리하여 도시와 </a:t>
            </a:r>
            <a:r>
              <a:rPr lang="ko-KR" dirty="0" err="1">
                <a:latin typeface="Calibri" panose="020F0502020204030204" pitchFamily="34" charset="0"/>
                <a:ea typeface="Malgun Gothic" panose="020B0503020000020004" pitchFamily="34" charset="-127"/>
              </a:rPr>
              <a:t>날짜별로</a:t>
            </a:r>
            <a:r>
              <a:rPr lang="ko-KR" dirty="0">
                <a:latin typeface="Calibri" panose="020F0502020204030204" pitchFamily="34" charset="0"/>
                <a:ea typeface="Malgun Gothic" panose="020B0503020000020004" pitchFamily="34" charset="-127"/>
              </a:rPr>
              <a:t> 보고된 전염병에 대한 통계를 수집하려고 하는 상황을 살펴보겠습니다. </a:t>
            </a:r>
            <a:r>
              <a:rPr lang="ko-KR" dirty="0" err="1">
                <a:latin typeface="Calibri" panose="020F0502020204030204" pitchFamily="34" charset="0"/>
                <a:ea typeface="Malgun Gothic" panose="020B0503020000020004" pitchFamily="34" charset="-127"/>
              </a:rPr>
              <a:t>Infections</a:t>
            </a:r>
            <a:r>
              <a:rPr lang="ko-KR" dirty="0">
                <a:latin typeface="Calibri" panose="020F0502020204030204" pitchFamily="34" charset="0"/>
                <a:ea typeface="Malgun Gothic" panose="020B0503020000020004" pitchFamily="34" charset="-127"/>
              </a:rPr>
              <a:t> 테이블에서는 이러한 쿼리가 불가능합니다. 이러한 쿼리를 지원하려면 </a:t>
            </a:r>
            <a:r>
              <a:rPr lang="ko-KR" dirty="0" err="1">
                <a:latin typeface="Calibri" panose="020F0502020204030204" pitchFamily="34" charset="0"/>
                <a:ea typeface="Malgun Gothic" panose="020B0503020000020004" pitchFamily="34" charset="-127"/>
              </a:rPr>
              <a:t>City를</a:t>
            </a:r>
            <a:r>
              <a:rPr lang="ko-KR" dirty="0">
                <a:latin typeface="Calibri" panose="020F0502020204030204" pitchFamily="34" charset="0"/>
                <a:ea typeface="Malgun Gothic" panose="020B0503020000020004" pitchFamily="34" charset="-127"/>
              </a:rPr>
              <a:t> 파티션 키로 하고 </a:t>
            </a:r>
            <a:r>
              <a:rPr lang="ko-KR" dirty="0" err="1">
                <a:latin typeface="Calibri" panose="020F0502020204030204" pitchFamily="34" charset="0"/>
                <a:ea typeface="Malgun Gothic" panose="020B0503020000020004" pitchFamily="34" charset="-127"/>
              </a:rPr>
              <a:t>Date를</a:t>
            </a:r>
            <a:r>
              <a:rPr lang="ko-KR" dirty="0">
                <a:latin typeface="Calibri" panose="020F0502020204030204" pitchFamily="34" charset="0"/>
                <a:ea typeface="Malgun Gothic" panose="020B0503020000020004" pitchFamily="34" charset="-127"/>
              </a:rPr>
              <a:t> 정렬 키로 하여 보조 인덱스를 생성해야 합니다. </a:t>
            </a:r>
            <a:r>
              <a:rPr lang="ko-KR" dirty="0" err="1">
                <a:latin typeface="Calibri" panose="020F0502020204030204" pitchFamily="34" charset="0"/>
                <a:ea typeface="Malgun Gothic" panose="020B0503020000020004" pitchFamily="34" charset="-127"/>
              </a:rPr>
              <a:t>City와</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Date의</a:t>
            </a:r>
            <a:r>
              <a:rPr lang="ko-KR" dirty="0">
                <a:latin typeface="Calibri" panose="020F0502020204030204" pitchFamily="34" charset="0"/>
                <a:ea typeface="Malgun Gothic" panose="020B0503020000020004" pitchFamily="34" charset="-127"/>
              </a:rPr>
              <a:t> 조합이 고유하지 않을 수도 있습니다. 많은 환자가 한 도시에서 같은 날에 전염 사실을 알릴 수 있습니다. 글로벌 보조 인덱스는 이러한 시나리오에 매우 적합합니다. 글로벌 보조 인덱스에서는 기본 키 속성의 조합이 고유할 필요가 없기 때문입니다. </a:t>
            </a:r>
          </a:p>
          <a:p>
            <a:pPr marL="0" indent="0">
              <a:buFont typeface="Arial" panose="020B0604020202020204" pitchFamily="34" charset="0"/>
              <a:buNone/>
            </a:pPr>
            <a:endParaRPr lang="ko-KR" baseline="0" dirty="0">
              <a:latin typeface="Calibri" panose="020F0502020204030204" pitchFamily="34" charset="0"/>
              <a:ea typeface="Malgun Gothic" panose="020B0503020000020004" pitchFamily="34" charset="-127"/>
            </a:endParaRPr>
          </a:p>
          <a:p>
            <a:pPr marL="0" indent="0">
              <a:buFont typeface="Arial" panose="020B0604020202020204" pitchFamily="34" charset="0"/>
              <a:buNone/>
            </a:pPr>
            <a:r>
              <a:rPr lang="ko-KR" dirty="0">
                <a:latin typeface="Calibri" panose="020F0502020204030204" pitchFamily="34" charset="0"/>
                <a:ea typeface="Malgun Gothic" panose="020B0503020000020004" pitchFamily="34" charset="-127"/>
              </a:rPr>
              <a:t>최종 일관성이 애플리케이션에 적합하다면, 글로벌 보조 인덱스를 사용하는 것이 좋습니다.</a:t>
            </a:r>
          </a:p>
          <a:p>
            <a:pPr marL="0" indent="0">
              <a:buFont typeface="Arial" panose="020B0604020202020204" pitchFamily="34" charset="0"/>
              <a:buNone/>
            </a:pPr>
            <a:endParaRPr lang="ko-KR" baseline="0" dirty="0">
              <a:latin typeface="Calibri" panose="020F0502020204030204" pitchFamily="34" charset="0"/>
              <a:ea typeface="Malgun Gothic" panose="020B0503020000020004" pitchFamily="34" charset="-127"/>
            </a:endParaRPr>
          </a:p>
          <a:p>
            <a:pPr marL="0" indent="0">
              <a:buFont typeface="Arial" panose="020B0604020202020204" pitchFamily="34" charset="0"/>
              <a:buNone/>
            </a:pPr>
            <a:r>
              <a:rPr lang="ko-KR" dirty="0">
                <a:latin typeface="Calibri" panose="020F0502020204030204" pitchFamily="34" charset="0"/>
                <a:ea typeface="Malgun Gothic" panose="020B0503020000020004" pitchFamily="34" charset="-127"/>
              </a:rPr>
              <a:t>자세한 내용은 </a:t>
            </a:r>
            <a:r>
              <a:rPr lang="ko-KR" dirty="0">
                <a:latin typeface="Calibri" panose="020F0502020204030204" pitchFamily="34" charset="0"/>
                <a:ea typeface="Malgun Gothic" panose="020B0503020000020004" pitchFamily="34" charset="-127"/>
                <a:hlinkClick r:id="rId3"/>
              </a:rPr>
              <a:t>http://docs.aws.amazon.com/amazondynamodb/latest/developerguide/</a:t>
            </a:r>
            <a:r>
              <a:rPr lang="ko-KR" dirty="0" err="1">
                <a:latin typeface="Calibri" panose="020F0502020204030204" pitchFamily="34" charset="0"/>
                <a:ea typeface="Malgun Gothic" panose="020B0503020000020004" pitchFamily="34" charset="-127"/>
                <a:hlinkClick r:id="rId3"/>
              </a:rPr>
              <a:t>SecondaryIndexes.html</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참조하십시오.</a:t>
            </a: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974632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1"/>
            <a:ext cx="5852159" cy="2902113"/>
          </a:xfrm>
        </p:spPr>
        <p:txBody>
          <a:bodyPr/>
          <a:lstStyle/>
          <a:p>
            <a:r>
              <a:rPr lang="ko-KR" dirty="0">
                <a:latin typeface="Calibri" panose="020F0502020204030204" pitchFamily="34" charset="0"/>
                <a:ea typeface="Malgun Gothic" panose="020B0503020000020004" pitchFamily="34" charset="-127"/>
              </a:rPr>
              <a:t>로컬 보조 인덱스는 </a:t>
            </a:r>
            <a:r>
              <a:rPr lang="ko-KR" b="1" dirty="0">
                <a:latin typeface="Calibri" panose="020F0502020204030204" pitchFamily="34" charset="0"/>
                <a:ea typeface="Malgun Gothic" panose="020B0503020000020004" pitchFamily="34" charset="-127"/>
              </a:rPr>
              <a:t>인덱스가 특정 파티션 키를 가진 항목과 같은 테이블 파티션에 위치해 있기 때문에 로컬이라고 간주</a:t>
            </a:r>
            <a:r>
              <a:rPr lang="ko-KR" dirty="0">
                <a:latin typeface="Calibri" panose="020F0502020204030204" pitchFamily="34" charset="0"/>
                <a:ea typeface="Malgun Gothic" panose="020B0503020000020004" pitchFamily="34" charset="-127"/>
              </a:rPr>
              <a:t>합니다. 쿼리의 파티션 키 값에 지정된 대로 단일 파티션에 있는 데이터만 쿼리할 수 있습니다.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로컬 보조 인덱스의 특성은 다음과 같습니다.</a:t>
            </a:r>
          </a:p>
          <a:p>
            <a:pPr marL="171450" indent="-171450">
              <a:buFont typeface="Arial" panose="020B0604020202020204" pitchFamily="34" charset="0"/>
              <a:buChar char="•"/>
            </a:pPr>
            <a:r>
              <a:rPr lang="ko-KR" b="1" dirty="0">
                <a:latin typeface="Calibri" panose="020F0502020204030204" pitchFamily="34" charset="0"/>
                <a:ea typeface="Malgun Gothic" panose="020B0503020000020004" pitchFamily="34" charset="-127"/>
              </a:rPr>
              <a:t>이 파티션 키는 테이블의 파티션 키와 같습니다.</a:t>
            </a:r>
            <a:r>
              <a:rPr lang="ko-KR" dirty="0">
                <a:latin typeface="Calibri" panose="020F0502020204030204" pitchFamily="34" charset="0"/>
                <a:ea typeface="Malgun Gothic" panose="020B0503020000020004" pitchFamily="34" charset="-127"/>
              </a:rPr>
              <a:t> 이 정렬 키는 스칼라 속성이 될 수 있습니다.</a:t>
            </a:r>
          </a:p>
          <a:p>
            <a:pPr marL="171450" indent="-171450">
              <a:buFont typeface="Arial" panose="020B0604020202020204" pitchFamily="34" charset="0"/>
              <a:buChar char="•"/>
            </a:pPr>
            <a:r>
              <a:rPr lang="ko-KR" b="1" dirty="0">
                <a:latin typeface="Calibri" panose="020F0502020204030204" pitchFamily="34" charset="0"/>
                <a:ea typeface="Malgun Gothic" panose="020B0503020000020004" pitchFamily="34" charset="-127"/>
              </a:rPr>
              <a:t>테이블이 생성될 때만 생성될 수 있습니다</a:t>
            </a:r>
            <a:r>
              <a:rPr lang="ko-KR" dirty="0">
                <a:latin typeface="Calibri" panose="020F0502020204030204" pitchFamily="34" charset="0"/>
                <a:ea typeface="Malgun Gothic" panose="020B0503020000020004" pitchFamily="34" charset="-127"/>
              </a:rPr>
              <a:t>.</a:t>
            </a:r>
          </a:p>
          <a:p>
            <a:pPr marL="171450" indent="-171450">
              <a:buFont typeface="Arial" panose="020B0604020202020204" pitchFamily="34" charset="0"/>
              <a:buChar char="•"/>
            </a:pPr>
            <a:r>
              <a:rPr lang="ko-KR" b="1" dirty="0">
                <a:latin typeface="Calibri" panose="020F0502020204030204" pitchFamily="34" charset="0"/>
                <a:ea typeface="Malgun Gothic" panose="020B0503020000020004" pitchFamily="34" charset="-127"/>
              </a:rPr>
              <a:t>삭제될 수 없습니다.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최종 일관성과 강력 일관성을 지원합니다.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별도로 </a:t>
            </a:r>
            <a:r>
              <a:rPr lang="ko-KR" dirty="0" err="1">
                <a:latin typeface="Calibri" panose="020F0502020204030204" pitchFamily="34" charset="0"/>
                <a:ea typeface="Malgun Gothic" panose="020B0503020000020004" pitchFamily="34" charset="-127"/>
              </a:rPr>
              <a:t>프로비저닝된</a:t>
            </a:r>
            <a:r>
              <a:rPr lang="ko-KR" dirty="0">
                <a:latin typeface="Calibri" panose="020F0502020204030204" pitchFamily="34" charset="0"/>
                <a:ea typeface="Malgun Gothic" panose="020B0503020000020004" pitchFamily="34" charset="-127"/>
              </a:rPr>
              <a:t> 처리량이 없습니다. 대신, </a:t>
            </a:r>
            <a:r>
              <a:rPr lang="ko-KR" b="1" dirty="0">
                <a:latin typeface="Calibri" panose="020F0502020204030204" pitchFamily="34" charset="0"/>
                <a:ea typeface="Malgun Gothic" panose="020B0503020000020004" pitchFamily="34" charset="-127"/>
              </a:rPr>
              <a:t>테이블의 읽기 및 쓰기 용량 단위를 사용</a:t>
            </a:r>
            <a:r>
              <a:rPr lang="ko-KR" dirty="0">
                <a:latin typeface="Calibri" panose="020F0502020204030204" pitchFamily="34" charset="0"/>
                <a:ea typeface="Malgun Gothic" panose="020B0503020000020004" pitchFamily="34" charset="-127"/>
              </a:rPr>
              <a:t>합니다.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쿼리는 </a:t>
            </a:r>
            <a:r>
              <a:rPr lang="ko-KR" b="1" dirty="0">
                <a:latin typeface="Calibri" panose="020F0502020204030204" pitchFamily="34" charset="0"/>
                <a:ea typeface="Malgun Gothic" panose="020B0503020000020004" pitchFamily="34" charset="-127"/>
              </a:rPr>
              <a:t>인덱스에 </a:t>
            </a:r>
            <a:r>
              <a:rPr lang="ko-KR" b="1" dirty="0" err="1">
                <a:latin typeface="Calibri" panose="020F0502020204030204" pitchFamily="34" charset="0"/>
                <a:ea typeface="Malgun Gothic" panose="020B0503020000020004" pitchFamily="34" charset="-127"/>
              </a:rPr>
              <a:t>프로젝션되지</a:t>
            </a:r>
            <a:r>
              <a:rPr lang="ko-KR" b="1" dirty="0">
                <a:latin typeface="Calibri" panose="020F0502020204030204" pitchFamily="34" charset="0"/>
                <a:ea typeface="Malgun Gothic" panose="020B0503020000020004" pitchFamily="34" charset="-127"/>
              </a:rPr>
              <a:t> 않은 속성을 반환할 수 있습니다</a:t>
            </a:r>
            <a:r>
              <a:rPr lang="ko-KR" dirty="0">
                <a:latin typeface="Calibri" panose="020F0502020204030204" pitchFamily="34" charset="0"/>
                <a:ea typeface="Malgun Gothic" panose="020B0503020000020004" pitchFamily="34" charset="-127"/>
              </a:rPr>
              <a:t>.</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테이블에서 </a:t>
            </a:r>
            <a:r>
              <a:rPr lang="ko-KR" b="1" dirty="0">
                <a:latin typeface="Calibri" panose="020F0502020204030204" pitchFamily="34" charset="0"/>
                <a:ea typeface="Malgun Gothic" panose="020B0503020000020004" pitchFamily="34" charset="-127"/>
              </a:rPr>
              <a:t>특정 파티션 키를 갖는 모든 항목과 이에 상응하는 로컬 보조 인덱스의 항목(이를 함께 </a:t>
            </a:r>
            <a:r>
              <a:rPr lang="ko-KR" b="1" i="1" baseline="0" dirty="0">
                <a:latin typeface="Calibri" panose="020F0502020204030204" pitchFamily="34" charset="0"/>
                <a:ea typeface="Malgun Gothic" panose="020B0503020000020004" pitchFamily="34" charset="-127"/>
              </a:rPr>
              <a:t>항목 모음</a:t>
            </a:r>
            <a:r>
              <a:rPr lang="ko-KR" b="1" dirty="0">
                <a:latin typeface="Calibri" panose="020F0502020204030204" pitchFamily="34" charset="0"/>
                <a:ea typeface="Malgun Gothic" panose="020B0503020000020004" pitchFamily="34" charset="-127"/>
              </a:rPr>
              <a:t>이라고 함)이 같은 파티션에 저장</a:t>
            </a:r>
            <a:r>
              <a:rPr lang="ko-KR" dirty="0">
                <a:latin typeface="Calibri" panose="020F0502020204030204" pitchFamily="34" charset="0"/>
                <a:ea typeface="Malgun Gothic" panose="020B0503020000020004" pitchFamily="34" charset="-127"/>
              </a:rPr>
              <a:t>됩니다. 항목 모음의 총 크기는 10GB를 초과할 수 없습니다.</a:t>
            </a:r>
          </a:p>
          <a:p>
            <a:pPr marL="171450" indent="-171450">
              <a:buFont typeface="Symbol" charset="2"/>
              <a:buChar char="Þ"/>
            </a:pPr>
            <a:r>
              <a:rPr lang="en-US" altLang="ko-KR" b="0" baseline="0" dirty="0"/>
              <a:t>http://</a:t>
            </a:r>
            <a:r>
              <a:rPr lang="en-US" altLang="ko-KR" b="0" baseline="0" dirty="0" err="1"/>
              <a:t>docs.aws.amazon.com</a:t>
            </a:r>
            <a:r>
              <a:rPr lang="en-US" altLang="ko-KR" b="0" baseline="0" dirty="0"/>
              <a:t>/</a:t>
            </a:r>
            <a:r>
              <a:rPr lang="en-US" altLang="ko-KR" b="0" baseline="0" dirty="0" err="1"/>
              <a:t>amazondynamodb</a:t>
            </a:r>
            <a:r>
              <a:rPr lang="en-US" altLang="ko-KR" b="0" baseline="0" dirty="0"/>
              <a:t>/latest/</a:t>
            </a:r>
            <a:r>
              <a:rPr lang="en-US" altLang="ko-KR" b="0" baseline="0" dirty="0" err="1"/>
              <a:t>developerguide</a:t>
            </a:r>
            <a:r>
              <a:rPr lang="en-US" altLang="ko-KR" b="0" baseline="0" dirty="0"/>
              <a:t>/</a:t>
            </a:r>
            <a:r>
              <a:rPr lang="en-US" altLang="ko-KR" b="0" baseline="0" dirty="0" err="1"/>
              <a:t>LSI.html#LSI.ItemCollections.SizeLimit</a:t>
            </a:r>
            <a:endParaRPr lang="en-US" altLang="ko-KR" b="0" baseline="0" dirty="0"/>
          </a:p>
          <a:p>
            <a:pPr marL="171450" indent="-171450">
              <a:buFont typeface="Symbol" charset="2"/>
              <a:buChar char="Þ"/>
            </a:pPr>
            <a:r>
              <a:rPr lang="ko-KR" altLang="en-US" baseline="0" dirty="0"/>
              <a:t>한 </a:t>
            </a:r>
            <a:r>
              <a:rPr lang="ko-KR" altLang="en-US" baseline="0" dirty="0" err="1"/>
              <a:t>파티션키를</a:t>
            </a:r>
            <a:r>
              <a:rPr lang="ko-KR" altLang="en-US" baseline="0" dirty="0"/>
              <a:t> 가진 아이템 </a:t>
            </a:r>
            <a:r>
              <a:rPr lang="ko-KR" altLang="en-US" baseline="0" dirty="0" err="1"/>
              <a:t>콜렉션이</a:t>
            </a:r>
            <a:r>
              <a:rPr lang="ko-KR" altLang="en-US" baseline="0" dirty="0"/>
              <a:t> </a:t>
            </a:r>
            <a:r>
              <a:rPr lang="en-US" altLang="ko-KR" baseline="0" dirty="0"/>
              <a:t>10G</a:t>
            </a:r>
            <a:r>
              <a:rPr lang="ko-KR" altLang="en-US" baseline="0" dirty="0"/>
              <a:t>가 되면 파티션 키를 기준으로 테이블이 분할 되는데</a:t>
            </a:r>
            <a:r>
              <a:rPr lang="en-US" altLang="ko-KR" baseline="0" dirty="0"/>
              <a:t>,</a:t>
            </a:r>
            <a:r>
              <a:rPr lang="ko-KR" altLang="en-US" baseline="0" dirty="0"/>
              <a:t> 파티션 키가 한 가지 값으로 더 이상 </a:t>
            </a:r>
            <a:r>
              <a:rPr lang="ko-KR" altLang="en-US" baseline="0" dirty="0" err="1"/>
              <a:t>파티셔닝이</a:t>
            </a:r>
            <a:r>
              <a:rPr lang="ko-KR" altLang="en-US" baseline="0" dirty="0"/>
              <a:t> 안되므로 오류</a:t>
            </a:r>
            <a:r>
              <a:rPr lang="en-US" altLang="ko-KR" baseline="0" dirty="0"/>
              <a:t>(</a:t>
            </a:r>
            <a:r>
              <a:rPr lang="en-US" sz="1200" b="0" i="0" kern="1200" dirty="0" err="1">
                <a:solidFill>
                  <a:schemeClr val="tx1"/>
                </a:solidFill>
                <a:effectLst/>
                <a:latin typeface="Arial"/>
                <a:ea typeface="+mn-ea"/>
                <a:cs typeface="+mn-cs"/>
              </a:rPr>
              <a:t>ItemCollectionSizeLimitExceededException</a:t>
            </a:r>
            <a:r>
              <a:rPr lang="en-US" altLang="ko-KR" sz="1200" b="0" i="0" kern="1200" dirty="0">
                <a:solidFill>
                  <a:schemeClr val="tx1"/>
                </a:solidFill>
                <a:effectLst/>
                <a:latin typeface="Arial"/>
                <a:ea typeface="+mn-ea"/>
                <a:cs typeface="+mn-cs"/>
              </a:rPr>
              <a:t>)</a:t>
            </a:r>
            <a:r>
              <a:rPr lang="ko-KR" altLang="en-US" baseline="0" dirty="0"/>
              <a:t>가 발생</a:t>
            </a:r>
            <a:r>
              <a:rPr lang="en-US" altLang="ko-KR" baseline="0" dirty="0"/>
              <a:t>.</a:t>
            </a:r>
          </a:p>
          <a:p>
            <a:endParaRPr lang="ko-KR" dirty="0">
              <a:latin typeface="Calibri" panose="020F0502020204030204" pitchFamily="34" charset="0"/>
              <a:ea typeface="Malgun Gothic" panose="020B0503020000020004" pitchFamily="34" charset="-127"/>
            </a:endParaRPr>
          </a:p>
          <a:p>
            <a:r>
              <a:rPr lang="ko-KR" dirty="0" err="1">
                <a:latin typeface="Calibri" panose="020F0502020204030204" pitchFamily="34" charset="0"/>
                <a:ea typeface="Malgun Gothic" panose="020B0503020000020004" pitchFamily="34" charset="-127"/>
              </a:rPr>
              <a:t>PatientSurvey</a:t>
            </a:r>
            <a:r>
              <a:rPr lang="ko-KR" dirty="0">
                <a:latin typeface="Calibri" panose="020F0502020204030204" pitchFamily="34" charset="0"/>
                <a:ea typeface="Malgun Gothic" panose="020B0503020000020004" pitchFamily="34" charset="-127"/>
              </a:rPr>
              <a:t> 테이블의 예를 살펴보겠습니다. 이 테이블은 조사를 실시한 고객 담당자(</a:t>
            </a:r>
            <a:r>
              <a:rPr lang="ko-KR" dirty="0" err="1">
                <a:latin typeface="Calibri" panose="020F0502020204030204" pitchFamily="34" charset="0"/>
                <a:ea typeface="Malgun Gothic" panose="020B0503020000020004" pitchFamily="34" charset="-127"/>
              </a:rPr>
              <a:t>RepId</a:t>
            </a:r>
            <a:r>
              <a:rPr lang="ko-KR" dirty="0">
                <a:latin typeface="Calibri" panose="020F0502020204030204" pitchFamily="34" charset="0"/>
                <a:ea typeface="Malgun Gothic" panose="020B0503020000020004" pitchFamily="34" charset="-127"/>
              </a:rPr>
              <a:t>), 조상 대상 환자의 ID(</a:t>
            </a:r>
            <a:r>
              <a:rPr lang="ko-KR" dirty="0" err="1">
                <a:latin typeface="Calibri" panose="020F0502020204030204" pitchFamily="34" charset="0"/>
                <a:ea typeface="Malgun Gothic" panose="020B0503020000020004" pitchFamily="34" charset="-127"/>
              </a:rPr>
              <a:t>PatientId</a:t>
            </a:r>
            <a:r>
              <a:rPr lang="ko-KR" dirty="0">
                <a:latin typeface="Calibri" panose="020F0502020204030204" pitchFamily="34" charset="0"/>
                <a:ea typeface="Malgun Gothic" panose="020B0503020000020004" pitchFamily="34" charset="-127"/>
              </a:rPr>
              <a:t>), 연락한 날짜(</a:t>
            </a:r>
            <a:r>
              <a:rPr lang="ko-KR" dirty="0" err="1">
                <a:latin typeface="Calibri" panose="020F0502020204030204" pitchFamily="34" charset="0"/>
                <a:ea typeface="Malgun Gothic" panose="020B0503020000020004" pitchFamily="34" charset="-127"/>
              </a:rPr>
              <a:t>ContactDate</a:t>
            </a:r>
            <a:r>
              <a:rPr lang="ko-KR" dirty="0">
                <a:latin typeface="Calibri" panose="020F0502020204030204" pitchFamily="34" charset="0"/>
                <a:ea typeface="Malgun Gothic" panose="020B0503020000020004" pitchFamily="34" charset="-127"/>
              </a:rPr>
              <a:t>)에 대한 정보를 저장합니다. </a:t>
            </a:r>
            <a:r>
              <a:rPr lang="ko-KR" dirty="0" err="1">
                <a:latin typeface="Calibri" panose="020F0502020204030204" pitchFamily="34" charset="0"/>
                <a:ea typeface="Malgun Gothic" panose="020B0503020000020004" pitchFamily="34" charset="-127"/>
              </a:rPr>
              <a:t>RepId는</a:t>
            </a:r>
            <a:r>
              <a:rPr lang="ko-KR" dirty="0">
                <a:latin typeface="Calibri" panose="020F0502020204030204" pitchFamily="34" charset="0"/>
                <a:ea typeface="Malgun Gothic" panose="020B0503020000020004" pitchFamily="34" charset="-127"/>
              </a:rPr>
              <a:t> 파티션 키이고 </a:t>
            </a:r>
            <a:r>
              <a:rPr lang="ko-KR" dirty="0" err="1">
                <a:latin typeface="Calibri" panose="020F0502020204030204" pitchFamily="34" charset="0"/>
                <a:ea typeface="Malgun Gothic" panose="020B0503020000020004" pitchFamily="34" charset="-127"/>
              </a:rPr>
              <a:t>PatientId는</a:t>
            </a:r>
            <a:r>
              <a:rPr lang="ko-KR" dirty="0">
                <a:latin typeface="Calibri" panose="020F0502020204030204" pitchFamily="34" charset="0"/>
                <a:ea typeface="Malgun Gothic" panose="020B0503020000020004" pitchFamily="34" charset="-127"/>
              </a:rPr>
              <a:t> 정렬 키입니다. 이러한 디자인을 사용하면 특정 고객 담당자가 연락한 모든 환자를 쿼리할 수 있습니다.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각 담당자가 환자에게 연락한 모든 날짜를 쿼리하려면 </a:t>
            </a:r>
            <a:r>
              <a:rPr lang="ko-KR" dirty="0" err="1">
                <a:latin typeface="Calibri" panose="020F0502020204030204" pitchFamily="34" charset="0"/>
                <a:ea typeface="Malgun Gothic" panose="020B0503020000020004" pitchFamily="34" charset="-127"/>
              </a:rPr>
              <a:t>RepId를</a:t>
            </a:r>
            <a:r>
              <a:rPr lang="ko-KR" dirty="0">
                <a:latin typeface="Calibri" panose="020F0502020204030204" pitchFamily="34" charset="0"/>
                <a:ea typeface="Malgun Gothic" panose="020B0503020000020004" pitchFamily="34" charset="-127"/>
              </a:rPr>
              <a:t> 파티션 키로 하고 </a:t>
            </a:r>
            <a:r>
              <a:rPr lang="ko-KR" dirty="0" err="1">
                <a:latin typeface="Calibri" panose="020F0502020204030204" pitchFamily="34" charset="0"/>
                <a:ea typeface="Malgun Gothic" panose="020B0503020000020004" pitchFamily="34" charset="-127"/>
              </a:rPr>
              <a:t>ContactDate를</a:t>
            </a:r>
            <a:r>
              <a:rPr lang="ko-KR" dirty="0">
                <a:latin typeface="Calibri" panose="020F0502020204030204" pitchFamily="34" charset="0"/>
                <a:ea typeface="Malgun Gothic" panose="020B0503020000020004" pitchFamily="34" charset="-127"/>
              </a:rPr>
              <a:t> 정렬 키로 하여 로컬 보조 인덱스를 설정하면 됩니다.  로컬 보조 인덱스의 경우 파티션 키는 테이블과 같고 정렬 키는 다릅니다. 인덱스가 테이블의 파티션에 위치해 있으므로 테이블의 </a:t>
            </a:r>
            <a:r>
              <a:rPr lang="ko-KR" dirty="0" err="1">
                <a:latin typeface="Calibri" panose="020F0502020204030204" pitchFamily="34" charset="0"/>
                <a:ea typeface="Malgun Gothic" panose="020B0503020000020004" pitchFamily="34" charset="-127"/>
              </a:rPr>
              <a:t>프로비저닝된</a:t>
            </a:r>
            <a:r>
              <a:rPr lang="ko-KR" dirty="0">
                <a:latin typeface="Calibri" panose="020F0502020204030204" pitchFamily="34" charset="0"/>
                <a:ea typeface="Malgun Gothic" panose="020B0503020000020004" pitchFamily="34" charset="-127"/>
              </a:rPr>
              <a:t> 처리량을 공유합니다.</a:t>
            </a: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755816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2"/>
            <a:ext cx="5852159" cy="3403558"/>
          </a:xfrm>
        </p:spPr>
        <p:txBody>
          <a:bodyPr/>
          <a:lstStyle/>
          <a:p>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스트림은 </a:t>
            </a:r>
            <a:r>
              <a:rPr lang="ko-KR" b="1" dirty="0">
                <a:latin typeface="Calibri" panose="020F0502020204030204" pitchFamily="34" charset="0"/>
                <a:ea typeface="Malgun Gothic" panose="020B0503020000020004" pitchFamily="34" charset="-127"/>
              </a:rPr>
              <a:t>테이블에 대한 변경 사항 정보를 </a:t>
            </a:r>
            <a:r>
              <a:rPr lang="ko-KR" b="1" u="sng" dirty="0" err="1">
                <a:latin typeface="Calibri" panose="020F0502020204030204" pitchFamily="34" charset="0"/>
                <a:ea typeface="Malgun Gothic" panose="020B0503020000020004" pitchFamily="34" charset="-127"/>
              </a:rPr>
              <a:t>시간순으로</a:t>
            </a:r>
            <a:r>
              <a:rPr lang="ko-KR" b="1" dirty="0">
                <a:latin typeface="Calibri" panose="020F0502020204030204" pitchFamily="34" charset="0"/>
                <a:ea typeface="Malgun Gothic" panose="020B0503020000020004" pitchFamily="34" charset="-127"/>
              </a:rPr>
              <a:t> 표시</a:t>
            </a:r>
            <a:r>
              <a:rPr lang="ko-KR" dirty="0">
                <a:latin typeface="Calibri" panose="020F0502020204030204" pitchFamily="34" charset="0"/>
                <a:ea typeface="Malgun Gothic" panose="020B0503020000020004" pitchFamily="34" charset="-127"/>
              </a:rPr>
              <a:t>합니다. 스트림은 </a:t>
            </a:r>
            <a:r>
              <a:rPr lang="ko-KR" b="1" dirty="0">
                <a:latin typeface="Calibri" panose="020F0502020204030204" pitchFamily="34" charset="0"/>
                <a:ea typeface="Malgun Gothic" panose="020B0503020000020004" pitchFamily="34" charset="-127"/>
              </a:rPr>
              <a:t>단일 테이블 내 항목에 대한 변경 사항을 포함</a:t>
            </a:r>
            <a:r>
              <a:rPr lang="ko-KR" dirty="0">
                <a:latin typeface="Calibri" panose="020F0502020204030204" pitchFamily="34" charset="0"/>
                <a:ea typeface="Malgun Gothic" panose="020B0503020000020004" pitchFamily="34" charset="-127"/>
              </a:rPr>
              <a:t>합니다.  </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테이블을 업데이트하면, </a:t>
            </a:r>
            <a:r>
              <a:rPr lang="ko-KR" dirty="0" err="1">
                <a:latin typeface="Calibri" panose="020F0502020204030204" pitchFamily="34" charset="0"/>
                <a:ea typeface="Malgun Gothic" panose="020B0503020000020004" pitchFamily="34" charset="-127"/>
              </a:rPr>
              <a:t>DynamoDB가</a:t>
            </a:r>
            <a:r>
              <a:rPr lang="ko-KR" dirty="0">
                <a:latin typeface="Calibri" panose="020F0502020204030204" pitchFamily="34" charset="0"/>
                <a:ea typeface="Malgun Gothic" panose="020B0503020000020004" pitchFamily="34" charset="-127"/>
              </a:rPr>
              <a:t> 먼저 테이블의 데이터를 안정적으로 유지합니다. 그런 다음 해당 스트림을 수행된 변경 사항에 대한 정보로 비동기식으로 업데이트합니다. </a:t>
            </a:r>
            <a:r>
              <a:rPr lang="ko-KR" b="1" dirty="0" err="1">
                <a:latin typeface="Calibri" panose="020F0502020204030204" pitchFamily="34" charset="0"/>
                <a:ea typeface="Malgun Gothic" panose="020B0503020000020004" pitchFamily="34" charset="-127"/>
              </a:rPr>
              <a:t>비동기식</a:t>
            </a:r>
            <a:r>
              <a:rPr lang="ko-KR" b="1" dirty="0">
                <a:latin typeface="Calibri" panose="020F0502020204030204" pitchFamily="34" charset="0"/>
                <a:ea typeface="Malgun Gothic" panose="020B0503020000020004" pitchFamily="34" charset="-127"/>
              </a:rPr>
              <a:t> 업데이트는 1초 미만의 지연 시간으로 스트림에 적용</a:t>
            </a:r>
            <a:r>
              <a:rPr lang="ko-KR" dirty="0">
                <a:latin typeface="Calibri" panose="020F0502020204030204" pitchFamily="34" charset="0"/>
                <a:ea typeface="Malgun Gothic" panose="020B0503020000020004" pitchFamily="34" charset="-127"/>
              </a:rPr>
              <a:t>됩니다. 스트림에 대한 업데이트는 테이블의 쓰기 처리량에 영향을 주지 않습니다.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스트림의 레코드는 </a:t>
            </a:r>
            <a:r>
              <a:rPr lang="ko-KR" b="1" dirty="0">
                <a:latin typeface="Calibri" panose="020F0502020204030204" pitchFamily="34" charset="0"/>
                <a:ea typeface="Malgun Gothic" panose="020B0503020000020004" pitchFamily="34" charset="-127"/>
              </a:rPr>
              <a:t>변경 사항이 발생한 순서를 그대로 유지</a:t>
            </a:r>
            <a:r>
              <a:rPr lang="ko-KR" dirty="0">
                <a:latin typeface="Calibri" panose="020F0502020204030204" pitchFamily="34" charset="0"/>
                <a:ea typeface="Malgun Gothic" panose="020B0503020000020004" pitchFamily="34" charset="-127"/>
              </a:rPr>
              <a:t>합니다. </a:t>
            </a:r>
            <a:r>
              <a:rPr lang="ko-KR" b="1" dirty="0">
                <a:latin typeface="Calibri" panose="020F0502020204030204" pitchFamily="34" charset="0"/>
                <a:ea typeface="Malgun Gothic" panose="020B0503020000020004" pitchFamily="34" charset="-127"/>
              </a:rPr>
              <a:t>각 변경 사항은 정확히 하나의 </a:t>
            </a:r>
            <a:r>
              <a:rPr lang="ko-KR" b="1" dirty="0" err="1">
                <a:latin typeface="Calibri" panose="020F0502020204030204" pitchFamily="34" charset="0"/>
                <a:ea typeface="Malgun Gothic" panose="020B0503020000020004" pitchFamily="34" charset="-127"/>
              </a:rPr>
              <a:t>스크림</a:t>
            </a:r>
            <a:r>
              <a:rPr lang="ko-KR" b="1" dirty="0">
                <a:latin typeface="Calibri" panose="020F0502020204030204" pitchFamily="34" charset="0"/>
                <a:ea typeface="Malgun Gothic" panose="020B0503020000020004" pitchFamily="34" charset="-127"/>
              </a:rPr>
              <a:t> 레코드를 포함</a:t>
            </a:r>
            <a:r>
              <a:rPr lang="ko-KR" dirty="0">
                <a:latin typeface="Calibri" panose="020F0502020204030204" pitchFamily="34" charset="0"/>
                <a:ea typeface="Malgun Gothic" panose="020B0503020000020004" pitchFamily="34" charset="-127"/>
              </a:rPr>
              <a:t>합니다. </a:t>
            </a:r>
            <a:r>
              <a:rPr lang="ko-KR" b="1" dirty="0">
                <a:latin typeface="Calibri" panose="020F0502020204030204" pitchFamily="34" charset="0"/>
                <a:ea typeface="Malgun Gothic" panose="020B0503020000020004" pitchFamily="34" charset="-127"/>
              </a:rPr>
              <a:t>스트림 레코드는 24시간 동안 사용</a:t>
            </a:r>
            <a:r>
              <a:rPr lang="ko-KR" dirty="0">
                <a:latin typeface="Calibri" panose="020F0502020204030204" pitchFamily="34" charset="0"/>
                <a:ea typeface="Malgun Gothic" panose="020B0503020000020004" pitchFamily="34" charset="-127"/>
              </a:rPr>
              <a:t>할 수 있습니다.</a:t>
            </a:r>
          </a:p>
          <a:p>
            <a:endParaRPr lang="ko-KR"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a:latin typeface="Calibri" panose="020F0502020204030204" pitchFamily="34" charset="0"/>
                <a:ea typeface="Malgun Gothic" panose="020B0503020000020004" pitchFamily="34" charset="-127"/>
              </a:rPr>
              <a:t>스트림은 </a:t>
            </a:r>
            <a:r>
              <a:rPr lang="ko-KR" dirty="0" err="1">
                <a:latin typeface="Calibri" panose="020F0502020204030204" pitchFamily="34" charset="0"/>
                <a:ea typeface="Malgun Gothic" panose="020B0503020000020004" pitchFamily="34" charset="-127"/>
              </a:rPr>
              <a:t>샤드</a:t>
            </a:r>
            <a:r>
              <a:rPr lang="ko-KR" dirty="0">
                <a:latin typeface="Calibri" panose="020F0502020204030204" pitchFamily="34" charset="0"/>
                <a:ea typeface="Malgun Gothic" panose="020B0503020000020004" pitchFamily="34" charset="-127"/>
              </a:rPr>
              <a:t> 전체로 데이터를 분할하는 방식으로 확장됩니다.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애플리케이션이 </a:t>
            </a:r>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테이블에 저장된 사용자 기본 설정을 변경하는 예를 살펴보겠습니다. 광고 서버와 같은 다른 애플리케이션에서는 사용자 기본 설정의 변경에 대해 대응하여 다른 광고를 표시해야 합니다. 이 광고 서버 애플리케이션은 </a:t>
            </a:r>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스트림에서 변경 사항에 대한 정보를 읽고 새로운 기본 설정에 상응하는 광고를 표시할 수 있습니다.</a:t>
            </a:r>
          </a:p>
          <a:p>
            <a:endParaRPr lang="ko-KR"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a:latin typeface="Calibri" panose="020F0502020204030204" pitchFamily="34" charset="0"/>
                <a:ea typeface="Malgun Gothic" panose="020B0503020000020004" pitchFamily="34" charset="-127"/>
              </a:rPr>
              <a:t>테이블이 생성될 때 스트림을 활성화하거나 기존 테이블에서 스트림을 활성화할 수 있습니다. 테이블의 </a:t>
            </a:r>
            <a:r>
              <a:rPr lang="ko-KR" baseline="0" dirty="0">
                <a:latin typeface="Calibri" panose="020F0502020204030204" pitchFamily="34" charset="0"/>
                <a:ea typeface="Malgun Gothic" panose="020B0503020000020004" pitchFamily="34" charset="-127"/>
              </a:rPr>
              <a:t>StreamSpecification</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파라미터의</a:t>
            </a:r>
            <a:r>
              <a:rPr lang="ko-KR" dirty="0">
                <a:latin typeface="Calibri" panose="020F0502020204030204" pitchFamily="34" charset="0"/>
                <a:ea typeface="Malgun Gothic" panose="020B0503020000020004" pitchFamily="34" charset="-127"/>
              </a:rPr>
              <a:t> 속성을 다음과 같이 설정하여 스트림을 구성합니다.</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baseline="0" dirty="0">
                <a:latin typeface="Calibri" panose="020F0502020204030204" pitchFamily="34" charset="0"/>
                <a:ea typeface="Malgun Gothic" panose="020B0503020000020004" pitchFamily="34" charset="-127"/>
              </a:rPr>
              <a:t>StreamEnabled</a:t>
            </a:r>
            <a:r>
              <a:rPr lang="ko-KR" dirty="0">
                <a:latin typeface="Calibri" panose="020F0502020204030204" pitchFamily="34" charset="0"/>
                <a:ea typeface="Malgun Gothic" panose="020B0503020000020004" pitchFamily="34" charset="-127"/>
              </a:rPr>
              <a:t>: 스트림이 테이블에 대해 활성화(</a:t>
            </a:r>
            <a:r>
              <a:rPr lang="ko-KR" dirty="0" err="1">
                <a:latin typeface="Calibri" panose="020F0502020204030204" pitchFamily="34" charset="0"/>
                <a:ea typeface="Malgun Gothic" panose="020B0503020000020004" pitchFamily="34" charset="-127"/>
              </a:rPr>
              <a:t>true</a:t>
            </a:r>
            <a:r>
              <a:rPr lang="ko-KR" dirty="0">
                <a:latin typeface="Calibri" panose="020F0502020204030204" pitchFamily="34" charset="0"/>
                <a:ea typeface="Malgun Gothic" panose="020B0503020000020004" pitchFamily="34" charset="-127"/>
              </a:rPr>
              <a:t>) 또는 비활성화(</a:t>
            </a:r>
            <a:r>
              <a:rPr lang="ko-KR" dirty="0" err="1">
                <a:latin typeface="Calibri" panose="020F0502020204030204" pitchFamily="34" charset="0"/>
                <a:ea typeface="Malgun Gothic" panose="020B0503020000020004" pitchFamily="34" charset="-127"/>
              </a:rPr>
              <a:t>false</a:t>
            </a:r>
            <a:r>
              <a:rPr lang="ko-KR" dirty="0">
                <a:latin typeface="Calibri" panose="020F0502020204030204" pitchFamily="34" charset="0"/>
                <a:ea typeface="Malgun Gothic" panose="020B0503020000020004" pitchFamily="34" charset="-127"/>
              </a:rPr>
              <a:t>)되었는지 지정</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baseline="0" dirty="0">
                <a:latin typeface="Calibri" panose="020F0502020204030204" pitchFamily="34" charset="0"/>
                <a:ea typeface="Malgun Gothic" panose="020B0503020000020004" pitchFamily="34" charset="-127"/>
              </a:rPr>
              <a:t>StreamViewType</a:t>
            </a:r>
            <a:r>
              <a:rPr lang="ko-KR" dirty="0">
                <a:latin typeface="Calibri" panose="020F0502020204030204" pitchFamily="34" charset="0"/>
                <a:ea typeface="Malgun Gothic" panose="020B0503020000020004" pitchFamily="34" charset="-127"/>
              </a:rPr>
              <a:t>: 테이블의 데이터가 수정될 때마다 스트림에 작성할 정보를 지정합니다. 이 속성은 다음과 같은 값을 가질 수 있습니다.</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a:latin typeface="Calibri" panose="020F0502020204030204" pitchFamily="34" charset="0"/>
                <a:ea typeface="Malgun Gothic" panose="020B0503020000020004" pitchFamily="34" charset="-127"/>
              </a:rPr>
              <a:t>KEYS_ONLY: 수정된 항목의 키 속성만</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a:latin typeface="Calibri" panose="020F0502020204030204" pitchFamily="34" charset="0"/>
                <a:ea typeface="Malgun Gothic" panose="020B0503020000020004" pitchFamily="34" charset="-127"/>
              </a:rPr>
              <a:t>NEW_IMAGE: 항목이 수정된 후 표시되는 전체 항목</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a:latin typeface="Calibri" panose="020F0502020204030204" pitchFamily="34" charset="0"/>
                <a:ea typeface="Malgun Gothic" panose="020B0503020000020004" pitchFamily="34" charset="-127"/>
              </a:rPr>
              <a:t>OLD_IMAGE: 항목이 수정되기 전에 표시되는 전체 항목</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a:latin typeface="Calibri" panose="020F0502020204030204" pitchFamily="34" charset="0"/>
                <a:ea typeface="Malgun Gothic" panose="020B0503020000020004" pitchFamily="34" charset="-127"/>
              </a:rPr>
              <a:t>NEW_AND_OLD_IMAGES: 항목의 변경 전 및 변경 후 이미지</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스트림이 생성되면 </a:t>
            </a:r>
            <a:r>
              <a:rPr lang="ko-KR" dirty="0" err="1">
                <a:latin typeface="Calibri" panose="020F0502020204030204" pitchFamily="34" charset="0"/>
                <a:ea typeface="Malgun Gothic" panose="020B0503020000020004" pitchFamily="34" charset="-127"/>
              </a:rPr>
              <a:t>DynamoDB가</a:t>
            </a:r>
            <a:r>
              <a:rPr lang="ko-KR" dirty="0">
                <a:latin typeface="Calibri" panose="020F0502020204030204" pitchFamily="34" charset="0"/>
                <a:ea typeface="Malgun Gothic" panose="020B0503020000020004" pitchFamily="34" charset="-127"/>
              </a:rPr>
              <a:t> 스트림에 대한 정보를 검색하는 데 사용할 수 있는 </a:t>
            </a:r>
            <a:r>
              <a:rPr lang="ko-KR" dirty="0" err="1">
                <a:latin typeface="Calibri" panose="020F0502020204030204" pitchFamily="34" charset="0"/>
                <a:ea typeface="Malgun Gothic" panose="020B0503020000020004" pitchFamily="34" charset="-127"/>
              </a:rPr>
              <a:t>Amazon</a:t>
            </a:r>
            <a:r>
              <a:rPr lang="ko-KR" dirty="0">
                <a:latin typeface="Calibri" panose="020F0502020204030204" pitchFamily="34" charset="0"/>
                <a:ea typeface="Malgun Gothic" panose="020B0503020000020004" pitchFamily="34" charset="-127"/>
              </a:rPr>
              <a:t> 리소스 이름(ARN)을 할당합니다.</a:t>
            </a:r>
          </a:p>
          <a:p>
            <a:endParaRPr lang="ko-KR" baseline="0" dirty="0">
              <a:latin typeface="Calibri" panose="020F0502020204030204" pitchFamily="34" charset="0"/>
              <a:ea typeface="Malgun Gothic" panose="020B0503020000020004" pitchFamily="34" charset="-127"/>
            </a:endParaRPr>
          </a:p>
          <a:p>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스트림에 대한 정보는 </a:t>
            </a:r>
            <a:r>
              <a:rPr lang="ko-KR" dirty="0">
                <a:latin typeface="Calibri" panose="020F0502020204030204" pitchFamily="34" charset="0"/>
                <a:ea typeface="Malgun Gothic" panose="020B0503020000020004" pitchFamily="34" charset="-127"/>
                <a:hlinkClick r:id="rId3"/>
              </a:rPr>
              <a:t>http://docs.aws.amazon.com/amazondynamodb/latest/developerguide/</a:t>
            </a:r>
            <a:r>
              <a:rPr lang="ko-KR" dirty="0" err="1">
                <a:latin typeface="Calibri" panose="020F0502020204030204" pitchFamily="34" charset="0"/>
                <a:ea typeface="Malgun Gothic" panose="020B0503020000020004" pitchFamily="34" charset="-127"/>
                <a:hlinkClick r:id="rId3"/>
              </a:rPr>
              <a:t>Streams.html</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참조하십시오.</a:t>
            </a:r>
            <a:endParaRPr lang="ko-KR" baseline="0" dirty="0">
              <a:latin typeface="Calibri" panose="020F0502020204030204" pitchFamily="34" charset="0"/>
              <a:ea typeface="Malgun Gothic" panose="020B0503020000020004" pitchFamily="34" charset="-127"/>
            </a:endParaRPr>
          </a:p>
          <a:p>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스트림은 AWS </a:t>
            </a:r>
            <a:r>
              <a:rPr lang="ko-KR" dirty="0" err="1">
                <a:latin typeface="Calibri" panose="020F0502020204030204" pitchFamily="34" charset="0"/>
                <a:ea typeface="Malgun Gothic" panose="020B0503020000020004" pitchFamily="34" charset="-127"/>
              </a:rPr>
              <a:t>Lambda</a:t>
            </a:r>
            <a:r>
              <a:rPr lang="ko-KR" dirty="0">
                <a:latin typeface="Calibri" panose="020F0502020204030204" pitchFamily="34" charset="0"/>
                <a:ea typeface="Malgun Gothic" panose="020B0503020000020004" pitchFamily="34" charset="-127"/>
              </a:rPr>
              <a:t> 같은 서비스와 결합하여 </a:t>
            </a:r>
            <a:r>
              <a:rPr lang="ko-KR" dirty="0" err="1">
                <a:latin typeface="Calibri" panose="020F0502020204030204" pitchFamily="34" charset="0"/>
                <a:ea typeface="Malgun Gothic" panose="020B0503020000020004" pitchFamily="34" charset="-127"/>
              </a:rPr>
              <a:t>리전</a:t>
            </a:r>
            <a:r>
              <a:rPr lang="ko-KR" dirty="0">
                <a:latin typeface="Calibri" panose="020F0502020204030204" pitchFamily="34" charset="0"/>
                <a:ea typeface="Malgun Gothic" panose="020B0503020000020004" pitchFamily="34" charset="-127"/>
              </a:rPr>
              <a:t> 전체에서 테이블을 복제하고 관계형 데이터베이스의 트리거와 유사한 다른 기능을 실행하는 데도 사용할 수 있습니다.</a:t>
            </a:r>
          </a:p>
        </p:txBody>
      </p:sp>
    </p:spTree>
    <p:extLst>
      <p:ext uri="{BB962C8B-B14F-4D97-AF65-F5344CB8AC3E}">
        <p14:creationId xmlns:p14="http://schemas.microsoft.com/office/powerpoint/2010/main" val="614165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sz="1200" b="0" i="0" kern="1200" dirty="0">
                <a:solidFill>
                  <a:schemeClr val="tx1"/>
                </a:solidFill>
                <a:effectLst/>
                <a:latin typeface="Calibri" panose="020F0502020204030204" pitchFamily="34" charset="0"/>
                <a:ea typeface="Malgun Gothic" panose="020B0503020000020004" pitchFamily="34" charset="-127"/>
              </a:rPr>
              <a:t>글로벌 테이블은 하나 이상의 DynamoDB 테이블 모음으로 </a:t>
            </a:r>
            <a:r>
              <a:rPr lang="ko-KR" sz="1200" b="1" i="0" kern="1200" dirty="0">
                <a:solidFill>
                  <a:schemeClr val="tx1"/>
                </a:solidFill>
                <a:effectLst/>
                <a:latin typeface="Calibri" panose="020F0502020204030204" pitchFamily="34" charset="0"/>
                <a:ea typeface="Malgun Gothic" panose="020B0503020000020004" pitchFamily="34" charset="-127"/>
              </a:rPr>
              <a:t>모두 단일 AWS 계정이 소유하며 복제 테이블로 식별</a:t>
            </a:r>
            <a:r>
              <a:rPr lang="ko-KR" sz="1200" b="0" i="0" kern="1200" dirty="0">
                <a:solidFill>
                  <a:schemeClr val="tx1"/>
                </a:solidFill>
                <a:effectLst/>
                <a:latin typeface="Calibri" panose="020F0502020204030204" pitchFamily="34" charset="0"/>
                <a:ea typeface="Malgun Gothic" panose="020B0503020000020004" pitchFamily="34" charset="-127"/>
              </a:rPr>
              <a:t>됩니다.</a:t>
            </a:r>
            <a:r>
              <a:rPr lang="ko-KR" dirty="0">
                <a:latin typeface="Calibri" panose="020F0502020204030204" pitchFamily="34" charset="0"/>
                <a:ea typeface="Malgun Gothic" panose="020B0503020000020004" pitchFamily="34" charset="-127"/>
              </a:rPr>
              <a:t> </a:t>
            </a:r>
            <a:r>
              <a:rPr lang="ko-KR" sz="1200" b="0" i="0" kern="1200" dirty="0">
                <a:solidFill>
                  <a:schemeClr val="tx1"/>
                </a:solidFill>
                <a:effectLst/>
                <a:latin typeface="Calibri" panose="020F0502020204030204" pitchFamily="34" charset="0"/>
                <a:ea typeface="Malgun Gothic" panose="020B0503020000020004" pitchFamily="34" charset="-127"/>
              </a:rPr>
              <a:t>복제 테이블(또는 줄여서 복제)은 글로벌 테이블의 일부로 동작하는 단일 DynamoDB 테이블입니다. 각 복제는 동일한 데이터 항목 세트를 저장합니다. </a:t>
            </a:r>
            <a:r>
              <a:rPr lang="ko-KR" sz="1200" b="1" i="0" kern="1200" dirty="0">
                <a:solidFill>
                  <a:schemeClr val="tx1"/>
                </a:solidFill>
                <a:effectLst/>
                <a:latin typeface="Calibri" panose="020F0502020204030204" pitchFamily="34" charset="0"/>
                <a:ea typeface="Malgun Gothic" panose="020B0503020000020004" pitchFamily="34" charset="-127"/>
              </a:rPr>
              <a:t>주어진 모든 글로벌 테이블에는 리전당 하나의 복제 테이블만 사용되고 모든 복제의 테이블 이름은 동일하며 같은 기본 키 스키마를 가집니다</a:t>
            </a:r>
            <a:r>
              <a:rPr lang="ko-KR" sz="1200" b="0" i="0" kern="1200" dirty="0">
                <a:solidFill>
                  <a:schemeClr val="tx1"/>
                </a:solidFill>
                <a:effectLst/>
                <a:latin typeface="Calibri" panose="020F0502020204030204" pitchFamily="34" charset="0"/>
                <a:ea typeface="Malgun Gothic" panose="020B0503020000020004" pitchFamily="34" charset="-127"/>
              </a:rPr>
              <a:t>.</a:t>
            </a:r>
          </a:p>
          <a:p>
            <a:endParaRPr lang="ko-KR" sz="1200" b="0" i="0" kern="1200" dirty="0">
              <a:solidFill>
                <a:schemeClr val="tx1"/>
              </a:solidFill>
              <a:effectLst/>
              <a:latin typeface="Calibri" panose="020F0502020204030204" pitchFamily="34" charset="0"/>
              <a:ea typeface="Malgun Gothic" panose="020B0503020000020004" pitchFamily="34" charset="-127"/>
            </a:endParaRPr>
          </a:p>
          <a:p>
            <a:r>
              <a:rPr lang="ko-KR" sz="1200" b="0" i="0" kern="1200" dirty="0">
                <a:solidFill>
                  <a:schemeClr val="tx1"/>
                </a:solidFill>
                <a:effectLst/>
                <a:latin typeface="Calibri" panose="020F0502020204030204" pitchFamily="34" charset="0"/>
                <a:ea typeface="Malgun Gothic" panose="020B0503020000020004" pitchFamily="34" charset="-127"/>
              </a:rPr>
              <a:t>Amazon DynamoDB 글로벌 테이블은 고유한 복제 솔루션을 구축하거나 유지할 필요 없이 </a:t>
            </a:r>
            <a:r>
              <a:rPr lang="ko-KR" sz="1200" b="1" i="0" kern="1200" dirty="0">
                <a:solidFill>
                  <a:schemeClr val="tx1"/>
                </a:solidFill>
                <a:effectLst/>
                <a:latin typeface="Calibri" panose="020F0502020204030204" pitchFamily="34" charset="0"/>
                <a:ea typeface="Malgun Gothic" panose="020B0503020000020004" pitchFamily="34" charset="-127"/>
              </a:rPr>
              <a:t>여러 리전, 다중 마스터 데이터베이스 배포를 위해 완전 관리형 솔루션을 제공</a:t>
            </a:r>
            <a:r>
              <a:rPr lang="ko-KR" sz="1200" b="0" i="0" kern="1200" dirty="0">
                <a:solidFill>
                  <a:schemeClr val="tx1"/>
                </a:solidFill>
                <a:effectLst/>
                <a:latin typeface="Calibri" panose="020F0502020204030204" pitchFamily="34" charset="0"/>
                <a:ea typeface="Malgun Gothic" panose="020B0503020000020004" pitchFamily="34" charset="-127"/>
              </a:rPr>
              <a:t>합니다. 글로벌 테이블을 생성할 때 테이블을 사용하려는 AWS 리전을 지정합니다. DynamoDB는 해당 리전에서 동일한 테이블을 생성하기 위해 필요한 모든 작업을 수행하고 진행 중인 데이터 변경을 모두에게 전파합니다.</a:t>
            </a:r>
            <a:endParaRPr lang="ko-KR" sz="1100" kern="1200" dirty="0">
              <a:solidFill>
                <a:schemeClr val="tx1"/>
              </a:solidFill>
              <a:effectLst/>
              <a:latin typeface="Calibri" panose="020F0502020204030204" pitchFamily="34" charset="0"/>
              <a:ea typeface="Malgun Gothic" panose="020B0503020000020004" pitchFamily="34" charset="-127"/>
              <a:cs typeface="Arial" panose="020B0604020202020204" pitchFamily="34" charset="0"/>
            </a:endParaRPr>
          </a:p>
        </p:txBody>
      </p:sp>
    </p:spTree>
    <p:extLst>
      <p:ext uri="{BB962C8B-B14F-4D97-AF65-F5344CB8AC3E}">
        <p14:creationId xmlns:p14="http://schemas.microsoft.com/office/powerpoint/2010/main" val="1611712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200" b="0" i="0" kern="1200" dirty="0">
                <a:solidFill>
                  <a:schemeClr val="tx1"/>
                </a:solidFill>
                <a:effectLst/>
                <a:latin typeface="Calibri" panose="020F0502020204030204" pitchFamily="34" charset="0"/>
                <a:ea typeface="Malgun Gothic" panose="020B0503020000020004" pitchFamily="34" charset="-127"/>
              </a:rPr>
              <a:t>복제 테이블 항목의 모든 변경 사항은 동일한 글로벌 테이블 내 다른 모든 복제에 복제됩니다. 글로벌 테이블에서</a:t>
            </a:r>
            <a:r>
              <a:rPr lang="ko-KR">
                <a:latin typeface="Calibri" panose="020F0502020204030204" pitchFamily="34" charset="0"/>
                <a:ea typeface="Malgun Gothic" panose="020B0503020000020004" pitchFamily="34" charset="-127"/>
              </a:rPr>
              <a:t> </a:t>
            </a:r>
            <a:r>
              <a:rPr lang="ko-KR" sz="1200" b="0" i="0" kern="1200" dirty="0">
                <a:solidFill>
                  <a:schemeClr val="tx1"/>
                </a:solidFill>
                <a:effectLst/>
                <a:latin typeface="Calibri" panose="020F0502020204030204" pitchFamily="34" charset="0"/>
                <a:ea typeface="Malgun Gothic" panose="020B0503020000020004" pitchFamily="34" charset="-127"/>
              </a:rPr>
              <a:t>이 슬라이드에 보이는 것과 같이 새롭게 작성된 항목은 보통 몇 초 내로 모든 복제 테이블로 전파됩니다.</a:t>
            </a:r>
            <a:r>
              <a:rPr lang="ko-KR">
                <a:latin typeface="Calibri" panose="020F0502020204030204" pitchFamily="34" charset="0"/>
                <a:ea typeface="Malgun Gothic" panose="020B0503020000020004" pitchFamily="34" charset="-127"/>
              </a:rPr>
              <a:t> </a:t>
            </a:r>
            <a:r>
              <a:rPr lang="ko-KR" sz="1200" b="0" i="0" kern="1200" dirty="0">
                <a:solidFill>
                  <a:schemeClr val="tx1"/>
                </a:solidFill>
                <a:effectLst/>
                <a:latin typeface="Calibri" panose="020F0502020204030204" pitchFamily="34" charset="0"/>
                <a:ea typeface="Malgun Gothic" panose="020B0503020000020004" pitchFamily="34" charset="-127"/>
              </a:rPr>
              <a:t>글로벌 테이블을 사용하여 각 복제는 동일한 데이터 항목 세트를 저장합니다. DynamoDB는 항목의 일부만 부분 복제하는 것을 지원하지 않습니다.</a:t>
            </a: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270517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sz="1200" b="0" i="0" kern="1200" dirty="0">
                <a:solidFill>
                  <a:schemeClr val="tx1"/>
                </a:solidFill>
                <a:effectLst/>
                <a:latin typeface="Calibri" panose="020F0502020204030204" pitchFamily="34" charset="0"/>
                <a:ea typeface="Malgun Gothic" panose="020B0503020000020004" pitchFamily="34" charset="-127"/>
              </a:rPr>
              <a:t>애플리케이션은 모든 복제 테이블의 데이터를 읽고 쓸 수 있습니다. 애플리케이션이 최종 일관성 읽기만 사용하고 AWS 리전에 대한 읽기만 발행한다면 어떠한 수정 없이 작업이 이루어집니다.</a:t>
            </a:r>
            <a:r>
              <a:rPr lang="ko-KR" dirty="0">
                <a:latin typeface="Calibri" panose="020F0502020204030204" pitchFamily="34" charset="0"/>
                <a:ea typeface="Malgun Gothic" panose="020B0503020000020004" pitchFamily="34" charset="-127"/>
              </a:rPr>
              <a:t> </a:t>
            </a:r>
            <a:r>
              <a:rPr lang="ko-KR" sz="1200" b="0" i="0" kern="1200" dirty="0">
                <a:solidFill>
                  <a:schemeClr val="tx1"/>
                </a:solidFill>
                <a:effectLst/>
                <a:latin typeface="Calibri" panose="020F0502020204030204" pitchFamily="34" charset="0"/>
                <a:ea typeface="Malgun Gothic" panose="020B0503020000020004" pitchFamily="34" charset="-127"/>
              </a:rPr>
              <a:t>그러나 애플리케이션에 견고한 일관성 읽기가 필요한 경우 동일한 리전에서 모든 견고한 일관성 읽기 및 쓰기를 수행해야 합니다. DynamoDB는 </a:t>
            </a:r>
            <a:r>
              <a:rPr lang="ko-KR" sz="1200" b="1" i="0" kern="1200" dirty="0">
                <a:solidFill>
                  <a:schemeClr val="tx1"/>
                </a:solidFill>
                <a:effectLst/>
                <a:latin typeface="Calibri" panose="020F0502020204030204" pitchFamily="34" charset="0"/>
                <a:ea typeface="Malgun Gothic" panose="020B0503020000020004" pitchFamily="34" charset="-127"/>
              </a:rPr>
              <a:t>AWS 리전에서 견고한 일관된 읽기를 지원하지 않습니다</a:t>
            </a:r>
            <a:r>
              <a:rPr lang="ko-KR" sz="1200" b="0" i="0" kern="1200" dirty="0">
                <a:solidFill>
                  <a:schemeClr val="tx1"/>
                </a:solidFill>
                <a:effectLst/>
                <a:latin typeface="Calibri" panose="020F0502020204030204" pitchFamily="34" charset="0"/>
                <a:ea typeface="Malgun Gothic" panose="020B0503020000020004" pitchFamily="34" charset="-127"/>
              </a:rPr>
              <a:t>. 그러므로 한 리전에 쓰고 다른 리전에서 읽는 경우 읽기 반응에 다른 리전에서 최근에 완료한 쓰기 결과를 반영하지 않는 오래된 데이터가 포함될 수 있습니다.</a:t>
            </a:r>
            <a:endParaRPr lang="ko-KR" sz="1200" b="0" i="0" kern="1200" dirty="0">
              <a:solidFill>
                <a:schemeClr val="tx1"/>
              </a:solidFill>
              <a:effectLst/>
              <a:latin typeface="Calibri" panose="020F0502020204030204" pitchFamily="34" charset="0"/>
              <a:ea typeface="Malgun Gothic" panose="020B0503020000020004" pitchFamily="34" charset="-127"/>
              <a:cs typeface="+mn-cs"/>
            </a:endParaRPr>
          </a:p>
        </p:txBody>
      </p:sp>
    </p:spTree>
    <p:extLst>
      <p:ext uri="{BB962C8B-B14F-4D97-AF65-F5344CB8AC3E}">
        <p14:creationId xmlns:p14="http://schemas.microsoft.com/office/powerpoint/2010/main" val="559375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sz="1200" b="0" i="0" kern="1200" dirty="0">
                <a:solidFill>
                  <a:schemeClr val="tx1"/>
                </a:solidFill>
                <a:effectLst/>
                <a:latin typeface="Calibri" panose="020F0502020204030204" pitchFamily="34" charset="0"/>
                <a:ea typeface="Malgun Gothic" panose="020B0503020000020004" pitchFamily="34" charset="-127"/>
              </a:rPr>
              <a:t>애플리케이션이 거의 동시에 다른 리전에서 동일한 항목을 업데이트하면 충돌이 발생할 수 있습니다. 최종 일관성을 보장하려면 </a:t>
            </a:r>
            <a:r>
              <a:rPr lang="ko-KR" sz="1200" b="1" i="0" kern="1200" dirty="0">
                <a:solidFill>
                  <a:schemeClr val="tx1"/>
                </a:solidFill>
                <a:effectLst/>
                <a:latin typeface="Calibri" panose="020F0502020204030204" pitchFamily="34" charset="0"/>
                <a:ea typeface="Malgun Gothic" panose="020B0503020000020004" pitchFamily="34" charset="-127"/>
              </a:rPr>
              <a:t>DynamoDB에서 최종 작성자를 결정하는 데 최선을 다하면서 DynamoDB 글로벌 테이블이 동시 업데이트 간 “최근 작성자 성공” 조정을 사용</a:t>
            </a:r>
            <a:r>
              <a:rPr lang="ko-KR" sz="1200" b="0" i="0" kern="1200" dirty="0">
                <a:solidFill>
                  <a:schemeClr val="tx1"/>
                </a:solidFill>
                <a:effectLst/>
                <a:latin typeface="Calibri" panose="020F0502020204030204" pitchFamily="34" charset="0"/>
                <a:ea typeface="Malgun Gothic" panose="020B0503020000020004" pitchFamily="34" charset="-127"/>
              </a:rPr>
              <a:t>합니다. 이 충돌 해결 메커니즘을 사용하면 모든 복제가 최신 업데이트에 동의하고 모두 같은 데이터를 가진 상태로 수렴됩니다.</a:t>
            </a:r>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808306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2"/>
            <a:ext cx="5852159" cy="2326925"/>
          </a:xfrm>
        </p:spPr>
        <p:txBody>
          <a:bodyPr/>
          <a:lstStyle/>
          <a:p>
            <a:r>
              <a:rPr lang="ko-KR" dirty="0">
                <a:latin typeface="Calibri" panose="020F0502020204030204" pitchFamily="34" charset="0"/>
                <a:ea typeface="Malgun Gothic" panose="020B0503020000020004" pitchFamily="34" charset="-127"/>
              </a:rPr>
              <a:t>SQL 데이터베이스에는 다음과 같은 특성이 있습니다.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데이터는 기본 키 외래 키 관계를 통해 서로 연관된 테이블에 저장됩니다.  데이터베이스는 복잡한 쿼리 및 조인을 지원하여 다양한 테이블에서 데이터의 조합을 검색합니다. </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관계형 데이터베이스의 스키마는 처음에 정의됩니다. 일반적으로 스키마를 변경하려면 이전 스키마의 데이터를 새 스키마로 마이그레이션해야 합니다. </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관계형 데이터베이스는 수직적 확장을 지원합니다. 즉, 단일 서버의 성능을 향상해야 합니다.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관계형 데이터베이스는 ACID(</a:t>
            </a:r>
            <a:r>
              <a:rPr lang="ko-KR" dirty="0" err="1">
                <a:latin typeface="Calibri" panose="020F0502020204030204" pitchFamily="34" charset="0"/>
                <a:ea typeface="Malgun Gothic" panose="020B0503020000020004" pitchFamily="34" charset="-127"/>
              </a:rPr>
              <a:t>원자성</a:t>
            </a:r>
            <a:r>
              <a:rPr lang="ko-KR" dirty="0">
                <a:latin typeface="Calibri" panose="020F0502020204030204" pitchFamily="34" charset="0"/>
                <a:ea typeface="Malgun Gothic" panose="020B0503020000020004" pitchFamily="34" charset="-127"/>
              </a:rPr>
              <a:t>, 일관성, 격리 및 내구성) 트랜잭션을 지원합니다.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관계형 데이터베이스는 트랜잭션의 ACID 속성으로 인해 자동으로 강력한 데이터 일관성을 지원합니다.</a:t>
            </a:r>
          </a:p>
          <a:p>
            <a:pPr marL="171450" indent="-171450">
              <a:buFont typeface="Arial" panose="020B0604020202020204" pitchFamily="34" charset="0"/>
              <a:buChar char="•"/>
            </a:pPr>
            <a:endParaRPr lang="ko-KR"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i="1" dirty="0" err="1">
                <a:latin typeface="Calibri" panose="020F0502020204030204" pitchFamily="34" charset="0"/>
                <a:ea typeface="Malgun Gothic" panose="020B0503020000020004" pitchFamily="34" charset="-127"/>
              </a:rPr>
              <a:t>NoSQL</a:t>
            </a:r>
            <a:r>
              <a:rPr lang="ko-KR" dirty="0" err="1">
                <a:latin typeface="Calibri" panose="020F0502020204030204" pitchFamily="34" charset="0"/>
                <a:ea typeface="Malgun Gothic" panose="020B0503020000020004" pitchFamily="34" charset="-127"/>
              </a:rPr>
              <a:t>이라는</a:t>
            </a:r>
            <a:r>
              <a:rPr lang="ko-KR" dirty="0">
                <a:latin typeface="Calibri" panose="020F0502020204030204" pitchFamily="34" charset="0"/>
                <a:ea typeface="Malgun Gothic" panose="020B0503020000020004" pitchFamily="34" charset="-127"/>
              </a:rPr>
              <a:t> 용어는 원래 </a:t>
            </a:r>
            <a:r>
              <a:rPr lang="ko-KR" dirty="0" err="1">
                <a:latin typeface="Calibri" panose="020F0502020204030204" pitchFamily="34" charset="0"/>
                <a:ea typeface="Malgun Gothic" panose="020B0503020000020004" pitchFamily="34" charset="-127"/>
              </a:rPr>
              <a:t>non</a:t>
            </a:r>
            <a:r>
              <a:rPr lang="ko-KR" dirty="0">
                <a:latin typeface="Calibri" panose="020F0502020204030204" pitchFamily="34" charset="0"/>
                <a:ea typeface="Malgun Gothic" panose="020B0503020000020004" pitchFamily="34" charset="-127"/>
              </a:rPr>
              <a:t>-SQL 또는 </a:t>
            </a:r>
            <a:r>
              <a:rPr lang="ko-KR" dirty="0" err="1">
                <a:latin typeface="Calibri" panose="020F0502020204030204" pitchFamily="34" charset="0"/>
                <a:ea typeface="Malgun Gothic" panose="020B0503020000020004" pitchFamily="34" charset="-127"/>
              </a:rPr>
              <a:t>비관계형</a:t>
            </a:r>
            <a:r>
              <a:rPr lang="ko-KR" dirty="0">
                <a:latin typeface="Calibri" panose="020F0502020204030204" pitchFamily="34" charset="0"/>
                <a:ea typeface="Malgun Gothic" panose="020B0503020000020004" pitchFamily="34" charset="-127"/>
              </a:rPr>
              <a:t> 데이터베이스를 말합니다. </a:t>
            </a:r>
            <a:r>
              <a:rPr lang="ko-KR" dirty="0" err="1">
                <a:latin typeface="Calibri" panose="020F0502020204030204" pitchFamily="34" charset="0"/>
                <a:ea typeface="Malgun Gothic" panose="020B0503020000020004" pitchFamily="34" charset="-127"/>
              </a:rPr>
              <a:t>NoSQL</a:t>
            </a:r>
            <a:r>
              <a:rPr lang="ko-KR" dirty="0">
                <a:latin typeface="Calibri" panose="020F0502020204030204" pitchFamily="34" charset="0"/>
                <a:ea typeface="Malgun Gothic" panose="020B0503020000020004" pitchFamily="34" charset="-127"/>
              </a:rPr>
              <a:t> 데이터베이스에는 다음과 같은 특성이 있습니다.</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err="1">
                <a:latin typeface="Calibri" panose="020F0502020204030204" pitchFamily="34" charset="0"/>
                <a:ea typeface="Malgun Gothic" panose="020B0503020000020004" pitchFamily="34" charset="-127"/>
              </a:rPr>
              <a:t>NoSQL</a:t>
            </a:r>
            <a:r>
              <a:rPr lang="ko-KR" dirty="0">
                <a:latin typeface="Calibri" panose="020F0502020204030204" pitchFamily="34" charset="0"/>
                <a:ea typeface="Malgun Gothic" panose="020B0503020000020004" pitchFamily="34" charset="-127"/>
              </a:rPr>
              <a:t> 데이터베이스에서는 </a:t>
            </a:r>
            <a:r>
              <a:rPr lang="ko-KR" dirty="0" err="1">
                <a:latin typeface="Calibri" panose="020F0502020204030204" pitchFamily="34" charset="0"/>
                <a:ea typeface="Malgun Gothic" panose="020B0503020000020004" pitchFamily="34" charset="-127"/>
              </a:rPr>
              <a:t>와이드</a:t>
            </a:r>
            <a:r>
              <a:rPr lang="ko-KR" dirty="0">
                <a:latin typeface="Calibri" panose="020F0502020204030204" pitchFamily="34" charset="0"/>
                <a:ea typeface="Malgun Gothic" panose="020B0503020000020004" pitchFamily="34" charset="-127"/>
              </a:rPr>
              <a:t> 컬럼 스토어, 문서 스토어, 키 값 스토어 및 그래프 스토어를 지원할 수 있습니다. 저장되는 데이터 유형은 </a:t>
            </a:r>
            <a:r>
              <a:rPr lang="ko-KR" dirty="0" err="1">
                <a:latin typeface="Calibri" panose="020F0502020204030204" pitchFamily="34" charset="0"/>
                <a:ea typeface="Malgun Gothic" panose="020B0503020000020004" pitchFamily="34" charset="-127"/>
              </a:rPr>
              <a:t>NoSQL</a:t>
            </a:r>
            <a:r>
              <a:rPr lang="ko-KR" dirty="0">
                <a:latin typeface="Calibri" panose="020F0502020204030204" pitchFamily="34" charset="0"/>
                <a:ea typeface="Malgun Gothic" panose="020B0503020000020004" pitchFamily="34" charset="-127"/>
              </a:rPr>
              <a:t> 데이터베이스에 따라 다릅니다.</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err="1">
                <a:latin typeface="Calibri" panose="020F0502020204030204" pitchFamily="34" charset="0"/>
                <a:ea typeface="Malgun Gothic" panose="020B0503020000020004" pitchFamily="34" charset="-127"/>
              </a:rPr>
              <a:t>NoSQL</a:t>
            </a:r>
            <a:r>
              <a:rPr lang="ko-KR" dirty="0">
                <a:latin typeface="Calibri" panose="020F0502020204030204" pitchFamily="34" charset="0"/>
                <a:ea typeface="Malgun Gothic" panose="020B0503020000020004" pitchFamily="34" charset="-127"/>
              </a:rPr>
              <a:t> 데이터베이스에는 고정된 스키마가 없습니다. 다양한 레코드가 다양한 속성을 가집니다.</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err="1">
                <a:latin typeface="Calibri" panose="020F0502020204030204" pitchFamily="34" charset="0"/>
                <a:ea typeface="Malgun Gothic" panose="020B0503020000020004" pitchFamily="34" charset="-127"/>
              </a:rPr>
              <a:t>NoSQL</a:t>
            </a:r>
            <a:r>
              <a:rPr lang="ko-KR" dirty="0">
                <a:latin typeface="Calibri" panose="020F0502020204030204" pitchFamily="34" charset="0"/>
                <a:ea typeface="Malgun Gothic" panose="020B0503020000020004" pitchFamily="34" charset="-127"/>
              </a:rPr>
              <a:t> 데이터베이스는 수평적 확장을 지원합니다. 이러한 접근 방식에서는 더 강력한 서버를 구매하는 대신 여러 대의 저렴한 서버 전체에 데이터를 분할 및 분산할 수 있습니다. 예를 들어 한 테이블에 100,000명의 사용자에 대한 정보를 저장하는 경우, 10,000명의 사용자 하위 집합을 각 서버에 저장하도록 데이터를 분할할 수 있습니다.</a:t>
            </a:r>
            <a:endParaRPr lang="ko-KR" baseline="0" dirty="0">
              <a:latin typeface="Calibri" panose="020F0502020204030204" pitchFamily="34" charset="0"/>
              <a:ea typeface="Malgun Gothic" panose="020B0503020000020004" pitchFamily="34" charset="-127"/>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a:latin typeface="Calibri" panose="020F0502020204030204" pitchFamily="34" charset="0"/>
                <a:ea typeface="Malgun Gothic" panose="020B0503020000020004" pitchFamily="34" charset="-127"/>
              </a:rPr>
              <a:t>일반적으로 </a:t>
            </a:r>
            <a:r>
              <a:rPr lang="ko-KR" dirty="0" err="1">
                <a:latin typeface="Calibri" panose="020F0502020204030204" pitchFamily="34" charset="0"/>
                <a:ea typeface="Malgun Gothic" panose="020B0503020000020004" pitchFamily="34" charset="-127"/>
              </a:rPr>
              <a:t>NoSQL</a:t>
            </a:r>
            <a:r>
              <a:rPr lang="ko-KR" dirty="0">
                <a:latin typeface="Calibri" panose="020F0502020204030204" pitchFamily="34" charset="0"/>
                <a:ea typeface="Malgun Gothic" panose="020B0503020000020004" pitchFamily="34" charset="-127"/>
              </a:rPr>
              <a:t> 데이터베이스는 뛰어난 성능과 최종 일관성을 제공합니다. 데이터베이스에 따라, 사용 시나리오에 필요한 경우 강력한 일관성으로 설정할 수 있습니다(강력한 일관성의 예: 쓰기가 최신 데이터를 반환한 직후에 읽기).</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00305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sz="1200" b="0" i="0" kern="1200" dirty="0">
                <a:solidFill>
                  <a:schemeClr val="tx1"/>
                </a:solidFill>
                <a:effectLst/>
                <a:latin typeface="Calibri" panose="020F0502020204030204" pitchFamily="34" charset="0"/>
                <a:ea typeface="Malgun Gothic" panose="020B0503020000020004" pitchFamily="34" charset="-127"/>
              </a:rPr>
              <a:t>DynamoDB 글로벌 테이블을 세 단계로 생성할 수 있습니다.</a:t>
            </a:r>
          </a:p>
          <a:p>
            <a:endParaRPr lang="ko-KR" sz="1200" b="0" i="0" kern="1200" dirty="0">
              <a:solidFill>
                <a:schemeClr val="tx1"/>
              </a:solidFill>
              <a:effectLst/>
              <a:latin typeface="Calibri" panose="020F0502020204030204" pitchFamily="34" charset="0"/>
              <a:ea typeface="Malgun Gothic" panose="020B0503020000020004" pitchFamily="34" charset="-127"/>
            </a:endParaRPr>
          </a:p>
          <a:p>
            <a:pPr marL="228600" indent="-228600">
              <a:buFont typeface="+mj-lt"/>
              <a:buAutoNum type="arabicPeriod"/>
            </a:pPr>
            <a:r>
              <a:rPr lang="ko-KR" sz="1200" b="0" i="0" kern="1200" dirty="0">
                <a:solidFill>
                  <a:schemeClr val="tx1"/>
                </a:solidFill>
                <a:effectLst/>
                <a:latin typeface="Calibri" panose="020F0502020204030204" pitchFamily="34" charset="0"/>
                <a:ea typeface="Malgun Gothic" panose="020B0503020000020004" pitchFamily="34" charset="-127"/>
              </a:rPr>
              <a:t>AWS 리전에서 DynamoDB 스트림이 활성화된 일반 DynamoDB 테이블을 생성합니다.</a:t>
            </a:r>
          </a:p>
          <a:p>
            <a:pPr marL="228600" indent="-228600">
              <a:buFont typeface="+mj-lt"/>
              <a:buAutoNum type="arabicPeriod"/>
            </a:pPr>
            <a:r>
              <a:rPr lang="ko-KR" sz="1200" b="0" i="0" kern="1200" dirty="0">
                <a:solidFill>
                  <a:schemeClr val="tx1"/>
                </a:solidFill>
                <a:effectLst/>
                <a:latin typeface="Calibri" panose="020F0502020204030204" pitchFamily="34" charset="0"/>
                <a:ea typeface="Malgun Gothic" panose="020B0503020000020004" pitchFamily="34" charset="-127"/>
              </a:rPr>
              <a:t>데이터를 복제하려는 다른 모든 AWS 리전에 1단계를 반복합니다.</a:t>
            </a:r>
          </a:p>
          <a:p>
            <a:pPr marL="228600" indent="-228600">
              <a:buFont typeface="+mj-lt"/>
              <a:buAutoNum type="arabicPeriod"/>
            </a:pPr>
            <a:r>
              <a:rPr lang="ko-KR" sz="1200" b="0" i="0" kern="1200" dirty="0">
                <a:solidFill>
                  <a:schemeClr val="tx1"/>
                </a:solidFill>
                <a:effectLst/>
                <a:latin typeface="Calibri" panose="020F0502020204030204" pitchFamily="34" charset="0"/>
                <a:ea typeface="Malgun Gothic" panose="020B0503020000020004" pitchFamily="34" charset="-127"/>
              </a:rPr>
              <a:t>생성된 테이블을 기준으로 DynamoDB 글로벌 테이블을 정의합니다.</a:t>
            </a:r>
          </a:p>
          <a:p>
            <a:pPr marL="228600" indent="-228600">
              <a:buFont typeface="+mj-lt"/>
              <a:buAutoNum type="arabicPeriod"/>
            </a:pPr>
            <a:endParaRPr lang="ko-KR" sz="1200" b="0" i="0" kern="1200" dirty="0">
              <a:solidFill>
                <a:schemeClr val="tx1"/>
              </a:solidFill>
              <a:effectLst/>
              <a:latin typeface="Calibri" panose="020F0502020204030204" pitchFamily="34" charset="0"/>
              <a:ea typeface="Malgun Gothic" panose="020B0503020000020004" pitchFamily="34" charset="-127"/>
            </a:endParaRPr>
          </a:p>
          <a:p>
            <a:pPr marL="0" indent="0">
              <a:buFont typeface="+mj-lt"/>
              <a:buNone/>
            </a:pPr>
            <a:r>
              <a:rPr lang="ko-KR" sz="1200" b="0" i="0" kern="1200" dirty="0">
                <a:solidFill>
                  <a:schemeClr val="tx1"/>
                </a:solidFill>
                <a:effectLst/>
                <a:latin typeface="Calibri" panose="020F0502020204030204" pitchFamily="34" charset="0"/>
                <a:ea typeface="Malgun Gothic" panose="020B0503020000020004" pitchFamily="34" charset="-127"/>
              </a:rPr>
              <a:t>AWS Management Console이 이러한 작업을 자동화하므로 글로벌 테이블을 쉽고 빠르게 생성할 수 있습니다. </a:t>
            </a:r>
            <a:endParaRPr lang="ko-KR" dirty="0">
              <a:latin typeface="Calibri" panose="020F0502020204030204" pitchFamily="34" charset="0"/>
              <a:ea typeface="Malgun Gothic" panose="020B0503020000020004" pitchFamily="34" charset="-127"/>
            </a:endParaRP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626597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atin typeface="Calibri" panose="020F0502020204030204" pitchFamily="34" charset="0"/>
                <a:ea typeface="Malgun Gothic" panose="020B0503020000020004" pitchFamily="34" charset="-127"/>
              </a:rPr>
              <a:t>테이블을 생성하려면 테이블 이름, 기본 키 및 프로비저닝된 처리량을 지정합니다. 선택 사항으로 보조 인덱스를 생성하고 해당 테이블에 대해 스트림을 활성화하도록 지정할 수 있습니다.</a:t>
            </a:r>
          </a:p>
          <a:p>
            <a:endParaRPr lang="ko-KR" baseline="0"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DynamoDB는 테이블을 생성하고 상태를 </a:t>
            </a:r>
            <a:r>
              <a:rPr lang="ko-KR" baseline="0" dirty="0">
                <a:latin typeface="Calibri" panose="020F0502020204030204" pitchFamily="34" charset="0"/>
                <a:ea typeface="Malgun Gothic" panose="020B0503020000020004" pitchFamily="34" charset="-127"/>
              </a:rPr>
              <a:t>ACTIVE</a:t>
            </a:r>
            <a:r>
              <a:rPr lang="ko-KR">
                <a:latin typeface="Calibri" panose="020F0502020204030204" pitchFamily="34" charset="0"/>
                <a:ea typeface="Malgun Gothic" panose="020B0503020000020004" pitchFamily="34" charset="-127"/>
              </a:rPr>
              <a:t>로 설정합니다. 테이블을 생성하라는 요청을 발행한 후, 테이블에 대한 추가 작업을 수행하기 전에 테이블이 활성 상태로 바뀔 때까지 기다립니다.</a:t>
            </a:r>
          </a:p>
          <a:p>
            <a:endParaRPr lang="ko-KR" baseline="0"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자세한 내용은 </a:t>
            </a:r>
            <a:r>
              <a:rPr lang="ko-KR" dirty="0">
                <a:latin typeface="Calibri" panose="020F0502020204030204" pitchFamily="34" charset="0"/>
                <a:ea typeface="Malgun Gothic" panose="020B0503020000020004" pitchFamily="34" charset="-127"/>
                <a:hlinkClick r:id="rId3"/>
              </a:rPr>
              <a:t>http://docs.aws.amazon.com/amazondynamodb/latest/APIReference/API_CreateTable.html</a:t>
            </a:r>
            <a:r>
              <a:rPr lang="ko-KR">
                <a:latin typeface="Calibri" panose="020F0502020204030204" pitchFamily="34" charset="0"/>
                <a:ea typeface="Malgun Gothic" panose="020B0503020000020004" pitchFamily="34" charset="-127"/>
              </a:rPr>
              <a:t>을 참조하십시오.</a:t>
            </a:r>
            <a:endParaRPr lang="ko-KR" baseline="0" dirty="0">
              <a:latin typeface="Calibri" panose="020F0502020204030204" pitchFamily="34" charset="0"/>
              <a:ea typeface="Malgun Gothic" panose="020B0503020000020004" pitchFamily="34" charset="-127"/>
            </a:endParaRPr>
          </a:p>
          <a:p>
            <a:endParaRPr lang="ko-KR" baseline="0" dirty="0">
              <a:latin typeface="Calibri" panose="020F0502020204030204" pitchFamily="34" charset="0"/>
              <a:ea typeface="Malgun Gothic" panose="020B0503020000020004" pitchFamily="34" charset="-127"/>
            </a:endParaRPr>
          </a:p>
          <a:p>
            <a:endParaRPr lang="ko-KR" baseline="0"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37533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atin typeface="Calibri" panose="020F0502020204030204" pitchFamily="34" charset="0"/>
                <a:ea typeface="Malgun Gothic" panose="020B0503020000020004" pitchFamily="34" charset="-127"/>
              </a:rPr>
              <a:t>테이블 업데이트: 테이블의 프로비저닝된 처리량 값만 업데이트할 수 있습니다.</a:t>
            </a:r>
          </a:p>
          <a:p>
            <a:r>
              <a:rPr lang="ko-KR">
                <a:latin typeface="Calibri" panose="020F0502020204030204" pitchFamily="34" charset="0"/>
                <a:ea typeface="Malgun Gothic" panose="020B0503020000020004" pitchFamily="34" charset="-127"/>
              </a:rPr>
              <a:t>테이블 삭제: 테이블을 삭제하라는 요청을 전송한 후, 계속 진행하기 전에 테이블이 삭제될 때까지 기다립니다.</a:t>
            </a:r>
          </a:p>
          <a:p>
            <a:endParaRPr lang="ko-KR" baseline="0"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테이블 나열: AWS 계정에 있는 모든 테이블의 목록을 가져올 수 있습니다.</a:t>
            </a:r>
          </a:p>
          <a:p>
            <a:endParaRPr lang="ko-KR" baseline="0"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자세한 내용은 아래 참조:</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3"/>
              </a:rPr>
              <a:t>http://docs.aws.amazon.com/amazondynamodb/latest/APIReference/API_UpdateTable.html</a:t>
            </a:r>
            <a:r>
              <a:rPr lang="ko-KR">
                <a:latin typeface="Calibri" panose="020F0502020204030204" pitchFamily="34" charset="0"/>
                <a:ea typeface="Malgun Gothic" panose="020B0503020000020004" pitchFamily="34" charset="-127"/>
              </a:rPr>
              <a:t> </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4"/>
              </a:rPr>
              <a:t>http://docs.aws.amazon.com/amazondynamodb/latest/APIReference/API_DeleteTable.html</a:t>
            </a:r>
            <a:r>
              <a:rPr lang="ko-KR">
                <a:latin typeface="Calibri" panose="020F0502020204030204" pitchFamily="34" charset="0"/>
                <a:ea typeface="Malgun Gothic" panose="020B0503020000020004" pitchFamily="34" charset="-127"/>
              </a:rPr>
              <a:t> </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5"/>
              </a:rPr>
              <a:t>http://docs.aws.amazon.com/amazondynamodb/latest/APIReference/API_ListTables.html</a:t>
            </a:r>
            <a:r>
              <a:rPr lang="ko-KR">
                <a:latin typeface="Calibri" panose="020F0502020204030204" pitchFamily="34" charset="0"/>
                <a:ea typeface="Malgun Gothic" panose="020B0503020000020004" pitchFamily="34" charset="-127"/>
              </a:rPr>
              <a:t> </a:t>
            </a:r>
          </a:p>
          <a:p>
            <a:endParaRPr lang="ko-KR" baseline="0" dirty="0">
              <a:latin typeface="Calibri" panose="020F0502020204030204" pitchFamily="34" charset="0"/>
              <a:ea typeface="Malgun Gothic" panose="020B0503020000020004" pitchFamily="34" charset="-127"/>
            </a:endParaRP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101004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94521"/>
          </a:xfrm>
        </p:spPr>
        <p:txBody>
          <a:bodyPr/>
          <a:lstStyle/>
          <a:p>
            <a:r>
              <a:rPr lang="ko-KR" sz="1200" b="0" i="0" kern="1200" dirty="0">
                <a:solidFill>
                  <a:schemeClr val="tx1"/>
                </a:solidFill>
                <a:effectLst/>
                <a:latin typeface="Calibri" panose="020F0502020204030204" pitchFamily="34" charset="0"/>
                <a:ea typeface="Malgun Gothic" panose="020B0503020000020004" pitchFamily="34" charset="-127"/>
              </a:rPr>
              <a:t>Amazon DynamoDB는 온디맨드 백업 및 복원 기능을 제공합니다. 이를 통해 규정 준수 요구를 위한 장기 보존 및 보관을 위해 테이블의 전체 백업을 생성할 수 있습니다. AWS Management Console에서 한 번 클릭하거나 단일 API 호출로 언제든지 DynamoDB 테이블 데이터를 백업하고 복원할 수 있습니다. 백업 및 복원 작업은 테이블 성능 또는 가용성에 아무런 영향을 미치지 않고 실행합니다.</a:t>
            </a:r>
          </a:p>
          <a:p>
            <a:endParaRPr lang="ko-KR" sz="1200" b="0" i="0" kern="1200" dirty="0">
              <a:solidFill>
                <a:schemeClr val="tx1"/>
              </a:solidFill>
              <a:effectLst/>
              <a:latin typeface="Calibri" panose="020F0502020204030204" pitchFamily="34" charset="0"/>
              <a:ea typeface="Malgun Gothic" panose="020B0503020000020004" pitchFamily="34" charset="-127"/>
            </a:endParaRPr>
          </a:p>
          <a:p>
            <a:r>
              <a:rPr lang="ko-KR" sz="1200" b="0" i="0" kern="1200" dirty="0">
                <a:solidFill>
                  <a:schemeClr val="tx1"/>
                </a:solidFill>
                <a:effectLst/>
                <a:latin typeface="Calibri" panose="020F0502020204030204" pitchFamily="34" charset="0"/>
                <a:ea typeface="Malgun Gothic" panose="020B0503020000020004" pitchFamily="34" charset="-127"/>
              </a:rPr>
              <a:t>온디맨드 백업을 생성하면 요청의 시간 표식이 목록으로 작성됩니다. 마지막 전체 테이블 스냅샷에 대한 요청 시간까지 모든 변경 사항을 적용하여 비동기적으로 백업이 생성됩니다. </a:t>
            </a:r>
            <a:r>
              <a:rPr lang="ko-KR" sz="1200" b="1" i="0" kern="1200" dirty="0">
                <a:solidFill>
                  <a:schemeClr val="tx1"/>
                </a:solidFill>
                <a:effectLst/>
                <a:latin typeface="Calibri" panose="020F0502020204030204" pitchFamily="34" charset="0"/>
                <a:ea typeface="Malgun Gothic" panose="020B0503020000020004" pitchFamily="34" charset="-127"/>
              </a:rPr>
              <a:t>백업 요청은 즉시 처리되며 몇 분 안에 복원</a:t>
            </a:r>
            <a:r>
              <a:rPr lang="ko-KR" sz="1200" b="0" i="0" kern="1200" dirty="0">
                <a:solidFill>
                  <a:schemeClr val="tx1"/>
                </a:solidFill>
                <a:effectLst/>
                <a:latin typeface="Calibri" panose="020F0502020204030204" pitchFamily="34" charset="0"/>
                <a:ea typeface="Malgun Gothic" panose="020B0503020000020004" pitchFamily="34" charset="-127"/>
              </a:rPr>
              <a:t>할 수 있습니다.</a:t>
            </a:r>
          </a:p>
          <a:p>
            <a:endParaRPr lang="ko-KR" sz="1200" b="1" i="0" kern="1200" dirty="0">
              <a:solidFill>
                <a:schemeClr val="tx1"/>
              </a:solidFill>
              <a:effectLst/>
              <a:latin typeface="Calibri" panose="020F0502020204030204" pitchFamily="34" charset="0"/>
              <a:ea typeface="Malgun Gothic" panose="020B0503020000020004" pitchFamily="34" charset="-127"/>
            </a:endParaRPr>
          </a:p>
          <a:p>
            <a:r>
              <a:rPr lang="ko-KR" sz="1200" b="1" i="0" kern="1200" dirty="0">
                <a:solidFill>
                  <a:schemeClr val="tx1"/>
                </a:solidFill>
                <a:effectLst/>
                <a:latin typeface="Calibri" panose="020F0502020204030204" pitchFamily="34" charset="0"/>
                <a:ea typeface="Malgun Gothic" panose="020B0503020000020004" pitchFamily="34" charset="-127"/>
              </a:rPr>
              <a:t>온디맨드 백업을 생성할 때마다 전체 테이블 데이터가 백업</a:t>
            </a:r>
            <a:r>
              <a:rPr lang="ko-KR" sz="1200" b="0" i="0" kern="1200" dirty="0">
                <a:solidFill>
                  <a:schemeClr val="tx1"/>
                </a:solidFill>
                <a:effectLst/>
                <a:latin typeface="Calibri" panose="020F0502020204030204" pitchFamily="34" charset="0"/>
                <a:ea typeface="Malgun Gothic" panose="020B0503020000020004" pitchFamily="34" charset="-127"/>
              </a:rPr>
              <a:t>됩니다. 가져올 수 있는 온디맨드 백업의 수에는 제한이 없습니다.</a:t>
            </a:r>
          </a:p>
          <a:p>
            <a:r>
              <a:rPr lang="ko-KR" sz="1200" b="1" i="0" kern="1200" dirty="0">
                <a:solidFill>
                  <a:schemeClr val="tx1"/>
                </a:solidFill>
                <a:effectLst/>
                <a:latin typeface="Calibri" panose="020F0502020204030204" pitchFamily="34" charset="0"/>
                <a:ea typeface="Malgun Gothic" panose="020B0503020000020004" pitchFamily="34" charset="-127"/>
              </a:rPr>
              <a:t>DynamoDB의 모든 백업은 테이블에서 프로비저닝된 처리량을 사용하지 않고도 작동</a:t>
            </a:r>
            <a:r>
              <a:rPr lang="ko-KR" sz="1200" b="0" i="0" kern="1200" dirty="0">
                <a:solidFill>
                  <a:schemeClr val="tx1"/>
                </a:solidFill>
                <a:effectLst/>
                <a:latin typeface="Calibri" panose="020F0502020204030204" pitchFamily="34" charset="0"/>
                <a:ea typeface="Malgun Gothic" panose="020B0503020000020004" pitchFamily="34" charset="-127"/>
              </a:rPr>
              <a:t>합니다.</a:t>
            </a:r>
          </a:p>
          <a:p>
            <a:endParaRPr lang="ko-KR" sz="1200" b="0" i="0" kern="1200" dirty="0">
              <a:solidFill>
                <a:schemeClr val="tx1"/>
              </a:solidFill>
              <a:effectLst/>
              <a:latin typeface="Calibri" panose="020F0502020204030204" pitchFamily="34" charset="0"/>
              <a:ea typeface="Malgun Gothic" panose="020B0503020000020004" pitchFamily="34" charset="-127"/>
            </a:endParaRPr>
          </a:p>
          <a:p>
            <a:r>
              <a:rPr lang="ko-KR" sz="1200" b="0" i="0" kern="1200" dirty="0">
                <a:solidFill>
                  <a:schemeClr val="tx1"/>
                </a:solidFill>
                <a:effectLst/>
                <a:latin typeface="Calibri" panose="020F0502020204030204" pitchFamily="34" charset="0"/>
                <a:ea typeface="Malgun Gothic" panose="020B0503020000020004" pitchFamily="34" charset="-127"/>
              </a:rPr>
              <a:t>DynamoDB 백업은 항목 간에 일반적인 일관성을 보장하지 않습니다. 하지만 </a:t>
            </a:r>
            <a:r>
              <a:rPr lang="ko-KR" sz="1200" b="1" i="0" kern="1200" dirty="0">
                <a:solidFill>
                  <a:schemeClr val="tx1"/>
                </a:solidFill>
                <a:effectLst/>
                <a:latin typeface="Calibri" panose="020F0502020204030204" pitchFamily="34" charset="0"/>
                <a:ea typeface="Malgun Gothic" panose="020B0503020000020004" pitchFamily="34" charset="-127"/>
              </a:rPr>
              <a:t>백업의 업데이트 간 스큐는 대개 1초 미만</a:t>
            </a:r>
            <a:r>
              <a:rPr lang="ko-KR" sz="1200" b="0" i="0" kern="1200" dirty="0">
                <a:solidFill>
                  <a:schemeClr val="tx1"/>
                </a:solidFill>
                <a:effectLst/>
                <a:latin typeface="Calibri" panose="020F0502020204030204" pitchFamily="34" charset="0"/>
                <a:ea typeface="Malgun Gothic" panose="020B0503020000020004" pitchFamily="34" charset="-127"/>
              </a:rPr>
              <a:t>입니다.</a:t>
            </a:r>
          </a:p>
          <a:p>
            <a:endParaRPr lang="ko-KR" sz="1200" b="0" i="0" kern="1200" dirty="0">
              <a:solidFill>
                <a:schemeClr val="tx1"/>
              </a:solidFill>
              <a:effectLst/>
              <a:latin typeface="Calibri" panose="020F0502020204030204" pitchFamily="34" charset="0"/>
              <a:ea typeface="Malgun Gothic" panose="020B0503020000020004" pitchFamily="34" charset="-127"/>
            </a:endParaRP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561992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1"/>
            <a:ext cx="5852159" cy="3344563"/>
          </a:xfrm>
        </p:spPr>
        <p:txBody>
          <a:bodyPr/>
          <a:lstStyle/>
          <a:p>
            <a:r>
              <a:rPr lang="ko-KR" baseline="0" dirty="0">
                <a:latin typeface="Calibri" panose="020F0502020204030204" pitchFamily="34" charset="0"/>
                <a:ea typeface="Malgun Gothic" panose="020B0503020000020004" pitchFamily="34" charset="-127"/>
              </a:rPr>
              <a:t>Query</a:t>
            </a:r>
            <a:r>
              <a:rPr lang="ko-KR" dirty="0">
                <a:latin typeface="Calibri" panose="020F0502020204030204" pitchFamily="34" charset="0"/>
                <a:ea typeface="Malgun Gothic" panose="020B0503020000020004" pitchFamily="34" charset="-127"/>
              </a:rPr>
              <a:t> 작업은 테이블 또는 보조 인덱스에서 </a:t>
            </a:r>
            <a:r>
              <a:rPr lang="ko-KR" b="1" dirty="0">
                <a:latin typeface="Calibri" panose="020F0502020204030204" pitchFamily="34" charset="0"/>
                <a:ea typeface="Malgun Gothic" panose="020B0503020000020004" pitchFamily="34" charset="-127"/>
              </a:rPr>
              <a:t>키 조건 표현식에 지정된 기본 키와 일치하는 항목만 읽습니다</a:t>
            </a:r>
            <a:r>
              <a:rPr lang="ko-KR" dirty="0">
                <a:latin typeface="Calibri" panose="020F0502020204030204" pitchFamily="34" charset="0"/>
                <a:ea typeface="Malgun Gothic" panose="020B0503020000020004" pitchFamily="34" charset="-127"/>
              </a:rPr>
              <a:t>. 그런 다음 </a:t>
            </a:r>
            <a:r>
              <a:rPr lang="ko-KR" b="1" dirty="0">
                <a:latin typeface="Calibri" panose="020F0502020204030204" pitchFamily="34" charset="0"/>
                <a:ea typeface="Malgun Gothic" panose="020B0503020000020004" pitchFamily="34" charset="-127"/>
              </a:rPr>
              <a:t>필터 표현식이 지정된 경우 이를 기반으로 결과 세트를 미세 조정</a:t>
            </a:r>
            <a:r>
              <a:rPr lang="ko-KR" dirty="0">
                <a:latin typeface="Calibri" panose="020F0502020204030204" pitchFamily="34" charset="0"/>
                <a:ea typeface="Malgun Gothic" panose="020B0503020000020004" pitchFamily="34" charset="-127"/>
              </a:rPr>
              <a:t>합니다.  </a:t>
            </a:r>
            <a:r>
              <a:rPr lang="ko-KR" b="1" dirty="0">
                <a:latin typeface="Calibri" panose="020F0502020204030204" pitchFamily="34" charset="0"/>
                <a:ea typeface="Malgun Gothic" panose="020B0503020000020004" pitchFamily="34" charset="-127"/>
              </a:rPr>
              <a:t>쿼리하려는 테이블 또는 보조 인덱스를 명시적으로 지정</a:t>
            </a:r>
            <a:r>
              <a:rPr lang="ko-KR" dirty="0">
                <a:latin typeface="Calibri" panose="020F0502020204030204" pitchFamily="34" charset="0"/>
                <a:ea typeface="Malgun Gothic" panose="020B0503020000020004" pitchFamily="34" charset="-127"/>
              </a:rPr>
              <a:t>해야 합니다.</a:t>
            </a:r>
          </a:p>
          <a:p>
            <a:endParaRPr lang="ko-KR" baseline="0" dirty="0">
              <a:latin typeface="Calibri" panose="020F0502020204030204" pitchFamily="34" charset="0"/>
              <a:ea typeface="Malgun Gothic" panose="020B0503020000020004" pitchFamily="34" charset="-127"/>
            </a:endParaRPr>
          </a:p>
          <a:p>
            <a:r>
              <a:rPr lang="ko-KR" baseline="0" dirty="0">
                <a:latin typeface="Calibri" panose="020F0502020204030204" pitchFamily="34" charset="0"/>
                <a:ea typeface="Malgun Gothic" panose="020B0503020000020004" pitchFamily="34" charset="-127"/>
              </a:rPr>
              <a:t>Query</a:t>
            </a:r>
            <a:r>
              <a:rPr lang="ko-KR" dirty="0">
                <a:latin typeface="Calibri" panose="020F0502020204030204" pitchFamily="34" charset="0"/>
                <a:ea typeface="Malgun Gothic" panose="020B0503020000020004" pitchFamily="34" charset="-127"/>
              </a:rPr>
              <a:t> 작업은 지정된 조건과 일치하는 항목이 담긴 결과 세트를 반환하거나, </a:t>
            </a:r>
            <a:r>
              <a:rPr lang="ko-KR" b="1" dirty="0">
                <a:latin typeface="Calibri" panose="020F0502020204030204" pitchFamily="34" charset="0"/>
                <a:ea typeface="Malgun Gothic" panose="020B0503020000020004" pitchFamily="34" charset="-127"/>
              </a:rPr>
              <a:t>주어진 기준을 충족하는 항목이 없는 경우에는 빈 결과를 반환</a:t>
            </a:r>
            <a:r>
              <a:rPr lang="ko-KR" dirty="0">
                <a:latin typeface="Calibri" panose="020F0502020204030204" pitchFamily="34" charset="0"/>
                <a:ea typeface="Malgun Gothic" panose="020B0503020000020004" pitchFamily="34" charset="-127"/>
              </a:rPr>
              <a:t>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또한, 선택 사항으로 다음을 지정할 수 있습니다.</a:t>
            </a:r>
          </a:p>
          <a:p>
            <a:pPr marL="171450" indent="-171450">
              <a:buFont typeface="Arial" panose="020B0604020202020204" pitchFamily="34" charset="0"/>
              <a:buChar char="•"/>
            </a:pPr>
            <a:r>
              <a:rPr lang="ko-KR" dirty="0" err="1">
                <a:latin typeface="Calibri" panose="020F0502020204030204" pitchFamily="34" charset="0"/>
                <a:ea typeface="Malgun Gothic" panose="020B0503020000020004" pitchFamily="34" charset="-127"/>
              </a:rPr>
              <a:t>프로젝션</a:t>
            </a:r>
            <a:r>
              <a:rPr lang="ko-KR" dirty="0">
                <a:latin typeface="Calibri" panose="020F0502020204030204" pitchFamily="34" charset="0"/>
                <a:ea typeface="Malgun Gothic" panose="020B0503020000020004" pitchFamily="34" charset="-127"/>
              </a:rPr>
              <a:t> 표현식: 반환되어야 하는 속성 하위 세트를 지정합니다. </a:t>
            </a:r>
            <a:r>
              <a:rPr lang="ko-KR" b="1" dirty="0">
                <a:latin typeface="Calibri" panose="020F0502020204030204" pitchFamily="34" charset="0"/>
                <a:ea typeface="Malgun Gothic" panose="020B0503020000020004" pitchFamily="34" charset="-127"/>
              </a:rPr>
              <a:t>기본적으로 모든 속성이 반환</a:t>
            </a:r>
            <a:r>
              <a:rPr lang="ko-KR" dirty="0">
                <a:latin typeface="Calibri" panose="020F0502020204030204" pitchFamily="34" charset="0"/>
                <a:ea typeface="Malgun Gothic" panose="020B0503020000020004" pitchFamily="34" charset="-127"/>
              </a:rPr>
              <a:t>됩니다.</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a:latin typeface="Calibri" panose="020F0502020204030204" pitchFamily="34" charset="0"/>
                <a:ea typeface="Malgun Gothic" panose="020B0503020000020004" pitchFamily="34" charset="-127"/>
              </a:rPr>
              <a:t>일관된 읽기: 견고한 일관된 읽기 또는 최종적 일관된 읽기를 지정합니다. 이 작업은 기본적으로 최종적 일관된 읽기를 사용합니다.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키 조건 표현식</a:t>
            </a:r>
          </a:p>
          <a:p>
            <a:r>
              <a:rPr lang="ko-KR" b="1" dirty="0">
                <a:latin typeface="Calibri" panose="020F0502020204030204" pitchFamily="34" charset="0"/>
                <a:ea typeface="Malgun Gothic" panose="020B0503020000020004" pitchFamily="34" charset="-127"/>
              </a:rPr>
              <a:t>파티션 키를 동등 조건으로 제공</a:t>
            </a:r>
            <a:r>
              <a:rPr lang="ko-KR" dirty="0">
                <a:latin typeface="Calibri" panose="020F0502020204030204" pitchFamily="34" charset="0"/>
                <a:ea typeface="Malgun Gothic" panose="020B0503020000020004" pitchFamily="34" charset="-127"/>
              </a:rPr>
              <a:t>해야 합니다. </a:t>
            </a:r>
            <a:r>
              <a:rPr lang="ko-KR" b="1" dirty="0">
                <a:latin typeface="Calibri" panose="020F0502020204030204" pitchFamily="34" charset="0"/>
                <a:ea typeface="Malgun Gothic" panose="020B0503020000020004" pitchFamily="34" charset="-127"/>
              </a:rPr>
              <a:t>선택 사항으로 정렬 키 이름과 값을 제공</a:t>
            </a:r>
            <a:r>
              <a:rPr lang="ko-KR" dirty="0">
                <a:latin typeface="Calibri" panose="020F0502020204030204" pitchFamily="34" charset="0"/>
                <a:ea typeface="Malgun Gothic" panose="020B0503020000020004" pitchFamily="34" charset="-127"/>
              </a:rPr>
              <a:t>할 수 있습니다. </a:t>
            </a:r>
            <a:r>
              <a:rPr lang="ko-KR" b="1" dirty="0">
                <a:latin typeface="Calibri" panose="020F0502020204030204" pitchFamily="34" charset="0"/>
                <a:ea typeface="Malgun Gothic" panose="020B0503020000020004" pitchFamily="34" charset="-127"/>
              </a:rPr>
              <a:t>정렬 키 조건은 다음 비교 연산자 함수 중 하나를 사용</a:t>
            </a:r>
            <a:r>
              <a:rPr lang="ko-KR" dirty="0">
                <a:latin typeface="Calibri" panose="020F0502020204030204" pitchFamily="34" charset="0"/>
                <a:ea typeface="Malgun Gothic" panose="020B0503020000020004" pitchFamily="34" charset="-127"/>
              </a:rPr>
              <a:t>해야 합니다.</a:t>
            </a:r>
          </a:p>
          <a:p>
            <a:pPr marL="171450" indent="-171450">
              <a:buFont typeface="Arial" panose="020B0604020202020204" pitchFamily="34" charset="0"/>
              <a:buChar char="•"/>
            </a:pPr>
            <a:r>
              <a:rPr lang="ko-KR" baseline="0" dirty="0">
                <a:latin typeface="Calibri" panose="020F0502020204030204" pitchFamily="34" charset="0"/>
                <a:ea typeface="Malgun Gothic" panose="020B0503020000020004" pitchFamily="34" charset="-127"/>
              </a:rPr>
              <a:t>a = b:</a:t>
            </a:r>
            <a:r>
              <a:rPr lang="ko-KR" dirty="0">
                <a:latin typeface="Calibri" panose="020F0502020204030204" pitchFamily="34" charset="0"/>
                <a:ea typeface="Malgun Gothic" panose="020B0503020000020004" pitchFamily="34" charset="-127"/>
              </a:rPr>
              <a:t> 속성 </a:t>
            </a:r>
            <a:r>
              <a:rPr lang="ko-KR" baseline="0" dirty="0" err="1">
                <a:latin typeface="Calibri" panose="020F0502020204030204" pitchFamily="34" charset="0"/>
                <a:ea typeface="Malgun Gothic" panose="020B0503020000020004" pitchFamily="34" charset="-127"/>
              </a:rPr>
              <a:t>a</a:t>
            </a:r>
            <a:r>
              <a:rPr lang="ko-KR" dirty="0" err="1">
                <a:latin typeface="Calibri" panose="020F0502020204030204" pitchFamily="34" charset="0"/>
                <a:ea typeface="Malgun Gothic" panose="020B0503020000020004" pitchFamily="34" charset="-127"/>
              </a:rPr>
              <a:t>가</a:t>
            </a:r>
            <a:r>
              <a:rPr lang="ko-KR" dirty="0">
                <a:latin typeface="Calibri" panose="020F0502020204030204" pitchFamily="34" charset="0"/>
                <a:ea typeface="Malgun Gothic" panose="020B0503020000020004" pitchFamily="34" charset="-127"/>
              </a:rPr>
              <a:t> </a:t>
            </a:r>
            <a:r>
              <a:rPr lang="ko-KR" baseline="0" dirty="0">
                <a:latin typeface="Calibri" panose="020F0502020204030204" pitchFamily="34" charset="0"/>
                <a:ea typeface="Malgun Gothic" panose="020B0503020000020004" pitchFamily="34" charset="-127"/>
              </a:rPr>
              <a:t>b</a:t>
            </a:r>
            <a:r>
              <a:rPr lang="ko-KR" dirty="0">
                <a:latin typeface="Calibri" panose="020F0502020204030204" pitchFamily="34" charset="0"/>
                <a:ea typeface="Malgun Gothic" panose="020B0503020000020004" pitchFamily="34" charset="-127"/>
              </a:rPr>
              <a:t> 값과 같은 경우 </a:t>
            </a:r>
            <a:r>
              <a:rPr lang="ko-KR" dirty="0" err="1">
                <a:latin typeface="Calibri" panose="020F0502020204030204" pitchFamily="34" charset="0"/>
                <a:ea typeface="Malgun Gothic" panose="020B0503020000020004" pitchFamily="34" charset="-127"/>
              </a:rPr>
              <a:t>true</a:t>
            </a:r>
            <a:endParaRPr lang="ko-KR" dirty="0">
              <a:latin typeface="Calibri" panose="020F0502020204030204" pitchFamily="34" charset="0"/>
              <a:ea typeface="Malgun Gothic" panose="020B0503020000020004" pitchFamily="34" charset="-127"/>
            </a:endParaRPr>
          </a:p>
          <a:p>
            <a:pPr marL="171450" indent="-171450">
              <a:buFont typeface="Arial" panose="020B0604020202020204" pitchFamily="34" charset="0"/>
              <a:buChar char="•"/>
            </a:pPr>
            <a:r>
              <a:rPr lang="ko-KR" baseline="0" dirty="0">
                <a:latin typeface="Calibri" panose="020F0502020204030204" pitchFamily="34" charset="0"/>
                <a:ea typeface="Malgun Gothic" panose="020B0503020000020004" pitchFamily="34" charset="-127"/>
              </a:rPr>
              <a:t>a &lt; b:</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a가</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b보다</a:t>
            </a:r>
            <a:r>
              <a:rPr lang="ko-KR" dirty="0">
                <a:latin typeface="Calibri" panose="020F0502020204030204" pitchFamily="34" charset="0"/>
                <a:ea typeface="Malgun Gothic" panose="020B0503020000020004" pitchFamily="34" charset="-127"/>
              </a:rPr>
              <a:t> 작은 경우 </a:t>
            </a:r>
            <a:r>
              <a:rPr lang="ko-KR" dirty="0" err="1">
                <a:latin typeface="Calibri" panose="020F0502020204030204" pitchFamily="34" charset="0"/>
                <a:ea typeface="Malgun Gothic" panose="020B0503020000020004" pitchFamily="34" charset="-127"/>
              </a:rPr>
              <a:t>true</a:t>
            </a:r>
            <a:endParaRPr lang="ko-KR" baseline="0" dirty="0">
              <a:latin typeface="Calibri" panose="020F0502020204030204" pitchFamily="34" charset="0"/>
              <a:ea typeface="Malgun Gothic" panose="020B0503020000020004" pitchFamily="34" charset="-127"/>
            </a:endParaRPr>
          </a:p>
          <a:p>
            <a:pPr marL="171450" indent="-171450">
              <a:buFont typeface="Arial" panose="020B0604020202020204" pitchFamily="34" charset="0"/>
              <a:buChar char="•"/>
            </a:pPr>
            <a:r>
              <a:rPr lang="ko-KR" baseline="0" dirty="0">
                <a:latin typeface="Calibri" panose="020F0502020204030204" pitchFamily="34" charset="0"/>
                <a:ea typeface="Malgun Gothic" panose="020B0503020000020004" pitchFamily="34" charset="-127"/>
              </a:rPr>
              <a:t>a &lt;= b:</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a가</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b보다</a:t>
            </a:r>
            <a:r>
              <a:rPr lang="ko-KR" dirty="0">
                <a:latin typeface="Calibri" panose="020F0502020204030204" pitchFamily="34" charset="0"/>
                <a:ea typeface="Malgun Gothic" panose="020B0503020000020004" pitchFamily="34" charset="-127"/>
              </a:rPr>
              <a:t> 작거나 같은 경우 </a:t>
            </a:r>
            <a:r>
              <a:rPr lang="ko-KR" dirty="0" err="1">
                <a:latin typeface="Calibri" panose="020F0502020204030204" pitchFamily="34" charset="0"/>
                <a:ea typeface="Malgun Gothic" panose="020B0503020000020004" pitchFamily="34" charset="-127"/>
              </a:rPr>
              <a:t>true</a:t>
            </a:r>
            <a:endParaRPr lang="ko-KR" baseline="0" dirty="0">
              <a:latin typeface="Calibri" panose="020F0502020204030204" pitchFamily="34" charset="0"/>
              <a:ea typeface="Malgun Gothic" panose="020B0503020000020004" pitchFamily="34" charset="-127"/>
            </a:endParaRPr>
          </a:p>
          <a:p>
            <a:pPr marL="171450" indent="-171450">
              <a:buFont typeface="Arial" panose="020B0604020202020204" pitchFamily="34" charset="0"/>
              <a:buChar char="•"/>
            </a:pPr>
            <a:r>
              <a:rPr lang="ko-KR" baseline="0" dirty="0">
                <a:latin typeface="Calibri" panose="020F0502020204030204" pitchFamily="34" charset="0"/>
                <a:ea typeface="Malgun Gothic" panose="020B0503020000020004" pitchFamily="34" charset="-127"/>
              </a:rPr>
              <a:t>a &gt; b:</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a가</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b보다</a:t>
            </a:r>
            <a:r>
              <a:rPr lang="ko-KR" dirty="0">
                <a:latin typeface="Calibri" panose="020F0502020204030204" pitchFamily="34" charset="0"/>
                <a:ea typeface="Malgun Gothic" panose="020B0503020000020004" pitchFamily="34" charset="-127"/>
              </a:rPr>
              <a:t> 큰 경우 </a:t>
            </a:r>
            <a:r>
              <a:rPr lang="ko-KR" dirty="0" err="1">
                <a:latin typeface="Calibri" panose="020F0502020204030204" pitchFamily="34" charset="0"/>
                <a:ea typeface="Malgun Gothic" panose="020B0503020000020004" pitchFamily="34" charset="-127"/>
              </a:rPr>
              <a:t>true</a:t>
            </a:r>
            <a:endParaRPr lang="ko-KR" baseline="0" dirty="0">
              <a:latin typeface="Calibri" panose="020F0502020204030204" pitchFamily="34" charset="0"/>
              <a:ea typeface="Malgun Gothic" panose="020B0503020000020004" pitchFamily="34" charset="-127"/>
            </a:endParaRPr>
          </a:p>
          <a:p>
            <a:pPr marL="171450" indent="-171450">
              <a:buFont typeface="Arial" panose="020B0604020202020204" pitchFamily="34" charset="0"/>
              <a:buChar char="•"/>
            </a:pPr>
            <a:r>
              <a:rPr lang="ko-KR" baseline="0" dirty="0">
                <a:latin typeface="Calibri" panose="020F0502020204030204" pitchFamily="34" charset="0"/>
                <a:ea typeface="Malgun Gothic" panose="020B0503020000020004" pitchFamily="34" charset="-127"/>
              </a:rPr>
              <a:t>a &gt;= b:</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a가</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b보다</a:t>
            </a:r>
            <a:r>
              <a:rPr lang="ko-KR" dirty="0">
                <a:latin typeface="Calibri" panose="020F0502020204030204" pitchFamily="34" charset="0"/>
                <a:ea typeface="Malgun Gothic" panose="020B0503020000020004" pitchFamily="34" charset="-127"/>
              </a:rPr>
              <a:t> 크거나 같은 경우 </a:t>
            </a:r>
            <a:r>
              <a:rPr lang="ko-KR" dirty="0" err="1">
                <a:latin typeface="Calibri" panose="020F0502020204030204" pitchFamily="34" charset="0"/>
                <a:ea typeface="Malgun Gothic" panose="020B0503020000020004" pitchFamily="34" charset="-127"/>
              </a:rPr>
              <a:t>true</a:t>
            </a:r>
            <a:endParaRPr lang="ko-KR" baseline="0" dirty="0">
              <a:latin typeface="Calibri" panose="020F0502020204030204" pitchFamily="34" charset="0"/>
              <a:ea typeface="Malgun Gothic" panose="020B0503020000020004" pitchFamily="34" charset="-127"/>
            </a:endParaRPr>
          </a:p>
          <a:p>
            <a:pPr marL="171450" indent="-171450">
              <a:buFont typeface="Arial" panose="020B0604020202020204" pitchFamily="34" charset="0"/>
              <a:buChar char="•"/>
            </a:pPr>
            <a:r>
              <a:rPr lang="ko-KR" baseline="0" dirty="0">
                <a:latin typeface="Calibri" panose="020F0502020204030204" pitchFamily="34" charset="0"/>
                <a:ea typeface="Malgun Gothic" panose="020B0503020000020004" pitchFamily="34" charset="-127"/>
              </a:rPr>
              <a:t>a BETWEEN b AND c:</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a가</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b보다</a:t>
            </a:r>
            <a:r>
              <a:rPr lang="ko-KR" dirty="0">
                <a:latin typeface="Calibri" panose="020F0502020204030204" pitchFamily="34" charset="0"/>
                <a:ea typeface="Malgun Gothic" panose="020B0503020000020004" pitchFamily="34" charset="-127"/>
              </a:rPr>
              <a:t> 크거나 같고 c보다 작거나 같은 경우 </a:t>
            </a:r>
            <a:r>
              <a:rPr lang="ko-KR" dirty="0" err="1">
                <a:latin typeface="Calibri" panose="020F0502020204030204" pitchFamily="34" charset="0"/>
                <a:ea typeface="Malgun Gothic" panose="020B0503020000020004" pitchFamily="34" charset="-127"/>
              </a:rPr>
              <a:t>true</a:t>
            </a:r>
            <a:endParaRPr lang="ko-KR" dirty="0">
              <a:latin typeface="Calibri" panose="020F0502020204030204" pitchFamily="34" charset="0"/>
              <a:ea typeface="Malgun Gothic" panose="020B0503020000020004" pitchFamily="34" charset="-127"/>
            </a:endParaRPr>
          </a:p>
          <a:p>
            <a:pPr marL="171450" indent="-171450">
              <a:buFont typeface="Arial" panose="020B0604020202020204" pitchFamily="34" charset="0"/>
              <a:buChar char="•"/>
            </a:pPr>
            <a:r>
              <a:rPr lang="ko-KR" baseline="0" dirty="0">
                <a:latin typeface="Calibri" panose="020F0502020204030204" pitchFamily="34" charset="0"/>
                <a:ea typeface="Malgun Gothic" panose="020B0503020000020004" pitchFamily="34" charset="-127"/>
              </a:rPr>
              <a:t>begins_with (a, substr)</a:t>
            </a:r>
            <a:r>
              <a:rPr lang="ko-KR" dirty="0">
                <a:latin typeface="Calibri" panose="020F0502020204030204" pitchFamily="34" charset="0"/>
                <a:ea typeface="Malgun Gothic" panose="020B0503020000020004" pitchFamily="34" charset="-127"/>
              </a:rPr>
              <a:t>: 속성 값 </a:t>
            </a:r>
            <a:r>
              <a:rPr lang="ko-KR" baseline="0" dirty="0" err="1">
                <a:latin typeface="Calibri" panose="020F0502020204030204" pitchFamily="34" charset="0"/>
                <a:ea typeface="Malgun Gothic" panose="020B0503020000020004" pitchFamily="34" charset="-127"/>
              </a:rPr>
              <a:t>a</a:t>
            </a:r>
            <a:r>
              <a:rPr lang="ko-KR" dirty="0" err="1">
                <a:latin typeface="Calibri" panose="020F0502020204030204" pitchFamily="34" charset="0"/>
                <a:ea typeface="Malgun Gothic" panose="020B0503020000020004" pitchFamily="34" charset="-127"/>
              </a:rPr>
              <a:t>가</a:t>
            </a:r>
            <a:r>
              <a:rPr lang="ko-KR" dirty="0">
                <a:latin typeface="Calibri" panose="020F0502020204030204" pitchFamily="34" charset="0"/>
                <a:ea typeface="Malgun Gothic" panose="020B0503020000020004" pitchFamily="34" charset="-127"/>
              </a:rPr>
              <a:t> 특정 하위 문자열로 시작하는 경우 </a:t>
            </a:r>
            <a:r>
              <a:rPr lang="ko-KR" dirty="0" err="1">
                <a:latin typeface="Calibri" panose="020F0502020204030204" pitchFamily="34" charset="0"/>
                <a:ea typeface="Malgun Gothic" panose="020B0503020000020004" pitchFamily="34" charset="-127"/>
              </a:rPr>
              <a:t>true</a:t>
            </a:r>
            <a:endParaRPr lang="ko-KR" dirty="0">
              <a:latin typeface="Calibri" panose="020F0502020204030204" pitchFamily="34" charset="0"/>
              <a:ea typeface="Malgun Gothic" panose="020B0503020000020004" pitchFamily="34" charset="-127"/>
            </a:endParaRPr>
          </a:p>
          <a:p>
            <a:pPr marL="0" indent="0">
              <a:buFont typeface="Arial" panose="020B0604020202020204" pitchFamily="34" charset="0"/>
              <a:buNone/>
            </a:pPr>
            <a:endParaRPr lang="ko-KR" baseline="0" dirty="0">
              <a:latin typeface="Calibri" panose="020F0502020204030204" pitchFamily="34" charset="0"/>
              <a:ea typeface="Malgun Gothic" panose="020B0503020000020004" pitchFamily="34" charset="-127"/>
            </a:endParaRPr>
          </a:p>
          <a:p>
            <a:pPr marL="0" indent="0">
              <a:buFont typeface="Arial" panose="020B0604020202020204" pitchFamily="34" charset="0"/>
              <a:buNone/>
            </a:pPr>
            <a:r>
              <a:rPr lang="ko-KR" dirty="0">
                <a:latin typeface="Calibri" panose="020F0502020204030204" pitchFamily="34" charset="0"/>
                <a:ea typeface="Malgun Gothic" panose="020B0503020000020004" pitchFamily="34" charset="-127"/>
              </a:rPr>
              <a:t>필터 표현식</a:t>
            </a:r>
          </a:p>
          <a:p>
            <a:pPr marL="0" indent="0">
              <a:buFont typeface="Arial" panose="020B0604020202020204" pitchFamily="34" charset="0"/>
              <a:buNone/>
            </a:pPr>
            <a:r>
              <a:rPr lang="ko-KR" dirty="0">
                <a:latin typeface="Calibri" panose="020F0502020204030204" pitchFamily="34" charset="0"/>
                <a:ea typeface="Malgun Gothic" panose="020B0503020000020004" pitchFamily="34" charset="-127"/>
              </a:rPr>
              <a:t>필터 표현식을 사용하면 데이터를 테이블에서 읽은 후 사용자에게 반환되기 전에 조건을 적용할 수 있습니다. 필터 표현식은 선택 사항입니다.</a:t>
            </a:r>
          </a:p>
          <a:p>
            <a:pPr marL="0" indent="0">
              <a:buFont typeface="Arial" panose="020B0604020202020204" pitchFamily="34" charset="0"/>
              <a:buNone/>
            </a:pPr>
            <a:endParaRPr lang="ko-KR" baseline="0" dirty="0">
              <a:latin typeface="Calibri" panose="020F0502020204030204" pitchFamily="34" charset="0"/>
              <a:ea typeface="Malgun Gothic" panose="020B0503020000020004" pitchFamily="34" charset="-127"/>
            </a:endParaRPr>
          </a:p>
          <a:p>
            <a:pPr marL="0" indent="0">
              <a:buFont typeface="Arial" panose="020B0604020202020204" pitchFamily="34" charset="0"/>
              <a:buNone/>
            </a:pPr>
            <a:r>
              <a:rPr lang="ko-KR" dirty="0">
                <a:latin typeface="Calibri" panose="020F0502020204030204" pitchFamily="34" charset="0"/>
                <a:ea typeface="Malgun Gothic" panose="020B0503020000020004" pitchFamily="34" charset="-127"/>
              </a:rPr>
              <a:t>자세한 내용은 아래 참조:</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3"/>
              </a:rPr>
              <a:t>http://docs.aws.amazon.com/amazondynamodb/latest/developerguide/QueryAndScan.html</a:t>
            </a:r>
            <a:endParaRPr lang="ko-KR" dirty="0">
              <a:latin typeface="Calibri" panose="020F0502020204030204" pitchFamily="34" charset="0"/>
              <a:ea typeface="Malgun Gothic" panose="020B0503020000020004" pitchFamily="34" charset="-127"/>
            </a:endParaRP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4"/>
              </a:rPr>
              <a:t>http://docs.aws.amazon.com/amazondynamodb/latest/APIReference/API_Query.html</a:t>
            </a:r>
            <a:r>
              <a:rPr lang="ko-KR" dirty="0">
                <a:latin typeface="Calibri" panose="020F0502020204030204" pitchFamily="34" charset="0"/>
                <a:ea typeface="Malgun Gothic" panose="020B0503020000020004" pitchFamily="34" charset="-127"/>
              </a:rPr>
              <a:t> </a:t>
            </a:r>
          </a:p>
          <a:p>
            <a:pPr marL="0" indent="0">
              <a:buFont typeface="Arial" panose="020B0604020202020204" pitchFamily="34" charset="0"/>
              <a:buNone/>
            </a:pPr>
            <a:endParaRPr lang="ko-KR" baseline="0" dirty="0">
              <a:latin typeface="Calibri" panose="020F0502020204030204" pitchFamily="34" charset="0"/>
              <a:ea typeface="Malgun Gothic" panose="020B0503020000020004" pitchFamily="34" charset="-127"/>
            </a:endParaRP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580426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baseline="0" dirty="0">
                <a:latin typeface="Calibri" panose="020F0502020204030204" pitchFamily="34" charset="0"/>
                <a:ea typeface="Malgun Gothic" panose="020B0503020000020004" pitchFamily="34" charset="-127"/>
              </a:rPr>
              <a:t>Scan</a:t>
            </a:r>
            <a:r>
              <a:rPr lang="ko-KR" dirty="0">
                <a:latin typeface="Calibri" panose="020F0502020204030204" pitchFamily="34" charset="0"/>
                <a:ea typeface="Malgun Gothic" panose="020B0503020000020004" pitchFamily="34" charset="-127"/>
              </a:rPr>
              <a:t> 작업은 </a:t>
            </a:r>
            <a:r>
              <a:rPr lang="ko-KR" baseline="0" dirty="0">
                <a:latin typeface="Calibri" panose="020F0502020204030204" pitchFamily="34" charset="0"/>
                <a:ea typeface="Malgun Gothic" panose="020B0503020000020004" pitchFamily="34" charset="-127"/>
              </a:rPr>
              <a:t>Query</a:t>
            </a:r>
            <a:r>
              <a:rPr lang="ko-KR" dirty="0">
                <a:latin typeface="Calibri" panose="020F0502020204030204" pitchFamily="34" charset="0"/>
                <a:ea typeface="Malgun Gothic" panose="020B0503020000020004" pitchFamily="34" charset="-127"/>
              </a:rPr>
              <a:t> 작업과 비슷하지만 </a:t>
            </a:r>
            <a:r>
              <a:rPr lang="ko-KR" b="1" baseline="0" dirty="0">
                <a:latin typeface="Calibri" panose="020F0502020204030204" pitchFamily="34" charset="0"/>
                <a:ea typeface="Malgun Gothic" panose="020B0503020000020004" pitchFamily="34" charset="-127"/>
              </a:rPr>
              <a:t>Scan</a:t>
            </a:r>
            <a:r>
              <a:rPr lang="ko-KR" b="1" dirty="0">
                <a:latin typeface="Calibri" panose="020F0502020204030204" pitchFamily="34" charset="0"/>
                <a:ea typeface="Malgun Gothic" panose="020B0503020000020004" pitchFamily="34" charset="-127"/>
              </a:rPr>
              <a:t> 작업이 테이블 또는 인덱스에서 모든 항목을 읽는다는 점</a:t>
            </a:r>
            <a:r>
              <a:rPr lang="ko-KR" dirty="0">
                <a:latin typeface="Calibri" panose="020F0502020204030204" pitchFamily="34" charset="0"/>
                <a:ea typeface="Malgun Gothic" panose="020B0503020000020004" pitchFamily="34" charset="-127"/>
              </a:rPr>
              <a:t>이 다릅니다. 필터 표현식을 사용해 결과 세트를 미세 조정할 수 있습니다.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스캔 작업은 테이블 또는 인덱스에서 모든 항목을 읽기 때문에 </a:t>
            </a:r>
            <a:r>
              <a:rPr lang="ko-KR" b="1" dirty="0">
                <a:latin typeface="Calibri" panose="020F0502020204030204" pitchFamily="34" charset="0"/>
                <a:ea typeface="Malgun Gothic" panose="020B0503020000020004" pitchFamily="34" charset="-127"/>
              </a:rPr>
              <a:t>비용이 많이 드는 작업</a:t>
            </a:r>
            <a:r>
              <a:rPr lang="ko-KR" dirty="0">
                <a:latin typeface="Calibri" panose="020F0502020204030204" pitchFamily="34" charset="0"/>
                <a:ea typeface="Malgun Gothic" panose="020B0503020000020004" pitchFamily="34" charset="-127"/>
              </a:rPr>
              <a:t>입니다. 적절한 키 조건 표현식으로 애플리케이션에서 정말 필요한 데이터만 반환하도록 쿼리 작업을 수행하는 것이 훨씬 효율적입니다.</a:t>
            </a:r>
          </a:p>
          <a:p>
            <a:endParaRPr lang="ko-KR"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a:latin typeface="Calibri" panose="020F0502020204030204" pitchFamily="34" charset="0"/>
                <a:ea typeface="Malgun Gothic" panose="020B0503020000020004" pitchFamily="34" charset="-127"/>
              </a:rPr>
              <a:t>가능한 경우 병렬 스캔을 수행합니다. </a:t>
            </a:r>
            <a:endParaRPr lang="ko-KR" baseline="0" dirty="0">
              <a:latin typeface="Calibri" panose="020F0502020204030204" pitchFamily="34" charset="0"/>
              <a:ea typeface="Malgun Gothic" panose="020B0503020000020004" pitchFamily="34" charset="-127"/>
            </a:endParaRP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자세한 내용은 아래 참조:</a:t>
            </a:r>
            <a:r>
              <a:rPr lang="en-US" altLang="ko-KR" dirty="0">
                <a:latin typeface="Calibri" panose="020F0502020204030204" pitchFamily="34" charset="0"/>
                <a:ea typeface="Malgun Gothic" panose="020B0503020000020004" pitchFamily="34" charset="-127"/>
              </a:rPr>
              <a:t> =&gt; </a:t>
            </a:r>
            <a:r>
              <a:rPr lang="ko-KR" altLang="en-US" dirty="0">
                <a:latin typeface="Calibri" panose="020F0502020204030204" pitchFamily="34" charset="0"/>
                <a:ea typeface="Malgun Gothic" panose="020B0503020000020004" pitchFamily="34" charset="-127"/>
              </a:rPr>
              <a:t>링크가 다 변경 됨 </a:t>
            </a:r>
            <a:r>
              <a:rPr lang="en-US" altLang="ko-KR" dirty="0">
                <a:latin typeface="Calibri" panose="020F0502020204030204" pitchFamily="34" charset="0"/>
                <a:ea typeface="Malgun Gothic" panose="020B0503020000020004" pitchFamily="34" charset="-127"/>
              </a:rPr>
              <a:t>(</a:t>
            </a:r>
            <a:r>
              <a:rPr lang="en-US" altLang="ko-KR" dirty="0">
                <a:ea typeface="Malgun Gothic" panose="020B0503020000020004" pitchFamily="34" charset="-127"/>
              </a:rPr>
              <a:t>https://</a:t>
            </a:r>
            <a:r>
              <a:rPr lang="en-US" altLang="ko-KR" dirty="0" err="1">
                <a:ea typeface="Malgun Gothic" panose="020B0503020000020004" pitchFamily="34" charset="-127"/>
              </a:rPr>
              <a:t>docs.aws.amazon.com</a:t>
            </a:r>
            <a:r>
              <a:rPr lang="en-US" altLang="ko-KR" dirty="0">
                <a:ea typeface="Malgun Gothic" panose="020B0503020000020004" pitchFamily="34" charset="-127"/>
              </a:rPr>
              <a:t>/</a:t>
            </a:r>
            <a:r>
              <a:rPr lang="en-US" altLang="ko-KR" dirty="0" err="1">
                <a:ea typeface="Malgun Gothic" panose="020B0503020000020004" pitchFamily="34" charset="-127"/>
              </a:rPr>
              <a:t>amazondynamodb</a:t>
            </a:r>
            <a:r>
              <a:rPr lang="en-US" altLang="ko-KR" dirty="0">
                <a:ea typeface="Malgun Gothic" panose="020B0503020000020004" pitchFamily="34" charset="-127"/>
              </a:rPr>
              <a:t>/latest/</a:t>
            </a:r>
            <a:r>
              <a:rPr lang="en-US" altLang="ko-KR" dirty="0" err="1">
                <a:ea typeface="Malgun Gothic" panose="020B0503020000020004" pitchFamily="34" charset="-127"/>
              </a:rPr>
              <a:t>developerguide</a:t>
            </a:r>
            <a:r>
              <a:rPr lang="en-US" altLang="ko-KR" dirty="0">
                <a:ea typeface="Malgun Gothic" panose="020B0503020000020004" pitchFamily="34" charset="-127"/>
              </a:rPr>
              <a:t>/</a:t>
            </a:r>
            <a:r>
              <a:rPr lang="en-US" altLang="ko-KR" dirty="0" err="1">
                <a:ea typeface="Malgun Gothic" panose="020B0503020000020004" pitchFamily="34" charset="-127"/>
              </a:rPr>
              <a:t>Scan.html</a:t>
            </a:r>
            <a:r>
              <a:rPr lang="en-US" altLang="ko-KR" dirty="0">
                <a:ea typeface="Malgun Gothic" panose="020B0503020000020004" pitchFamily="34" charset="-127"/>
              </a:rPr>
              <a:t>)</a:t>
            </a:r>
            <a:endParaRPr lang="ko-KR" dirty="0">
              <a:latin typeface="Calibri" panose="020F0502020204030204" pitchFamily="34" charset="0"/>
              <a:ea typeface="Malgun Gothic" panose="020B0503020000020004" pitchFamily="34" charset="-127"/>
            </a:endParaRP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3"/>
              </a:rPr>
              <a:t>http://docs.aws.amazon.com/amazondynamodb/latest/developerguide/QueryAndScan.html#QueryAndScan.Scan</a:t>
            </a:r>
            <a:r>
              <a:rPr lang="ko-KR" dirty="0">
                <a:latin typeface="Calibri" panose="020F0502020204030204" pitchFamily="34" charset="0"/>
                <a:ea typeface="Malgun Gothic" panose="020B0503020000020004" pitchFamily="34" charset="-127"/>
              </a:rPr>
              <a:t>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a:latin typeface="Calibri" panose="020F0502020204030204" pitchFamily="34" charset="0"/>
                <a:ea typeface="Malgun Gothic" panose="020B0503020000020004" pitchFamily="34" charset="-127"/>
                <a:hlinkClick r:id="rId4"/>
              </a:rPr>
              <a:t>http://docs.aws.amazon.com/amazondynamodb/latest/developerguide/QueryAndScan.html#QueryAndScanParallelScan</a:t>
            </a:r>
            <a:r>
              <a:rPr lang="ko-KR" dirty="0">
                <a:latin typeface="Calibri" panose="020F0502020204030204" pitchFamily="34" charset="0"/>
                <a:ea typeface="Malgun Gothic" panose="020B0503020000020004" pitchFamily="34" charset="-127"/>
              </a:rPr>
              <a:t>.</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5"/>
              </a:rPr>
              <a:t>http://docs.aws.amazon.com/amazondynamodb/latest/APIReference/API_Scan.html</a:t>
            </a:r>
            <a:r>
              <a:rPr lang="ko-KR" dirty="0">
                <a:latin typeface="Calibri" panose="020F0502020204030204" pitchFamily="34" charset="0"/>
                <a:ea typeface="Malgun Gothic" panose="020B0503020000020004" pitchFamily="34" charset="-127"/>
              </a:rPr>
              <a:t> </a:t>
            </a:r>
          </a:p>
          <a:p>
            <a:endParaRPr lang="en-US" altLang="ko-KR" dirty="0">
              <a:latin typeface="Calibri" panose="020F0502020204030204" pitchFamily="34" charset="0"/>
              <a:ea typeface="Malgun Gothic" panose="020B0503020000020004" pitchFamily="34" charset="-127"/>
            </a:endParaRPr>
          </a:p>
          <a:p>
            <a:r>
              <a:rPr lang="en-US" altLang="ko-KR" dirty="0">
                <a:latin typeface="Calibri" panose="020F0502020204030204" pitchFamily="34" charset="0"/>
                <a:ea typeface="Malgun Gothic" panose="020B0503020000020004" pitchFamily="34" charset="-127"/>
              </a:rPr>
              <a:t>-&gt; </a:t>
            </a:r>
            <a:r>
              <a:rPr lang="en-US" altLang="ko-KR" dirty="0">
                <a:ea typeface="Malgun Gothic" panose="020B0503020000020004" pitchFamily="34" charset="-127"/>
              </a:rPr>
              <a:t>https://</a:t>
            </a:r>
            <a:r>
              <a:rPr lang="en-US" altLang="ko-KR" dirty="0" err="1">
                <a:ea typeface="Malgun Gothic" panose="020B0503020000020004" pitchFamily="34" charset="-127"/>
              </a:rPr>
              <a:t>docs.aws.amazon.com</a:t>
            </a:r>
            <a:r>
              <a:rPr lang="en-US" altLang="ko-KR" dirty="0">
                <a:ea typeface="Malgun Gothic" panose="020B0503020000020004" pitchFamily="34" charset="-127"/>
              </a:rPr>
              <a:t>/</a:t>
            </a:r>
            <a:r>
              <a:rPr lang="en-US" altLang="ko-KR" dirty="0" err="1">
                <a:ea typeface="Malgun Gothic" panose="020B0503020000020004" pitchFamily="34" charset="-127"/>
              </a:rPr>
              <a:t>amazondynamodb</a:t>
            </a:r>
            <a:r>
              <a:rPr lang="en-US" altLang="ko-KR" dirty="0">
                <a:ea typeface="Malgun Gothic" panose="020B0503020000020004" pitchFamily="34" charset="-127"/>
              </a:rPr>
              <a:t>/latest/</a:t>
            </a:r>
            <a:r>
              <a:rPr lang="en-US" altLang="ko-KR" dirty="0" err="1">
                <a:ea typeface="Malgun Gothic" panose="020B0503020000020004" pitchFamily="34" charset="-127"/>
              </a:rPr>
              <a:t>developerguide</a:t>
            </a:r>
            <a:r>
              <a:rPr lang="en-US" altLang="ko-KR" dirty="0">
                <a:ea typeface="Malgun Gothic" panose="020B0503020000020004" pitchFamily="34" charset="-127"/>
              </a:rPr>
              <a:t>/</a:t>
            </a:r>
            <a:r>
              <a:rPr lang="en-US" altLang="ko-KR" dirty="0" err="1">
                <a:ea typeface="Malgun Gothic" panose="020B0503020000020004" pitchFamily="34" charset="-127"/>
              </a:rPr>
              <a:t>Scan.html#Scan.ParallelScan</a:t>
            </a:r>
            <a:endParaRPr lang="en-US" altLang="ko-KR" dirty="0">
              <a:ea typeface="Malgun Gothic" panose="020B0503020000020004" pitchFamily="34" charset="-127"/>
            </a:endParaRPr>
          </a:p>
          <a:p>
            <a:r>
              <a:rPr lang="en-US" sz="1200" b="0" i="0" kern="1200" dirty="0">
                <a:solidFill>
                  <a:schemeClr val="tx1"/>
                </a:solidFill>
                <a:effectLst/>
                <a:latin typeface="Arial"/>
                <a:ea typeface="+mn-ea"/>
                <a:cs typeface="+mn-cs"/>
              </a:rPr>
              <a:t>By default, the Scan operation processes data sequentially. </a:t>
            </a:r>
            <a:r>
              <a:rPr lang="en-US" sz="1200" b="1" i="0" kern="1200" dirty="0">
                <a:solidFill>
                  <a:schemeClr val="tx1"/>
                </a:solidFill>
                <a:effectLst/>
                <a:latin typeface="Arial"/>
                <a:ea typeface="+mn-ea"/>
                <a:cs typeface="+mn-cs"/>
              </a:rPr>
              <a:t>DynamoDB returns data to the application in 1 MB increments, and an application performs additional Scan operations to retrieve the next 1 MB of data</a:t>
            </a:r>
            <a:r>
              <a:rPr lang="en-US" sz="1200" b="0" i="0" kern="1200" dirty="0">
                <a:solidFill>
                  <a:schemeClr val="tx1"/>
                </a:solidFill>
                <a:effectLst/>
                <a:latin typeface="Arial"/>
                <a:ea typeface="+mn-ea"/>
                <a:cs typeface="+mn-cs"/>
              </a:rPr>
              <a:t>.</a:t>
            </a:r>
          </a:p>
          <a:p>
            <a:r>
              <a:rPr lang="en-US" sz="1200" b="0" i="0" kern="1200" dirty="0">
                <a:solidFill>
                  <a:schemeClr val="tx1"/>
                </a:solidFill>
                <a:effectLst/>
                <a:latin typeface="Arial"/>
                <a:ea typeface="+mn-ea"/>
                <a:cs typeface="+mn-cs"/>
              </a:rPr>
              <a:t>The larger the table or index being scanned, the more time the Scan will take to complete. In addition, a sequential Scan might not always be able to fully utilize the provisioned read throughput capacity: Even though DynamoDB distributes a large table's data across multiple physical partitions, </a:t>
            </a:r>
            <a:r>
              <a:rPr lang="en-US" sz="1200" b="1" i="0" kern="1200" dirty="0">
                <a:solidFill>
                  <a:schemeClr val="tx1"/>
                </a:solidFill>
                <a:effectLst/>
                <a:latin typeface="Arial"/>
                <a:ea typeface="+mn-ea"/>
                <a:cs typeface="+mn-cs"/>
              </a:rPr>
              <a:t>a Scan operation can only read one partition at a time</a:t>
            </a:r>
            <a:r>
              <a:rPr lang="en-US" sz="1200" b="0" i="0" kern="1200" dirty="0">
                <a:solidFill>
                  <a:schemeClr val="tx1"/>
                </a:solidFill>
                <a:effectLst/>
                <a:latin typeface="Arial"/>
                <a:ea typeface="+mn-ea"/>
                <a:cs typeface="+mn-cs"/>
              </a:rPr>
              <a:t>. For this reason, the throughput of a Scan is constrained by the maximum throughput of a single partition.</a:t>
            </a:r>
          </a:p>
          <a:p>
            <a:endParaRPr lang="en-US" sz="1200" b="0" i="0" kern="1200" dirty="0">
              <a:solidFill>
                <a:schemeClr val="tx1"/>
              </a:solidFill>
              <a:effectLst/>
              <a:latin typeface="Arial"/>
              <a:ea typeface="+mn-ea"/>
              <a:cs typeface="+mn-cs"/>
            </a:endParaRPr>
          </a:p>
          <a:p>
            <a:r>
              <a:rPr lang="en-US" sz="1200" b="0" i="0" kern="1200" dirty="0">
                <a:solidFill>
                  <a:schemeClr val="tx1"/>
                </a:solidFill>
                <a:effectLst/>
                <a:latin typeface="Arial"/>
                <a:ea typeface="+mn-ea"/>
                <a:cs typeface="+mn-cs"/>
              </a:rPr>
              <a:t>To address these issues, </a:t>
            </a:r>
            <a:r>
              <a:rPr lang="en-US" sz="1200" b="1" i="0" kern="1200" dirty="0">
                <a:solidFill>
                  <a:schemeClr val="tx1"/>
                </a:solidFill>
                <a:effectLst/>
                <a:latin typeface="Arial"/>
                <a:ea typeface="+mn-ea"/>
                <a:cs typeface="+mn-cs"/>
              </a:rPr>
              <a:t>the Scan operation can logically divide a table or secondary index into multiple </a:t>
            </a:r>
            <a:r>
              <a:rPr lang="en-US" sz="1200" b="1" i="1" kern="1200" dirty="0">
                <a:solidFill>
                  <a:schemeClr val="tx1"/>
                </a:solidFill>
                <a:effectLst/>
                <a:latin typeface="Arial"/>
                <a:ea typeface="+mn-ea"/>
                <a:cs typeface="+mn-cs"/>
              </a:rPr>
              <a:t>segments</a:t>
            </a:r>
            <a:r>
              <a:rPr lang="en-US" sz="1200" b="1" i="0" kern="1200" dirty="0">
                <a:solidFill>
                  <a:schemeClr val="tx1"/>
                </a:solidFill>
                <a:effectLst/>
                <a:latin typeface="Arial"/>
                <a:ea typeface="+mn-ea"/>
                <a:cs typeface="+mn-cs"/>
              </a:rPr>
              <a:t>, with multiple application workers scanning the segments in parallel.</a:t>
            </a:r>
            <a:r>
              <a:rPr lang="en-US" sz="1200" b="0" i="0" kern="1200" dirty="0">
                <a:solidFill>
                  <a:schemeClr val="tx1"/>
                </a:solidFill>
                <a:effectLst/>
                <a:latin typeface="Arial"/>
                <a:ea typeface="+mn-ea"/>
                <a:cs typeface="+mn-cs"/>
              </a:rPr>
              <a:t> Each worker can be a thread (in programming languages that support multithreading) or an operating system process. To perform a parallel scan, each worker issues its own Scan request with the following parameters:</a:t>
            </a:r>
          </a:p>
          <a:p>
            <a:pPr marL="171450" indent="-171450">
              <a:buFont typeface="Wingdings" pitchFamily="2" charset="2"/>
              <a:buChar char="ü"/>
            </a:pPr>
            <a:r>
              <a:rPr lang="en-US" sz="1200" b="0" i="0" kern="1200" dirty="0">
                <a:solidFill>
                  <a:schemeClr val="tx1"/>
                </a:solidFill>
                <a:effectLst/>
                <a:latin typeface="Arial"/>
                <a:ea typeface="+mn-ea"/>
                <a:cs typeface="+mn-cs"/>
              </a:rPr>
              <a:t>Segment — </a:t>
            </a:r>
            <a:r>
              <a:rPr lang="en-US" sz="1200" b="1" i="0" kern="1200" dirty="0">
                <a:solidFill>
                  <a:schemeClr val="tx1"/>
                </a:solidFill>
                <a:effectLst/>
                <a:latin typeface="Arial"/>
                <a:ea typeface="+mn-ea"/>
                <a:cs typeface="+mn-cs"/>
              </a:rPr>
              <a:t>A segment to be scanned by a particular worker</a:t>
            </a:r>
            <a:r>
              <a:rPr lang="en-US" sz="1200" b="0" i="0" kern="1200" dirty="0">
                <a:solidFill>
                  <a:schemeClr val="tx1"/>
                </a:solidFill>
                <a:effectLst/>
                <a:latin typeface="Arial"/>
                <a:ea typeface="+mn-ea"/>
                <a:cs typeface="+mn-cs"/>
              </a:rPr>
              <a:t>. Each worker should use a different value for Segment.</a:t>
            </a:r>
          </a:p>
          <a:p>
            <a:pPr marL="171450" indent="-171450">
              <a:buFont typeface="Wingdings" pitchFamily="2" charset="2"/>
              <a:buChar char="ü"/>
            </a:pPr>
            <a:r>
              <a:rPr lang="en-US" sz="1200" b="0" i="0" kern="1200" dirty="0" err="1">
                <a:solidFill>
                  <a:schemeClr val="tx1"/>
                </a:solidFill>
                <a:effectLst/>
                <a:latin typeface="Arial"/>
                <a:ea typeface="+mn-ea"/>
                <a:cs typeface="+mn-cs"/>
              </a:rPr>
              <a:t>TotalSegments</a:t>
            </a:r>
            <a:r>
              <a:rPr lang="en-US" sz="1200" b="0" i="0" kern="1200" dirty="0">
                <a:solidFill>
                  <a:schemeClr val="tx1"/>
                </a:solidFill>
                <a:effectLst/>
                <a:latin typeface="Arial"/>
                <a:ea typeface="+mn-ea"/>
                <a:cs typeface="+mn-cs"/>
              </a:rPr>
              <a:t> — </a:t>
            </a:r>
            <a:r>
              <a:rPr lang="en-US" sz="1200" b="1" i="0" kern="1200" dirty="0">
                <a:solidFill>
                  <a:schemeClr val="tx1"/>
                </a:solidFill>
                <a:effectLst/>
                <a:latin typeface="Arial"/>
                <a:ea typeface="+mn-ea"/>
                <a:cs typeface="+mn-cs"/>
              </a:rPr>
              <a:t>The total number of segments for the parallel scan</a:t>
            </a:r>
            <a:r>
              <a:rPr lang="en-US" sz="1200" b="0" i="0" kern="1200" dirty="0">
                <a:solidFill>
                  <a:schemeClr val="tx1"/>
                </a:solidFill>
                <a:effectLst/>
                <a:latin typeface="Arial"/>
                <a:ea typeface="+mn-ea"/>
                <a:cs typeface="+mn-cs"/>
              </a:rPr>
              <a:t>. This value must be the same as the number of workers that your application will use.</a:t>
            </a:r>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628235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2678676"/>
          </a:xfrm>
        </p:spPr>
        <p:txBody>
          <a:bodyPr/>
          <a:lstStyle/>
          <a:p>
            <a:r>
              <a:rPr lang="ko-KR" dirty="0">
                <a:latin typeface="Calibri" panose="020F0502020204030204" pitchFamily="34" charset="0"/>
                <a:ea typeface="Malgun Gothic" panose="020B0503020000020004" pitchFamily="34" charset="-127"/>
              </a:rPr>
              <a:t>표현식 속성 이름은 표현식에서 </a:t>
            </a:r>
            <a:r>
              <a:rPr lang="ko-KR" b="1" dirty="0">
                <a:latin typeface="Calibri" panose="020F0502020204030204" pitchFamily="34" charset="0"/>
                <a:ea typeface="Malgun Gothic" panose="020B0503020000020004" pitchFamily="34" charset="-127"/>
              </a:rPr>
              <a:t>실제 속성 이름의 대체 이름</a:t>
            </a:r>
            <a:r>
              <a:rPr lang="ko-KR" dirty="0">
                <a:latin typeface="Calibri" panose="020F0502020204030204" pitchFamily="34" charset="0"/>
                <a:ea typeface="Malgun Gothic" panose="020B0503020000020004" pitchFamily="34" charset="-127"/>
              </a:rPr>
              <a:t>으로 사용하는 </a:t>
            </a:r>
            <a:r>
              <a:rPr lang="ko-KR" b="1" dirty="0">
                <a:latin typeface="Calibri" panose="020F0502020204030204" pitchFamily="34" charset="0"/>
                <a:ea typeface="Malgun Gothic" panose="020B0503020000020004" pitchFamily="34" charset="-127"/>
              </a:rPr>
              <a:t>자리 </a:t>
            </a:r>
            <a:r>
              <a:rPr lang="ko-KR" b="1" dirty="0" err="1">
                <a:latin typeface="Calibri" panose="020F0502020204030204" pitchFamily="34" charset="0"/>
                <a:ea typeface="Malgun Gothic" panose="020B0503020000020004" pitchFamily="34" charset="-127"/>
              </a:rPr>
              <a:t>표시자</a:t>
            </a:r>
            <a:r>
              <a:rPr lang="ko-KR" dirty="0" err="1">
                <a:latin typeface="Calibri" panose="020F0502020204030204" pitchFamily="34" charset="0"/>
                <a:ea typeface="Malgun Gothic" panose="020B0503020000020004" pitchFamily="34" charset="-127"/>
              </a:rPr>
              <a:t>입니다</a:t>
            </a:r>
            <a:r>
              <a:rPr lang="ko-KR" dirty="0">
                <a:latin typeface="Calibri" panose="020F0502020204030204" pitchFamily="34" charset="0"/>
                <a:ea typeface="Malgun Gothic" panose="020B0503020000020004" pitchFamily="34" charset="-127"/>
              </a:rPr>
              <a:t>. </a:t>
            </a:r>
            <a:r>
              <a:rPr lang="ko-KR" b="1" dirty="0">
                <a:latin typeface="Calibri" panose="020F0502020204030204" pitchFamily="34" charset="0"/>
                <a:ea typeface="Malgun Gothic" panose="020B0503020000020004" pitchFamily="34" charset="-127"/>
              </a:rPr>
              <a:t>표현식 속성 이름은 숫자 기호(#)로 시작</a:t>
            </a:r>
            <a:r>
              <a:rPr lang="ko-KR" dirty="0">
                <a:latin typeface="Calibri" panose="020F0502020204030204" pitchFamily="34" charset="0"/>
                <a:ea typeface="Malgun Gothic" panose="020B0503020000020004" pitchFamily="34" charset="-127"/>
              </a:rPr>
              <a:t>해야 하며 그 뒤에 1개의 영문자가 오고 그 뒤에 0개 이상의 </a:t>
            </a:r>
            <a:r>
              <a:rPr lang="ko-KR" dirty="0" err="1">
                <a:latin typeface="Calibri" panose="020F0502020204030204" pitchFamily="34" charset="0"/>
                <a:ea typeface="Malgun Gothic" panose="020B0503020000020004" pitchFamily="34" charset="-127"/>
              </a:rPr>
              <a:t>영숫자</a:t>
            </a:r>
            <a:r>
              <a:rPr lang="ko-KR" dirty="0">
                <a:latin typeface="Calibri" panose="020F0502020204030204" pitchFamily="34" charset="0"/>
                <a:ea typeface="Malgun Gothic" panose="020B0503020000020004" pitchFamily="34" charset="-127"/>
              </a:rPr>
              <a:t> 문자가 와야 합니다. 속성 이름이 </a:t>
            </a:r>
            <a:r>
              <a:rPr lang="ko-KR" dirty="0" err="1">
                <a:latin typeface="Calibri" panose="020F0502020204030204" pitchFamily="34" charset="0"/>
                <a:ea typeface="Malgun Gothic" panose="020B0503020000020004" pitchFamily="34" charset="-127"/>
              </a:rPr>
              <a:t>DynamoDB의</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예약어</a:t>
            </a:r>
            <a:r>
              <a:rPr lang="ko-KR" dirty="0">
                <a:latin typeface="Calibri" panose="020F0502020204030204" pitchFamily="34" charset="0"/>
                <a:ea typeface="Malgun Gothic" panose="020B0503020000020004" pitchFamily="34" charset="-127"/>
              </a:rPr>
              <a:t>(예: BACKUP)와 충돌할 때 표현식 속성 이름을 사용할 수 있습니다.</a:t>
            </a:r>
          </a:p>
          <a:p>
            <a:endParaRPr lang="ko-KR" dirty="0">
              <a:latin typeface="Calibri" panose="020F0502020204030204" pitchFamily="34" charset="0"/>
              <a:ea typeface="Malgun Gothic" panose="020B0503020000020004" pitchFamily="34" charset="-127"/>
            </a:endParaRPr>
          </a:p>
          <a:p>
            <a:r>
              <a:rPr lang="ko-KR" dirty="0" err="1">
                <a:latin typeface="Calibri" panose="020F0502020204030204" pitchFamily="34" charset="0"/>
                <a:ea typeface="Malgun Gothic" panose="020B0503020000020004" pitchFamily="34" charset="-127"/>
              </a:rPr>
              <a:t>DynamoDB의</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예약어에</a:t>
            </a:r>
            <a:r>
              <a:rPr lang="ko-KR" dirty="0">
                <a:latin typeface="Calibri" panose="020F0502020204030204" pitchFamily="34" charset="0"/>
                <a:ea typeface="Malgun Gothic" panose="020B0503020000020004" pitchFamily="34" charset="-127"/>
              </a:rPr>
              <a:t> 대한 자세한 내용은 </a:t>
            </a:r>
            <a:r>
              <a:rPr lang="ko-KR" dirty="0">
                <a:latin typeface="Calibri" panose="020F0502020204030204" pitchFamily="34" charset="0"/>
                <a:ea typeface="Malgun Gothic" panose="020B0503020000020004" pitchFamily="34" charset="-127"/>
                <a:hlinkClick r:id="rId3"/>
              </a:rPr>
              <a:t>http://docs.aws.amazon.com/amazondynamodb/latest/developerguide/</a:t>
            </a:r>
            <a:r>
              <a:rPr lang="ko-KR" dirty="0" err="1">
                <a:latin typeface="Calibri" panose="020F0502020204030204" pitchFamily="34" charset="0"/>
                <a:ea typeface="Malgun Gothic" panose="020B0503020000020004" pitchFamily="34" charset="-127"/>
                <a:hlinkClick r:id="rId3"/>
              </a:rPr>
              <a:t>ReservedWords.html</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참조하십시오.</a:t>
            </a:r>
          </a:p>
          <a:p>
            <a:endParaRPr lang="ko-KR" dirty="0">
              <a:latin typeface="Calibri" panose="020F0502020204030204" pitchFamily="34" charset="0"/>
              <a:ea typeface="Malgun Gothic" panose="020B0503020000020004" pitchFamily="34" charset="-127"/>
            </a:endParaRPr>
          </a:p>
          <a:p>
            <a:r>
              <a:rPr lang="ko-KR" b="1" dirty="0">
                <a:latin typeface="Calibri" panose="020F0502020204030204" pitchFamily="34" charset="0"/>
                <a:ea typeface="Malgun Gothic" panose="020B0503020000020004" pitchFamily="34" charset="-127"/>
              </a:rPr>
              <a:t>표현식 속성 값은 비교할 실제 값에 대한 대체 값</a:t>
            </a:r>
            <a:r>
              <a:rPr lang="ko-KR" dirty="0">
                <a:latin typeface="Calibri" panose="020F0502020204030204" pitchFamily="34" charset="0"/>
                <a:ea typeface="Malgun Gothic" panose="020B0503020000020004" pitchFamily="34" charset="-127"/>
              </a:rPr>
              <a:t>입니다(실행할 때까지는 이 값을 알 수 없을 수 있습니다). </a:t>
            </a:r>
            <a:r>
              <a:rPr lang="ko-KR" b="1" dirty="0">
                <a:latin typeface="Calibri" panose="020F0502020204030204" pitchFamily="34" charset="0"/>
                <a:ea typeface="Malgun Gothic" panose="020B0503020000020004" pitchFamily="34" charset="-127"/>
              </a:rPr>
              <a:t>표현식 속성 값은 콜론(:)</a:t>
            </a:r>
            <a:r>
              <a:rPr lang="ko-KR" b="1" dirty="0" err="1">
                <a:latin typeface="Calibri" panose="020F0502020204030204" pitchFamily="34" charset="0"/>
                <a:ea typeface="Malgun Gothic" panose="020B0503020000020004" pitchFamily="34" charset="-127"/>
              </a:rPr>
              <a:t>으로</a:t>
            </a:r>
            <a:r>
              <a:rPr lang="ko-KR" b="1" dirty="0">
                <a:latin typeface="Calibri" panose="020F0502020204030204" pitchFamily="34" charset="0"/>
                <a:ea typeface="Malgun Gothic" panose="020B0503020000020004" pitchFamily="34" charset="-127"/>
              </a:rPr>
              <a:t> 시작</a:t>
            </a:r>
            <a:r>
              <a:rPr lang="ko-KR" dirty="0">
                <a:latin typeface="Calibri" panose="020F0502020204030204" pitchFamily="34" charset="0"/>
                <a:ea typeface="Malgun Gothic" panose="020B0503020000020004" pitchFamily="34" charset="-127"/>
              </a:rPr>
              <a:t>해야 하며 그 뒤에 1개의 영문자가 오고 그 뒤에 0개 이상의 </a:t>
            </a:r>
            <a:r>
              <a:rPr lang="ko-KR" dirty="0" err="1">
                <a:latin typeface="Calibri" panose="020F0502020204030204" pitchFamily="34" charset="0"/>
                <a:ea typeface="Malgun Gothic" panose="020B0503020000020004" pitchFamily="34" charset="-127"/>
              </a:rPr>
              <a:t>영숫자</a:t>
            </a:r>
            <a:r>
              <a:rPr lang="ko-KR" dirty="0">
                <a:latin typeface="Calibri" panose="020F0502020204030204" pitchFamily="34" charset="0"/>
                <a:ea typeface="Malgun Gothic" panose="020B0503020000020004" pitchFamily="34" charset="-127"/>
              </a:rPr>
              <a:t> 문자가 와야 합니다.</a:t>
            </a:r>
          </a:p>
          <a:p>
            <a:endParaRPr lang="ko-KR"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키 조건 표현식, 필터 표현식, </a:t>
            </a:r>
            <a:r>
              <a:rPr lang="ko-KR" dirty="0" err="1">
                <a:latin typeface="Calibri" panose="020F0502020204030204" pitchFamily="34" charset="0"/>
                <a:ea typeface="Malgun Gothic" panose="020B0503020000020004" pitchFamily="34" charset="-127"/>
              </a:rPr>
              <a:t>프로젝션</a:t>
            </a:r>
            <a:r>
              <a:rPr lang="ko-KR" dirty="0">
                <a:latin typeface="Calibri" panose="020F0502020204030204" pitchFamily="34" charset="0"/>
                <a:ea typeface="Malgun Gothic" panose="020B0503020000020004" pitchFamily="34" charset="-127"/>
              </a:rPr>
              <a:t> 표현식 등 모든 유형의 표현식에 표현식 속성 이름 및 값 자리 </a:t>
            </a:r>
            <a:r>
              <a:rPr lang="ko-KR" dirty="0" err="1">
                <a:latin typeface="Calibri" panose="020F0502020204030204" pitchFamily="34" charset="0"/>
                <a:ea typeface="Malgun Gothic" panose="020B0503020000020004" pitchFamily="34" charset="-127"/>
              </a:rPr>
              <a:t>표시자를</a:t>
            </a:r>
            <a:r>
              <a:rPr lang="ko-KR" dirty="0">
                <a:latin typeface="Calibri" panose="020F0502020204030204" pitchFamily="34" charset="0"/>
                <a:ea typeface="Malgun Gothic" panose="020B0503020000020004" pitchFamily="34" charset="-127"/>
              </a:rPr>
              <a:t> 사용할 수 있습니다.</a:t>
            </a:r>
          </a:p>
          <a:p>
            <a:endParaRPr lang="ko-KR"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자세한 내용은 </a:t>
            </a:r>
            <a:r>
              <a:rPr lang="ko-KR" dirty="0">
                <a:latin typeface="Calibri" panose="020F0502020204030204" pitchFamily="34" charset="0"/>
                <a:ea typeface="Malgun Gothic" panose="020B0503020000020004" pitchFamily="34" charset="-127"/>
                <a:hlinkClick r:id="rId4"/>
              </a:rPr>
              <a:t>http://docs.aws.amazon.com/amazondynamodb/latest/developerguide/</a:t>
            </a:r>
            <a:r>
              <a:rPr lang="ko-KR" dirty="0" err="1">
                <a:latin typeface="Calibri" panose="020F0502020204030204" pitchFamily="34" charset="0"/>
                <a:ea typeface="Malgun Gothic" panose="020B0503020000020004" pitchFamily="34" charset="-127"/>
                <a:hlinkClick r:id="rId4"/>
              </a:rPr>
              <a:t>ExpressionPlaceholders.html</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참조하십시오.</a:t>
            </a:r>
            <a:endParaRPr lang="en-US" altLang="ko-KR" dirty="0">
              <a:latin typeface="Calibri" panose="020F0502020204030204" pitchFamily="34" charset="0"/>
              <a:ea typeface="Malgun Gothic" panose="020B0503020000020004" pitchFamily="34" charset="-127"/>
            </a:endParaRPr>
          </a:p>
          <a:p>
            <a:endParaRPr lang="en-US" altLang="ko-KR" dirty="0">
              <a:latin typeface="Calibri" panose="020F0502020204030204" pitchFamily="34" charset="0"/>
              <a:ea typeface="Malgun Gothic" panose="020B0503020000020004" pitchFamily="34" charset="-127"/>
            </a:endParaRPr>
          </a:p>
          <a:p>
            <a:r>
              <a:rPr lang="en-US" altLang="ko-KR" dirty="0">
                <a:latin typeface="Calibri" panose="020F0502020204030204" pitchFamily="34" charset="0"/>
                <a:ea typeface="Malgun Gothic" panose="020B0503020000020004" pitchFamily="34" charset="-127"/>
              </a:rPr>
              <a:t>-&gt; https://</a:t>
            </a:r>
            <a:r>
              <a:rPr lang="en-US" altLang="ko-KR" dirty="0" err="1">
                <a:latin typeface="Calibri" panose="020F0502020204030204" pitchFamily="34" charset="0"/>
                <a:ea typeface="Malgun Gothic" panose="020B0503020000020004" pitchFamily="34" charset="-127"/>
              </a:rPr>
              <a:t>docs.aws.amazon.com</a:t>
            </a:r>
            <a:r>
              <a:rPr lang="en-US" altLang="ko-KR" dirty="0">
                <a:latin typeface="Calibri" panose="020F0502020204030204" pitchFamily="34" charset="0"/>
                <a:ea typeface="Malgun Gothic" panose="020B0503020000020004" pitchFamily="34" charset="-127"/>
              </a:rPr>
              <a:t>/</a:t>
            </a:r>
            <a:r>
              <a:rPr lang="en-US" altLang="ko-KR" dirty="0" err="1">
                <a:latin typeface="Calibri" panose="020F0502020204030204" pitchFamily="34" charset="0"/>
                <a:ea typeface="Malgun Gothic" panose="020B0503020000020004" pitchFamily="34" charset="-127"/>
              </a:rPr>
              <a:t>ko_kr</a:t>
            </a:r>
            <a:r>
              <a:rPr lang="en-US" altLang="ko-KR" dirty="0">
                <a:latin typeface="Calibri" panose="020F0502020204030204" pitchFamily="34" charset="0"/>
                <a:ea typeface="Malgun Gothic" panose="020B0503020000020004" pitchFamily="34" charset="-127"/>
              </a:rPr>
              <a:t>/</a:t>
            </a:r>
            <a:r>
              <a:rPr lang="en-US" altLang="ko-KR" dirty="0" err="1">
                <a:latin typeface="Calibri" panose="020F0502020204030204" pitchFamily="34" charset="0"/>
                <a:ea typeface="Malgun Gothic" panose="020B0503020000020004" pitchFamily="34" charset="-127"/>
              </a:rPr>
              <a:t>amazondynamodb</a:t>
            </a:r>
            <a:r>
              <a:rPr lang="en-US" altLang="ko-KR" dirty="0">
                <a:latin typeface="Calibri" panose="020F0502020204030204" pitchFamily="34" charset="0"/>
                <a:ea typeface="Malgun Gothic" panose="020B0503020000020004" pitchFamily="34" charset="-127"/>
              </a:rPr>
              <a:t>/latest/</a:t>
            </a:r>
            <a:r>
              <a:rPr lang="en-US" altLang="ko-KR" dirty="0" err="1">
                <a:latin typeface="Calibri" panose="020F0502020204030204" pitchFamily="34" charset="0"/>
                <a:ea typeface="Malgun Gothic" panose="020B0503020000020004" pitchFamily="34" charset="-127"/>
              </a:rPr>
              <a:t>developerguide</a:t>
            </a:r>
            <a:r>
              <a:rPr lang="en-US" altLang="ko-KR" dirty="0">
                <a:latin typeface="Calibri" panose="020F0502020204030204" pitchFamily="34" charset="0"/>
                <a:ea typeface="Malgun Gothic" panose="020B0503020000020004" pitchFamily="34" charset="-127"/>
              </a:rPr>
              <a:t>/</a:t>
            </a:r>
            <a:r>
              <a:rPr lang="en-US" altLang="ko-KR" dirty="0" err="1">
                <a:latin typeface="Calibri" panose="020F0502020204030204" pitchFamily="34" charset="0"/>
                <a:ea typeface="Malgun Gothic" panose="020B0503020000020004" pitchFamily="34" charset="-127"/>
              </a:rPr>
              <a:t>Expressions.ExpressionAttributeNames.html</a:t>
            </a:r>
            <a:endParaRPr lang="en-US" altLang="ko-KR" dirty="0">
              <a:latin typeface="Calibri" panose="020F0502020204030204" pitchFamily="34" charset="0"/>
              <a:ea typeface="Malgun Gothic" panose="020B0503020000020004" pitchFamily="34" charset="-127"/>
            </a:endParaRPr>
          </a:p>
          <a:p>
            <a:pPr marL="0" indent="0">
              <a:buNone/>
            </a:pPr>
            <a:r>
              <a:rPr lang="en-US" altLang="ko-KR" dirty="0">
                <a:latin typeface="Courier New" panose="02070309020205020404" pitchFamily="49" charset="0"/>
                <a:cs typeface="Courier New" panose="02070309020205020404" pitchFamily="49" charset="0"/>
              </a:rPr>
              <a:t>Ex) </a:t>
            </a:r>
            <a:r>
              <a:rPr lang="en-US" altLang="ko-KR" dirty="0" err="1">
                <a:latin typeface="Courier New" panose="02070309020205020404" pitchFamily="49" charset="0"/>
                <a:cs typeface="Courier New" panose="02070309020205020404" pitchFamily="49" charset="0"/>
              </a:rPr>
              <a:t>aws</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dynamodb</a:t>
            </a:r>
            <a:r>
              <a:rPr lang="en-US" altLang="ko-KR" dirty="0">
                <a:latin typeface="Courier New" panose="02070309020205020404" pitchFamily="49" charset="0"/>
                <a:cs typeface="Courier New" panose="02070309020205020404" pitchFamily="49" charset="0"/>
              </a:rPr>
              <a:t> get-item \     </a:t>
            </a:r>
          </a:p>
          <a:p>
            <a:pPr marL="0" indent="0">
              <a:buNone/>
            </a:pPr>
            <a:r>
              <a:rPr lang="en-US" altLang="ko-KR" dirty="0">
                <a:latin typeface="Courier New" panose="02070309020205020404" pitchFamily="49" charset="0"/>
                <a:cs typeface="Courier New" panose="02070309020205020404" pitchFamily="49" charset="0"/>
              </a:rPr>
              <a:t>--table-name </a:t>
            </a:r>
            <a:r>
              <a:rPr lang="en-US" altLang="ko-KR" dirty="0" err="1">
                <a:latin typeface="Courier New" panose="02070309020205020404" pitchFamily="49" charset="0"/>
                <a:cs typeface="Courier New" panose="02070309020205020404" pitchFamily="49" charset="0"/>
              </a:rPr>
              <a:t>ProductCatalog</a:t>
            </a:r>
            <a:r>
              <a:rPr lang="en-US" altLang="ko-KR" dirty="0">
                <a:latin typeface="Courier New" panose="02070309020205020404" pitchFamily="49" charset="0"/>
                <a:cs typeface="Courier New" panose="02070309020205020404" pitchFamily="49" charset="0"/>
              </a:rPr>
              <a:t> \     </a:t>
            </a:r>
          </a:p>
          <a:p>
            <a:pPr marL="0" indent="0">
              <a:buNone/>
            </a:pPr>
            <a:r>
              <a:rPr lang="en-US" altLang="ko-KR" dirty="0">
                <a:latin typeface="Courier New" panose="02070309020205020404" pitchFamily="49" charset="0"/>
                <a:cs typeface="Courier New" panose="02070309020205020404" pitchFamily="49" charset="0"/>
              </a:rPr>
              <a:t>--key '{"Id":{"N":"123"}}' \     </a:t>
            </a:r>
          </a:p>
          <a:p>
            <a:pPr marL="0" indent="0">
              <a:buNone/>
            </a:pPr>
            <a:r>
              <a:rPr lang="en-US" altLang="ko-KR" dirty="0">
                <a:latin typeface="Courier New" panose="02070309020205020404" pitchFamily="49" charset="0"/>
                <a:cs typeface="Courier New" panose="02070309020205020404" pitchFamily="49" charset="0"/>
              </a:rPr>
              <a:t>--projection-expression "#c" \     </a:t>
            </a:r>
          </a:p>
          <a:p>
            <a:pPr marL="0" indent="0">
              <a:buNone/>
            </a:pPr>
            <a:r>
              <a:rPr lang="en-US" altLang="ko-KR" dirty="0">
                <a:latin typeface="Courier New" panose="02070309020205020404" pitchFamily="49" charset="0"/>
                <a:cs typeface="Courier New" panose="02070309020205020404" pitchFamily="49" charset="0"/>
              </a:rPr>
              <a:t>--expression-attribute-names '{"#</a:t>
            </a:r>
            <a:r>
              <a:rPr lang="en-US" altLang="ko-KR" dirty="0" err="1">
                <a:latin typeface="Courier New" panose="02070309020205020404" pitchFamily="49" charset="0"/>
                <a:cs typeface="Courier New" panose="02070309020205020404" pitchFamily="49" charset="0"/>
              </a:rPr>
              <a:t>c":"Comment</a:t>
            </a:r>
            <a:r>
              <a:rPr lang="en-US" altLang="ko-KR" dirty="0">
                <a:latin typeface="Courier New" panose="02070309020205020404" pitchFamily="49" charset="0"/>
                <a:cs typeface="Courier New" panose="02070309020205020404" pitchFamily="49" charset="0"/>
              </a:rPr>
              <a:t>"}’</a:t>
            </a:r>
          </a:p>
          <a:p>
            <a:r>
              <a:rPr lang="en-US" altLang="ko-KR" dirty="0">
                <a:latin typeface="Calibri" panose="020F0502020204030204" pitchFamily="34" charset="0"/>
                <a:ea typeface="Malgun Gothic" panose="020B0503020000020004" pitchFamily="34" charset="-127"/>
              </a:rPr>
              <a:t>-&gt; https://</a:t>
            </a:r>
            <a:r>
              <a:rPr lang="en-US" altLang="ko-KR" dirty="0" err="1">
                <a:latin typeface="Calibri" panose="020F0502020204030204" pitchFamily="34" charset="0"/>
                <a:ea typeface="Malgun Gothic" panose="020B0503020000020004" pitchFamily="34" charset="-127"/>
              </a:rPr>
              <a:t>docs.aws.amazon.com</a:t>
            </a:r>
            <a:r>
              <a:rPr lang="en-US" altLang="ko-KR" dirty="0">
                <a:latin typeface="Calibri" panose="020F0502020204030204" pitchFamily="34" charset="0"/>
                <a:ea typeface="Malgun Gothic" panose="020B0503020000020004" pitchFamily="34" charset="-127"/>
              </a:rPr>
              <a:t>/</a:t>
            </a:r>
            <a:r>
              <a:rPr lang="en-US" altLang="ko-KR" dirty="0" err="1">
                <a:latin typeface="Calibri" panose="020F0502020204030204" pitchFamily="34" charset="0"/>
                <a:ea typeface="Malgun Gothic" panose="020B0503020000020004" pitchFamily="34" charset="-127"/>
              </a:rPr>
              <a:t>ko_kr</a:t>
            </a:r>
            <a:r>
              <a:rPr lang="en-US" altLang="ko-KR" dirty="0">
                <a:latin typeface="Calibri" panose="020F0502020204030204" pitchFamily="34" charset="0"/>
                <a:ea typeface="Malgun Gothic" panose="020B0503020000020004" pitchFamily="34" charset="-127"/>
              </a:rPr>
              <a:t>/</a:t>
            </a:r>
            <a:r>
              <a:rPr lang="en-US" altLang="ko-KR" dirty="0" err="1">
                <a:latin typeface="Calibri" panose="020F0502020204030204" pitchFamily="34" charset="0"/>
                <a:ea typeface="Malgun Gothic" panose="020B0503020000020004" pitchFamily="34" charset="-127"/>
              </a:rPr>
              <a:t>amazondynamodb</a:t>
            </a:r>
            <a:r>
              <a:rPr lang="en-US" altLang="ko-KR" dirty="0">
                <a:latin typeface="Calibri" panose="020F0502020204030204" pitchFamily="34" charset="0"/>
                <a:ea typeface="Malgun Gothic" panose="020B0503020000020004" pitchFamily="34" charset="-127"/>
              </a:rPr>
              <a:t>/latest/</a:t>
            </a:r>
            <a:r>
              <a:rPr lang="en-US" altLang="ko-KR" dirty="0" err="1">
                <a:latin typeface="Calibri" panose="020F0502020204030204" pitchFamily="34" charset="0"/>
                <a:ea typeface="Malgun Gothic" panose="020B0503020000020004" pitchFamily="34" charset="-127"/>
              </a:rPr>
              <a:t>developerguide</a:t>
            </a:r>
            <a:r>
              <a:rPr lang="en-US" altLang="ko-KR" dirty="0">
                <a:latin typeface="Calibri" panose="020F0502020204030204" pitchFamily="34" charset="0"/>
                <a:ea typeface="Malgun Gothic" panose="020B0503020000020004" pitchFamily="34" charset="-127"/>
              </a:rPr>
              <a:t>/</a:t>
            </a:r>
            <a:r>
              <a:rPr lang="en-US" altLang="ko-KR" dirty="0" err="1">
                <a:latin typeface="Calibri" panose="020F0502020204030204" pitchFamily="34" charset="0"/>
                <a:ea typeface="Malgun Gothic" panose="020B0503020000020004" pitchFamily="34" charset="-127"/>
              </a:rPr>
              <a:t>Expressions.ExpressionAttributeValues.html</a:t>
            </a:r>
            <a:endParaRPr lang="en-US" altLang="ko-KR" dirty="0">
              <a:latin typeface="Calibri" panose="020F0502020204030204" pitchFamily="34" charset="0"/>
              <a:ea typeface="Malgun Gothic" panose="020B0503020000020004" pitchFamily="34" charset="-127"/>
            </a:endParaRPr>
          </a:p>
          <a:p>
            <a:r>
              <a:rPr lang="en-US" dirty="0" err="1"/>
              <a:t>aws</a:t>
            </a:r>
            <a:r>
              <a:rPr lang="en-US" dirty="0"/>
              <a:t> </a:t>
            </a:r>
            <a:r>
              <a:rPr lang="en-US" dirty="0" err="1"/>
              <a:t>dynamodb</a:t>
            </a:r>
            <a:r>
              <a:rPr lang="en-US" dirty="0"/>
              <a:t> scan \ --table-name </a:t>
            </a:r>
            <a:r>
              <a:rPr lang="en-US" dirty="0" err="1"/>
              <a:t>ProductCatalog</a:t>
            </a:r>
            <a:r>
              <a:rPr lang="en-US" dirty="0"/>
              <a:t> \ --filter-expression "contains(Color, :c) and Price &lt;= :p" \ --expression-attribute-values file://</a:t>
            </a:r>
            <a:r>
              <a:rPr lang="en-US" dirty="0" err="1"/>
              <a:t>values.json</a:t>
            </a:r>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745920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88044"/>
          </a:xfrm>
        </p:spPr>
        <p:txBody>
          <a:bodyPr/>
          <a:lstStyle/>
          <a:p>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Query</a:t>
            </a:r>
            <a:r>
              <a:rPr lang="ko-KR" dirty="0">
                <a:latin typeface="Calibri" panose="020F0502020204030204" pitchFamily="34" charset="0"/>
                <a:ea typeface="Malgun Gothic" panose="020B0503020000020004" pitchFamily="34" charset="-127"/>
              </a:rPr>
              <a:t> 및 </a:t>
            </a:r>
            <a:r>
              <a:rPr lang="ko-KR" dirty="0" err="1">
                <a:latin typeface="Calibri" panose="020F0502020204030204" pitchFamily="34" charset="0"/>
                <a:ea typeface="Malgun Gothic" panose="020B0503020000020004" pitchFamily="34" charset="-127"/>
              </a:rPr>
              <a:t>Scan</a:t>
            </a:r>
            <a:r>
              <a:rPr lang="ko-KR" dirty="0">
                <a:latin typeface="Calibri" panose="020F0502020204030204" pitchFamily="34" charset="0"/>
                <a:ea typeface="Malgun Gothic" panose="020B0503020000020004" pitchFamily="34" charset="-127"/>
              </a:rPr>
              <a:t> 작업에서 반환한 결과의 페이지를 매깁니다. Limit </a:t>
            </a:r>
            <a:r>
              <a:rPr lang="ko-KR" dirty="0" err="1">
                <a:latin typeface="Calibri" panose="020F0502020204030204" pitchFamily="34" charset="0"/>
                <a:ea typeface="Malgun Gothic" panose="020B0503020000020004" pitchFamily="34" charset="-127"/>
              </a:rPr>
              <a:t>파라미터를</a:t>
            </a:r>
            <a:r>
              <a:rPr lang="ko-KR" dirty="0">
                <a:latin typeface="Calibri" panose="020F0502020204030204" pitchFamily="34" charset="0"/>
                <a:ea typeface="Malgun Gothic" panose="020B0503020000020004" pitchFamily="34" charset="-127"/>
              </a:rPr>
              <a:t> 설정하여 결과 세트에 반환될 항목 수를 제어할 수 있습니다.</a:t>
            </a:r>
          </a:p>
          <a:p>
            <a:r>
              <a:rPr lang="ko-KR" dirty="0" err="1">
                <a:latin typeface="Calibri" panose="020F0502020204030204" pitchFamily="34" charset="0"/>
                <a:ea typeface="Malgun Gothic" panose="020B0503020000020004" pitchFamily="34" charset="-127"/>
              </a:rPr>
              <a:t>Query</a:t>
            </a:r>
            <a:r>
              <a:rPr lang="ko-KR" dirty="0">
                <a:latin typeface="Calibri" panose="020F0502020204030204" pitchFamily="34" charset="0"/>
                <a:ea typeface="Malgun Gothic" panose="020B0503020000020004" pitchFamily="34" charset="-127"/>
              </a:rPr>
              <a:t> 및 </a:t>
            </a:r>
            <a:r>
              <a:rPr lang="ko-KR" dirty="0" err="1">
                <a:latin typeface="Calibri" panose="020F0502020204030204" pitchFamily="34" charset="0"/>
                <a:ea typeface="Malgun Gothic" panose="020B0503020000020004" pitchFamily="34" charset="-127"/>
              </a:rPr>
              <a:t>Scan</a:t>
            </a:r>
            <a:r>
              <a:rPr lang="ko-KR" dirty="0">
                <a:latin typeface="Calibri" panose="020F0502020204030204" pitchFamily="34" charset="0"/>
                <a:ea typeface="Malgun Gothic" panose="020B0503020000020004" pitchFamily="34" charset="-127"/>
              </a:rPr>
              <a:t> 작업의 페이지 매김 기능을 사용합니다. </a:t>
            </a:r>
            <a:r>
              <a:rPr lang="ko-KR" dirty="0" err="1">
                <a:latin typeface="Calibri" panose="020F0502020204030204" pitchFamily="34" charset="0"/>
                <a:ea typeface="Malgun Gothic" panose="020B0503020000020004" pitchFamily="34" charset="-127"/>
              </a:rPr>
              <a:t>호출당</a:t>
            </a:r>
            <a:r>
              <a:rPr lang="ko-KR" dirty="0">
                <a:latin typeface="Calibri" panose="020F0502020204030204" pitchFamily="34" charset="0"/>
                <a:ea typeface="Malgun Gothic" panose="020B0503020000020004" pitchFamily="34" charset="-127"/>
              </a:rPr>
              <a:t> 반환되는 결과 수를 제한합니다.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예를 들어 필터 표현식 없이 한도 값을 25로 하여 </a:t>
            </a:r>
            <a:r>
              <a:rPr lang="ko-KR" dirty="0" err="1">
                <a:latin typeface="Calibri" panose="020F0502020204030204" pitchFamily="34" charset="0"/>
                <a:ea typeface="Malgun Gothic" panose="020B0503020000020004" pitchFamily="34" charset="-127"/>
              </a:rPr>
              <a:t>Query</a:t>
            </a:r>
            <a:r>
              <a:rPr lang="ko-KR" dirty="0">
                <a:latin typeface="Calibri" panose="020F0502020204030204" pitchFamily="34" charset="0"/>
                <a:ea typeface="Malgun Gothic" panose="020B0503020000020004" pitchFamily="34" charset="-127"/>
              </a:rPr>
              <a:t> 및 </a:t>
            </a:r>
            <a:r>
              <a:rPr lang="ko-KR" dirty="0" err="1">
                <a:latin typeface="Calibri" panose="020F0502020204030204" pitchFamily="34" charset="0"/>
                <a:ea typeface="Malgun Gothic" panose="020B0503020000020004" pitchFamily="34" charset="-127"/>
              </a:rPr>
              <a:t>Scan</a:t>
            </a:r>
            <a:r>
              <a:rPr lang="ko-KR" dirty="0">
                <a:latin typeface="Calibri" panose="020F0502020204030204" pitchFamily="34" charset="0"/>
                <a:ea typeface="Malgun Gothic" panose="020B0503020000020004" pitchFamily="34" charset="-127"/>
              </a:rPr>
              <a:t> 작업을 실행하는 경우, </a:t>
            </a:r>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요청의 키 조건과 일치하는 처음 25개의 항목을 반환합니다. 사용자가 필터 표현식을 제공하는 경우, </a:t>
            </a:r>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25개의 항목에 필터 표현식을 적용하고 필터 표현식을 충족하는 25개 항목의 하위 세트를 반환합니다.</a:t>
            </a:r>
          </a:p>
          <a:p>
            <a:endParaRPr lang="ko-KR" baseline="0" dirty="0">
              <a:latin typeface="Calibri" panose="020F0502020204030204" pitchFamily="34" charset="0"/>
              <a:ea typeface="Malgun Gothic" panose="020B0503020000020004" pitchFamily="34" charset="-127"/>
              <a:cs typeface="Arial" panose="020B0604020202020204" pitchFamily="34" charset="0"/>
            </a:endParaRPr>
          </a:p>
          <a:p>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이 작업이 테이블에서 </a:t>
            </a:r>
            <a:r>
              <a:rPr lang="ko-KR" b="1" dirty="0">
                <a:latin typeface="Calibri" panose="020F0502020204030204" pitchFamily="34" charset="0"/>
                <a:ea typeface="Malgun Gothic" panose="020B0503020000020004" pitchFamily="34" charset="-127"/>
              </a:rPr>
              <a:t>일치하는 모든 항목을 반환하지 않은 경우 </a:t>
            </a:r>
            <a:r>
              <a:rPr lang="ko-KR" b="1" baseline="0" dirty="0">
                <a:latin typeface="Calibri" panose="020F0502020204030204" pitchFamily="34" charset="0"/>
                <a:ea typeface="Malgun Gothic" panose="020B0503020000020004" pitchFamily="34" charset="-127"/>
              </a:rPr>
              <a:t>LastEvaluatedKey</a:t>
            </a:r>
            <a:r>
              <a:rPr lang="ko-KR" b="1" dirty="0">
                <a:latin typeface="Calibri" panose="020F0502020204030204" pitchFamily="34" charset="0"/>
                <a:ea typeface="Malgun Gothic" panose="020B0503020000020004" pitchFamily="34" charset="-127"/>
              </a:rPr>
              <a:t> 값을 반환</a:t>
            </a:r>
            <a:r>
              <a:rPr lang="ko-KR" dirty="0">
                <a:latin typeface="Calibri" panose="020F0502020204030204" pitchFamily="34" charset="0"/>
                <a:ea typeface="Malgun Gothic" panose="020B0503020000020004" pitchFamily="34" charset="-127"/>
              </a:rPr>
              <a:t>합니다. 테이블에서 일치하는 모든 항목을 검색하려면 </a:t>
            </a:r>
            <a:r>
              <a:rPr lang="ko-KR" b="1" dirty="0">
                <a:latin typeface="Calibri" panose="020F0502020204030204" pitchFamily="34" charset="0"/>
                <a:ea typeface="Malgun Gothic" panose="020B0503020000020004" pitchFamily="34" charset="-127"/>
              </a:rPr>
              <a:t>이전 요청의 </a:t>
            </a:r>
            <a:r>
              <a:rPr lang="ko-KR" b="1" baseline="0" dirty="0">
                <a:latin typeface="Calibri" panose="020F0502020204030204" pitchFamily="34" charset="0"/>
                <a:ea typeface="Malgun Gothic" panose="020B0503020000020004" pitchFamily="34" charset="-127"/>
              </a:rPr>
              <a:t>LastEvaluatedKey</a:t>
            </a:r>
            <a:r>
              <a:rPr lang="ko-KR" b="1" dirty="0">
                <a:latin typeface="Calibri" panose="020F0502020204030204" pitchFamily="34" charset="0"/>
                <a:ea typeface="Malgun Gothic" panose="020B0503020000020004" pitchFamily="34" charset="-127"/>
              </a:rPr>
              <a:t> 값을 다음 요청의 </a:t>
            </a:r>
            <a:r>
              <a:rPr lang="ko-KR" b="1" baseline="0" dirty="0">
                <a:latin typeface="Calibri" panose="020F0502020204030204" pitchFamily="34" charset="0"/>
                <a:ea typeface="Malgun Gothic" panose="020B0503020000020004" pitchFamily="34" charset="-127"/>
              </a:rPr>
              <a:t>ExclusiveStartKey</a:t>
            </a:r>
            <a:r>
              <a:rPr lang="ko-KR" b="1" dirty="0">
                <a:latin typeface="Calibri" panose="020F0502020204030204" pitchFamily="34" charset="0"/>
                <a:ea typeface="Malgun Gothic" panose="020B0503020000020004" pitchFamily="34" charset="-127"/>
              </a:rPr>
              <a:t> 값으로 사용</a:t>
            </a:r>
            <a:r>
              <a:rPr lang="ko-KR" dirty="0">
                <a:latin typeface="Calibri" panose="020F0502020204030204" pitchFamily="34" charset="0"/>
                <a:ea typeface="Malgun Gothic" panose="020B0503020000020004" pitchFamily="34" charset="-127"/>
              </a:rPr>
              <a:t>합니다. </a:t>
            </a:r>
            <a:r>
              <a:rPr lang="ko-KR" baseline="0" dirty="0">
                <a:latin typeface="Calibri" panose="020F0502020204030204" pitchFamily="34" charset="0"/>
                <a:ea typeface="Malgun Gothic" panose="020B0503020000020004" pitchFamily="34" charset="-127"/>
              </a:rPr>
              <a:t>LastEvaluatedKey</a:t>
            </a:r>
            <a:r>
              <a:rPr lang="ko-KR" dirty="0">
                <a:latin typeface="Calibri" panose="020F0502020204030204" pitchFamily="34" charset="0"/>
                <a:ea typeface="Malgun Gothic" panose="020B0503020000020004" pitchFamily="34" charset="-127"/>
              </a:rPr>
              <a:t> 값이 널이 될 때까지 이 작업을 반복합니다. 널 값은 더 이상 결과가 존재하지 않는다는 것을 의미합니다.</a:t>
            </a:r>
          </a:p>
          <a:p>
            <a:endParaRPr lang="ko-KR" baseline="0" dirty="0">
              <a:latin typeface="Calibri" panose="020F0502020204030204" pitchFamily="34" charset="0"/>
              <a:ea typeface="Malgun Gothic" panose="020B0503020000020004" pitchFamily="34" charset="-127"/>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a:latin typeface="Calibri" panose="020F0502020204030204" pitchFamily="34" charset="0"/>
                <a:ea typeface="Malgun Gothic" panose="020B0503020000020004" pitchFamily="34" charset="-127"/>
              </a:rPr>
              <a:t>자세한 내용은 </a:t>
            </a:r>
            <a:r>
              <a:rPr lang="ko-KR" dirty="0">
                <a:latin typeface="Calibri" panose="020F0502020204030204" pitchFamily="34" charset="0"/>
                <a:ea typeface="Malgun Gothic" panose="020B0503020000020004" pitchFamily="34" charset="-127"/>
                <a:hlinkClick r:id="rId3"/>
              </a:rPr>
              <a:t>http://docs.aws.amazon.com/amazondynamodb/latest/developerguide/</a:t>
            </a:r>
            <a:r>
              <a:rPr lang="ko-KR" dirty="0" err="1">
                <a:latin typeface="Calibri" panose="020F0502020204030204" pitchFamily="34" charset="0"/>
                <a:ea typeface="Malgun Gothic" panose="020B0503020000020004" pitchFamily="34" charset="-127"/>
                <a:hlinkClick r:id="rId3"/>
              </a:rPr>
              <a:t>QueryAndScan.html#Pagination</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참조하십시오.</a:t>
            </a:r>
          </a:p>
          <a:p>
            <a:endParaRPr lang="ko-KR" baseline="0" dirty="0">
              <a:latin typeface="Calibri" panose="020F0502020204030204" pitchFamily="34" charset="0"/>
              <a:ea typeface="Malgun Gothic" panose="020B0503020000020004" pitchFamily="34" charset="-127"/>
              <a:cs typeface="Arial" panose="020B0604020202020204" pitchFamily="34" charset="0"/>
            </a:endParaRPr>
          </a:p>
          <a:p>
            <a:endParaRPr lang="ko-KR" dirty="0">
              <a:latin typeface="Calibri" panose="020F0502020204030204" pitchFamily="34" charset="0"/>
              <a:ea typeface="Malgun Gothic" panose="020B0503020000020004" pitchFamily="34" charset="-127"/>
              <a:cs typeface="Arial" panose="020B0604020202020204" pitchFamily="34" charset="0"/>
            </a:endParaRPr>
          </a:p>
          <a:p>
            <a:endParaRPr lang="ko-KR" dirty="0">
              <a:latin typeface="Calibri" panose="020F0502020204030204" pitchFamily="34" charset="0"/>
              <a:ea typeface="Malgun Gothic" panose="020B0503020000020004" pitchFamily="34" charset="-127"/>
              <a:cs typeface="Arial" panose="020B0604020202020204" pitchFamily="34" charset="0"/>
            </a:endParaRPr>
          </a:p>
        </p:txBody>
      </p:sp>
    </p:spTree>
    <p:extLst>
      <p:ext uri="{BB962C8B-B14F-4D97-AF65-F5344CB8AC3E}">
        <p14:creationId xmlns:p14="http://schemas.microsoft.com/office/powerpoint/2010/main" val="1968052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dirty="0">
                <a:latin typeface="Calibri" panose="020F0502020204030204" pitchFamily="34" charset="0"/>
                <a:ea typeface="Malgun Gothic" panose="020B0503020000020004" pitchFamily="34" charset="-127"/>
              </a:rPr>
              <a:t>GetItem 작업을 사용하여 </a:t>
            </a:r>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테이블에서 </a:t>
            </a:r>
            <a:r>
              <a:rPr lang="ko-KR" b="1" dirty="0">
                <a:latin typeface="Calibri" panose="020F0502020204030204" pitchFamily="34" charset="0"/>
                <a:ea typeface="Malgun Gothic" panose="020B0503020000020004" pitchFamily="34" charset="-127"/>
              </a:rPr>
              <a:t>특정 항목을 검색</a:t>
            </a:r>
            <a:r>
              <a:rPr lang="ko-KR" dirty="0">
                <a:latin typeface="Calibri" panose="020F0502020204030204" pitchFamily="34" charset="0"/>
                <a:ea typeface="Malgun Gothic" panose="020B0503020000020004" pitchFamily="34" charset="-127"/>
              </a:rPr>
              <a:t>합니다.</a:t>
            </a:r>
          </a:p>
          <a:p>
            <a:r>
              <a:rPr lang="ko-KR" dirty="0">
                <a:latin typeface="Calibri" panose="020F0502020204030204" pitchFamily="34" charset="0"/>
                <a:ea typeface="Malgun Gothic" panose="020B0503020000020004" pitchFamily="34" charset="-127"/>
              </a:rPr>
              <a:t>테이블에서 </a:t>
            </a:r>
            <a:r>
              <a:rPr lang="ko-KR" b="1" dirty="0">
                <a:latin typeface="Calibri" panose="020F0502020204030204" pitchFamily="34" charset="0"/>
                <a:ea typeface="Malgun Gothic" panose="020B0503020000020004" pitchFamily="34" charset="-127"/>
              </a:rPr>
              <a:t>단일 항목을 검색하려면 테이블 이름과 전체 기본 키(파티션 키와 정렬 키(존재하는 경우))</a:t>
            </a:r>
            <a:r>
              <a:rPr lang="ko-KR" b="1" dirty="0" err="1">
                <a:latin typeface="Calibri" panose="020F0502020204030204" pitchFamily="34" charset="0"/>
                <a:ea typeface="Malgun Gothic" panose="020B0503020000020004" pitchFamily="34" charset="-127"/>
              </a:rPr>
              <a:t>를</a:t>
            </a:r>
            <a:r>
              <a:rPr lang="ko-KR" b="1" dirty="0">
                <a:latin typeface="Calibri" panose="020F0502020204030204" pitchFamily="34" charset="0"/>
                <a:ea typeface="Malgun Gothic" panose="020B0503020000020004" pitchFamily="34" charset="-127"/>
              </a:rPr>
              <a:t> 지정</a:t>
            </a:r>
            <a:r>
              <a:rPr lang="ko-KR" dirty="0">
                <a:latin typeface="Calibri" panose="020F0502020204030204" pitchFamily="34" charset="0"/>
                <a:ea typeface="Malgun Gothic" panose="020B0503020000020004" pitchFamily="34" charset="-127"/>
              </a:rPr>
              <a:t>해야 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전체 항목을 검색하는 대신 특정 속성만 검색하려면 선택적으로 </a:t>
            </a:r>
            <a:r>
              <a:rPr lang="ko-KR" dirty="0" err="1">
                <a:latin typeface="Calibri" panose="020F0502020204030204" pitchFamily="34" charset="0"/>
                <a:ea typeface="Malgun Gothic" panose="020B0503020000020004" pitchFamily="34" charset="-127"/>
              </a:rPr>
              <a:t>프로젝션</a:t>
            </a:r>
            <a:r>
              <a:rPr lang="ko-KR" dirty="0">
                <a:latin typeface="Calibri" panose="020F0502020204030204" pitchFamily="34" charset="0"/>
                <a:ea typeface="Malgun Gothic" panose="020B0503020000020004" pitchFamily="34" charset="-127"/>
              </a:rPr>
              <a:t> 표현식을 지정하면 됩니다. 기본적으로 항목의 모든 속성이 반환됩니다.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원하는 경우 강력한 일관된 읽기를 지정할 수 있습니다. 이 작업은 기본적으로 최종적 일관된 읽기를 사용합니다.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자세한 내용은 아래 참조:</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3"/>
              </a:rPr>
              <a:t>http://docs.aws.amazon.com/amazondynamodb/latest/developerguide/WorkingWithItems.html#WorkingWithItems.ReadingData</a:t>
            </a:r>
            <a:endParaRPr lang="ko-KR" dirty="0">
              <a:latin typeface="Calibri" panose="020F0502020204030204" pitchFamily="34" charset="0"/>
              <a:ea typeface="Malgun Gothic" panose="020B0503020000020004" pitchFamily="34" charset="-127"/>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a:latin typeface="Calibri" panose="020F0502020204030204" pitchFamily="34" charset="0"/>
                <a:ea typeface="Malgun Gothic" panose="020B0503020000020004" pitchFamily="34" charset="-127"/>
                <a:hlinkClick r:id="rId4"/>
              </a:rPr>
              <a:t>http://docs.aws.amazon.com/amazondynamodb/latest/APIReference/API_GetItem.html</a:t>
            </a:r>
            <a:r>
              <a:rPr lang="ko-KR" dirty="0">
                <a:latin typeface="Calibri" panose="020F0502020204030204" pitchFamily="34" charset="0"/>
                <a:ea typeface="Malgun Gothic" panose="020B0503020000020004" pitchFamily="34" charset="-127"/>
              </a:rPr>
              <a:t> </a:t>
            </a:r>
          </a:p>
          <a:p>
            <a:endParaRPr lang="ko-KR" baseline="0" dirty="0">
              <a:latin typeface="Calibri" panose="020F0502020204030204" pitchFamily="34" charset="0"/>
              <a:ea typeface="Malgun Gothic" panose="020B0503020000020004" pitchFamily="34" charset="-127"/>
            </a:endParaRP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608229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2"/>
            <a:ext cx="5852159" cy="3934500"/>
          </a:xfrm>
        </p:spPr>
        <p:txBody>
          <a:bodyPr/>
          <a:lstStyle/>
          <a:p>
            <a:r>
              <a:rPr lang="ko-KR" dirty="0">
                <a:latin typeface="Courier New" panose="02070309020205020404" pitchFamily="49" charset="0"/>
                <a:ea typeface="Malgun Gothic" panose="020B0503020000020004" pitchFamily="34" charset="-127"/>
              </a:rPr>
              <a:t>PutItem</a:t>
            </a:r>
            <a:r>
              <a:rPr lang="ko-KR" dirty="0">
                <a:ea typeface="Malgun Gothic" panose="020B0503020000020004" pitchFamily="34" charset="-127"/>
              </a:rPr>
              <a:t>, </a:t>
            </a:r>
            <a:r>
              <a:rPr lang="ko-KR" dirty="0">
                <a:latin typeface="Courier New" panose="02070309020205020404" pitchFamily="49" charset="0"/>
                <a:ea typeface="Malgun Gothic" panose="020B0503020000020004" pitchFamily="34" charset="-127"/>
              </a:rPr>
              <a:t>UpdateItem</a:t>
            </a:r>
            <a:r>
              <a:rPr lang="ko-KR" dirty="0">
                <a:ea typeface="Malgun Gothic" panose="020B0503020000020004" pitchFamily="34" charset="-127"/>
              </a:rPr>
              <a:t> 및 </a:t>
            </a:r>
            <a:r>
              <a:rPr lang="ko-KR" dirty="0">
                <a:latin typeface="Courier New" panose="02070309020205020404" pitchFamily="49" charset="0"/>
                <a:ea typeface="Malgun Gothic" panose="020B0503020000020004" pitchFamily="34" charset="-127"/>
              </a:rPr>
              <a:t>DeleteItem</a:t>
            </a:r>
            <a:r>
              <a:rPr lang="ko-KR" dirty="0">
                <a:ea typeface="Malgun Gothic" panose="020B0503020000020004" pitchFamily="34" charset="-127"/>
              </a:rPr>
              <a:t> 작업을 사용하여 </a:t>
            </a:r>
            <a:r>
              <a:rPr lang="ko-KR" dirty="0" err="1">
                <a:ea typeface="Malgun Gothic" panose="020B0503020000020004" pitchFamily="34" charset="-127"/>
              </a:rPr>
              <a:t>DynamoDB에</a:t>
            </a:r>
            <a:r>
              <a:rPr lang="ko-KR" dirty="0">
                <a:ea typeface="Malgun Gothic" panose="020B0503020000020004" pitchFamily="34" charset="-127"/>
              </a:rPr>
              <a:t> 대한 쓰기 작업을 수행합니다. 테이블 이름과 전체 기본 키를 지정해야 합니다. </a:t>
            </a:r>
          </a:p>
          <a:p>
            <a:pPr marL="0" marR="0" indent="0" algn="l" defTabSz="457200" rtl="0" eaLnBrk="1" fontAlgn="auto" latinLnBrk="0" hangingPunct="1">
              <a:lnSpc>
                <a:spcPct val="100000"/>
              </a:lnSpc>
              <a:spcBef>
                <a:spcPts val="0"/>
              </a:spcBef>
              <a:spcAft>
                <a:spcPts val="0"/>
              </a:spcAft>
              <a:buClrTx/>
              <a:buSzTx/>
              <a:buFontTx/>
              <a:buNone/>
              <a:tabLst/>
              <a:defRPr/>
            </a:pPr>
            <a:r>
              <a:rPr lang="ko-KR" dirty="0">
                <a:ea typeface="Malgun Gothic" panose="020B0503020000020004" pitchFamily="34" charset="-127"/>
              </a:rPr>
              <a:t>쓰기 작업을 사용하면 JSON 문서를 속성 값으로 저장할 수 있습니다.</a:t>
            </a:r>
          </a:p>
          <a:p>
            <a:pPr marL="0" marR="0" indent="0" algn="l" defTabSz="457200" rtl="0" eaLnBrk="1" fontAlgn="auto" latinLnBrk="0" hangingPunct="1">
              <a:lnSpc>
                <a:spcPct val="100000"/>
              </a:lnSpc>
              <a:spcBef>
                <a:spcPts val="0"/>
              </a:spcBef>
              <a:spcAft>
                <a:spcPts val="0"/>
              </a:spcAft>
              <a:buClrTx/>
              <a:buSzTx/>
              <a:buFontTx/>
              <a:buNone/>
              <a:tabLst/>
              <a:defRPr/>
            </a:pPr>
            <a:endParaRPr lang="ko-KR" baseline="0" dirty="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b="1" baseline="0" dirty="0">
                <a:latin typeface="Arial" panose="020B0604020202020204" pitchFamily="34" charset="0"/>
                <a:ea typeface="Malgun Gothic" panose="020B0503020000020004" pitchFamily="34" charset="-127"/>
              </a:rPr>
              <a:t>UpdateItem</a:t>
            </a:r>
          </a:p>
          <a:p>
            <a:pPr marL="0" marR="0" indent="0" algn="l" defTabSz="457200" rtl="0" eaLnBrk="1" fontAlgn="auto" latinLnBrk="0" hangingPunct="1">
              <a:lnSpc>
                <a:spcPct val="100000"/>
              </a:lnSpc>
              <a:spcBef>
                <a:spcPts val="0"/>
              </a:spcBef>
              <a:spcAft>
                <a:spcPts val="0"/>
              </a:spcAft>
              <a:buClrTx/>
              <a:buSzTx/>
              <a:buFontTx/>
              <a:buNone/>
              <a:tabLst/>
              <a:defRPr/>
            </a:pPr>
            <a:r>
              <a:rPr lang="ko-KR" dirty="0">
                <a:ea typeface="Malgun Gothic" panose="020B0503020000020004" pitchFamily="34" charset="-127"/>
              </a:rPr>
              <a:t>항목을 업데이트할 때는 업데이트 유형 및 값을 나타내는 업데이트 표현식을 지정해야 합니다. 업데이트 유형은 다음과 같습니다.</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baseline="0" dirty="0">
                <a:latin typeface="Courier New" panose="02070309020205020404" pitchFamily="49" charset="0"/>
                <a:ea typeface="Malgun Gothic" panose="020B0503020000020004" pitchFamily="34" charset="-127"/>
              </a:rPr>
              <a:t>SET</a:t>
            </a:r>
            <a:r>
              <a:rPr lang="ko-KR" dirty="0">
                <a:ea typeface="Malgun Gothic" panose="020B0503020000020004" pitchFamily="34" charset="-127"/>
              </a:rPr>
              <a:t>: 하나 이상의 속성 및 값을 항목에 추가합니다.</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baseline="0" dirty="0">
                <a:latin typeface="Courier New" panose="02070309020205020404" pitchFamily="49" charset="0"/>
                <a:ea typeface="Malgun Gothic" panose="020B0503020000020004" pitchFamily="34" charset="-127"/>
              </a:rPr>
              <a:t>REMOVE</a:t>
            </a:r>
            <a:r>
              <a:rPr lang="ko-KR" dirty="0">
                <a:ea typeface="Malgun Gothic" panose="020B0503020000020004" pitchFamily="34" charset="-127"/>
              </a:rPr>
              <a:t>: 하나 이상의 속성을 항목에서 제거합니다.</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baseline="0" dirty="0">
                <a:latin typeface="Courier New" panose="02070309020205020404" pitchFamily="49" charset="0"/>
                <a:ea typeface="Malgun Gothic" panose="020B0503020000020004" pitchFamily="34" charset="-127"/>
              </a:rPr>
              <a:t>ADD</a:t>
            </a:r>
            <a:r>
              <a:rPr lang="ko-KR" dirty="0">
                <a:ea typeface="Malgun Gothic" panose="020B0503020000020004" pitchFamily="34" charset="-127"/>
              </a:rPr>
              <a:t>: </a:t>
            </a:r>
            <a:r>
              <a:rPr lang="ko-KR" b="1" dirty="0">
                <a:ea typeface="Malgun Gothic" panose="020B0503020000020004" pitchFamily="34" charset="-127"/>
              </a:rPr>
              <a:t>속성이 아직 존재하지 않으면 지정된 값을 항목에 추가</a:t>
            </a:r>
            <a:r>
              <a:rPr lang="ko-KR" dirty="0">
                <a:ea typeface="Malgun Gothic" panose="020B0503020000020004" pitchFamily="34" charset="-127"/>
              </a:rPr>
              <a:t>합니다. 속성이 존재하면 </a:t>
            </a:r>
            <a:r>
              <a:rPr lang="ko-KR" dirty="0" err="1">
                <a:ea typeface="Malgun Gothic" panose="020B0503020000020004" pitchFamily="34" charset="-127"/>
              </a:rPr>
              <a:t>ADD의</a:t>
            </a:r>
            <a:r>
              <a:rPr lang="ko-KR" dirty="0">
                <a:ea typeface="Malgun Gothic" panose="020B0503020000020004" pitchFamily="34" charset="-127"/>
              </a:rPr>
              <a:t> 동작은 속성의 데이터 유형에 따라 달라집니다. 예를 들어 기존 속성이 숫자인 경우 제공된 값이 기존 속성 값에 추가됩니다. 기존 속성이 세트인 경우 제공된 값이 기존 세트에 추가됩니다.</a:t>
            </a:r>
            <a:r>
              <a:rPr lang="ko-KR" altLang="en-US" dirty="0">
                <a:ea typeface="Malgun Gothic" panose="020B0503020000020004" pitchFamily="34" charset="-127"/>
              </a:rPr>
              <a:t> </a:t>
            </a:r>
            <a:r>
              <a:rPr lang="en-US" altLang="ko-KR" dirty="0">
                <a:ea typeface="Malgun Gothic" panose="020B0503020000020004" pitchFamily="34" charset="-127"/>
              </a:rPr>
              <a:t>=&gt;</a:t>
            </a:r>
            <a:r>
              <a:rPr lang="ko-KR" altLang="en-US" dirty="0">
                <a:ea typeface="Malgun Gothic" panose="020B0503020000020004" pitchFamily="34" charset="-127"/>
              </a:rPr>
              <a:t> </a:t>
            </a:r>
            <a:r>
              <a:rPr lang="en-US" b="1" dirty="0"/>
              <a:t>ADD </a:t>
            </a:r>
            <a:r>
              <a:rPr lang="ko-KR" altLang="en-US" b="1" dirty="0"/>
              <a:t>보다 </a:t>
            </a:r>
            <a:r>
              <a:rPr lang="en-US" altLang="ko-KR" b="1" dirty="0"/>
              <a:t>(</a:t>
            </a:r>
            <a:r>
              <a:rPr lang="ko-KR" altLang="en-US" b="1" dirty="0"/>
              <a:t>숫자와 집합만 지원</a:t>
            </a:r>
            <a:r>
              <a:rPr lang="en-US" altLang="ko-KR" b="1" dirty="0"/>
              <a:t>)</a:t>
            </a:r>
            <a:r>
              <a:rPr lang="ko-KR" altLang="en-US" b="1" dirty="0"/>
              <a:t>는 </a:t>
            </a:r>
            <a:r>
              <a:rPr lang="en-US" b="1" dirty="0"/>
              <a:t>SET</a:t>
            </a:r>
            <a:r>
              <a:rPr lang="ko-KR" altLang="en-US" b="1" dirty="0"/>
              <a:t>을 권장</a:t>
            </a:r>
            <a:endParaRPr lang="ko-KR" dirty="0">
              <a:ea typeface="Malgun Gothic" panose="020B0503020000020004" pitchFamily="34" charset="-127"/>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baseline="0" dirty="0">
                <a:latin typeface="Courier New" panose="02070309020205020404" pitchFamily="49" charset="0"/>
                <a:ea typeface="Malgun Gothic" panose="020B0503020000020004" pitchFamily="34" charset="-127"/>
              </a:rPr>
              <a:t>DELETE</a:t>
            </a:r>
            <a:r>
              <a:rPr lang="ko-KR" dirty="0">
                <a:ea typeface="Malgun Gothic" panose="020B0503020000020004" pitchFamily="34" charset="-127"/>
              </a:rPr>
              <a:t>: </a:t>
            </a:r>
            <a:r>
              <a:rPr lang="ko-KR" b="1" dirty="0">
                <a:ea typeface="Malgun Gothic" panose="020B0503020000020004" pitchFamily="34" charset="-127"/>
              </a:rPr>
              <a:t>세트에서 요소를 삭제</a:t>
            </a:r>
            <a:r>
              <a:rPr lang="ko-KR" dirty="0">
                <a:ea typeface="Malgun Gothic" panose="020B0503020000020004" pitchFamily="34" charset="-127"/>
              </a:rPr>
              <a:t>합니다. 값 세트가 지정된 경우 해당 값이 이전 세트에서 제거됩니다. </a:t>
            </a:r>
          </a:p>
          <a:p>
            <a:r>
              <a:rPr lang="ko-KR" dirty="0">
                <a:ea typeface="Malgun Gothic" panose="020B0503020000020004" pitchFamily="34" charset="-127"/>
              </a:rPr>
              <a:t>자세한 내용은 아래 참조: </a:t>
            </a:r>
          </a:p>
          <a:p>
            <a:pPr marL="171450" indent="-171450">
              <a:buFont typeface="Arial" panose="020B0604020202020204" pitchFamily="34" charset="0"/>
              <a:buChar char="•"/>
            </a:pPr>
            <a:r>
              <a:rPr lang="ko-KR" dirty="0">
                <a:ea typeface="Malgun Gothic" panose="020B0503020000020004" pitchFamily="34" charset="-127"/>
                <a:hlinkClick r:id="rId3"/>
              </a:rPr>
              <a:t>http://docs.aws.amazon.com/amazondynamodb/latest/APIReference/API_UpdateItem.html#DDB-UpdateItem-request-UpdateExpression</a:t>
            </a:r>
            <a:endParaRPr lang="ko-KR" dirty="0">
              <a:ea typeface="Malgun Gothic" panose="020B0503020000020004" pitchFamily="34" charset="-127"/>
            </a:endParaRPr>
          </a:p>
          <a:p>
            <a:pPr marL="171450" indent="-171450">
              <a:buFont typeface="Arial" panose="020B0604020202020204" pitchFamily="34" charset="0"/>
              <a:buChar char="•"/>
            </a:pPr>
            <a:r>
              <a:rPr lang="ko-KR" dirty="0">
                <a:ea typeface="Malgun Gothic" panose="020B0503020000020004" pitchFamily="34" charset="-127"/>
                <a:hlinkClick r:id="rId4"/>
              </a:rPr>
              <a:t>http://docs.aws.amazon.com/amazondynamodb/latest/developerguide/Expressions.Modifying.html</a:t>
            </a:r>
            <a:r>
              <a:rPr lang="ko-KR" dirty="0">
                <a:ea typeface="Malgun Gothic" panose="020B0503020000020004" pitchFamily="34" charset="-127"/>
              </a:rPr>
              <a:t> </a:t>
            </a:r>
            <a:endParaRPr lang="ko-KR" baseline="0" dirty="0">
              <a:ea typeface="Malgun Gothic" panose="020B0503020000020004" pitchFamily="34" charset="-127"/>
            </a:endParaRPr>
          </a:p>
          <a:p>
            <a:endParaRPr lang="ko-KR" baseline="0" dirty="0">
              <a:ea typeface="Malgun Gothic" panose="020B0503020000020004" pitchFamily="34" charset="-127"/>
            </a:endParaRPr>
          </a:p>
          <a:p>
            <a:r>
              <a:rPr lang="ko-KR" b="1" baseline="0" dirty="0">
                <a:ea typeface="Malgun Gothic" panose="020B0503020000020004" pitchFamily="34" charset="-127"/>
              </a:rPr>
              <a:t>반환 값</a:t>
            </a:r>
          </a:p>
          <a:p>
            <a:r>
              <a:rPr lang="ko-KR" dirty="0">
                <a:ea typeface="Malgun Gothic" panose="020B0503020000020004" pitchFamily="34" charset="-127"/>
              </a:rPr>
              <a:t>다음과 같이 쓰기 작업을 수행하기 전에 항목의 상태에 대한 정보를 요청할 수 있습니다.</a:t>
            </a:r>
          </a:p>
          <a:p>
            <a:pPr marL="171450" indent="-171450">
              <a:buFont typeface="Arial" panose="020B0604020202020204" pitchFamily="34" charset="0"/>
              <a:buChar char="•"/>
            </a:pPr>
            <a:r>
              <a:rPr lang="ko-KR" baseline="0" dirty="0">
                <a:latin typeface="Courier New" panose="02070309020205020404" pitchFamily="49" charset="0"/>
                <a:ea typeface="Malgun Gothic" panose="020B0503020000020004" pitchFamily="34" charset="-127"/>
              </a:rPr>
              <a:t>UpdateItem</a:t>
            </a:r>
            <a:r>
              <a:rPr lang="ko-KR" dirty="0">
                <a:ea typeface="Malgun Gothic" panose="020B0503020000020004" pitchFamily="34" charset="-127"/>
              </a:rPr>
              <a:t>: </a:t>
            </a:r>
            <a:r>
              <a:rPr lang="ko-KR" b="1" dirty="0">
                <a:ea typeface="Malgun Gothic" panose="020B0503020000020004" pitchFamily="34" charset="-127"/>
              </a:rPr>
              <a:t>업데이트되기 전이나 후의 값을 보려면 작업에서 반환해야 하는 반환 값을 지정할 수 있습니다</a:t>
            </a:r>
            <a:r>
              <a:rPr lang="ko-KR" dirty="0">
                <a:ea typeface="Malgun Gothic" panose="020B0503020000020004" pitchFamily="34" charset="-127"/>
              </a:rPr>
              <a:t>. 예상되는 반환 값은 다음 중 하나로 설정될 수 있습니다.</a:t>
            </a:r>
          </a:p>
          <a:p>
            <a:pPr marL="628650" lvl="1" indent="-171450">
              <a:buFont typeface="Arial" panose="020B0604020202020204" pitchFamily="34" charset="0"/>
              <a:buChar char="•"/>
            </a:pPr>
            <a:r>
              <a:rPr lang="ko-KR" baseline="0" dirty="0">
                <a:latin typeface="Courier New" panose="02070309020205020404" pitchFamily="49" charset="0"/>
                <a:ea typeface="Malgun Gothic" panose="020B0503020000020004" pitchFamily="34" charset="-127"/>
              </a:rPr>
              <a:t>NONE</a:t>
            </a:r>
            <a:r>
              <a:rPr lang="ko-KR" dirty="0">
                <a:ea typeface="Malgun Gothic" panose="020B0503020000020004" pitchFamily="34" charset="-127"/>
              </a:rPr>
              <a:t>: </a:t>
            </a:r>
            <a:r>
              <a:rPr lang="ko-KR" baseline="0" dirty="0" err="1">
                <a:latin typeface="Courier New" panose="02070309020205020404" pitchFamily="49" charset="0"/>
                <a:ea typeface="Malgun Gothic" panose="020B0503020000020004" pitchFamily="34" charset="-127"/>
              </a:rPr>
              <a:t>ReturnValues</a:t>
            </a:r>
            <a:r>
              <a:rPr lang="ko-KR" dirty="0" err="1">
                <a:ea typeface="Malgun Gothic" panose="020B0503020000020004" pitchFamily="34" charset="-127"/>
              </a:rPr>
              <a:t>가</a:t>
            </a:r>
            <a:r>
              <a:rPr lang="ko-KR" dirty="0">
                <a:ea typeface="Malgun Gothic" panose="020B0503020000020004" pitchFamily="34" charset="-127"/>
              </a:rPr>
              <a:t> 지정되지 않았거나 값이 </a:t>
            </a:r>
            <a:r>
              <a:rPr lang="ko-KR" baseline="0" dirty="0" err="1">
                <a:latin typeface="Courier New" panose="02070309020205020404" pitchFamily="49" charset="0"/>
                <a:ea typeface="Malgun Gothic" panose="020B0503020000020004" pitchFamily="34" charset="-127"/>
              </a:rPr>
              <a:t>NONE</a:t>
            </a:r>
            <a:r>
              <a:rPr lang="ko-KR" dirty="0" err="1">
                <a:ea typeface="Malgun Gothic" panose="020B0503020000020004" pitchFamily="34" charset="-127"/>
              </a:rPr>
              <a:t>이면</a:t>
            </a:r>
            <a:r>
              <a:rPr lang="ko-KR" dirty="0">
                <a:ea typeface="Malgun Gothic" panose="020B0503020000020004" pitchFamily="34" charset="-127"/>
              </a:rPr>
              <a:t> 아무것도 반환되지 않습니다. (이 설정은 </a:t>
            </a:r>
            <a:r>
              <a:rPr lang="ko-KR" baseline="0" dirty="0" err="1">
                <a:latin typeface="Courier New" panose="02070309020205020404" pitchFamily="49" charset="0"/>
                <a:ea typeface="Malgun Gothic" panose="020B0503020000020004" pitchFamily="34" charset="-127"/>
              </a:rPr>
              <a:t>ReturnValues</a:t>
            </a:r>
            <a:r>
              <a:rPr lang="ko-KR" dirty="0" err="1">
                <a:ea typeface="Malgun Gothic" panose="020B0503020000020004" pitchFamily="34" charset="-127"/>
              </a:rPr>
              <a:t>의</a:t>
            </a:r>
            <a:r>
              <a:rPr lang="ko-KR" dirty="0">
                <a:ea typeface="Malgun Gothic" panose="020B0503020000020004" pitchFamily="34" charset="-127"/>
              </a:rPr>
              <a:t> 기본 설정입니다.)</a:t>
            </a:r>
            <a:endParaRPr lang="ko-KR" baseline="0" dirty="0">
              <a:latin typeface="Courier New" panose="02070309020205020404" pitchFamily="49" charset="0"/>
              <a:ea typeface="Malgun Gothic" panose="020B0503020000020004" pitchFamily="34" charset="-127"/>
              <a:cs typeface="Courier New" panose="02070309020205020404" pitchFamily="49" charset="0"/>
            </a:endParaRPr>
          </a:p>
          <a:p>
            <a:pPr marL="628650" lvl="1" indent="-171450">
              <a:buFont typeface="Arial" panose="020B0604020202020204" pitchFamily="34" charset="0"/>
              <a:buChar char="•"/>
            </a:pPr>
            <a:r>
              <a:rPr lang="ko-KR" baseline="0" dirty="0">
                <a:latin typeface="Courier New" panose="02070309020205020404" pitchFamily="49" charset="0"/>
                <a:ea typeface="Malgun Gothic" panose="020B0503020000020004" pitchFamily="34" charset="-127"/>
              </a:rPr>
              <a:t>ALL_OLD</a:t>
            </a:r>
            <a:r>
              <a:rPr lang="ko-KR" dirty="0">
                <a:ea typeface="Malgun Gothic" panose="020B0503020000020004" pitchFamily="34" charset="-127"/>
              </a:rPr>
              <a:t>: </a:t>
            </a:r>
            <a:r>
              <a:rPr lang="ko-KR" baseline="0" dirty="0" err="1">
                <a:latin typeface="Courier New" panose="02070309020205020404" pitchFamily="49" charset="0"/>
                <a:ea typeface="Malgun Gothic" panose="020B0503020000020004" pitchFamily="34" charset="-127"/>
              </a:rPr>
              <a:t>UpdateItem</a:t>
            </a:r>
            <a:r>
              <a:rPr lang="ko-KR" dirty="0" err="1">
                <a:ea typeface="Malgun Gothic" panose="020B0503020000020004" pitchFamily="34" charset="-127"/>
              </a:rPr>
              <a:t>이</a:t>
            </a:r>
            <a:r>
              <a:rPr lang="ko-KR" dirty="0">
                <a:ea typeface="Malgun Gothic" panose="020B0503020000020004" pitchFamily="34" charset="-127"/>
              </a:rPr>
              <a:t> 속성 이름 값 페어를 덮어쓰는 경우, 이전 항목의 콘텐츠가 반환됩니다.</a:t>
            </a:r>
          </a:p>
          <a:p>
            <a:pPr marL="628650" lvl="1" indent="-171450">
              <a:buFont typeface="Arial" panose="020B0604020202020204" pitchFamily="34" charset="0"/>
              <a:buChar char="•"/>
            </a:pPr>
            <a:r>
              <a:rPr lang="ko-KR" baseline="0" dirty="0">
                <a:latin typeface="Courier New" panose="02070309020205020404" pitchFamily="49" charset="0"/>
                <a:ea typeface="Malgun Gothic" panose="020B0503020000020004" pitchFamily="34" charset="-127"/>
              </a:rPr>
              <a:t>UPDATED_OLD</a:t>
            </a:r>
            <a:r>
              <a:rPr lang="ko-KR" dirty="0">
                <a:ea typeface="Malgun Gothic" panose="020B0503020000020004" pitchFamily="34" charset="-127"/>
              </a:rPr>
              <a:t>: 업데이트된 속성에 대해서만 이전 버전이 반환됩니다.</a:t>
            </a:r>
          </a:p>
          <a:p>
            <a:pPr marL="628650" lvl="1" indent="-171450">
              <a:buFont typeface="Arial" panose="020B0604020202020204" pitchFamily="34" charset="0"/>
              <a:buChar char="•"/>
            </a:pPr>
            <a:r>
              <a:rPr lang="ko-KR" baseline="0" dirty="0">
                <a:latin typeface="Courier New" panose="02070309020205020404" pitchFamily="49" charset="0"/>
                <a:ea typeface="Malgun Gothic" panose="020B0503020000020004" pitchFamily="34" charset="-127"/>
              </a:rPr>
              <a:t>ALL_NEW</a:t>
            </a:r>
            <a:r>
              <a:rPr lang="ko-KR" dirty="0">
                <a:ea typeface="Malgun Gothic" panose="020B0503020000020004" pitchFamily="34" charset="-127"/>
              </a:rPr>
              <a:t>: 새로운 항목 버전의 모든 속성이 반환됩니다.</a:t>
            </a:r>
          </a:p>
          <a:p>
            <a:pPr marL="628650" lvl="1" indent="-171450">
              <a:buFont typeface="Arial" panose="020B0604020202020204" pitchFamily="34" charset="0"/>
              <a:buChar char="•"/>
            </a:pPr>
            <a:r>
              <a:rPr lang="ko-KR" baseline="0" dirty="0">
                <a:latin typeface="Courier New" panose="02070309020205020404" pitchFamily="49" charset="0"/>
                <a:ea typeface="Malgun Gothic" panose="020B0503020000020004" pitchFamily="34" charset="-127"/>
              </a:rPr>
              <a:t>UPDATED_NEW</a:t>
            </a:r>
            <a:r>
              <a:rPr lang="ko-KR" dirty="0">
                <a:ea typeface="Malgun Gothic" panose="020B0503020000020004" pitchFamily="34" charset="-127"/>
              </a:rPr>
              <a:t>: 업데이트된 속성에 대해서만 새로운 버전이 반환됩니다.</a:t>
            </a:r>
          </a:p>
          <a:p>
            <a:pPr marL="171450" indent="-171450">
              <a:buFont typeface="Arial" panose="020B0604020202020204" pitchFamily="34" charset="0"/>
              <a:buChar char="•"/>
            </a:pPr>
            <a:r>
              <a:rPr lang="ko-KR" b="0" baseline="0" dirty="0">
                <a:latin typeface="Courier New" panose="02070309020205020404" pitchFamily="49" charset="0"/>
                <a:ea typeface="Malgun Gothic" panose="020B0503020000020004" pitchFamily="34" charset="-127"/>
              </a:rPr>
              <a:t>DeleteItem</a:t>
            </a:r>
            <a:r>
              <a:rPr lang="ko-KR" b="0" baseline="0" dirty="0">
                <a:ea typeface="Malgun Gothic" panose="020B0503020000020004" pitchFamily="34" charset="-127"/>
              </a:rPr>
              <a:t>: 삭제되기 전의 항목 값을 보려면 반환 값을 </a:t>
            </a:r>
            <a:r>
              <a:rPr lang="ko-KR" baseline="0" dirty="0" err="1">
                <a:latin typeface="Courier New" panose="02070309020205020404" pitchFamily="49" charset="0"/>
                <a:ea typeface="Malgun Gothic" panose="020B0503020000020004" pitchFamily="34" charset="-127"/>
              </a:rPr>
              <a:t>ALL_OLD</a:t>
            </a:r>
            <a:r>
              <a:rPr lang="ko-KR" dirty="0" err="1">
                <a:ea typeface="Malgun Gothic" panose="020B0503020000020004" pitchFamily="34" charset="-127"/>
              </a:rPr>
              <a:t>로</a:t>
            </a:r>
            <a:r>
              <a:rPr lang="ko-KR" dirty="0">
                <a:ea typeface="Malgun Gothic" panose="020B0503020000020004" pitchFamily="34" charset="-127"/>
              </a:rPr>
              <a:t> 설정합니다.</a:t>
            </a:r>
            <a:endParaRPr lang="ko-KR" b="0" baseline="0" dirty="0">
              <a:ea typeface="Malgun Gothic" panose="020B0503020000020004" pitchFamily="34" charset="-127"/>
            </a:endParaRPr>
          </a:p>
          <a:p>
            <a:endParaRPr lang="ko-KR" baseline="0" dirty="0">
              <a:ea typeface="Malgun Gothic" panose="020B0503020000020004" pitchFamily="34" charset="-127"/>
            </a:endParaRPr>
          </a:p>
          <a:p>
            <a:r>
              <a:rPr lang="ko-KR" dirty="0">
                <a:ea typeface="Malgun Gothic" panose="020B0503020000020004" pitchFamily="34" charset="-127"/>
              </a:rPr>
              <a:t>자세한 내용은 아래 참조: </a:t>
            </a:r>
          </a:p>
          <a:p>
            <a:pPr marL="171450" indent="-171450">
              <a:buFont typeface="Arial" panose="020B0604020202020204" pitchFamily="34" charset="0"/>
              <a:buChar char="•"/>
            </a:pPr>
            <a:r>
              <a:rPr lang="ko-KR" dirty="0">
                <a:ea typeface="Malgun Gothic" panose="020B0503020000020004" pitchFamily="34" charset="-127"/>
                <a:hlinkClick r:id="rId5"/>
              </a:rPr>
              <a:t>http://docs.aws.amazon.com/amazondynamodb/latest/developerguide/WorkingWithItems.html#WorkingWithItems.WritingData</a:t>
            </a:r>
            <a:endParaRPr lang="ko-KR" dirty="0">
              <a:ea typeface="Malgun Gothic" panose="020B0503020000020004" pitchFamily="34" charset="-127"/>
            </a:endParaRPr>
          </a:p>
          <a:p>
            <a:pPr marL="171450" indent="-171450">
              <a:buFont typeface="Arial" panose="020B0604020202020204" pitchFamily="34" charset="0"/>
              <a:buChar char="•"/>
            </a:pPr>
            <a:r>
              <a:rPr lang="ko-KR" dirty="0">
                <a:ea typeface="Malgun Gothic" panose="020B0503020000020004" pitchFamily="34" charset="-127"/>
                <a:hlinkClick r:id="rId6"/>
              </a:rPr>
              <a:t>http://docs.aws.amazon.com/amazondynamodb/latest/APIReference/API_PutItem.html</a:t>
            </a:r>
            <a:r>
              <a:rPr lang="ko-KR" dirty="0">
                <a:ea typeface="Malgun Gothic" panose="020B0503020000020004" pitchFamily="34" charset="-127"/>
              </a:rPr>
              <a:t> </a:t>
            </a:r>
          </a:p>
          <a:p>
            <a:pPr marL="171450" indent="-171450">
              <a:buFont typeface="Arial" panose="020B0604020202020204" pitchFamily="34" charset="0"/>
              <a:buChar char="•"/>
            </a:pPr>
            <a:r>
              <a:rPr lang="ko-KR" dirty="0">
                <a:ea typeface="Malgun Gothic" panose="020B0503020000020004" pitchFamily="34" charset="-127"/>
                <a:hlinkClick r:id="rId7"/>
              </a:rPr>
              <a:t>http://docs.aws.amazon.com/amazondynamodb/latest/APIReference/API_UpdateItem.html</a:t>
            </a:r>
            <a:r>
              <a:rPr lang="ko-KR" dirty="0">
                <a:ea typeface="Malgun Gothic" panose="020B0503020000020004" pitchFamily="34" charset="-127"/>
              </a:rPr>
              <a:t> </a:t>
            </a:r>
          </a:p>
          <a:p>
            <a:pPr marL="171450" indent="-171450">
              <a:buFont typeface="Arial" panose="020B0604020202020204" pitchFamily="34" charset="0"/>
              <a:buChar char="•"/>
            </a:pPr>
            <a:r>
              <a:rPr lang="ko-KR" dirty="0">
                <a:ea typeface="Malgun Gothic" panose="020B0503020000020004" pitchFamily="34" charset="-127"/>
                <a:hlinkClick r:id="rId8"/>
              </a:rPr>
              <a:t>http://docs.aws.amazon.com/amazondynamodb/latest/APIReference/API_DeleteItem.html</a:t>
            </a:r>
            <a:r>
              <a:rPr lang="ko-KR" dirty="0">
                <a:ea typeface="Malgun Gothic" panose="020B0503020000020004" pitchFamily="34" charset="-127"/>
              </a:rPr>
              <a:t> </a:t>
            </a:r>
          </a:p>
          <a:p>
            <a:pPr marL="171450" indent="-171450">
              <a:buFont typeface="Arial" panose="020B0604020202020204" pitchFamily="34" charset="0"/>
              <a:buChar char="•"/>
            </a:pPr>
            <a:endParaRPr lang="ko-KR" dirty="0">
              <a:ea typeface="Malgun Gothic" panose="020B0503020000020004" pitchFamily="34" charset="-127"/>
            </a:endParaRPr>
          </a:p>
          <a:p>
            <a:pPr marL="171450" indent="-171450">
              <a:buFont typeface="Arial" panose="020B0604020202020204" pitchFamily="34" charset="0"/>
              <a:buChar char="•"/>
            </a:pPr>
            <a:endParaRPr lang="ko-KR" dirty="0">
              <a:ea typeface="Malgun Gothic" panose="020B0503020000020004" pitchFamily="34" charset="-127"/>
            </a:endParaRPr>
          </a:p>
        </p:txBody>
      </p:sp>
    </p:spTree>
    <p:extLst>
      <p:ext uri="{BB962C8B-B14F-4D97-AF65-F5344CB8AC3E}">
        <p14:creationId xmlns:p14="http://schemas.microsoft.com/office/powerpoint/2010/main" val="1415982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1"/>
            <a:ext cx="5852159" cy="3521546"/>
          </a:xfrm>
        </p:spPr>
        <p:txBody>
          <a:bodyPr/>
          <a:lstStyle/>
          <a:p>
            <a:r>
              <a:rPr lang="ko-KR">
                <a:latin typeface="Calibri" panose="020F0502020204030204" pitchFamily="34" charset="0"/>
                <a:ea typeface="Malgun Gothic" panose="020B0503020000020004" pitchFamily="34" charset="-127"/>
              </a:rPr>
              <a:t>Amazon DynamoDB는 규모와 관계없이 10밀리초 미만의 지연 시간이 일관되게 요구되는 애플리케이션을 위한 빠르고 유연한 NoSQL 데이터베이스 서비스입니다.</a:t>
            </a:r>
          </a:p>
          <a:p>
            <a:endParaRPr lang="ko-KR" baseline="0"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AWS SDK를 사용하면 DynamoDB에서 JSON 문서를 저장, 쿼리 및 업데이트할 수 있습니다. 또한, 데이터를 키 값 페어로 저장할 수 있습니다.</a:t>
            </a:r>
          </a:p>
          <a:p>
            <a:r>
              <a:rPr lang="ko-KR">
                <a:latin typeface="Calibri" panose="020F0502020204030204" pitchFamily="34" charset="0"/>
                <a:ea typeface="Malgun Gothic" panose="020B0503020000020004" pitchFamily="34" charset="-127"/>
              </a:rPr>
              <a:t>정교한 솔루션을 구현하려면 DynamoDB를 다음과 같이 다른 서비스와 통합하면 됩니다.</a:t>
            </a:r>
          </a:p>
          <a:p>
            <a:pPr marL="171450" indent="-171450">
              <a:buFont typeface="Arial" panose="020B0604020202020204" pitchFamily="34" charset="0"/>
              <a:buChar char="•"/>
            </a:pPr>
            <a:r>
              <a:rPr lang="ko-KR">
                <a:latin typeface="Calibri" panose="020F0502020204030204" pitchFamily="34" charset="0"/>
                <a:ea typeface="Malgun Gothic" panose="020B0503020000020004" pitchFamily="34" charset="-127"/>
              </a:rPr>
              <a:t>객체 인덱스: DynamoDB를 Amazon S3와 통합하면 S3 버킷의 객체 인덱스를 유지할 수 있습니다.</a:t>
            </a:r>
          </a:p>
          <a:p>
            <a:pPr marL="171450" indent="-171450">
              <a:buFont typeface="Arial" panose="020B0604020202020204" pitchFamily="34" charset="0"/>
              <a:buChar char="•"/>
            </a:pPr>
            <a:r>
              <a:rPr lang="ko-KR">
                <a:latin typeface="Calibri" panose="020F0502020204030204" pitchFamily="34" charset="0"/>
                <a:ea typeface="Malgun Gothic" panose="020B0503020000020004" pitchFamily="34" charset="-127"/>
              </a:rPr>
              <a:t>트리거: DynamoDB를 AWS Lambda와 통합하면 항목 수준의 변경 사항이 발생할 때 사용자 지정 함수를 자동으로 실행할 수 있습니다. 예를 들어 이 기능을 사용하여 변경 사항이 발생할 때마다 알림을 전송하거나 집계 테이블을 업데이트할 수 있습니다.</a:t>
            </a:r>
          </a:p>
          <a:p>
            <a:pPr marL="171450" indent="-171450">
              <a:buFont typeface="Arial" panose="020B0604020202020204" pitchFamily="34" charset="0"/>
              <a:buChar char="•"/>
            </a:pPr>
            <a:r>
              <a:rPr lang="ko-KR">
                <a:latin typeface="Calibri" panose="020F0502020204030204" pitchFamily="34" charset="0"/>
                <a:ea typeface="Malgun Gothic" panose="020B0503020000020004" pitchFamily="34" charset="-127"/>
              </a:rPr>
              <a:t>검색: DynamoDB를 Amazon Elasticsearch Service와 통합하면 DynamoDB 콘텐츠의 자유 텍스트 검색을 지원할 수 있습니다. 또한, Amazon CloudSearch와 통합하면 DynamoDB 콘텐츠를 검색할 수 있습니다.</a:t>
            </a:r>
          </a:p>
          <a:p>
            <a:pPr marL="171450" indent="-171450">
              <a:buFont typeface="Arial" panose="020B0604020202020204" pitchFamily="34" charset="0"/>
              <a:buChar char="•"/>
            </a:pPr>
            <a:r>
              <a:rPr lang="ko-KR">
                <a:latin typeface="Calibri" panose="020F0502020204030204" pitchFamily="34" charset="0"/>
                <a:ea typeface="Malgun Gothic" panose="020B0503020000020004" pitchFamily="34" charset="-127"/>
              </a:rPr>
              <a:t>모니터링: DynamoDB를 Amazon CloudWatch와 통합하면 처리량과 지연 시간을 보고 사용량이 급증할 때 경보를 전송할 수 있습니다.</a:t>
            </a:r>
          </a:p>
          <a:p>
            <a:pPr marL="171450" indent="-171450">
              <a:buFont typeface="Arial" panose="020B0604020202020204" pitchFamily="34" charset="0"/>
              <a:buChar char="•"/>
            </a:pPr>
            <a:r>
              <a:rPr lang="ko-KR">
                <a:latin typeface="Calibri" panose="020F0502020204030204" pitchFamily="34" charset="0"/>
                <a:ea typeface="Malgun Gothic" panose="020B0503020000020004" pitchFamily="34" charset="-127"/>
              </a:rPr>
              <a:t>세분화된 액세스 제어: DynamoDB를 AWS Identity and Access Management(IAM)와 통합하면 DynamoDB 리소스와 API 작업에 대한 액세스 권한을 부여할 수 있습니다.</a:t>
            </a:r>
          </a:p>
          <a:p>
            <a:pPr marL="171450" indent="-171450">
              <a:buFont typeface="Arial" panose="020B0604020202020204" pitchFamily="34" charset="0"/>
              <a:buChar char="•"/>
            </a:pPr>
            <a:r>
              <a:rPr lang="ko-KR">
                <a:latin typeface="Calibri" panose="020F0502020204030204" pitchFamily="34" charset="0"/>
                <a:ea typeface="Malgun Gothic" panose="020B0503020000020004" pitchFamily="34" charset="-127"/>
              </a:rPr>
              <a:t>분석: DynamoDB를 Amazon Elastic MapReduce(EMR)와 통합하면 DynamoDB에 저장된 데이터 세트를 분석할 수 있습니다.</a:t>
            </a:r>
          </a:p>
          <a:p>
            <a:pPr marL="171450" indent="-171450">
              <a:buFont typeface="Arial" panose="020B0604020202020204" pitchFamily="34" charset="0"/>
              <a:buChar char="•"/>
            </a:pPr>
            <a:r>
              <a:rPr lang="ko-KR">
                <a:latin typeface="Calibri" panose="020F0502020204030204" pitchFamily="34" charset="0"/>
                <a:ea typeface="Malgun Gothic" panose="020B0503020000020004" pitchFamily="34" charset="-127"/>
              </a:rPr>
              <a:t>데이터 이동 및 변환: AWS Data Pipeline과 통합하면 DynamoDB에서 및 DynamoDB로의 데이터 이동 및 변환을 자동화할 수 있습니다.</a:t>
            </a:r>
          </a:p>
          <a:p>
            <a:endParaRPr lang="ko-KR"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자세한 내용은 </a:t>
            </a:r>
            <a:r>
              <a:rPr lang="ko-KR" dirty="0">
                <a:latin typeface="Calibri" panose="020F0502020204030204" pitchFamily="34" charset="0"/>
                <a:ea typeface="Malgun Gothic" panose="020B0503020000020004" pitchFamily="34" charset="-127"/>
                <a:hlinkClick r:id="rId3"/>
              </a:rPr>
              <a:t>https://aws.amazon.com/dynamodb/</a:t>
            </a:r>
            <a:r>
              <a:rPr lang="ko-KR">
                <a:latin typeface="Calibri" panose="020F0502020204030204" pitchFamily="34" charset="0"/>
                <a:ea typeface="Malgun Gothic" panose="020B0503020000020004" pitchFamily="34" charset="-127"/>
              </a:rPr>
              <a:t>를 참조하십시오.</a:t>
            </a:r>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571899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47037"/>
          </a:xfrm>
        </p:spPr>
        <p:txBody>
          <a:bodyPr/>
          <a:lstStyle/>
          <a:p>
            <a:r>
              <a:rPr lang="ko-KR">
                <a:ea typeface="Malgun Gothic" panose="020B0503020000020004" pitchFamily="34" charset="-127"/>
              </a:rPr>
              <a:t>테이블에서 정보를 쿼리할 때 조건을 지정하듯이, 주어진 조건이 true일 때만 쓰기 작업을 수행하도록 지정할 수 있습니다.</a:t>
            </a:r>
          </a:p>
          <a:p>
            <a:endParaRPr lang="ko-KR" baseline="0" dirty="0">
              <a:ea typeface="Malgun Gothic" panose="020B0503020000020004" pitchFamily="34" charset="-127"/>
            </a:endParaRPr>
          </a:p>
          <a:p>
            <a:r>
              <a:rPr lang="ko-KR">
                <a:ea typeface="Malgun Gothic" panose="020B0503020000020004" pitchFamily="34" charset="-127"/>
              </a:rPr>
              <a:t>위의 예에서는 마지막으로 로그인 시도가 실패한 지 24시간보다 더 지난 경우에만 </a:t>
            </a:r>
            <a:r>
              <a:rPr lang="ko-KR" baseline="0" dirty="0">
                <a:latin typeface="Courier New" panose="02070309020205020404" pitchFamily="49" charset="0"/>
                <a:ea typeface="Malgun Gothic" panose="020B0503020000020004" pitchFamily="34" charset="-127"/>
              </a:rPr>
              <a:t>AccountStatus</a:t>
            </a:r>
            <a:r>
              <a:rPr lang="ko-KR">
                <a:ea typeface="Malgun Gothic" panose="020B0503020000020004" pitchFamily="34" charset="-127"/>
              </a:rPr>
              <a:t> 테이블의 </a:t>
            </a:r>
            <a:r>
              <a:rPr lang="ko-KR" baseline="0" dirty="0">
                <a:latin typeface="Courier New" panose="02070309020205020404" pitchFamily="49" charset="0"/>
                <a:ea typeface="Malgun Gothic" panose="020B0503020000020004" pitchFamily="34" charset="-127"/>
              </a:rPr>
              <a:t>accountLocked</a:t>
            </a:r>
            <a:r>
              <a:rPr lang="ko-KR">
                <a:ea typeface="Malgun Gothic" panose="020B0503020000020004" pitchFamily="34" charset="-127"/>
              </a:rPr>
              <a:t> 속성이 </a:t>
            </a:r>
            <a:r>
              <a:rPr lang="ko-KR" baseline="0" dirty="0">
                <a:latin typeface="Courier New" panose="02070309020205020404" pitchFamily="49" charset="0"/>
                <a:ea typeface="Malgun Gothic" panose="020B0503020000020004" pitchFamily="34" charset="-127"/>
              </a:rPr>
              <a:t>N</a:t>
            </a:r>
            <a:r>
              <a:rPr lang="ko-KR">
                <a:ea typeface="Malgun Gothic" panose="020B0503020000020004" pitchFamily="34" charset="-127"/>
              </a:rPr>
              <a:t>으로 설정될 수 있습니다.</a:t>
            </a:r>
          </a:p>
          <a:p>
            <a:endParaRPr lang="ko-KR" baseline="0" dirty="0">
              <a:ea typeface="Malgun Gothic" panose="020B0503020000020004" pitchFamily="34" charset="-127"/>
            </a:endParaRPr>
          </a:p>
          <a:p>
            <a:r>
              <a:rPr lang="ko-KR">
                <a:ea typeface="Malgun Gothic" panose="020B0503020000020004" pitchFamily="34" charset="-127"/>
              </a:rPr>
              <a:t>특정 속성이 존재하는지와 해당 값을 확인하도록 비교 연산자로 비교하고, 논리 연산자를 사용하고, 함수를 사용할 수 있습니다.</a:t>
            </a:r>
          </a:p>
          <a:p>
            <a:endParaRPr lang="ko-KR" baseline="0" dirty="0">
              <a:ea typeface="Malgun Gothic" panose="020B0503020000020004" pitchFamily="34" charset="-127"/>
            </a:endParaRPr>
          </a:p>
          <a:p>
            <a:r>
              <a:rPr lang="ko-KR">
                <a:ea typeface="Malgun Gothic" panose="020B0503020000020004" pitchFamily="34" charset="-127"/>
              </a:rPr>
              <a:t>조건부 쓰기를 수행하는 데 대한 자세한 내용은 </a:t>
            </a:r>
            <a:r>
              <a:rPr lang="ko-KR" dirty="0">
                <a:ea typeface="Malgun Gothic" panose="020B0503020000020004" pitchFamily="34" charset="-127"/>
                <a:hlinkClick r:id="rId3"/>
              </a:rPr>
              <a:t>http://docs.aws.amazon.com/amazondynamodb/latest/developerguide/Expressions.SpecifyingConditions.html</a:t>
            </a:r>
            <a:r>
              <a:rPr lang="ko-KR">
                <a:ea typeface="Malgun Gothic" panose="020B0503020000020004" pitchFamily="34" charset="-127"/>
              </a:rPr>
              <a:t>을 참조하십시오.</a:t>
            </a:r>
          </a:p>
          <a:p>
            <a:endParaRPr lang="ko-KR" baseline="0" dirty="0">
              <a:ea typeface="Malgun Gothic" panose="020B0503020000020004" pitchFamily="34" charset="-127"/>
            </a:endParaRPr>
          </a:p>
          <a:p>
            <a:r>
              <a:rPr lang="ko-KR">
                <a:ea typeface="Malgun Gothic" panose="020B0503020000020004" pitchFamily="34" charset="-127"/>
              </a:rPr>
              <a:t>AccountStatus 테이블에서 항목을 읽고 일부 작업을 처리하는 시나리오를 생각해보십시오. 그리고 </a:t>
            </a:r>
            <a:r>
              <a:rPr lang="ko-KR" baseline="0" dirty="0">
                <a:latin typeface="Courier New" panose="02070309020205020404" pitchFamily="49" charset="0"/>
                <a:ea typeface="Malgun Gothic" panose="020B0503020000020004" pitchFamily="34" charset="-127"/>
              </a:rPr>
              <a:t>accountLocked</a:t>
            </a:r>
            <a:r>
              <a:rPr lang="ko-KR">
                <a:ea typeface="Malgun Gothic" panose="020B0503020000020004" pitchFamily="34" charset="-127"/>
              </a:rPr>
              <a:t> 속성을 </a:t>
            </a:r>
            <a:r>
              <a:rPr lang="ko-KR" baseline="0" dirty="0">
                <a:latin typeface="Courier New" panose="02070309020205020404" pitchFamily="49" charset="0"/>
                <a:ea typeface="Malgun Gothic" panose="020B0503020000020004" pitchFamily="34" charset="-127"/>
              </a:rPr>
              <a:t>N</a:t>
            </a:r>
            <a:r>
              <a:rPr lang="ko-KR">
                <a:ea typeface="Malgun Gothic" panose="020B0503020000020004" pitchFamily="34" charset="-127"/>
              </a:rPr>
              <a:t>으로 설정합니다. 마지막으로 로그인에 실패한지 24시간보다 더 지났음을 확인했기 때문입니다. 여러분이 데이터를 읽은 시점과 업데이트를 수행한 시점 사이에 사용자가 다시 로그인을 시도하고 실패했을 수 있습니다. 이 업데이트는 오래된 정보를 기반으로 하므로 올바르지 않습니다. 다음에 설명할 낙관적 잠금 접근 방식으로 이 문제를 해결할 수 있습니다.</a:t>
            </a:r>
          </a:p>
        </p:txBody>
      </p:sp>
    </p:spTree>
    <p:extLst>
      <p:ext uri="{BB962C8B-B14F-4D97-AF65-F5344CB8AC3E}">
        <p14:creationId xmlns:p14="http://schemas.microsoft.com/office/powerpoint/2010/main" val="2102046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dirty="0">
                <a:ea typeface="Malgun Gothic" panose="020B0503020000020004" pitchFamily="34" charset="-127"/>
              </a:rPr>
              <a:t>아래에 설명된 것처럼 버전 번호로 사용한 낙관적 잠금을 통해 마지막으로 항목을 읽은 후로 변경된 사항이 없도록 확인합니다. </a:t>
            </a:r>
          </a:p>
          <a:p>
            <a:pPr marL="228600" indent="-228600">
              <a:buFont typeface="+mj-lt"/>
              <a:buAutoNum type="arabicPeriod"/>
            </a:pPr>
            <a:r>
              <a:rPr lang="ko-KR" dirty="0">
                <a:ea typeface="Malgun Gothic" panose="020B0503020000020004" pitchFamily="34" charset="-127"/>
              </a:rPr>
              <a:t>항목을 읽고 버전 번호를 기억합니다(</a:t>
            </a:r>
            <a:r>
              <a:rPr lang="ko-KR" baseline="0" dirty="0">
                <a:latin typeface="Courier New" panose="02070309020205020404" pitchFamily="49" charset="0"/>
                <a:ea typeface="Malgun Gothic" panose="020B0503020000020004" pitchFamily="34" charset="-127"/>
              </a:rPr>
              <a:t>versionNum</a:t>
            </a:r>
            <a:r>
              <a:rPr lang="ko-KR" dirty="0">
                <a:ea typeface="Malgun Gothic" panose="020B0503020000020004" pitchFamily="34" charset="-127"/>
              </a:rPr>
              <a:t> = 0).</a:t>
            </a:r>
          </a:p>
          <a:p>
            <a:pPr marL="228600" indent="-228600">
              <a:buFont typeface="+mj-lt"/>
              <a:buAutoNum type="arabicPeriod"/>
            </a:pPr>
            <a:r>
              <a:rPr lang="ko-KR" dirty="0">
                <a:ea typeface="Malgun Gothic" panose="020B0503020000020004" pitchFamily="34" charset="-127"/>
              </a:rPr>
              <a:t>정보를 확인한 후 메모리의 상태를 전환합니다(</a:t>
            </a:r>
            <a:r>
              <a:rPr lang="ko-KR" baseline="0" dirty="0">
                <a:latin typeface="Courier New" panose="02070309020205020404" pitchFamily="49" charset="0"/>
                <a:ea typeface="Malgun Gothic" panose="020B0503020000020004" pitchFamily="34" charset="-127"/>
              </a:rPr>
              <a:t>accountLocked = N </a:t>
            </a:r>
            <a:r>
              <a:rPr lang="ko-KR" dirty="0">
                <a:ea typeface="Malgun Gothic" panose="020B0503020000020004" pitchFamily="34" charset="-127"/>
              </a:rPr>
              <a:t>if </a:t>
            </a:r>
            <a:r>
              <a:rPr lang="ko-KR" baseline="0" dirty="0">
                <a:latin typeface="Courier New" panose="02070309020205020404" pitchFamily="49" charset="0"/>
                <a:ea typeface="Malgun Gothic" panose="020B0503020000020004" pitchFamily="34" charset="-127"/>
              </a:rPr>
              <a:t>currentLoginTime &gt; lastFailedLoginTime + 24 </a:t>
            </a:r>
            <a:r>
              <a:rPr lang="ko-KR" dirty="0">
                <a:ea typeface="Malgun Gothic" panose="020B0503020000020004" pitchFamily="34" charset="-127"/>
              </a:rPr>
              <a:t>hours).</a:t>
            </a:r>
          </a:p>
          <a:p>
            <a:pPr marL="228600" indent="-228600">
              <a:buFont typeface="+mj-lt"/>
              <a:buAutoNum type="arabicPeriod"/>
            </a:pPr>
            <a:r>
              <a:rPr lang="ko-KR" dirty="0">
                <a:ea typeface="Malgun Gothic" panose="020B0503020000020004" pitchFamily="34" charset="-127"/>
              </a:rPr>
              <a:t>버전 번호를 올립니다(</a:t>
            </a:r>
            <a:r>
              <a:rPr lang="ko-KR" baseline="0" dirty="0">
                <a:latin typeface="Courier New" panose="02070309020205020404" pitchFamily="49" charset="0"/>
                <a:ea typeface="Malgun Gothic" panose="020B0503020000020004" pitchFamily="34" charset="-127"/>
              </a:rPr>
              <a:t>versionNum</a:t>
            </a:r>
            <a:r>
              <a:rPr lang="ko-KR" dirty="0">
                <a:ea typeface="Malgun Gothic" panose="020B0503020000020004" pitchFamily="34" charset="-127"/>
              </a:rPr>
              <a:t> = 1).</a:t>
            </a:r>
          </a:p>
          <a:p>
            <a:pPr marL="228600" indent="-228600">
              <a:buFont typeface="+mj-lt"/>
              <a:buAutoNum type="arabicPeriod"/>
            </a:pPr>
            <a:r>
              <a:rPr lang="ko-KR" dirty="0">
                <a:ea typeface="Malgun Gothic" panose="020B0503020000020004" pitchFamily="34" charset="-127"/>
              </a:rPr>
              <a:t>업데이트된 속성으로 항목을 씁니다(</a:t>
            </a:r>
            <a:r>
              <a:rPr lang="ko-KR" baseline="0" dirty="0">
                <a:latin typeface="Courier New" panose="02070309020205020404" pitchFamily="49" charset="0"/>
                <a:ea typeface="Malgun Gothic" panose="020B0503020000020004" pitchFamily="34" charset="-127"/>
              </a:rPr>
              <a:t>accountLocked = N </a:t>
            </a:r>
            <a:r>
              <a:rPr lang="ko-KR" dirty="0">
                <a:ea typeface="Malgun Gothic" panose="020B0503020000020004" pitchFamily="34" charset="-127"/>
              </a:rPr>
              <a:t>and </a:t>
            </a:r>
            <a:r>
              <a:rPr lang="ko-KR" baseline="0" dirty="0">
                <a:latin typeface="Courier New" panose="02070309020205020404" pitchFamily="49" charset="0"/>
                <a:ea typeface="Malgun Gothic" panose="020B0503020000020004" pitchFamily="34" charset="-127"/>
              </a:rPr>
              <a:t>versionNum = 1</a:t>
            </a:r>
            <a:r>
              <a:rPr lang="ko-KR" dirty="0">
                <a:ea typeface="Malgun Gothic" panose="020B0503020000020004" pitchFamily="34" charset="-127"/>
              </a:rPr>
              <a:t>). 조건부 표현식을 사용하여 마지막으로 읽은 이후로 항목이 변경되지 않은 경우에만 쓰기 작업을 수행합니다.</a:t>
            </a:r>
          </a:p>
          <a:p>
            <a:pPr marL="228600" indent="-228600">
              <a:buFont typeface="+mj-lt"/>
              <a:buAutoNum type="arabicPeriod"/>
            </a:pPr>
            <a:r>
              <a:rPr lang="ko-KR" dirty="0">
                <a:ea typeface="Malgun Gothic" panose="020B0503020000020004" pitchFamily="34" charset="-127"/>
              </a:rPr>
              <a:t>조건이 맞지 않으면 단계1부터 다시 시작합니다.</a:t>
            </a:r>
          </a:p>
          <a:p>
            <a:pPr marL="0" indent="0">
              <a:buFont typeface="+mj-lt"/>
              <a:buNone/>
            </a:pPr>
            <a:endParaRPr lang="ko-KR" baseline="0" dirty="0">
              <a:ea typeface="Malgun Gothic" panose="020B0503020000020004" pitchFamily="34" charset="-127"/>
            </a:endParaRPr>
          </a:p>
          <a:p>
            <a:pPr marL="0" indent="0">
              <a:buFont typeface="+mj-lt"/>
              <a:buNone/>
            </a:pPr>
            <a:r>
              <a:rPr lang="ko-KR" dirty="0">
                <a:ea typeface="Malgun Gothic" panose="020B0503020000020004" pitchFamily="34" charset="-127"/>
              </a:rPr>
              <a:t>이러한 접근 방식을 읽기-수정-쓰기 디자인 패턴 또는 </a:t>
            </a:r>
            <a:r>
              <a:rPr lang="ko-KR" baseline="0" dirty="0">
                <a:ea typeface="Malgun Gothic" panose="020B0503020000020004" pitchFamily="34" charset="-127"/>
              </a:rPr>
              <a:t>낙관적 동시성 제어</a:t>
            </a:r>
            <a:r>
              <a:rPr lang="ko-KR" dirty="0">
                <a:ea typeface="Malgun Gothic" panose="020B0503020000020004" pitchFamily="34" charset="-127"/>
              </a:rPr>
              <a:t>라고도 합니다.</a:t>
            </a:r>
          </a:p>
          <a:p>
            <a:pPr marL="0" indent="0">
              <a:buFont typeface="+mj-lt"/>
              <a:buNone/>
            </a:pPr>
            <a:endParaRPr lang="ko-KR" baseline="0" dirty="0">
              <a:ea typeface="Malgun Gothic" panose="020B0503020000020004" pitchFamily="34" charset="-127"/>
            </a:endParaRPr>
          </a:p>
        </p:txBody>
      </p:sp>
    </p:spTree>
    <p:extLst>
      <p:ext uri="{BB962C8B-B14F-4D97-AF65-F5344CB8AC3E}">
        <p14:creationId xmlns:p14="http://schemas.microsoft.com/office/powerpoint/2010/main" val="2075994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dirty="0">
                <a:latin typeface="Calibri" panose="020F0502020204030204" pitchFamily="34" charset="0"/>
                <a:ea typeface="Malgun Gothic" panose="020B0503020000020004" pitchFamily="34" charset="-127"/>
              </a:rPr>
              <a:t>배치로 </a:t>
            </a:r>
            <a:r>
              <a:rPr lang="ko-KR" dirty="0" err="1">
                <a:latin typeface="Calibri" panose="020F0502020204030204" pitchFamily="34" charset="0"/>
                <a:ea typeface="Malgun Gothic" panose="020B0503020000020004" pitchFamily="34" charset="-127"/>
              </a:rPr>
              <a:t>DynamoDB에서</a:t>
            </a:r>
            <a:r>
              <a:rPr lang="ko-KR" dirty="0">
                <a:latin typeface="Calibri" panose="020F0502020204030204" pitchFamily="34" charset="0"/>
                <a:ea typeface="Malgun Gothic" panose="020B0503020000020004" pitchFamily="34" charset="-127"/>
              </a:rPr>
              <a:t> 데이터를 검색하거나 쓸 수 있습니다.</a:t>
            </a:r>
            <a:r>
              <a:rPr lang="ko-KR" altLang="en-US" dirty="0">
                <a:latin typeface="Calibri" panose="020F0502020204030204" pitchFamily="34" charset="0"/>
                <a:ea typeface="Malgun Gothic" panose="020B0503020000020004" pitchFamily="34" charset="-127"/>
              </a:rPr>
              <a:t> </a:t>
            </a:r>
            <a:r>
              <a:rPr lang="en-US" altLang="ko-KR" dirty="0">
                <a:ea typeface="Malgun Gothic" panose="020B0503020000020004" pitchFamily="34" charset="-127"/>
              </a:rPr>
              <a:t>=&gt;</a:t>
            </a:r>
            <a:r>
              <a:rPr lang="ko-KR" altLang="en-US" dirty="0">
                <a:ea typeface="Malgun Gothic" panose="020B0503020000020004" pitchFamily="34" charset="-127"/>
              </a:rPr>
              <a:t> </a:t>
            </a:r>
            <a:r>
              <a:rPr lang="en-US" altLang="ko-KR" dirty="0">
                <a:ea typeface="Malgun Gothic" panose="020B0503020000020004" pitchFamily="34" charset="-127"/>
              </a:rPr>
              <a:t>ex) 10G</a:t>
            </a:r>
            <a:r>
              <a:rPr lang="ko-KR" altLang="en-US" dirty="0" err="1">
                <a:ea typeface="Malgun Gothic" panose="020B0503020000020004" pitchFamily="34" charset="-127"/>
              </a:rPr>
              <a:t>를</a:t>
            </a:r>
            <a:r>
              <a:rPr lang="ko-KR" altLang="en-US" dirty="0">
                <a:ea typeface="Malgun Gothic" panose="020B0503020000020004" pitchFamily="34" charset="-127"/>
              </a:rPr>
              <a:t> </a:t>
            </a:r>
            <a:r>
              <a:rPr lang="en-US" altLang="ko-KR" dirty="0">
                <a:ea typeface="Malgun Gothic" panose="020B0503020000020004" pitchFamily="34" charset="-127"/>
              </a:rPr>
              <a:t>10</a:t>
            </a:r>
            <a:r>
              <a:rPr lang="ko-KR" altLang="en-US" dirty="0">
                <a:ea typeface="Malgun Gothic" panose="020B0503020000020004" pitchFamily="34" charset="-127"/>
              </a:rPr>
              <a:t>분만에 쓰기</a:t>
            </a:r>
            <a:endParaRPr lang="ko-KR" dirty="0">
              <a:latin typeface="Calibri" panose="020F0502020204030204" pitchFamily="34" charset="0"/>
              <a:ea typeface="Malgun Gothic" panose="020B0503020000020004" pitchFamily="34" charset="-127"/>
            </a:endParaRPr>
          </a:p>
          <a:p>
            <a:endParaRPr lang="ko-KR"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자세한 내용은 아래 참조:</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a:latin typeface="Calibri" panose="020F0502020204030204" pitchFamily="34" charset="0"/>
                <a:ea typeface="Malgun Gothic" panose="020B0503020000020004" pitchFamily="34" charset="-127"/>
              </a:rPr>
              <a:t>항목 작업: </a:t>
            </a:r>
            <a:r>
              <a:rPr lang="ko-KR" dirty="0">
                <a:latin typeface="Calibri" panose="020F0502020204030204" pitchFamily="34" charset="0"/>
                <a:ea typeface="Malgun Gothic" panose="020B0503020000020004" pitchFamily="34" charset="-127"/>
                <a:hlinkClick r:id="rId3"/>
              </a:rPr>
              <a:t>http://docs.aws.amazon.com/amazondynamodb/latest/developerguide/WorkingWithItems.html#WorkingWithItems.BatchOperations</a:t>
            </a:r>
            <a:r>
              <a:rPr lang="ko-KR" dirty="0">
                <a:latin typeface="Calibri" panose="020F0502020204030204" pitchFamily="34" charset="0"/>
                <a:ea typeface="Malgun Gothic" panose="020B0503020000020004" pitchFamily="34" charset="-127"/>
              </a:rPr>
              <a:t> </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4"/>
              </a:rPr>
              <a:t>http://docs.aws.amazon.com/amazondynamodb/latest/APIReference/API_BatchGetItem.html</a:t>
            </a:r>
            <a:r>
              <a:rPr lang="ko-KR" dirty="0">
                <a:latin typeface="Calibri" panose="020F0502020204030204" pitchFamily="34" charset="0"/>
                <a:ea typeface="Malgun Gothic" panose="020B0503020000020004" pitchFamily="34" charset="-127"/>
              </a:rPr>
              <a:t> </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5"/>
              </a:rPr>
              <a:t>http://docs.aws.amazon.com/amazondynamodb/latest/APIReference/API_BatchWriteItem.html</a:t>
            </a:r>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2728402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객체 지속성 모델을 사용하면 </a:t>
            </a:r>
            <a:r>
              <a:rPr lang="ko-KR" b="1" dirty="0">
                <a:latin typeface="Calibri" panose="020F0502020204030204" pitchFamily="34" charset="0"/>
                <a:ea typeface="Malgun Gothic" panose="020B0503020000020004" pitchFamily="34" charset="-127"/>
              </a:rPr>
              <a:t>클라이언트 측 클래스를 </a:t>
            </a:r>
            <a:r>
              <a:rPr lang="ko-KR" b="1" dirty="0" err="1">
                <a:latin typeface="Calibri" panose="020F0502020204030204" pitchFamily="34" charset="0"/>
                <a:ea typeface="Malgun Gothic" panose="020B0503020000020004" pitchFamily="34" charset="-127"/>
              </a:rPr>
              <a:t>DynamoDB</a:t>
            </a:r>
            <a:r>
              <a:rPr lang="ko-KR" b="1" dirty="0">
                <a:latin typeface="Calibri" panose="020F0502020204030204" pitchFamily="34" charset="0"/>
                <a:ea typeface="Malgun Gothic" panose="020B0503020000020004" pitchFamily="34" charset="-127"/>
              </a:rPr>
              <a:t> 테이블과 매핑</a:t>
            </a:r>
            <a:r>
              <a:rPr lang="ko-KR" dirty="0">
                <a:latin typeface="Calibri" panose="020F0502020204030204" pitchFamily="34" charset="0"/>
                <a:ea typeface="Malgun Gothic" panose="020B0503020000020004" pitchFamily="34" charset="-127"/>
              </a:rPr>
              <a:t>할 수 있습니다. </a:t>
            </a:r>
            <a:r>
              <a:rPr lang="ko-KR" b="1" dirty="0">
                <a:latin typeface="Calibri" panose="020F0502020204030204" pitchFamily="34" charset="0"/>
                <a:ea typeface="Malgun Gothic" panose="020B0503020000020004" pitchFamily="34" charset="-127"/>
              </a:rPr>
              <a:t>이러한 클래스(객체)의 인스턴스는 </a:t>
            </a:r>
            <a:r>
              <a:rPr lang="ko-KR" b="1" dirty="0" err="1">
                <a:latin typeface="Calibri" panose="020F0502020204030204" pitchFamily="34" charset="0"/>
                <a:ea typeface="Malgun Gothic" panose="020B0503020000020004" pitchFamily="34" charset="-127"/>
              </a:rPr>
              <a:t>DynamoDB</a:t>
            </a:r>
            <a:r>
              <a:rPr lang="ko-KR" b="1" dirty="0">
                <a:latin typeface="Calibri" panose="020F0502020204030204" pitchFamily="34" charset="0"/>
                <a:ea typeface="Malgun Gothic" panose="020B0503020000020004" pitchFamily="34" charset="-127"/>
              </a:rPr>
              <a:t> 테이블의 항목과 </a:t>
            </a:r>
            <a:r>
              <a:rPr lang="ko-KR" b="1" dirty="0" err="1">
                <a:latin typeface="Calibri" panose="020F0502020204030204" pitchFamily="34" charset="0"/>
                <a:ea typeface="Malgun Gothic" panose="020B0503020000020004" pitchFamily="34" charset="-127"/>
              </a:rPr>
              <a:t>매핑</a:t>
            </a:r>
            <a:r>
              <a:rPr lang="ko-KR" dirty="0" err="1">
                <a:latin typeface="Calibri" panose="020F0502020204030204" pitchFamily="34" charset="0"/>
                <a:ea typeface="Malgun Gothic" panose="020B0503020000020004" pitchFamily="34" charset="-127"/>
              </a:rPr>
              <a:t>됩니다</a:t>
            </a:r>
            <a:r>
              <a:rPr lang="ko-KR" dirty="0">
                <a:latin typeface="Calibri" panose="020F0502020204030204" pitchFamily="34" charset="0"/>
                <a:ea typeface="Malgun Gothic" panose="020B0503020000020004" pitchFamily="34" charset="-127"/>
              </a:rPr>
              <a:t>.</a:t>
            </a:r>
          </a:p>
          <a:p>
            <a:endParaRPr lang="ko-KR"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객체 지속성 프로그래밍 인터페이스를 사용하여 </a:t>
            </a:r>
            <a:r>
              <a:rPr lang="ko-KR" dirty="0" err="1">
                <a:latin typeface="Calibri" panose="020F0502020204030204" pitchFamily="34" charset="0"/>
                <a:ea typeface="Malgun Gothic" panose="020B0503020000020004" pitchFamily="34" charset="-127"/>
              </a:rPr>
              <a:t>DynamoDB에</a:t>
            </a:r>
            <a:r>
              <a:rPr lang="ko-KR" dirty="0">
                <a:latin typeface="Calibri" panose="020F0502020204030204" pitchFamily="34" charset="0"/>
                <a:ea typeface="Malgun Gothic" panose="020B0503020000020004" pitchFamily="34" charset="-127"/>
              </a:rPr>
              <a:t> 연결하고, 생성, 읽기, 업데이트, 삭제 작업을 수행하고, 쿼리를 실행하고, 버전 번호를 사용한 낙관적 잠금을 구현할 수 있습니다.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객체 지속성 모델은 </a:t>
            </a:r>
            <a:r>
              <a:rPr lang="ko-KR" b="1" dirty="0">
                <a:latin typeface="Calibri" panose="020F0502020204030204" pitchFamily="34" charset="0"/>
                <a:ea typeface="Malgun Gothic" panose="020B0503020000020004" pitchFamily="34" charset="-127"/>
              </a:rPr>
              <a:t>일부 </a:t>
            </a:r>
            <a:r>
              <a:rPr lang="ko-KR" b="1" dirty="0" err="1">
                <a:latin typeface="Calibri" panose="020F0502020204030204" pitchFamily="34" charset="0"/>
                <a:ea typeface="Malgun Gothic" panose="020B0503020000020004" pitchFamily="34" charset="-127"/>
              </a:rPr>
              <a:t>SDK에서</a:t>
            </a:r>
            <a:r>
              <a:rPr lang="ko-KR" b="1" dirty="0">
                <a:latin typeface="Calibri" panose="020F0502020204030204" pitchFamily="34" charset="0"/>
                <a:ea typeface="Malgun Gothic" panose="020B0503020000020004" pitchFamily="34" charset="-127"/>
              </a:rPr>
              <a:t> 지원</a:t>
            </a:r>
            <a:r>
              <a:rPr lang="ko-KR" dirty="0">
                <a:latin typeface="Calibri" panose="020F0502020204030204" pitchFamily="34" charset="0"/>
                <a:ea typeface="Malgun Gothic" panose="020B0503020000020004" pitchFamily="34" charset="-127"/>
              </a:rPr>
              <a:t>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자세한 내용은 아래 참조: </a:t>
            </a:r>
          </a:p>
          <a:p>
            <a:pPr marL="171450" indent="-171450">
              <a:buFont typeface="Arial" panose="020B0604020202020204" pitchFamily="34" charset="0"/>
              <a:buChar char="•"/>
            </a:pPr>
            <a:r>
              <a:rPr lang="ko-KR" dirty="0" err="1">
                <a:latin typeface="Calibri" panose="020F0502020204030204" pitchFamily="34" charset="0"/>
                <a:ea typeface="Malgun Gothic" panose="020B0503020000020004" pitchFamily="34" charset="-127"/>
              </a:rPr>
              <a:t>DynamoDB용</a:t>
            </a:r>
            <a:r>
              <a:rPr lang="ko-KR" dirty="0">
                <a:latin typeface="Calibri" panose="020F0502020204030204" pitchFamily="34" charset="0"/>
                <a:ea typeface="Malgun Gothic" panose="020B0503020000020004" pitchFamily="34" charset="-127"/>
              </a:rPr>
              <a:t> 더 높은 수준의 프로그래밍 인터페이스: </a:t>
            </a:r>
            <a:r>
              <a:rPr lang="ko-KR" dirty="0">
                <a:latin typeface="Calibri" panose="020F0502020204030204" pitchFamily="34" charset="0"/>
                <a:ea typeface="Malgun Gothic" panose="020B0503020000020004" pitchFamily="34" charset="-127"/>
                <a:hlinkClick r:id="rId3"/>
              </a:rPr>
              <a:t>http://docs.aws.amazon.com/amazondynamodb/latest/developerguide/ORM.html</a:t>
            </a:r>
            <a:r>
              <a:rPr lang="ko-KR" dirty="0">
                <a:latin typeface="Calibri" panose="020F0502020204030204" pitchFamily="34" charset="0"/>
                <a:ea typeface="Malgun Gothic" panose="020B0503020000020004" pitchFamily="34" charset="-127"/>
              </a:rPr>
              <a:t> </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버전 번호를 이용한 낙관적 잠금(</a:t>
            </a:r>
            <a:r>
              <a:rPr lang="ko-KR" dirty="0" err="1">
                <a:latin typeface="Calibri" panose="020F0502020204030204" pitchFamily="34" charset="0"/>
                <a:ea typeface="Malgun Gothic" panose="020B0503020000020004" pitchFamily="34" charset="-127"/>
              </a:rPr>
              <a:t>Java</a:t>
            </a:r>
            <a:r>
              <a:rPr lang="ko-KR" dirty="0">
                <a:latin typeface="Calibri" panose="020F0502020204030204" pitchFamily="34" charset="0"/>
                <a:ea typeface="Malgun Gothic" panose="020B0503020000020004" pitchFamily="34" charset="-127"/>
              </a:rPr>
              <a:t>): </a:t>
            </a:r>
            <a:r>
              <a:rPr lang="ko-KR" dirty="0">
                <a:latin typeface="Calibri" panose="020F0502020204030204" pitchFamily="34" charset="0"/>
                <a:ea typeface="Malgun Gothic" panose="020B0503020000020004" pitchFamily="34" charset="-127"/>
                <a:hlinkClick r:id="rId4"/>
              </a:rPr>
              <a:t>http://docs.aws.amazon.com/amazondynamodb/latest/developerguide/JavaVersionSupportHLAPI.html</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버전 번호를 이용한 낙관적 잠금(.NET): </a:t>
            </a:r>
            <a:r>
              <a:rPr lang="ko-KR" dirty="0">
                <a:latin typeface="Calibri" panose="020F0502020204030204" pitchFamily="34" charset="0"/>
                <a:ea typeface="Malgun Gothic" panose="020B0503020000020004" pitchFamily="34" charset="-127"/>
                <a:hlinkClick r:id="rId4"/>
              </a:rPr>
              <a:t>http://docs.aws.amazon.com/amazondynamodb/latest/developerguide/VersionSupportHLAPI.html</a:t>
            </a:r>
            <a:r>
              <a:rPr lang="ko-KR" dirty="0">
                <a:latin typeface="Calibri" panose="020F0502020204030204" pitchFamily="34" charset="0"/>
                <a:ea typeface="Malgun Gothic" panose="020B0503020000020004" pitchFamily="34" charset="-127"/>
              </a:rPr>
              <a:t> </a:t>
            </a:r>
          </a:p>
          <a:p>
            <a:endParaRPr lang="ko-KR" dirty="0">
              <a:latin typeface="Calibri" panose="020F0502020204030204" pitchFamily="34" charset="0"/>
              <a:ea typeface="Malgun Gothic" panose="020B0503020000020004" pitchFamily="34" charset="-127"/>
            </a:endParaRPr>
          </a:p>
          <a:p>
            <a:endParaRPr lang="ko-KR" baseline="0" dirty="0">
              <a:latin typeface="Calibri" panose="020F0502020204030204" pitchFamily="34" charset="0"/>
              <a:ea typeface="Malgun Gothic" panose="020B0503020000020004" pitchFamily="34" charset="-127"/>
            </a:endParaRPr>
          </a:p>
          <a:p>
            <a:endParaRPr lang="ko-KR" dirty="0">
              <a:latin typeface="Calibri" panose="020F0502020204030204" pitchFamily="34" charset="0"/>
              <a:ea typeface="Malgun Gothic" panose="020B0503020000020004" pitchFamily="34" charset="-127"/>
            </a:endParaRP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494895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로컬에서는 애플리케이션이 테이블을 생성하거나 데이터를 수정하면 이러한 변경 사항이 로컬 데이터베이스에 작성됩니다. </a:t>
            </a:r>
            <a:r>
              <a:rPr lang="ko-KR" dirty="0" err="1">
                <a:latin typeface="Calibri" panose="020F0502020204030204" pitchFamily="34" charset="0"/>
                <a:ea typeface="Malgun Gothic" panose="020B0503020000020004" pitchFamily="34" charset="-127"/>
              </a:rPr>
              <a:t>프로비저닝된</a:t>
            </a:r>
            <a:r>
              <a:rPr lang="ko-KR" dirty="0">
                <a:latin typeface="Calibri" panose="020F0502020204030204" pitchFamily="34" charset="0"/>
                <a:ea typeface="Malgun Gothic" panose="020B0503020000020004" pitchFamily="34" charset="-127"/>
              </a:rPr>
              <a:t> 처리량, 데이터 스토리지 및 데이터 전송 비용을 절감할 수 있습니다.</a:t>
            </a:r>
          </a:p>
          <a:p>
            <a:endParaRPr lang="ko-KR"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자세한 내용은 </a:t>
            </a:r>
            <a:r>
              <a:rPr lang="ko-KR" dirty="0">
                <a:latin typeface="Calibri" panose="020F0502020204030204" pitchFamily="34" charset="0"/>
                <a:ea typeface="Malgun Gothic" panose="020B0503020000020004" pitchFamily="34" charset="-127"/>
                <a:hlinkClick r:id="rId3"/>
              </a:rPr>
              <a:t>http://docs.aws.amazon.com/amazondynamodb/latest/developerguide/</a:t>
            </a:r>
            <a:r>
              <a:rPr lang="ko-KR" dirty="0" err="1">
                <a:latin typeface="Calibri" panose="020F0502020204030204" pitchFamily="34" charset="0"/>
                <a:ea typeface="Malgun Gothic" panose="020B0503020000020004" pitchFamily="34" charset="-127"/>
                <a:hlinkClick r:id="rId3"/>
              </a:rPr>
              <a:t>Tools.DynamoDBLocal.html</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참조하십시오.</a:t>
            </a:r>
            <a:endParaRPr lang="en-US" altLang="ko-KR" dirty="0">
              <a:latin typeface="Calibri" panose="020F0502020204030204" pitchFamily="34" charset="0"/>
              <a:ea typeface="Malgun Gothic" panose="020B0503020000020004" pitchFamily="34" charset="-127"/>
            </a:endParaRPr>
          </a:p>
          <a:p>
            <a:endParaRPr lang="en-US" altLang="ko-KR" dirty="0">
              <a:latin typeface="Calibri" panose="020F0502020204030204" pitchFamily="34" charset="0"/>
              <a:ea typeface="Malgun Gothic" panose="020B0503020000020004" pitchFamily="34" charset="-127"/>
            </a:endParaRPr>
          </a:p>
          <a:p>
            <a:r>
              <a:rPr lang="en-US" altLang="ko-KR" dirty="0"/>
              <a:t>-&gt;</a:t>
            </a:r>
            <a:r>
              <a:rPr lang="ko-KR" altLang="en-US" dirty="0"/>
              <a:t> </a:t>
            </a:r>
            <a:r>
              <a:rPr lang="en-US" altLang="ko-KR" dirty="0"/>
              <a:t>http://</a:t>
            </a:r>
            <a:r>
              <a:rPr lang="en-US" altLang="ko-KR" dirty="0" err="1"/>
              <a:t>docs.aws.amazon.com</a:t>
            </a:r>
            <a:r>
              <a:rPr lang="en-US" altLang="ko-KR" dirty="0"/>
              <a:t>/</a:t>
            </a:r>
            <a:r>
              <a:rPr lang="en-US" altLang="ko-KR" dirty="0" err="1"/>
              <a:t>amazondynamodb</a:t>
            </a:r>
            <a:r>
              <a:rPr lang="en-US" altLang="ko-KR" dirty="0"/>
              <a:t>/latest/</a:t>
            </a:r>
            <a:r>
              <a:rPr lang="en-US" altLang="ko-KR" dirty="0" err="1"/>
              <a:t>developerguide</a:t>
            </a:r>
            <a:r>
              <a:rPr lang="en-US" altLang="ko-KR" dirty="0"/>
              <a:t>/</a:t>
            </a:r>
            <a:r>
              <a:rPr lang="en-US" altLang="ko-KR" dirty="0" err="1"/>
              <a:t>DynamoDBLocal.Endpoint.html</a:t>
            </a:r>
            <a:endParaRPr lang="en-US" altLang="ko-KR" dirty="0"/>
          </a:p>
          <a:p>
            <a:r>
              <a:rPr lang="ko-KR" altLang="en-US" dirty="0"/>
              <a:t>예</a:t>
            </a:r>
            <a:r>
              <a:rPr lang="en-US" altLang="ko-KR" dirty="0"/>
              <a:t>)</a:t>
            </a:r>
            <a:r>
              <a:rPr lang="ko-KR" altLang="en-US" dirty="0"/>
              <a:t> </a:t>
            </a:r>
            <a:endParaRPr lang="en-US" altLang="ko-KR" dirty="0"/>
          </a:p>
          <a:p>
            <a:r>
              <a:rPr lang="en-US" altLang="ko-KR" dirty="0"/>
              <a:t>CLI : </a:t>
            </a:r>
            <a:r>
              <a:rPr lang="en-US" altLang="ko-KR" dirty="0" err="1"/>
              <a:t>aws</a:t>
            </a:r>
            <a:r>
              <a:rPr lang="en-US" altLang="ko-KR" dirty="0"/>
              <a:t> </a:t>
            </a:r>
            <a:r>
              <a:rPr lang="en-US" altLang="ko-KR" dirty="0" err="1"/>
              <a:t>dynamodb</a:t>
            </a:r>
            <a:r>
              <a:rPr lang="en-US" altLang="ko-KR" dirty="0"/>
              <a:t> list-tables --endpoint-</a:t>
            </a:r>
            <a:r>
              <a:rPr lang="en-US" altLang="ko-KR" dirty="0" err="1"/>
              <a:t>url</a:t>
            </a:r>
            <a:r>
              <a:rPr lang="en-US" altLang="ko-KR" dirty="0"/>
              <a:t> http://localhost:8000</a:t>
            </a:r>
          </a:p>
          <a:p>
            <a:r>
              <a:rPr lang="en-US" dirty="0"/>
              <a:t>SDK:</a:t>
            </a:r>
          </a:p>
          <a:p>
            <a:r>
              <a:rPr lang="en-US" dirty="0" err="1"/>
              <a:t>AmazonDynamoDB</a:t>
            </a:r>
            <a:r>
              <a:rPr lang="en-US" dirty="0"/>
              <a:t> client = </a:t>
            </a:r>
            <a:r>
              <a:rPr lang="en-US" dirty="0" err="1"/>
              <a:t>AmazonDynamoDBClientBuilder.standard</a:t>
            </a:r>
            <a:r>
              <a:rPr lang="en-US" dirty="0"/>
              <a:t>().</a:t>
            </a:r>
            <a:r>
              <a:rPr lang="en-US" dirty="0" err="1"/>
              <a:t>withEndpointConfiguration</a:t>
            </a:r>
            <a:r>
              <a:rPr lang="en-US" dirty="0"/>
              <a:t>(new </a:t>
            </a:r>
            <a:r>
              <a:rPr lang="en-US" dirty="0" err="1"/>
              <a:t>AwsClientBuilder.EndpointConfiguration</a:t>
            </a:r>
            <a:r>
              <a:rPr lang="en-US" dirty="0"/>
              <a:t>("http://localhost:8000", "us-west-2")).build(); </a:t>
            </a:r>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2069164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sz="1200" b="0" i="0" kern="1200" dirty="0">
                <a:solidFill>
                  <a:schemeClr val="tx1"/>
                </a:solidFill>
                <a:effectLst/>
                <a:latin typeface="Calibri" panose="020F0502020204030204" pitchFamily="34" charset="0"/>
                <a:ea typeface="Malgun Gothic" panose="020B0503020000020004" pitchFamily="34" charset="-127"/>
              </a:rPr>
              <a:t>AWS Identity and Access Management(IAM)를</a:t>
            </a:r>
            <a:r>
              <a:rPr lang="ko-KR">
                <a:latin typeface="Calibri" panose="020F0502020204030204" pitchFamily="34" charset="0"/>
                <a:ea typeface="Malgun Gothic" panose="020B0503020000020004" pitchFamily="34" charset="-127"/>
              </a:rPr>
              <a:t> </a:t>
            </a:r>
            <a:r>
              <a:rPr lang="ko-KR" sz="1200" b="0" i="0" kern="1200" dirty="0">
                <a:solidFill>
                  <a:schemeClr val="tx1"/>
                </a:solidFill>
                <a:effectLst/>
                <a:latin typeface="Calibri" panose="020F0502020204030204" pitchFamily="34" charset="0"/>
                <a:ea typeface="Malgun Gothic" panose="020B0503020000020004" pitchFamily="34" charset="-127"/>
              </a:rPr>
              <a:t>사용하여 DynamoDB 리소스와 API 작업에 대한 액세스 권한을 부여하거나 제한할 수 있습니다. </a:t>
            </a:r>
          </a:p>
          <a:p>
            <a:endParaRPr lang="ko-KR" sz="1200" b="0" i="0" kern="1200" dirty="0">
              <a:solidFill>
                <a:schemeClr val="tx1"/>
              </a:solidFill>
              <a:effectLst/>
              <a:latin typeface="Calibri" panose="020F0502020204030204" pitchFamily="34" charset="0"/>
              <a:ea typeface="Malgun Gothic" panose="020B0503020000020004" pitchFamily="34" charset="-127"/>
              <a:cs typeface="+mn-cs"/>
            </a:endParaRPr>
          </a:p>
          <a:p>
            <a:r>
              <a:rPr lang="ko-KR" sz="1200" b="0" i="0" kern="1200" dirty="0">
                <a:solidFill>
                  <a:schemeClr val="tx1"/>
                </a:solidFill>
                <a:effectLst/>
                <a:latin typeface="Calibri" panose="020F0502020204030204" pitchFamily="34" charset="0"/>
                <a:ea typeface="Malgun Gothic" panose="020B0503020000020004" pitchFamily="34" charset="-127"/>
              </a:rPr>
              <a:t>DynamoDB는 또한 세분화된 액세스 제어를 지원합니다. 개별 데이터 항목과 속성에 대한 액세스를 제어할 수도 있습니다. 세분화된 액세스 제어는 DynamoDB 테이블 및 인덱스의 개별 데이터 항목과 속성에 누가 액세스할 수 있고 여기에서 어떤 작업을 수행할 수 있는지를 결정하는 기능입니다.</a:t>
            </a:r>
          </a:p>
          <a:p>
            <a:endParaRPr lang="ko-KR" sz="1200" b="0" i="0" kern="1200" baseline="0" dirty="0">
              <a:solidFill>
                <a:schemeClr val="tx1"/>
              </a:solidFill>
              <a:effectLst/>
              <a:latin typeface="Calibri" panose="020F0502020204030204" pitchFamily="34" charset="0"/>
              <a:ea typeface="Malgun Gothic" panose="020B0503020000020004" pitchFamily="34" charset="-127"/>
              <a:cs typeface="+mn-cs"/>
            </a:endParaRPr>
          </a:p>
          <a:p>
            <a:r>
              <a:rPr lang="ko-KR">
                <a:latin typeface="Calibri" panose="020F0502020204030204" pitchFamily="34" charset="0"/>
                <a:ea typeface="Malgun Gothic" panose="020B0503020000020004" pitchFamily="34" charset="-127"/>
              </a:rPr>
              <a:t>자세한 내용은</a:t>
            </a:r>
            <a:r>
              <a:rPr lang="ko-KR" sz="1200" b="0" i="0" kern="1200" baseline="0" dirty="0">
                <a:solidFill>
                  <a:schemeClr val="tx1"/>
                </a:solidFill>
                <a:effectLst/>
                <a:latin typeface="Calibri" panose="020F0502020204030204" pitchFamily="34" charset="0"/>
                <a:ea typeface="Malgun Gothic" panose="020B0503020000020004" pitchFamily="34" charset="-127"/>
              </a:rPr>
              <a:t> </a:t>
            </a:r>
            <a:r>
              <a:rPr lang="ko-KR" dirty="0">
                <a:latin typeface="Calibri" panose="020F0502020204030204" pitchFamily="34" charset="0"/>
                <a:ea typeface="Malgun Gothic" panose="020B0503020000020004" pitchFamily="34" charset="-127"/>
                <a:hlinkClick r:id="rId3"/>
              </a:rPr>
              <a:t>http://docs.aws.amazon.com/amazondynamodb/latest/developerguide/UsingIAMWithDDB.html</a:t>
            </a:r>
            <a:r>
              <a:rPr lang="ko-KR">
                <a:latin typeface="Calibri" panose="020F0502020204030204" pitchFamily="34" charset="0"/>
                <a:ea typeface="Malgun Gothic" panose="020B0503020000020004" pitchFamily="34" charset="-127"/>
              </a:rPr>
              <a:t>을 참조하십시오.</a:t>
            </a:r>
          </a:p>
          <a:p>
            <a:endParaRPr lang="ko-KR" sz="1200" b="0" i="0" kern="1200" baseline="0" dirty="0">
              <a:solidFill>
                <a:schemeClr val="tx1"/>
              </a:solidFill>
              <a:effectLst/>
              <a:latin typeface="Calibri" panose="020F0502020204030204" pitchFamily="34" charset="0"/>
              <a:ea typeface="Malgun Gothic" panose="020B0503020000020004" pitchFamily="34" charset="-127"/>
              <a:cs typeface="+mn-cs"/>
            </a:endParaRPr>
          </a:p>
        </p:txBody>
      </p:sp>
    </p:spTree>
    <p:extLst>
      <p:ext uri="{BB962C8B-B14F-4D97-AF65-F5344CB8AC3E}">
        <p14:creationId xmlns:p14="http://schemas.microsoft.com/office/powerpoint/2010/main" val="8107634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atin typeface="Calibri" panose="020F0502020204030204" pitchFamily="34" charset="0"/>
                <a:ea typeface="Malgun Gothic" panose="020B0503020000020004" pitchFamily="34" charset="-127"/>
              </a:rPr>
              <a:t>DynamoDB 모범 사례에 대한 내용은 </a:t>
            </a:r>
            <a:r>
              <a:rPr lang="ko-KR" dirty="0">
                <a:latin typeface="Calibri" panose="020F0502020204030204" pitchFamily="34" charset="0"/>
                <a:ea typeface="Malgun Gothic" panose="020B0503020000020004" pitchFamily="34" charset="-127"/>
                <a:hlinkClick r:id="rId3"/>
              </a:rPr>
              <a:t>http://docs.aws.amazon.com/amazondynamodb/latest/developerguide/BestPractices.html</a:t>
            </a:r>
            <a:r>
              <a:rPr lang="ko-KR">
                <a:latin typeface="Calibri" panose="020F0502020204030204" pitchFamily="34" charset="0"/>
                <a:ea typeface="Malgun Gothic" panose="020B0503020000020004" pitchFamily="34" charset="-127"/>
              </a:rPr>
              <a:t>을 참조하십시오.</a:t>
            </a:r>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567360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b="1" dirty="0">
                <a:latin typeface="Calibri" panose="020F0502020204030204" pitchFamily="34" charset="0"/>
                <a:ea typeface="Malgun Gothic" panose="020B0503020000020004" pitchFamily="34" charset="-127"/>
              </a:rPr>
              <a:t>파티션 키는 데이터가 저장된 파티션 전체에서 데이터 분산을 결정</a:t>
            </a:r>
            <a:r>
              <a:rPr lang="ko-KR" dirty="0">
                <a:latin typeface="Calibri" panose="020F0502020204030204" pitchFamily="34" charset="0"/>
                <a:ea typeface="Malgun Gothic" panose="020B0503020000020004" pitchFamily="34" charset="-127"/>
              </a:rPr>
              <a:t>합니다. </a:t>
            </a:r>
            <a:r>
              <a:rPr lang="ko-KR" b="1" dirty="0">
                <a:latin typeface="Calibri" panose="020F0502020204030204" pitchFamily="34" charset="0"/>
                <a:ea typeface="Malgun Gothic" panose="020B0503020000020004" pitchFamily="34" charset="-127"/>
              </a:rPr>
              <a:t>테이블에 대해 </a:t>
            </a:r>
            <a:r>
              <a:rPr lang="ko-KR" b="1" dirty="0" err="1">
                <a:latin typeface="Calibri" panose="020F0502020204030204" pitchFamily="34" charset="0"/>
                <a:ea typeface="Malgun Gothic" panose="020B0503020000020004" pitchFamily="34" charset="-127"/>
              </a:rPr>
              <a:t>프로비저닝된</a:t>
            </a:r>
            <a:r>
              <a:rPr lang="ko-KR" b="1" dirty="0">
                <a:latin typeface="Calibri" panose="020F0502020204030204" pitchFamily="34" charset="0"/>
                <a:ea typeface="Malgun Gothic" panose="020B0503020000020004" pitchFamily="34" charset="-127"/>
              </a:rPr>
              <a:t> 총 처리량은 파티션에 균등하게 나누어집니다</a:t>
            </a:r>
            <a:r>
              <a:rPr lang="ko-KR" dirty="0">
                <a:latin typeface="Calibri" panose="020F0502020204030204" pitchFamily="34" charset="0"/>
                <a:ea typeface="Malgun Gothic" panose="020B0503020000020004" pitchFamily="34" charset="-127"/>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ko-KR"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a:latin typeface="Calibri" panose="020F0502020204030204" pitchFamily="34" charset="0"/>
                <a:ea typeface="Malgun Gothic" panose="020B0503020000020004" pitchFamily="34" charset="-127"/>
              </a:rPr>
              <a:t>좁은 범위의 파티션 키에 대량의 연속 읽기 또는 연속 쓰기 작업을 하는 경우, </a:t>
            </a:r>
            <a:r>
              <a:rPr lang="ko-KR" b="1" dirty="0">
                <a:latin typeface="Calibri" panose="020F0502020204030204" pitchFamily="34" charset="0"/>
                <a:ea typeface="Malgun Gothic" panose="020B0503020000020004" pitchFamily="34" charset="-127"/>
              </a:rPr>
              <a:t>같은 파티션을 반복적으로 액세스하게 됩니다(</a:t>
            </a:r>
            <a:r>
              <a:rPr lang="ko-KR" b="1" dirty="0" err="1">
                <a:latin typeface="Calibri" panose="020F0502020204030204" pitchFamily="34" charset="0"/>
                <a:ea typeface="Malgun Gothic" panose="020B0503020000020004" pitchFamily="34" charset="-127"/>
              </a:rPr>
              <a:t>핫</a:t>
            </a:r>
            <a:r>
              <a:rPr lang="ko-KR" b="1" dirty="0">
                <a:latin typeface="Calibri" panose="020F0502020204030204" pitchFamily="34" charset="0"/>
                <a:ea typeface="Malgun Gothic" panose="020B0503020000020004" pitchFamily="34" charset="-127"/>
              </a:rPr>
              <a:t> 파티션)</a:t>
            </a:r>
            <a:r>
              <a:rPr lang="ko-KR" dirty="0">
                <a:latin typeface="Calibri" panose="020F0502020204030204" pitchFamily="34" charset="0"/>
                <a:ea typeface="Malgun Gothic" panose="020B0503020000020004" pitchFamily="34" charset="-127"/>
              </a:rPr>
              <a:t>. 나머지 파티션에 할당된 처리량은 미사용 상태로 남게 됩니다.</a:t>
            </a:r>
          </a:p>
          <a:p>
            <a:pPr marL="0" marR="0" indent="0" algn="l" defTabSz="457200" rtl="0" eaLnBrk="1" fontAlgn="auto" latinLnBrk="0" hangingPunct="1">
              <a:lnSpc>
                <a:spcPct val="100000"/>
              </a:lnSpc>
              <a:spcBef>
                <a:spcPts val="0"/>
              </a:spcBef>
              <a:spcAft>
                <a:spcPts val="0"/>
              </a:spcAft>
              <a:buClrTx/>
              <a:buSzTx/>
              <a:buFontTx/>
              <a:buNone/>
              <a:tabLst/>
              <a:defRPr/>
            </a:pPr>
            <a:endParaRPr lang="ko-KR"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a:latin typeface="Calibri" panose="020F0502020204030204" pitchFamily="34" charset="0"/>
                <a:ea typeface="Malgun Gothic" panose="020B0503020000020004" pitchFamily="34" charset="-127"/>
              </a:rPr>
              <a:t>최대 읽기 및 쓰기 처리량을 실현하려면 다음과 같이 읽기 및 쓰기 작업을 구현하십시오</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b="1" dirty="0" err="1">
                <a:latin typeface="Calibri" panose="020F0502020204030204" pitchFamily="34" charset="0"/>
                <a:ea typeface="Malgun Gothic" panose="020B0503020000020004" pitchFamily="34" charset="-127"/>
              </a:rPr>
              <a:t>핫</a:t>
            </a:r>
            <a:r>
              <a:rPr lang="ko-KR" b="1" dirty="0">
                <a:latin typeface="Calibri" panose="020F0502020204030204" pitchFamily="34" charset="0"/>
                <a:ea typeface="Malgun Gothic" panose="020B0503020000020004" pitchFamily="34" charset="-127"/>
              </a:rPr>
              <a:t> </a:t>
            </a:r>
            <a:r>
              <a:rPr lang="ko-KR" b="1" dirty="0" err="1">
                <a:latin typeface="Calibri" panose="020F0502020204030204" pitchFamily="34" charset="0"/>
                <a:ea typeface="Malgun Gothic" panose="020B0503020000020004" pitchFamily="34" charset="-127"/>
              </a:rPr>
              <a:t>스팟을</a:t>
            </a:r>
            <a:r>
              <a:rPr lang="ko-KR" b="1" dirty="0">
                <a:latin typeface="Calibri" panose="020F0502020204030204" pitchFamily="34" charset="0"/>
                <a:ea typeface="Malgun Gothic" panose="020B0503020000020004" pitchFamily="34" charset="-127"/>
              </a:rPr>
              <a:t> 방지하도록 파티션 키를 신중하게 선택</a:t>
            </a:r>
            <a:r>
              <a:rPr lang="ko-KR" dirty="0">
                <a:latin typeface="Calibri" panose="020F0502020204030204" pitchFamily="34" charset="0"/>
                <a:ea typeface="Malgun Gothic" panose="020B0503020000020004" pitchFamily="34" charset="-127"/>
              </a:rPr>
              <a:t>합니다.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a:latin typeface="Calibri" panose="020F0502020204030204" pitchFamily="34" charset="0"/>
                <a:ea typeface="Malgun Gothic" panose="020B0503020000020004" pitchFamily="34" charset="-127"/>
              </a:rPr>
              <a:t>파티션 키가 분산되도록 하기 위해, </a:t>
            </a:r>
            <a:r>
              <a:rPr lang="ko-KR" b="1" dirty="0">
                <a:latin typeface="Calibri" panose="020F0502020204030204" pitchFamily="34" charset="0"/>
                <a:ea typeface="Malgun Gothic" panose="020B0503020000020004" pitchFamily="34" charset="-127"/>
              </a:rPr>
              <a:t>데이터를 쓸 때 파티션 키에 임의 번호 또는 계산된 값을 연결하는 것을 고려</a:t>
            </a:r>
            <a:r>
              <a:rPr lang="ko-KR" dirty="0">
                <a:latin typeface="Calibri" panose="020F0502020204030204" pitchFamily="34" charset="0"/>
                <a:ea typeface="Malgun Gothic" panose="020B0503020000020004" pitchFamily="34" charset="-127"/>
              </a:rPr>
              <a:t>합니다. 예를 들어 파티션 키에서 각 문자의 ASCII 값의 합을 연결할 수 있습니다.</a:t>
            </a:r>
            <a:endParaRPr lang="ko-KR" baseline="0" dirty="0">
              <a:latin typeface="Calibri" panose="020F0502020204030204" pitchFamily="34" charset="0"/>
              <a:ea typeface="Malgun Gothic" panose="020B0503020000020004" pitchFamily="34" charset="-127"/>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dirty="0">
                <a:latin typeface="Calibri" panose="020F0502020204030204" pitchFamily="34" charset="0"/>
                <a:ea typeface="Malgun Gothic" panose="020B0503020000020004" pitchFamily="34" charset="-127"/>
              </a:rPr>
              <a:t>여러 파티션에 걸쳐 읽기 및 쓰기를 분산합니다.</a:t>
            </a:r>
          </a:p>
        </p:txBody>
      </p:sp>
    </p:spTree>
    <p:extLst>
      <p:ext uri="{BB962C8B-B14F-4D97-AF65-F5344CB8AC3E}">
        <p14:creationId xmlns:p14="http://schemas.microsoft.com/office/powerpoint/2010/main" val="1243941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dirty="0">
                <a:latin typeface="Calibri" panose="020F0502020204030204" pitchFamily="34" charset="0"/>
                <a:ea typeface="Malgun Gothic" panose="020B0503020000020004" pitchFamily="34" charset="-127"/>
              </a:rPr>
              <a:t>데이터의 액세스 패턴을 고려합니다. 예를 들어 파티션 키가 고객 </a:t>
            </a:r>
            <a:r>
              <a:rPr lang="ko-KR" dirty="0" err="1">
                <a:latin typeface="Calibri" panose="020F0502020204030204" pitchFamily="34" charset="0"/>
                <a:ea typeface="Malgun Gothic" panose="020B0503020000020004" pitchFamily="34" charset="-127"/>
              </a:rPr>
              <a:t>ID이고</a:t>
            </a:r>
            <a:r>
              <a:rPr lang="ko-KR" dirty="0">
                <a:latin typeface="Calibri" panose="020F0502020204030204" pitchFamily="34" charset="0"/>
                <a:ea typeface="Malgun Gothic" panose="020B0503020000020004" pitchFamily="34" charset="-127"/>
              </a:rPr>
              <a:t> 정렬 키가 타임스탬프인 </a:t>
            </a:r>
            <a:r>
              <a:rPr lang="ko-KR" dirty="0" err="1">
                <a:latin typeface="Calibri" panose="020F0502020204030204" pitchFamily="34" charset="0"/>
                <a:ea typeface="Malgun Gothic" panose="020B0503020000020004" pitchFamily="34" charset="-127"/>
              </a:rPr>
              <a:t>Orders</a:t>
            </a:r>
            <a:r>
              <a:rPr lang="ko-KR" dirty="0">
                <a:latin typeface="Calibri" panose="020F0502020204030204" pitchFamily="34" charset="0"/>
                <a:ea typeface="Malgun Gothic" panose="020B0503020000020004" pitchFamily="34" charset="-127"/>
              </a:rPr>
              <a:t> 테이블이 있을 수 있습니다. 애플리케이션은 최신 주문 데이터에 주로 액세스하게 됩니다. 오래된 주문에 대한 데이터에는 거의 액세스하지 않을 수 있습니다.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이런 경우, </a:t>
            </a:r>
            <a:r>
              <a:rPr lang="ko-KR" b="1" dirty="0" err="1">
                <a:latin typeface="Calibri" panose="020F0502020204030204" pitchFamily="34" charset="0"/>
                <a:ea typeface="Malgun Gothic" panose="020B0503020000020004" pitchFamily="34" charset="-127"/>
              </a:rPr>
              <a:t>시계열</a:t>
            </a:r>
            <a:r>
              <a:rPr lang="ko-KR" b="1" dirty="0">
                <a:latin typeface="Calibri" panose="020F0502020204030204" pitchFamily="34" charset="0"/>
                <a:ea typeface="Malgun Gothic" panose="020B0503020000020004" pitchFamily="34" charset="-127"/>
              </a:rPr>
              <a:t> 데이터를 별도 테이블로 나누는 것을 고려</a:t>
            </a:r>
            <a:r>
              <a:rPr lang="ko-KR" dirty="0">
                <a:latin typeface="Calibri" panose="020F0502020204030204" pitchFamily="34" charset="0"/>
                <a:ea typeface="Malgun Gothic" panose="020B0503020000020004" pitchFamily="34" charset="-127"/>
              </a:rPr>
              <a:t>하십시오. </a:t>
            </a:r>
            <a:r>
              <a:rPr lang="ko-KR" b="1" dirty="0">
                <a:latin typeface="Calibri" panose="020F0502020204030204" pitchFamily="34" charset="0"/>
                <a:ea typeface="Malgun Gothic" panose="020B0503020000020004" pitchFamily="34" charset="-127"/>
              </a:rPr>
              <a:t>자주 액세스하는 '</a:t>
            </a:r>
            <a:r>
              <a:rPr lang="ko-KR" b="1" dirty="0" err="1">
                <a:latin typeface="Calibri" panose="020F0502020204030204" pitchFamily="34" charset="0"/>
                <a:ea typeface="Malgun Gothic" panose="020B0503020000020004" pitchFamily="34" charset="-127"/>
              </a:rPr>
              <a:t>핫</a:t>
            </a:r>
            <a:r>
              <a:rPr lang="ko-KR" b="1" dirty="0">
                <a:latin typeface="Calibri" panose="020F0502020204030204" pitchFamily="34" charset="0"/>
                <a:ea typeface="Malgun Gothic" panose="020B0503020000020004" pitchFamily="34" charset="-127"/>
              </a:rPr>
              <a:t>' 데이터를 처리량이 더 높은 별도 테이블에 저장</a:t>
            </a:r>
            <a:r>
              <a:rPr lang="ko-KR" dirty="0">
                <a:latin typeface="Calibri" panose="020F0502020204030204" pitchFamily="34" charset="0"/>
                <a:ea typeface="Malgun Gothic" panose="020B0503020000020004" pitchFamily="34" charset="-127"/>
              </a:rPr>
              <a:t>합니다. 거의 액세스하지 않는 '콜드' 데이터는 처리량이 더 낮은 테이블에 저장합니다.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오래된 데이터를 </a:t>
            </a:r>
            <a:r>
              <a:rPr lang="ko-KR" dirty="0" err="1">
                <a:latin typeface="Calibri" panose="020F0502020204030204" pitchFamily="34" charset="0"/>
                <a:ea typeface="Malgun Gothic" panose="020B0503020000020004" pitchFamily="34" charset="-127"/>
              </a:rPr>
              <a:t>Amazon</a:t>
            </a:r>
            <a:r>
              <a:rPr lang="ko-KR" dirty="0">
                <a:latin typeface="Calibri" panose="020F0502020204030204" pitchFamily="34" charset="0"/>
                <a:ea typeface="Malgun Gothic" panose="020B0503020000020004" pitchFamily="34" charset="-127"/>
              </a:rPr>
              <a:t> S3 </a:t>
            </a:r>
            <a:r>
              <a:rPr lang="ko-KR" dirty="0" err="1">
                <a:latin typeface="Calibri" panose="020F0502020204030204" pitchFamily="34" charset="0"/>
                <a:ea typeface="Malgun Gothic" panose="020B0503020000020004" pitchFamily="34" charset="-127"/>
              </a:rPr>
              <a:t>버킷과</a:t>
            </a:r>
            <a:r>
              <a:rPr lang="ko-KR" dirty="0">
                <a:latin typeface="Calibri" panose="020F0502020204030204" pitchFamily="34" charset="0"/>
                <a:ea typeface="Malgun Gothic" panose="020B0503020000020004" pitchFamily="34" charset="-127"/>
              </a:rPr>
              <a:t> 같은 다른 스토리지 옵션으로 이동하고 오래된 데이터가 포함된 테이블을 삭제할 수도 있습니다.</a:t>
            </a:r>
          </a:p>
          <a:p>
            <a:endParaRPr lang="ko-KR" baseline="0"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935549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sz="1200" b="0" i="0" kern="1200" dirty="0">
                <a:solidFill>
                  <a:schemeClr val="tx1"/>
                </a:solidFill>
                <a:effectLst/>
                <a:latin typeface="Calibri" panose="020F0502020204030204" pitchFamily="34" charset="0"/>
                <a:ea typeface="Malgun Gothic" panose="020B0503020000020004" pitchFamily="34" charset="-127"/>
              </a:rPr>
              <a:t>Amazon DynamoDB는 규모와 성능을 고려하여 설계되었습니다. 대부분의 경우 DynamoDB 응답 시간은 한 자릿수 밀리초 단위로 측정할 수 있습니다. 그러나 마이크로초 단위의 응답 시간을 필요로 하는 특정 사용 사례가 있습니다. 이러한 사용 사례를 위해 </a:t>
            </a:r>
            <a:r>
              <a:rPr lang="ko-KR" sz="1200" b="0" i="1" kern="1200" dirty="0">
                <a:solidFill>
                  <a:schemeClr val="tx1"/>
                </a:solidFill>
                <a:effectLst/>
                <a:latin typeface="Calibri" panose="020F0502020204030204" pitchFamily="34" charset="0"/>
                <a:ea typeface="Malgun Gothic" panose="020B0503020000020004" pitchFamily="34" charset="-127"/>
              </a:rPr>
              <a:t>DynamoDB Accelerator (DAX)</a:t>
            </a:r>
            <a:r>
              <a:rPr lang="ko-KR" sz="1200" b="0" i="0" kern="1200" dirty="0">
                <a:solidFill>
                  <a:schemeClr val="tx1"/>
                </a:solidFill>
                <a:effectLst/>
                <a:latin typeface="Calibri" panose="020F0502020204030204" pitchFamily="34" charset="0"/>
                <a:ea typeface="Malgun Gothic" panose="020B0503020000020004" pitchFamily="34" charset="-127"/>
              </a:rPr>
              <a:t>는 최종적 일관된 데이터에 액세스하기 위한 빠른 응답 시간을 제공합니다.</a:t>
            </a:r>
          </a:p>
          <a:p>
            <a:endParaRPr lang="ko-KR" sz="1200" b="0" i="0" kern="1200" dirty="0">
              <a:solidFill>
                <a:schemeClr val="tx1"/>
              </a:solidFill>
              <a:effectLst/>
              <a:latin typeface="Calibri" panose="020F0502020204030204" pitchFamily="34" charset="0"/>
              <a:ea typeface="Malgun Gothic" panose="020B0503020000020004" pitchFamily="34" charset="-127"/>
              <a:cs typeface="+mn-cs"/>
            </a:endParaRPr>
          </a:p>
          <a:p>
            <a:r>
              <a:rPr lang="ko-KR" sz="1200" b="0" i="0" kern="1200" dirty="0">
                <a:solidFill>
                  <a:schemeClr val="tx1"/>
                </a:solidFill>
                <a:effectLst/>
                <a:latin typeface="Calibri" panose="020F0502020204030204" pitchFamily="34" charset="0"/>
                <a:ea typeface="Malgun Gothic" panose="020B0503020000020004" pitchFamily="34" charset="-127"/>
              </a:rPr>
              <a:t>DAX는 까다로운 애플리케이션을 위해 빠른 인 메모리 성능을 제공하는 DynamoDB 호환 캐싱 서비스입니다. DAX는 다음과 같은 세 가지 핵심 시나리오를 처리합니다.</a:t>
            </a:r>
          </a:p>
          <a:p>
            <a:pPr marL="228600" indent="-228600">
              <a:buFont typeface="+mj-lt"/>
              <a:buAutoNum type="arabicPeriod"/>
            </a:pPr>
            <a:r>
              <a:rPr lang="ko-KR" sz="1200" b="0" i="0" kern="1200" dirty="0">
                <a:solidFill>
                  <a:schemeClr val="tx1"/>
                </a:solidFill>
                <a:effectLst/>
                <a:latin typeface="Calibri" panose="020F0502020204030204" pitchFamily="34" charset="0"/>
                <a:ea typeface="Malgun Gothic" panose="020B0503020000020004" pitchFamily="34" charset="-127"/>
              </a:rPr>
              <a:t>인 메모리 캐시인 DAX는 한 자릿수 밀리초에서 마이크로초 까지 크기 순서에 따라 일관된 읽기 워크로드의 응답 시간을 줄입니다.</a:t>
            </a:r>
          </a:p>
          <a:p>
            <a:pPr marL="228600" indent="-228600">
              <a:buFont typeface="+mj-lt"/>
              <a:buAutoNum type="arabicPeriod"/>
            </a:pPr>
            <a:r>
              <a:rPr lang="ko-KR" sz="1200" b="1" i="0" kern="1200" dirty="0">
                <a:solidFill>
                  <a:schemeClr val="tx1"/>
                </a:solidFill>
                <a:effectLst/>
                <a:latin typeface="Calibri" panose="020F0502020204030204" pitchFamily="34" charset="0"/>
                <a:ea typeface="Malgun Gothic" panose="020B0503020000020004" pitchFamily="34" charset="-127"/>
              </a:rPr>
              <a:t>DAX는 Amazon DynamoDB API와 호환되는 관리형 서비스를 제공하여 운영 및 애플리케이션의 복잡성을 줄이므로 기존 애플리케이션과 함께 사용하기 위해 최소한의 기능만 변경</a:t>
            </a:r>
            <a:r>
              <a:rPr lang="ko-KR" sz="1200" b="0" i="0" kern="1200" dirty="0">
                <a:solidFill>
                  <a:schemeClr val="tx1"/>
                </a:solidFill>
                <a:effectLst/>
                <a:latin typeface="Calibri" panose="020F0502020204030204" pitchFamily="34" charset="0"/>
                <a:ea typeface="Malgun Gothic" panose="020B0503020000020004" pitchFamily="34" charset="-127"/>
              </a:rPr>
              <a:t>하면 됩니다.</a:t>
            </a:r>
          </a:p>
          <a:p>
            <a:pPr marL="228600" indent="-228600">
              <a:buFont typeface="+mj-lt"/>
              <a:buAutoNum type="arabicPeriod"/>
            </a:pPr>
            <a:r>
              <a:rPr lang="ko-KR" sz="1200" b="0" i="0" kern="1200" dirty="0">
                <a:solidFill>
                  <a:schemeClr val="tx1"/>
                </a:solidFill>
                <a:effectLst/>
                <a:latin typeface="Calibri" panose="020F0502020204030204" pitchFamily="34" charset="0"/>
                <a:ea typeface="Malgun Gothic" panose="020B0503020000020004" pitchFamily="34" charset="-127"/>
              </a:rPr>
              <a:t>읽기 중심 또는 순간 확장 워크로드의 경우 DAX는 읽기 용량 단위를 과도하게 프로비저닝해야 하는 필요성을 줄여 처리량을 늘리고 잠재적인 운영 비용을 절감합니다. 이는 개별 키에 대한 반복 읽기가 필요한 애플리케이션에 특히 유용합니다.</a:t>
            </a:r>
          </a:p>
          <a:p>
            <a:pPr marL="228600" indent="-228600">
              <a:buFont typeface="+mj-lt"/>
              <a:buAutoNum type="arabicPeriod"/>
            </a:pPr>
            <a:endParaRPr lang="ko-KR" sz="1200" b="0" i="0" kern="1200" dirty="0">
              <a:solidFill>
                <a:schemeClr val="tx1"/>
              </a:solidFill>
              <a:effectLst/>
              <a:latin typeface="Calibri" panose="020F0502020204030204" pitchFamily="34" charset="0"/>
              <a:ea typeface="Malgun Gothic" panose="020B0503020000020004" pitchFamily="34" charset="-127"/>
              <a:cs typeface="+mn-cs"/>
            </a:endParaRPr>
          </a:p>
          <a:p>
            <a:pPr marL="0" indent="0">
              <a:buFont typeface="+mj-lt"/>
              <a:buNone/>
            </a:pPr>
            <a:r>
              <a:rPr lang="ko-KR" sz="1200" b="0" i="0" kern="1200" dirty="0">
                <a:solidFill>
                  <a:schemeClr val="tx1"/>
                </a:solidFill>
                <a:effectLst/>
                <a:latin typeface="Calibri" panose="020F0502020204030204" pitchFamily="34" charset="0"/>
                <a:ea typeface="Malgun Gothic" panose="020B0503020000020004" pitchFamily="34" charset="-127"/>
              </a:rPr>
              <a:t>DAX는 연속 읽기/연속 쓰기 캐시입니다. </a:t>
            </a:r>
            <a:r>
              <a:rPr lang="ko-KR" sz="1200" b="1" i="0" kern="1200" dirty="0">
                <a:solidFill>
                  <a:schemeClr val="tx1"/>
                </a:solidFill>
                <a:effectLst/>
                <a:latin typeface="Calibri" panose="020F0502020204030204" pitchFamily="34" charset="0"/>
                <a:ea typeface="Malgun Gothic" panose="020B0503020000020004" pitchFamily="34" charset="-127"/>
              </a:rPr>
              <a:t>DAX에 대한 읽기를 발행하면 먼저 해당 항목이 캐시에 있는지 확인</a:t>
            </a:r>
            <a:r>
              <a:rPr lang="ko-KR" sz="1200" b="0" i="0" kern="1200" dirty="0">
                <a:solidFill>
                  <a:schemeClr val="tx1"/>
                </a:solidFill>
                <a:effectLst/>
                <a:latin typeface="Calibri" panose="020F0502020204030204" pitchFamily="34" charset="0"/>
                <a:ea typeface="Malgun Gothic" panose="020B0503020000020004" pitchFamily="34" charset="-127"/>
              </a:rPr>
              <a:t>합니다. 있으면 DAX는 마이크로초 단위로 응답 시간이 포함된 값을 반환합니다. 항목이 캐시에 없으면 DAX는 DynamoDB에서 항목을 자동으로 가져와 다음 읽기에 대한 결과를 캐시에 저장하고 애플리케이션에 값을 반환합니다. 쓰기의 경우, DAX는 먼저 DynamoDB에 값을 쓰고 DAX에 값을 캐시한 다음 애플리케이션에 성공을 반환합니다.</a:t>
            </a:r>
          </a:p>
        </p:txBody>
      </p:sp>
    </p:spTree>
    <p:extLst>
      <p:ext uri="{BB962C8B-B14F-4D97-AF65-F5344CB8AC3E}">
        <p14:creationId xmlns:p14="http://schemas.microsoft.com/office/powerpoint/2010/main" val="158967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2147734"/>
          </a:xfrm>
        </p:spPr>
        <p:txBody>
          <a:bodyPr/>
          <a:lstStyle/>
          <a:p>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NoSQL</a:t>
            </a:r>
            <a:r>
              <a:rPr lang="ko-KR" dirty="0">
                <a:latin typeface="Calibri" panose="020F0502020204030204" pitchFamily="34" charset="0"/>
                <a:ea typeface="Malgun Gothic" panose="020B0503020000020004" pitchFamily="34" charset="-127"/>
              </a:rPr>
              <a:t> 데이터베이스입니다. </a:t>
            </a:r>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게임, 광고 기술, 모바일 앱 및 </a:t>
            </a:r>
            <a:r>
              <a:rPr lang="ko-KR" dirty="0" err="1">
                <a:latin typeface="Calibri" panose="020F0502020204030204" pitchFamily="34" charset="0"/>
                <a:ea typeface="Malgun Gothic" panose="020B0503020000020004" pitchFamily="34" charset="-127"/>
              </a:rPr>
              <a:t>IoT</a:t>
            </a:r>
            <a:r>
              <a:rPr lang="ko-KR" dirty="0">
                <a:latin typeface="Calibri" panose="020F0502020204030204" pitchFamily="34" charset="0"/>
                <a:ea typeface="Malgun Gothic" panose="020B0503020000020004" pitchFamily="34" charset="-127"/>
              </a:rPr>
              <a:t> 애플리케이션과 같이 안정적이고 일관된 처리량이 필요한 애플리케이션에 유용합니다.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프랑스 게임 회사인 3DDuo는 운영하는 데 비용이 많이 드는 멀티플레이어 온라인 </a:t>
            </a:r>
            <a:r>
              <a:rPr lang="ko-KR" dirty="0" err="1">
                <a:latin typeface="Calibri" panose="020F0502020204030204" pitchFamily="34" charset="0"/>
                <a:ea typeface="Malgun Gothic" panose="020B0503020000020004" pitchFamily="34" charset="-127"/>
              </a:rPr>
              <a:t>롤플레잉</a:t>
            </a:r>
            <a:r>
              <a:rPr lang="ko-KR" dirty="0">
                <a:latin typeface="Calibri" panose="020F0502020204030204" pitchFamily="34" charset="0"/>
                <a:ea typeface="Malgun Gothic" panose="020B0503020000020004" pitchFamily="34" charset="-127"/>
              </a:rPr>
              <a:t> 게임을 개발합니다. </a:t>
            </a:r>
          </a:p>
          <a:p>
            <a:endParaRPr lang="ko-KR" dirty="0">
              <a:latin typeface="Calibri" panose="020F0502020204030204" pitchFamily="34" charset="0"/>
              <a:ea typeface="Malgun Gothic" panose="020B0503020000020004" pitchFamily="34" charset="-127"/>
            </a:endParaRPr>
          </a:p>
          <a:p>
            <a:r>
              <a:rPr lang="ko-KR" dirty="0" err="1">
                <a:latin typeface="Calibri" panose="020F0502020204030204" pitchFamily="34" charset="0"/>
                <a:ea typeface="Malgun Gothic" panose="020B0503020000020004" pitchFamily="34" charset="-127"/>
              </a:rPr>
              <a:t>DynamoDB와</a:t>
            </a:r>
            <a:r>
              <a:rPr lang="ko-KR" dirty="0">
                <a:latin typeface="Calibri" panose="020F0502020204030204" pitchFamily="34" charset="0"/>
                <a:ea typeface="Malgun Gothic" panose="020B0503020000020004" pitchFamily="34" charset="-127"/>
              </a:rPr>
              <a:t> 다른 AWS 서비스를 사용함으로써 3DDuo는 게임 호스팅 비용을 월 7,000 </a:t>
            </a:r>
            <a:r>
              <a:rPr lang="ko-KR" dirty="0" err="1">
                <a:latin typeface="Calibri" panose="020F0502020204030204" pitchFamily="34" charset="0"/>
                <a:ea typeface="Malgun Gothic" panose="020B0503020000020004" pitchFamily="34" charset="-127"/>
              </a:rPr>
              <a:t>EUR에서</a:t>
            </a:r>
            <a:r>
              <a:rPr lang="ko-KR" dirty="0">
                <a:latin typeface="Calibri" panose="020F0502020204030204" pitchFamily="34" charset="0"/>
                <a:ea typeface="Malgun Gothic" panose="020B0503020000020004" pitchFamily="34" charset="-127"/>
              </a:rPr>
              <a:t> 2,000 </a:t>
            </a:r>
            <a:r>
              <a:rPr lang="ko-KR" dirty="0" err="1">
                <a:latin typeface="Calibri" panose="020F0502020204030204" pitchFamily="34" charset="0"/>
                <a:ea typeface="Malgun Gothic" panose="020B0503020000020004" pitchFamily="34" charset="-127"/>
              </a:rPr>
              <a:t>EUR로</a:t>
            </a:r>
            <a:r>
              <a:rPr lang="ko-KR" dirty="0">
                <a:latin typeface="Calibri" panose="020F0502020204030204" pitchFamily="34" charset="0"/>
                <a:ea typeface="Malgun Gothic" panose="020B0503020000020004" pitchFamily="34" charset="-127"/>
              </a:rPr>
              <a:t> 낮추고 </a:t>
            </a:r>
            <a:r>
              <a:rPr lang="ko-KR" dirty="0" err="1">
                <a:latin typeface="Calibri" panose="020F0502020204030204" pitchFamily="34" charset="0"/>
                <a:ea typeface="Malgun Gothic" panose="020B0503020000020004" pitchFamily="34" charset="-127"/>
              </a:rPr>
              <a:t>Facebook용</a:t>
            </a:r>
            <a:r>
              <a:rPr lang="ko-KR" dirty="0">
                <a:latin typeface="Calibri" panose="020F0502020204030204" pitchFamily="34" charset="0"/>
                <a:ea typeface="Malgun Gothic" panose="020B0503020000020004" pitchFamily="34" charset="-127"/>
              </a:rPr>
              <a:t> 첫 번째 소셜 게임에서 300,000명의 게이머를 처리하도록 손쉽게 확장할 수 있었습니다. 자세한 내용은 </a:t>
            </a:r>
            <a:r>
              <a:rPr lang="ko-KR" dirty="0">
                <a:latin typeface="Calibri" panose="020F0502020204030204" pitchFamily="34" charset="0"/>
                <a:ea typeface="Malgun Gothic" panose="020B0503020000020004" pitchFamily="34" charset="-127"/>
                <a:hlinkClick r:id="rId3"/>
              </a:rPr>
              <a:t>https://aws.amazon.com/solutions/case-studies/3dduo/</a:t>
            </a:r>
            <a:r>
              <a:rPr lang="ko-KR" dirty="0" err="1">
                <a:latin typeface="Calibri" panose="020F0502020204030204" pitchFamily="34" charset="0"/>
                <a:ea typeface="Malgun Gothic" panose="020B0503020000020004" pitchFamily="34" charset="-127"/>
              </a:rPr>
              <a:t>를</a:t>
            </a:r>
            <a:r>
              <a:rPr lang="ko-KR" dirty="0">
                <a:latin typeface="Calibri" panose="020F0502020204030204" pitchFamily="34" charset="0"/>
                <a:ea typeface="Malgun Gothic" panose="020B0503020000020004" pitchFamily="34" charset="-127"/>
              </a:rPr>
              <a:t> 참조하십시오.</a:t>
            </a:r>
          </a:p>
          <a:p>
            <a:endParaRPr lang="ko-KR"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a:latin typeface="Calibri" panose="020F0502020204030204" pitchFamily="34" charset="0"/>
                <a:ea typeface="Malgun Gothic" panose="020B0503020000020004" pitchFamily="34" charset="-127"/>
              </a:rPr>
              <a:t>온라인 광고 플랫폼인 </a:t>
            </a:r>
            <a:r>
              <a:rPr lang="ko-KR" dirty="0" err="1">
                <a:latin typeface="Calibri" panose="020F0502020204030204" pitchFamily="34" charset="0"/>
                <a:ea typeface="Malgun Gothic" panose="020B0503020000020004" pitchFamily="34" charset="-127"/>
              </a:rPr>
              <a:t>AdRoll은</a:t>
            </a:r>
            <a:r>
              <a:rPr lang="ko-KR" dirty="0">
                <a:latin typeface="Calibri" panose="020F0502020204030204" pitchFamily="34" charset="0"/>
                <a:ea typeface="Malgun Gothic" panose="020B0503020000020004" pitchFamily="34" charset="-127"/>
              </a:rPr>
              <a:t> 자체 글로벌 </a:t>
            </a:r>
            <a:r>
              <a:rPr lang="ko-KR" dirty="0" err="1">
                <a:latin typeface="Calibri" panose="020F0502020204030204" pitchFamily="34" charset="0"/>
                <a:ea typeface="Malgun Gothic" panose="020B0503020000020004" pitchFamily="34" charset="-127"/>
              </a:rPr>
              <a:t>재타겟팅</a:t>
            </a:r>
            <a:r>
              <a:rPr lang="ko-KR" dirty="0">
                <a:latin typeface="Calibri" panose="020F0502020204030204" pitchFamily="34" charset="0"/>
                <a:ea typeface="Malgun Gothic" panose="020B0503020000020004" pitchFamily="34" charset="-127"/>
              </a:rPr>
              <a:t> 플랫폼을 통해 매일 5백억 건의 광고 노출을 지원합니다. </a:t>
            </a:r>
            <a:r>
              <a:rPr lang="ko-KR" dirty="0" err="1">
                <a:latin typeface="Calibri" panose="020F0502020204030204" pitchFamily="34" charset="0"/>
                <a:ea typeface="Malgun Gothic" panose="020B0503020000020004" pitchFamily="34" charset="-127"/>
              </a:rPr>
              <a:t>AdRoll은</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AWS에서</a:t>
            </a:r>
            <a:r>
              <a:rPr lang="ko-KR" dirty="0">
                <a:latin typeface="Calibri" panose="020F0502020204030204" pitchFamily="34" charset="0"/>
                <a:ea typeface="Malgun Gothic" panose="020B0503020000020004" pitchFamily="34" charset="-127"/>
              </a:rPr>
              <a:t> 제공하는 확장성과 유연성을 활용하여 지난해 15,000% 이상 성장할 수 있었습니다. Inc. </a:t>
            </a:r>
            <a:r>
              <a:rPr lang="ko-KR" dirty="0" err="1">
                <a:latin typeface="Calibri" panose="020F0502020204030204" pitchFamily="34" charset="0"/>
                <a:ea typeface="Malgun Gothic" panose="020B0503020000020004" pitchFamily="34" charset="-127"/>
              </a:rPr>
              <a:t>Magazine이</a:t>
            </a:r>
            <a:r>
              <a:rPr lang="ko-KR" dirty="0">
                <a:latin typeface="Calibri" panose="020F0502020204030204" pitchFamily="34" charset="0"/>
                <a:ea typeface="Malgun Gothic" panose="020B0503020000020004" pitchFamily="34" charset="-127"/>
              </a:rPr>
              <a:t> 2012년 가장 빠르게 성장하는 광고 회사로 선정한 </a:t>
            </a:r>
            <a:r>
              <a:rPr lang="ko-KR" dirty="0" err="1">
                <a:latin typeface="Calibri" panose="020F0502020204030204" pitchFamily="34" charset="0"/>
                <a:ea typeface="Malgun Gothic" panose="020B0503020000020004" pitchFamily="34" charset="-127"/>
              </a:rPr>
              <a:t>AdRoll의</a:t>
            </a:r>
            <a:r>
              <a:rPr lang="ko-KR" dirty="0">
                <a:latin typeface="Calibri" panose="020F0502020204030204" pitchFamily="34" charset="0"/>
                <a:ea typeface="Malgun Gothic" panose="020B0503020000020004" pitchFamily="34" charset="-127"/>
              </a:rPr>
              <a:t> 수석 </a:t>
            </a:r>
            <a:r>
              <a:rPr lang="ko-KR" dirty="0" err="1">
                <a:latin typeface="Calibri" panose="020F0502020204030204" pitchFamily="34" charset="0"/>
                <a:ea typeface="Malgun Gothic" panose="020B0503020000020004" pitchFamily="34" charset="-127"/>
              </a:rPr>
              <a:t>아키텍트인</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Valentino</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Volonghi는</a:t>
            </a:r>
            <a:r>
              <a:rPr lang="ko-KR" dirty="0">
                <a:latin typeface="Calibri" panose="020F0502020204030204" pitchFamily="34" charset="0"/>
                <a:ea typeface="Malgun Gothic" panose="020B0503020000020004" pitchFamily="34" charset="-127"/>
              </a:rPr>
              <a:t> "우리가 </a:t>
            </a:r>
            <a:r>
              <a:rPr lang="ko-KR" dirty="0" err="1">
                <a:latin typeface="Calibri" panose="020F0502020204030204" pitchFamily="34" charset="0"/>
                <a:ea typeface="Malgun Gothic" panose="020B0503020000020004" pitchFamily="34" charset="-127"/>
              </a:rPr>
              <a:t>DynamoDB를</a:t>
            </a:r>
            <a:r>
              <a:rPr lang="ko-KR" dirty="0">
                <a:latin typeface="Calibri" panose="020F0502020204030204" pitchFamily="34" charset="0"/>
                <a:ea typeface="Malgun Gothic" panose="020B0503020000020004" pitchFamily="34" charset="-127"/>
              </a:rPr>
              <a:t> 사용하는 이유는 매우 안정적이고 일관되게 짧은 지연 시간을 제공하기 때문입니다."</a:t>
            </a:r>
            <a:r>
              <a:rPr lang="ko-KR" dirty="0" err="1">
                <a:latin typeface="Calibri" panose="020F0502020204030204" pitchFamily="34" charset="0"/>
                <a:ea typeface="Malgun Gothic" panose="020B0503020000020004" pitchFamily="34" charset="-127"/>
              </a:rPr>
              <a:t>라고</a:t>
            </a:r>
            <a:r>
              <a:rPr lang="ko-KR" dirty="0">
                <a:latin typeface="Calibri" panose="020F0502020204030204" pitchFamily="34" charset="0"/>
                <a:ea typeface="Malgun Gothic" panose="020B0503020000020004" pitchFamily="34" charset="-127"/>
              </a:rPr>
              <a:t> 말합니다. "결정적으로 성능이 매우 뛰어나, 트래픽이 증가하면 추가 용량을 즉각적으로 투명하게 </a:t>
            </a:r>
            <a:r>
              <a:rPr lang="ko-KR" dirty="0" err="1">
                <a:latin typeface="Calibri" panose="020F0502020204030204" pitchFamily="34" charset="0"/>
                <a:ea typeface="Malgun Gothic" panose="020B0503020000020004" pitchFamily="34" charset="-127"/>
              </a:rPr>
              <a:t>프로비저닝할</a:t>
            </a:r>
            <a:r>
              <a:rPr lang="ko-KR" dirty="0">
                <a:latin typeface="Calibri" panose="020F0502020204030204" pitchFamily="34" charset="0"/>
                <a:ea typeface="Malgun Gothic" panose="020B0503020000020004" pitchFamily="34" charset="-127"/>
              </a:rPr>
              <a:t> 수 있습니다. </a:t>
            </a:r>
            <a:r>
              <a:rPr lang="ko-KR" dirty="0" err="1">
                <a:latin typeface="Calibri" panose="020F0502020204030204" pitchFamily="34" charset="0"/>
                <a:ea typeface="Malgun Gothic" panose="020B0503020000020004" pitchFamily="34" charset="-127"/>
              </a:rPr>
              <a:t>DynamoDB를</a:t>
            </a:r>
            <a:r>
              <a:rPr lang="ko-KR" dirty="0">
                <a:latin typeface="Calibri" panose="020F0502020204030204" pitchFamily="34" charset="0"/>
                <a:ea typeface="Malgun Gothic" panose="020B0503020000020004" pitchFamily="34" charset="-127"/>
              </a:rPr>
              <a:t> 사용하면 엔지니어들이 데이터베이스를 직접 관리할 필요가 없으므로, 데이터베이스의 안정성에 대한 걱정 없이 새로운 </a:t>
            </a:r>
            <a:r>
              <a:rPr lang="ko-KR" dirty="0" err="1">
                <a:latin typeface="Calibri" panose="020F0502020204030204" pitchFamily="34" charset="0"/>
                <a:ea typeface="Malgun Gothic" panose="020B0503020000020004" pitchFamily="34" charset="-127"/>
              </a:rPr>
              <a:t>리전으로</a:t>
            </a:r>
            <a:r>
              <a:rPr lang="ko-KR" dirty="0">
                <a:latin typeface="Calibri" panose="020F0502020204030204" pitchFamily="34" charset="0"/>
                <a:ea typeface="Malgun Gothic" panose="020B0503020000020004" pitchFamily="34" charset="-127"/>
              </a:rPr>
              <a:t> 확장할 수 있게 되었습니다. </a:t>
            </a:r>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덕분에 저렴한 비용으로 빠르게 확장할 수 있었습니다." 자세한 내용은 </a:t>
            </a:r>
            <a:r>
              <a:rPr lang="ko-KR" dirty="0">
                <a:latin typeface="Calibri" panose="020F0502020204030204" pitchFamily="34" charset="0"/>
                <a:ea typeface="Malgun Gothic" panose="020B0503020000020004" pitchFamily="34" charset="-127"/>
                <a:hlinkClick r:id="rId4"/>
              </a:rPr>
              <a:t>http://aws.amazon.com/solutions/case-studies/adroll/</a:t>
            </a:r>
            <a:r>
              <a:rPr lang="ko-KR" dirty="0">
                <a:latin typeface="Calibri" panose="020F0502020204030204" pitchFamily="34" charset="0"/>
                <a:ea typeface="Malgun Gothic" panose="020B0503020000020004" pitchFamily="34" charset="-127"/>
              </a:rPr>
              <a:t>을 참조하십시오.</a:t>
            </a:r>
          </a:p>
          <a:p>
            <a:endParaRPr lang="ko-KR"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a:latin typeface="Calibri" panose="020F0502020204030204" pitchFamily="34" charset="0"/>
                <a:ea typeface="Malgun Gothic" panose="020B0503020000020004" pitchFamily="34" charset="-127"/>
              </a:rPr>
              <a:t>캘리포니아주 샌프란시스코에 있는 </a:t>
            </a:r>
            <a:r>
              <a:rPr lang="ko-KR" dirty="0" err="1">
                <a:latin typeface="Calibri" panose="020F0502020204030204" pitchFamily="34" charset="0"/>
                <a:ea typeface="Malgun Gothic" panose="020B0503020000020004" pitchFamily="34" charset="-127"/>
              </a:rPr>
              <a:t>스타트업인</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Dropcam은</a:t>
            </a:r>
            <a:r>
              <a:rPr lang="ko-KR" dirty="0">
                <a:latin typeface="Calibri" panose="020F0502020204030204" pitchFamily="34" charset="0"/>
                <a:ea typeface="Malgun Gothic" panose="020B0503020000020004" pitchFamily="34" charset="-127"/>
              </a:rPr>
              <a:t> 비디오 모니터링 하드웨어와 소프트웨어를 제공합니다. 고객은 이를 사용하여 </a:t>
            </a:r>
            <a:r>
              <a:rPr lang="ko-KR" dirty="0" err="1">
                <a:latin typeface="Calibri" panose="020F0502020204030204" pitchFamily="34" charset="0"/>
                <a:ea typeface="Malgun Gothic" panose="020B0503020000020004" pitchFamily="34" charset="-127"/>
              </a:rPr>
              <a:t>iOS와</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Android</a:t>
            </a:r>
            <a:r>
              <a:rPr lang="ko-KR" dirty="0">
                <a:latin typeface="Calibri" panose="020F0502020204030204" pitchFamily="34" charset="0"/>
                <a:ea typeface="Malgun Gothic" panose="020B0503020000020004" pitchFamily="34" charset="-127"/>
              </a:rPr>
              <a:t> 디바이스 또는 인터넷에서 고화질 비디오를 볼 수 있습니다. </a:t>
            </a:r>
            <a:r>
              <a:rPr lang="ko-KR" dirty="0" err="1">
                <a:latin typeface="Calibri" panose="020F0502020204030204" pitchFamily="34" charset="0"/>
                <a:ea typeface="Malgun Gothic" panose="020B0503020000020004" pitchFamily="34" charset="-127"/>
              </a:rPr>
              <a:t>Dropcam은</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Amazon</a:t>
            </a:r>
            <a:r>
              <a:rPr lang="ko-KR" dirty="0">
                <a:latin typeface="Calibri" panose="020F0502020204030204" pitchFamily="34" charset="0"/>
                <a:ea typeface="Malgun Gothic" panose="020B0503020000020004" pitchFamily="34" charset="-127"/>
              </a:rPr>
              <a:t> EC2 및 </a:t>
            </a:r>
            <a:r>
              <a:rPr lang="ko-KR" dirty="0" err="1">
                <a:latin typeface="Calibri" panose="020F0502020204030204" pitchFamily="34" charset="0"/>
                <a:ea typeface="Malgun Gothic" panose="020B0503020000020004" pitchFamily="34" charset="-127"/>
              </a:rPr>
              <a:t>Amazon</a:t>
            </a:r>
            <a:r>
              <a:rPr lang="ko-KR" dirty="0">
                <a:latin typeface="Calibri" panose="020F0502020204030204" pitchFamily="34" charset="0"/>
                <a:ea typeface="Malgun Gothic" panose="020B0503020000020004" pitchFamily="34" charset="-127"/>
              </a:rPr>
              <a:t> S3에서 비디오 스트리밍 및 스토리지 서버를 운영하면서 </a:t>
            </a:r>
            <a:r>
              <a:rPr lang="ko-KR" dirty="0" err="1">
                <a:latin typeface="Calibri" panose="020F0502020204030204" pitchFamily="34" charset="0"/>
                <a:ea typeface="Malgun Gothic" panose="020B0503020000020004" pitchFamily="34" charset="-127"/>
              </a:rPr>
              <a:t>Amazon</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DynamoDB를</a:t>
            </a:r>
            <a:r>
              <a:rPr lang="ko-KR" dirty="0">
                <a:latin typeface="Calibri" panose="020F0502020204030204" pitchFamily="34" charset="0"/>
                <a:ea typeface="Malgun Gothic" panose="020B0503020000020004" pitchFamily="34" charset="-127"/>
              </a:rPr>
              <a:t> 사용해 처리량을 조정 및 관리합니다.  </a:t>
            </a:r>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덕분에 </a:t>
            </a:r>
            <a:r>
              <a:rPr lang="ko-KR" dirty="0" err="1">
                <a:latin typeface="Calibri" panose="020F0502020204030204" pitchFamily="34" charset="0"/>
                <a:ea typeface="Malgun Gothic" panose="020B0503020000020004" pitchFamily="34" charset="-127"/>
              </a:rPr>
              <a:t>Dropcam의</a:t>
            </a:r>
            <a:r>
              <a:rPr lang="ko-KR" dirty="0">
                <a:latin typeface="Calibri" panose="020F0502020204030204" pitchFamily="34" charset="0"/>
                <a:ea typeface="Malgun Gothic" panose="020B0503020000020004" pitchFamily="34" charset="-127"/>
              </a:rPr>
              <a:t> 개발자들은 데이터베이스를 수평적으로 분할하기 위해 쿼리를 작성할 필요가 없어졌으며, 지연 시간은 일관되게 짧게 나타나고 있습니다. 자세한 내용은 </a:t>
            </a:r>
            <a:r>
              <a:rPr lang="ko-KR" dirty="0">
                <a:latin typeface="Calibri" panose="020F0502020204030204" pitchFamily="34" charset="0"/>
                <a:ea typeface="Malgun Gothic" panose="020B0503020000020004" pitchFamily="34" charset="-127"/>
                <a:hlinkClick r:id="rId5"/>
              </a:rPr>
              <a:t>http://aws.amazon.com/solutions/case-studies/dropcam/</a:t>
            </a:r>
            <a:r>
              <a:rPr lang="ko-KR" dirty="0">
                <a:latin typeface="Calibri" panose="020F0502020204030204" pitchFamily="34" charset="0"/>
                <a:ea typeface="Malgun Gothic" panose="020B0503020000020004" pitchFamily="34" charset="-127"/>
              </a:rPr>
              <a:t>을 참조하십시오.</a:t>
            </a:r>
          </a:p>
          <a:p>
            <a:pPr marL="0" marR="0" indent="0" algn="l" defTabSz="457200" rtl="0" eaLnBrk="1" fontAlgn="auto" latinLnBrk="0" hangingPunct="1">
              <a:lnSpc>
                <a:spcPct val="100000"/>
              </a:lnSpc>
              <a:spcBef>
                <a:spcPts val="0"/>
              </a:spcBef>
              <a:spcAft>
                <a:spcPts val="0"/>
              </a:spcAft>
              <a:buClrTx/>
              <a:buSzTx/>
              <a:buFontTx/>
              <a:buNone/>
              <a:tabLst/>
              <a:defRPr/>
            </a:pPr>
            <a:endParaRPr lang="ko-KR"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dirty="0" err="1">
                <a:latin typeface="Calibri" panose="020F0502020204030204" pitchFamily="34" charset="0"/>
                <a:ea typeface="Malgun Gothic" panose="020B0503020000020004" pitchFamily="34" charset="-127"/>
              </a:rPr>
              <a:t>Krux는</a:t>
            </a:r>
            <a:r>
              <a:rPr lang="ko-KR" dirty="0">
                <a:latin typeface="Calibri" panose="020F0502020204030204" pitchFamily="34" charset="0"/>
                <a:ea typeface="Malgun Gothic" panose="020B0503020000020004" pitchFamily="34" charset="-127"/>
              </a:rPr>
              <a:t> 전 세계 기업이 좀 더 가치 있고 개인화된 마케팅, 미디어 및 상거래 경험을 제공하도록 지원합니다. </a:t>
            </a:r>
            <a:r>
              <a:rPr lang="ko-KR" dirty="0" err="1">
                <a:latin typeface="Calibri" panose="020F0502020204030204" pitchFamily="34" charset="0"/>
                <a:ea typeface="Malgun Gothic" panose="020B0503020000020004" pitchFamily="34" charset="-127"/>
              </a:rPr>
              <a:t>Kurx의</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클라우드</a:t>
            </a:r>
            <a:r>
              <a:rPr lang="ko-KR" dirty="0">
                <a:latin typeface="Calibri" panose="020F0502020204030204" pitchFamily="34" charset="0"/>
                <a:ea typeface="Malgun Gothic" panose="020B0503020000020004" pitchFamily="34" charset="-127"/>
              </a:rPr>
              <a:t> 기반 데이터 관리 플랫폼은 실시간으로 운영되며, 모든 화면과 소스에서 사용자 데이터(소비자와 소비자의 데이터 특성을 가리키는 업계 용어)</a:t>
            </a:r>
            <a:r>
              <a:rPr lang="ko-KR" dirty="0" err="1">
                <a:latin typeface="Calibri" panose="020F0502020204030204" pitchFamily="34" charset="0"/>
                <a:ea typeface="Malgun Gothic" panose="020B0503020000020004" pitchFamily="34" charset="-127"/>
              </a:rPr>
              <a:t>를</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사용자별로</a:t>
            </a:r>
            <a:r>
              <a:rPr lang="ko-KR" dirty="0">
                <a:latin typeface="Calibri" panose="020F0502020204030204" pitchFamily="34" charset="0"/>
                <a:ea typeface="Malgun Gothic" panose="020B0503020000020004" pitchFamily="34" charset="-127"/>
              </a:rPr>
              <a:t> 볼 수 있도록 통합합니다.  </a:t>
            </a:r>
            <a:r>
              <a:rPr lang="ko-KR" dirty="0" err="1">
                <a:latin typeface="Calibri" panose="020F0502020204030204" pitchFamily="34" charset="0"/>
                <a:ea typeface="Malgun Gothic" panose="020B0503020000020004" pitchFamily="34" charset="-127"/>
              </a:rPr>
              <a:t>Krux는</a:t>
            </a:r>
            <a:r>
              <a:rPr lang="ko-KR" dirty="0">
                <a:latin typeface="Calibri" panose="020F0502020204030204" pitchFamily="34" charset="0"/>
                <a:ea typeface="Malgun Gothic" panose="020B0503020000020004" pitchFamily="34" charset="-127"/>
              </a:rPr>
              <a:t> 전 세계 수십억 개의 디바이스와 상호작용하고, 매달 200억 번이 넘는 페이지 보기와 1천5백억 번의 노출을 지원하며, 매달 20억 개의 고객 관계 관리 레코드를 처리합니다. 자세한 내용은 </a:t>
            </a:r>
            <a:r>
              <a:rPr lang="ko-KR" dirty="0">
                <a:latin typeface="Calibri" panose="020F0502020204030204" pitchFamily="34" charset="0"/>
                <a:ea typeface="Malgun Gothic" panose="020B0503020000020004" pitchFamily="34" charset="-127"/>
                <a:hlinkClick r:id="rId6"/>
              </a:rPr>
              <a:t>http://aws.amazon.com/solutions/case-studies/krux/</a:t>
            </a:r>
            <a:r>
              <a:rPr lang="ko-KR" dirty="0" err="1">
                <a:latin typeface="Calibri" panose="020F0502020204030204" pitchFamily="34" charset="0"/>
                <a:ea typeface="Malgun Gothic" panose="020B0503020000020004" pitchFamily="34" charset="-127"/>
              </a:rPr>
              <a:t>를</a:t>
            </a:r>
            <a:r>
              <a:rPr lang="ko-KR" dirty="0">
                <a:latin typeface="Calibri" panose="020F0502020204030204" pitchFamily="34" charset="0"/>
                <a:ea typeface="Malgun Gothic" panose="020B0503020000020004" pitchFamily="34" charset="-127"/>
              </a:rPr>
              <a:t> 참조하십시오.</a:t>
            </a:r>
          </a:p>
          <a:p>
            <a:pPr marL="0" marR="0" indent="0" algn="l" defTabSz="457200" rtl="0" eaLnBrk="1" fontAlgn="auto" latinLnBrk="0" hangingPunct="1">
              <a:lnSpc>
                <a:spcPct val="100000"/>
              </a:lnSpc>
              <a:spcBef>
                <a:spcPts val="0"/>
              </a:spcBef>
              <a:spcAft>
                <a:spcPts val="0"/>
              </a:spcAft>
              <a:buClrTx/>
              <a:buSzTx/>
              <a:buFontTx/>
              <a:buNone/>
              <a:tabLst/>
              <a:defRPr/>
            </a:pPr>
            <a:endParaRPr lang="ko-KR"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ko-KR" dirty="0">
              <a:latin typeface="Calibri" panose="020F0502020204030204" pitchFamily="34" charset="0"/>
              <a:ea typeface="Malgun Gothic" panose="020B0503020000020004" pitchFamily="34" charset="-127"/>
            </a:endParaRP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4033878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200" b="0" i="0" kern="1200" dirty="0">
                <a:solidFill>
                  <a:schemeClr val="tx1"/>
                </a:solidFill>
                <a:effectLst/>
                <a:latin typeface="Calibri" panose="020F0502020204030204" pitchFamily="34" charset="0"/>
                <a:ea typeface="Malgun Gothic" panose="020B0503020000020004" pitchFamily="34" charset="-127"/>
              </a:rPr>
              <a:t>DAX는 DynamoDB API와 호환되는 완전관리형 캐싱 서비스입니다. 따라서 </a:t>
            </a:r>
            <a:r>
              <a:rPr lang="ko-KR" sz="1200" b="1" i="0" kern="1200" dirty="0">
                <a:solidFill>
                  <a:schemeClr val="tx1"/>
                </a:solidFill>
                <a:effectLst/>
                <a:latin typeface="Calibri" panose="020F0502020204030204" pitchFamily="34" charset="0"/>
                <a:ea typeface="Malgun Gothic" panose="020B0503020000020004" pitchFamily="34" charset="-127"/>
              </a:rPr>
              <a:t>DAX를 사용하기 위해 DynamoDB 애플리케이션을 다시 작성할 필요가 없습니다</a:t>
            </a:r>
            <a:r>
              <a:rPr lang="ko-KR" sz="1200" b="0" i="0" kern="1200" dirty="0">
                <a:solidFill>
                  <a:schemeClr val="tx1"/>
                </a:solidFill>
                <a:effectLst/>
                <a:latin typeface="Calibri" panose="020F0502020204030204" pitchFamily="34" charset="0"/>
                <a:ea typeface="Malgun Gothic" panose="020B0503020000020004" pitchFamily="34" charset="-127"/>
              </a:rPr>
              <a:t>. 대신 DAX SDK를 사용하면 </a:t>
            </a:r>
            <a:r>
              <a:rPr lang="ko-KR" sz="1200" b="1" i="0" kern="1200" dirty="0">
                <a:solidFill>
                  <a:schemeClr val="tx1"/>
                </a:solidFill>
                <a:effectLst/>
                <a:latin typeface="Calibri" panose="020F0502020204030204" pitchFamily="34" charset="0"/>
                <a:ea typeface="Malgun Gothic" panose="020B0503020000020004" pitchFamily="34" charset="-127"/>
              </a:rPr>
              <a:t>DAX 엔드포인트에서 기존 애플리케이션을 가리키기만 해도 나머지는 DAX에서 처리</a:t>
            </a:r>
            <a:r>
              <a:rPr lang="ko-KR" sz="1200" b="0" i="0" kern="1200" dirty="0">
                <a:solidFill>
                  <a:schemeClr val="tx1"/>
                </a:solidFill>
                <a:effectLst/>
                <a:latin typeface="Calibri" panose="020F0502020204030204" pitchFamily="34" charset="0"/>
                <a:ea typeface="Malgun Gothic" panose="020B0503020000020004" pitchFamily="34" charset="-127"/>
              </a:rPr>
              <a:t>합니다.</a:t>
            </a:r>
            <a:r>
              <a:rPr lang="ko-KR" dirty="0">
                <a:latin typeface="Calibri" panose="020F0502020204030204" pitchFamily="34" charset="0"/>
                <a:ea typeface="Malgun Gothic" panose="020B0503020000020004" pitchFamily="34" charset="-127"/>
              </a:rPr>
              <a:t> </a:t>
            </a:r>
            <a:r>
              <a:rPr lang="ko-KR" sz="1200" b="0" i="0" kern="1200" dirty="0">
                <a:solidFill>
                  <a:schemeClr val="tx1"/>
                </a:solidFill>
                <a:effectLst/>
                <a:latin typeface="Calibri" panose="020F0502020204030204" pitchFamily="34" charset="0"/>
                <a:ea typeface="Malgun Gothic" panose="020B0503020000020004" pitchFamily="34" charset="-127"/>
              </a:rPr>
              <a:t>슬라이드에 나온 코드 세 줄을 추가하는 것만큼 간단합니다.</a:t>
            </a:r>
            <a:endParaRPr lang="ko-KR" sz="1200" b="0" i="0" kern="1200" dirty="0">
              <a:solidFill>
                <a:schemeClr val="tx1"/>
              </a:solidFill>
              <a:effectLst/>
              <a:latin typeface="Calibri" panose="020F0502020204030204" pitchFamily="34" charset="0"/>
              <a:ea typeface="Malgun Gothic" panose="020B0503020000020004" pitchFamily="34" charset="-127"/>
              <a:cs typeface="+mn-cs"/>
            </a:endParaRPr>
          </a:p>
        </p:txBody>
      </p:sp>
    </p:spTree>
    <p:extLst>
      <p:ext uri="{BB962C8B-B14F-4D97-AF65-F5344CB8AC3E}">
        <p14:creationId xmlns:p14="http://schemas.microsoft.com/office/powerpoint/2010/main" val="1743073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b="1" dirty="0">
                <a:latin typeface="Calibri" panose="020F0502020204030204" pitchFamily="34" charset="0"/>
                <a:ea typeface="Malgun Gothic" panose="020B0503020000020004" pitchFamily="34" charset="-127"/>
              </a:rPr>
              <a:t>테이블이 세트 유형의 속성에 다수의 값을 저장하는 항목으로 이루어진 경우(문자열 세트, 숫자 세트 등), 테이블에서 세트 속성을 제거하고 이를 다른 테이블에 별도 항목으로 분리하는 것을 고려하십시오.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예를 들어 스레드를 포럼에 저장하고 회신을 각 항목의 문자열 세트로 저장하는 테이블이 있는 경우, 각 항목의 크기가 매우 커집니다. 항목 크기는 </a:t>
            </a:r>
            <a:r>
              <a:rPr lang="ko-KR" dirty="0" err="1">
                <a:latin typeface="Calibri" panose="020F0502020204030204" pitchFamily="34" charset="0"/>
                <a:ea typeface="Malgun Gothic" panose="020B0503020000020004" pitchFamily="34" charset="-127"/>
              </a:rPr>
              <a:t>DynamoDB의</a:t>
            </a:r>
            <a:r>
              <a:rPr lang="ko-KR" dirty="0">
                <a:latin typeface="Calibri" panose="020F0502020204030204" pitchFamily="34" charset="0"/>
                <a:ea typeface="Malgun Gothic" panose="020B0503020000020004" pitchFamily="34" charset="-127"/>
              </a:rPr>
              <a:t> 최대 항목 크기를 초과할 가능성이 높습니다. 스레드 주제와 같이 최소한의 정보만 필요한 경우에도 쓸데없이 대량의 데이터를 가져오게 되므로 처리량이 줄어듭니다.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포럼 스레드 테이블에서 회신을 제거합니다. 별도 테이블을 생성하여 회신을 개별 항목으로 저장합니다.</a:t>
            </a:r>
          </a:p>
        </p:txBody>
      </p:sp>
    </p:spTree>
    <p:extLst>
      <p:ext uri="{BB962C8B-B14F-4D97-AF65-F5344CB8AC3E}">
        <p14:creationId xmlns:p14="http://schemas.microsoft.com/office/powerpoint/2010/main" val="10080169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dirty="0">
                <a:latin typeface="Calibri" panose="020F0502020204030204" pitchFamily="34" charset="0"/>
                <a:ea typeface="Malgun Gothic" panose="020B0503020000020004" pitchFamily="34" charset="-127"/>
              </a:rPr>
              <a:t>테이블에 있는 큰 항목에 자주 액세스하지만 큰 속성 값을 사용하지 않는다면, </a:t>
            </a:r>
            <a:r>
              <a:rPr lang="ko-KR" b="1" dirty="0">
                <a:latin typeface="Calibri" panose="020F0502020204030204" pitchFamily="34" charset="0"/>
                <a:ea typeface="Malgun Gothic" panose="020B0503020000020004" pitchFamily="34" charset="-127"/>
              </a:rPr>
              <a:t>자주 액세스하는 더 작은 속성을 별도 테이블에 저장</a:t>
            </a:r>
            <a:r>
              <a:rPr lang="ko-KR" dirty="0">
                <a:latin typeface="Calibri" panose="020F0502020204030204" pitchFamily="34" charset="0"/>
                <a:ea typeface="Malgun Gothic" panose="020B0503020000020004" pitchFamily="34" charset="-127"/>
              </a:rPr>
              <a:t>하는 것을 고려하십시오. </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Company 테이블을 예로 들어보겠습니다. 이 테이블에는 회사 정보, 사명 선언서, 로고 등과 같은 상당히 큰 속성이 있습니다. 이러한 속성은 상당히 정적이고 드물게 </a:t>
            </a:r>
            <a:r>
              <a:rPr lang="ko-KR" dirty="0" err="1">
                <a:latin typeface="Calibri" panose="020F0502020204030204" pitchFamily="34" charset="0"/>
                <a:ea typeface="Malgun Gothic" panose="020B0503020000020004" pitchFamily="34" charset="-127"/>
              </a:rPr>
              <a:t>액세스됩니다</a:t>
            </a:r>
            <a:r>
              <a:rPr lang="ko-KR" dirty="0">
                <a:latin typeface="Calibri" panose="020F0502020204030204" pitchFamily="34" charset="0"/>
                <a:ea typeface="Malgun Gothic" panose="020B0503020000020004" pitchFamily="34" charset="-127"/>
              </a:rPr>
              <a:t>. 처리량을 개선하려면 자주 변경되고 자주 읽는 주가 속성을 별도 테이블로 분리하는 것을 고려하십시오.</a:t>
            </a:r>
          </a:p>
        </p:txBody>
      </p:sp>
    </p:spTree>
    <p:extLst>
      <p:ext uri="{BB962C8B-B14F-4D97-AF65-F5344CB8AC3E}">
        <p14:creationId xmlns:p14="http://schemas.microsoft.com/office/powerpoint/2010/main" val="2543162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17540"/>
          </a:xfrm>
        </p:spPr>
        <p:txBody>
          <a:bodyPr/>
          <a:lstStyle/>
          <a:p>
            <a:r>
              <a:rPr lang="ko-KR" dirty="0" err="1">
                <a:latin typeface="Calibri" panose="020F0502020204030204" pitchFamily="34" charset="0"/>
                <a:ea typeface="Malgun Gothic" panose="020B0503020000020004" pitchFamily="34" charset="-127"/>
              </a:rPr>
              <a:t>DynamoDB에</a:t>
            </a:r>
            <a:r>
              <a:rPr lang="ko-KR" dirty="0">
                <a:latin typeface="Calibri" panose="020F0502020204030204" pitchFamily="34" charset="0"/>
                <a:ea typeface="Malgun Gothic" panose="020B0503020000020004" pitchFamily="34" charset="-127"/>
              </a:rPr>
              <a:t> 저장하기 전에 </a:t>
            </a:r>
            <a:r>
              <a:rPr lang="ko-KR" b="1" dirty="0">
                <a:latin typeface="Calibri" panose="020F0502020204030204" pitchFamily="34" charset="0"/>
                <a:ea typeface="Malgun Gothic" panose="020B0503020000020004" pitchFamily="34" charset="-127"/>
              </a:rPr>
              <a:t>데이터를 압축하면 큰 속성을 저장 및 검색하는 비용을 줄일 수 있습니다. GZIP 또는 </a:t>
            </a:r>
            <a:r>
              <a:rPr lang="ko-KR" b="1" dirty="0" err="1">
                <a:latin typeface="Calibri" panose="020F0502020204030204" pitchFamily="34" charset="0"/>
                <a:ea typeface="Malgun Gothic" panose="020B0503020000020004" pitchFamily="34" charset="-127"/>
              </a:rPr>
              <a:t>LZO와</a:t>
            </a:r>
            <a:r>
              <a:rPr lang="ko-KR" b="1" dirty="0">
                <a:latin typeface="Calibri" panose="020F0502020204030204" pitchFamily="34" charset="0"/>
                <a:ea typeface="Malgun Gothic" panose="020B0503020000020004" pitchFamily="34" charset="-127"/>
              </a:rPr>
              <a:t> 같은 압축 알고리즘은 바이너리 출력을 생성합니다. 출력을 바이너리 속성 유형으로 저장</a:t>
            </a:r>
            <a:r>
              <a:rPr lang="ko-KR" dirty="0">
                <a:latin typeface="Calibri" panose="020F0502020204030204" pitchFamily="34" charset="0"/>
                <a:ea typeface="Malgun Gothic" panose="020B0503020000020004" pitchFamily="34" charset="-127"/>
              </a:rPr>
              <a:t>합니다.</a:t>
            </a:r>
          </a:p>
          <a:p>
            <a:endParaRPr lang="ko-KR" baseline="0" dirty="0">
              <a:latin typeface="Calibri" panose="020F0502020204030204" pitchFamily="34" charset="0"/>
              <a:ea typeface="Malgun Gothic" panose="020B0503020000020004" pitchFamily="34" charset="-127"/>
            </a:endParaRPr>
          </a:p>
          <a:p>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항목 크기에 제한을 둡니다. </a:t>
            </a:r>
            <a:r>
              <a:rPr lang="ko-KR" dirty="0" err="1">
                <a:latin typeface="Calibri" panose="020F0502020204030204" pitchFamily="34" charset="0"/>
                <a:ea typeface="Malgun Gothic" panose="020B0503020000020004" pitchFamily="34" charset="-127"/>
              </a:rPr>
              <a:t>DynamoDB의</a:t>
            </a:r>
            <a:r>
              <a:rPr lang="ko-KR" dirty="0">
                <a:latin typeface="Calibri" panose="020F0502020204030204" pitchFamily="34" charset="0"/>
                <a:ea typeface="Malgun Gothic" panose="020B0503020000020004" pitchFamily="34" charset="-127"/>
              </a:rPr>
              <a:t> 제한 값에 대한 정보는 </a:t>
            </a:r>
            <a:r>
              <a:rPr lang="ko-KR" dirty="0">
                <a:latin typeface="Calibri" panose="020F0502020204030204" pitchFamily="34" charset="0"/>
                <a:ea typeface="Malgun Gothic" panose="020B0503020000020004" pitchFamily="34" charset="-127"/>
                <a:hlinkClick r:id="rId3"/>
              </a:rPr>
              <a:t>http://docs.aws.amazon.com/amazondynamodb/latest/developerguide/</a:t>
            </a:r>
            <a:r>
              <a:rPr lang="ko-KR" dirty="0" err="1">
                <a:latin typeface="Calibri" panose="020F0502020204030204" pitchFamily="34" charset="0"/>
                <a:ea typeface="Malgun Gothic" panose="020B0503020000020004" pitchFamily="34" charset="-127"/>
                <a:hlinkClick r:id="rId3"/>
              </a:rPr>
              <a:t>Limits.html</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참조하십시오. </a:t>
            </a:r>
          </a:p>
          <a:p>
            <a:pPr marL="0" marR="0" indent="0" algn="l" defTabSz="457200" rtl="0" eaLnBrk="1" fontAlgn="auto" latinLnBrk="0" hangingPunct="1">
              <a:lnSpc>
                <a:spcPct val="100000"/>
              </a:lnSpc>
              <a:spcBef>
                <a:spcPts val="0"/>
              </a:spcBef>
              <a:spcAft>
                <a:spcPts val="0"/>
              </a:spcAft>
              <a:buClrTx/>
              <a:buSzTx/>
              <a:buFontTx/>
              <a:buNone/>
              <a:tabLst/>
              <a:defRPr/>
            </a:pPr>
            <a:r>
              <a:rPr lang="ko-KR" dirty="0">
                <a:latin typeface="Calibri" panose="020F0502020204030204" pitchFamily="34" charset="0"/>
                <a:ea typeface="Malgun Gothic" panose="020B0503020000020004" pitchFamily="34" charset="-127"/>
              </a:rPr>
              <a:t>큰 속성은 </a:t>
            </a:r>
            <a:r>
              <a:rPr lang="ko-KR" dirty="0" err="1">
                <a:latin typeface="Calibri" panose="020F0502020204030204" pitchFamily="34" charset="0"/>
                <a:ea typeface="Malgun Gothic" panose="020B0503020000020004" pitchFamily="34" charset="-127"/>
              </a:rPr>
              <a:t>Amazon</a:t>
            </a:r>
            <a:r>
              <a:rPr lang="ko-KR" dirty="0">
                <a:latin typeface="Calibri" panose="020F0502020204030204" pitchFamily="34" charset="0"/>
                <a:ea typeface="Malgun Gothic" panose="020B0503020000020004" pitchFamily="34" charset="-127"/>
              </a:rPr>
              <a:t> S3에 저장하는 것을 고려합니다. </a:t>
            </a:r>
            <a:r>
              <a:rPr lang="ko-KR" b="1" dirty="0" err="1">
                <a:latin typeface="Calibri" panose="020F0502020204030204" pitchFamily="34" charset="0"/>
                <a:ea typeface="Malgun Gothic" panose="020B0503020000020004" pitchFamily="34" charset="-127"/>
              </a:rPr>
              <a:t>DynamoDB는</a:t>
            </a:r>
            <a:r>
              <a:rPr lang="ko-KR" b="1" dirty="0">
                <a:latin typeface="Calibri" panose="020F0502020204030204" pitchFamily="34" charset="0"/>
                <a:ea typeface="Malgun Gothic" panose="020B0503020000020004" pitchFamily="34" charset="-127"/>
              </a:rPr>
              <a:t> </a:t>
            </a:r>
            <a:r>
              <a:rPr lang="ko-KR" b="1" dirty="0" err="1">
                <a:latin typeface="Calibri" panose="020F0502020204030204" pitchFamily="34" charset="0"/>
                <a:ea typeface="Malgun Gothic" panose="020B0503020000020004" pitchFamily="34" charset="-127"/>
              </a:rPr>
              <a:t>DynamoDB와</a:t>
            </a:r>
            <a:r>
              <a:rPr lang="ko-KR" b="1" dirty="0">
                <a:latin typeface="Calibri" panose="020F0502020204030204" pitchFamily="34" charset="0"/>
                <a:ea typeface="Malgun Gothic" panose="020B0503020000020004" pitchFamily="34" charset="-127"/>
              </a:rPr>
              <a:t> </a:t>
            </a:r>
            <a:r>
              <a:rPr lang="ko-KR" b="1" dirty="0" err="1">
                <a:latin typeface="Calibri" panose="020F0502020204030204" pitchFamily="34" charset="0"/>
                <a:ea typeface="Malgun Gothic" panose="020B0503020000020004" pitchFamily="34" charset="-127"/>
              </a:rPr>
              <a:t>Amazon</a:t>
            </a:r>
            <a:r>
              <a:rPr lang="ko-KR" b="1" dirty="0">
                <a:latin typeface="Calibri" panose="020F0502020204030204" pitchFamily="34" charset="0"/>
                <a:ea typeface="Malgun Gothic" panose="020B0503020000020004" pitchFamily="34" charset="-127"/>
              </a:rPr>
              <a:t> S3를 포괄하는 트랜잭션을 지원하지 않으므로, 애플리케이션에서는 실패에 대응하고 분리된 S3 객체를 처리해야 합니다</a:t>
            </a:r>
            <a:r>
              <a:rPr lang="ko-KR" dirty="0">
                <a:latin typeface="Calibri" panose="020F0502020204030204" pitchFamily="34" charset="0"/>
                <a:ea typeface="Malgun Gothic" panose="020B0503020000020004" pitchFamily="34" charset="-127"/>
              </a:rPr>
              <a:t>. 적절한 S3 객체 </a:t>
            </a:r>
            <a:r>
              <a:rPr lang="ko-KR" dirty="0" err="1">
                <a:latin typeface="Calibri" panose="020F0502020204030204" pitchFamily="34" charset="0"/>
                <a:ea typeface="Malgun Gothic" panose="020B0503020000020004" pitchFamily="34" charset="-127"/>
              </a:rPr>
              <a:t>식별자를</a:t>
            </a:r>
            <a:r>
              <a:rPr lang="ko-KR" dirty="0">
                <a:latin typeface="Calibri" panose="020F0502020204030204" pitchFamily="34" charset="0"/>
                <a:ea typeface="Malgun Gothic" panose="020B0503020000020004" pitchFamily="34" charset="-127"/>
              </a:rPr>
              <a:t> 사용하여 값을 구성해야 합니다.</a:t>
            </a:r>
          </a:p>
          <a:p>
            <a:endParaRPr lang="ko-KR"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속성이 최대 항목 크기보다 큰 경우, </a:t>
            </a:r>
            <a:r>
              <a:rPr lang="ko-KR" b="1" dirty="0">
                <a:latin typeface="Calibri" panose="020F0502020204030204" pitchFamily="34" charset="0"/>
                <a:ea typeface="Malgun Gothic" panose="020B0503020000020004" pitchFamily="34" charset="-127"/>
              </a:rPr>
              <a:t>속성을 </a:t>
            </a:r>
            <a:r>
              <a:rPr lang="ko-KR" b="1" dirty="0" err="1">
                <a:latin typeface="Calibri" panose="020F0502020204030204" pitchFamily="34" charset="0"/>
                <a:ea typeface="Malgun Gothic" panose="020B0503020000020004" pitchFamily="34" charset="-127"/>
              </a:rPr>
              <a:t>청크로</a:t>
            </a:r>
            <a:r>
              <a:rPr lang="ko-KR" b="1" dirty="0">
                <a:latin typeface="Calibri" panose="020F0502020204030204" pitchFamily="34" charset="0"/>
                <a:ea typeface="Malgun Gothic" panose="020B0503020000020004" pitchFamily="34" charset="-127"/>
              </a:rPr>
              <a:t> 나누고 각 </a:t>
            </a:r>
            <a:r>
              <a:rPr lang="ko-KR" b="1" dirty="0" err="1">
                <a:latin typeface="Calibri" panose="020F0502020204030204" pitchFamily="34" charset="0"/>
                <a:ea typeface="Malgun Gothic" panose="020B0503020000020004" pitchFamily="34" charset="-127"/>
              </a:rPr>
              <a:t>청크를</a:t>
            </a:r>
            <a:r>
              <a:rPr lang="ko-KR" b="1" dirty="0">
                <a:latin typeface="Calibri" panose="020F0502020204030204" pitchFamily="34" charset="0"/>
                <a:ea typeface="Malgun Gothic" panose="020B0503020000020004" pitchFamily="34" charset="-127"/>
              </a:rPr>
              <a:t> 다른 테이블에 별도 항목으로 저장하는 것을 고려하십시오. </a:t>
            </a:r>
            <a:r>
              <a:rPr lang="ko-KR" b="1" dirty="0" err="1">
                <a:latin typeface="Calibri" panose="020F0502020204030204" pitchFamily="34" charset="0"/>
                <a:ea typeface="Malgun Gothic" panose="020B0503020000020004" pitchFamily="34" charset="-127"/>
              </a:rPr>
              <a:t>DynamoDB는</a:t>
            </a:r>
            <a:r>
              <a:rPr lang="ko-KR" b="1" dirty="0">
                <a:latin typeface="Calibri" panose="020F0502020204030204" pitchFamily="34" charset="0"/>
                <a:ea typeface="Malgun Gothic" panose="020B0503020000020004" pitchFamily="34" charset="-127"/>
              </a:rPr>
              <a:t> 교차 항목 트랜잭션을 지원하지 않습니다. 애플리케이션은 여러 항목을 쓸 때 실패 시나리오를 지원해야 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큰 속성 작업에 대한 자세한 정보는 </a:t>
            </a:r>
            <a:r>
              <a:rPr lang="ko-KR" dirty="0">
                <a:latin typeface="Calibri" panose="020F0502020204030204" pitchFamily="34" charset="0"/>
                <a:ea typeface="Malgun Gothic" panose="020B0503020000020004" pitchFamily="34" charset="-127"/>
                <a:hlinkClick r:id="rId4"/>
              </a:rPr>
              <a:t>http://docs.aws.amazon.com/amazondynamodb/latest/developerguide/GuidelinesForItems.html#GuidelinesForItems.CompressingLargeAttributeValues</a:t>
            </a:r>
            <a:r>
              <a:rPr lang="ko-KR" dirty="0">
                <a:latin typeface="Calibri" panose="020F0502020204030204" pitchFamily="34" charset="0"/>
                <a:ea typeface="Malgun Gothic" panose="020B0503020000020004" pitchFamily="34" charset="-127"/>
              </a:rPr>
              <a:t>를 참조하십시오.</a:t>
            </a: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9383968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dirty="0">
                <a:latin typeface="Calibri" panose="020F0502020204030204" pitchFamily="34" charset="0"/>
                <a:ea typeface="Malgun Gothic" panose="020B0503020000020004" pitchFamily="34" charset="-127"/>
              </a:rPr>
              <a:t>로컬 보조 인덱스는 </a:t>
            </a:r>
            <a:r>
              <a:rPr lang="ko-KR" dirty="0" err="1">
                <a:latin typeface="Calibri" panose="020F0502020204030204" pitchFamily="34" charset="0"/>
                <a:ea typeface="Malgun Gothic" panose="020B0503020000020004" pitchFamily="34" charset="-127"/>
              </a:rPr>
              <a:t>스토리지와</a:t>
            </a:r>
            <a:r>
              <a:rPr lang="ko-KR" dirty="0">
                <a:latin typeface="Calibri" panose="020F0502020204030204" pitchFamily="34" charset="0"/>
                <a:ea typeface="Malgun Gothic" panose="020B0503020000020004" pitchFamily="34" charset="-127"/>
              </a:rPr>
              <a:t> 테이블의 </a:t>
            </a:r>
            <a:r>
              <a:rPr lang="ko-KR" dirty="0" err="1">
                <a:latin typeface="Calibri" panose="020F0502020204030204" pitchFamily="34" charset="0"/>
                <a:ea typeface="Malgun Gothic" panose="020B0503020000020004" pitchFamily="34" charset="-127"/>
              </a:rPr>
              <a:t>프로비저닝된</a:t>
            </a:r>
            <a:r>
              <a:rPr lang="ko-KR" dirty="0">
                <a:latin typeface="Calibri" panose="020F0502020204030204" pitchFamily="34" charset="0"/>
                <a:ea typeface="Malgun Gothic" panose="020B0503020000020004" pitchFamily="34" charset="-127"/>
              </a:rPr>
              <a:t> 처리량을 사용합니다. 인덱스 크기를 가능한 한 작게 유지합니다. </a:t>
            </a:r>
          </a:p>
          <a:p>
            <a:endParaRPr lang="ko-KR"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자주 쿼리하는 속성에 대해서만 로컬 보조 인덱스를 생성합니다.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테이블에 있는 어떤 항목에 대해서든, </a:t>
            </a:r>
            <a:r>
              <a:rPr lang="ko-KR" b="1" dirty="0">
                <a:latin typeface="Calibri" panose="020F0502020204030204" pitchFamily="34" charset="0"/>
                <a:ea typeface="Malgun Gothic" panose="020B0503020000020004" pitchFamily="34" charset="-127"/>
              </a:rPr>
              <a:t>인덱스의 정렬 키 속성이 항목에 존재할 때만 </a:t>
            </a:r>
            <a:r>
              <a:rPr lang="ko-KR" b="1" dirty="0" err="1">
                <a:latin typeface="Calibri" panose="020F0502020204030204" pitchFamily="34" charset="0"/>
                <a:ea typeface="Malgun Gothic" panose="020B0503020000020004" pitchFamily="34" charset="-127"/>
              </a:rPr>
              <a:t>DynamoDB가</a:t>
            </a:r>
            <a:r>
              <a:rPr lang="ko-KR" b="1" dirty="0">
                <a:latin typeface="Calibri" panose="020F0502020204030204" pitchFamily="34" charset="0"/>
                <a:ea typeface="Malgun Gothic" panose="020B0503020000020004" pitchFamily="34" charset="-127"/>
              </a:rPr>
              <a:t> 해당하는 입력을 인덱스에 씁니다</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Customer</a:t>
            </a:r>
            <a:r>
              <a:rPr lang="ko-KR" dirty="0">
                <a:latin typeface="Calibri" panose="020F0502020204030204" pitchFamily="34" charset="0"/>
                <a:ea typeface="Malgun Gothic" panose="020B0503020000020004" pitchFamily="34" charset="-127"/>
              </a:rPr>
              <a:t> 테이블(파티션 키는 </a:t>
            </a:r>
            <a:r>
              <a:rPr lang="ko-KR" dirty="0" err="1">
                <a:latin typeface="Calibri" panose="020F0502020204030204" pitchFamily="34" charset="0"/>
                <a:ea typeface="Malgun Gothic" panose="020B0503020000020004" pitchFamily="34" charset="-127"/>
              </a:rPr>
              <a:t>customerID</a:t>
            </a:r>
            <a:r>
              <a:rPr lang="ko-KR" dirty="0">
                <a:latin typeface="Calibri" panose="020F0502020204030204" pitchFamily="34" charset="0"/>
                <a:ea typeface="Malgun Gothic" panose="020B0503020000020004" pitchFamily="34" charset="-127"/>
              </a:rPr>
              <a:t>)과 </a:t>
            </a:r>
            <a:r>
              <a:rPr lang="ko-KR" dirty="0" err="1">
                <a:latin typeface="Calibri" panose="020F0502020204030204" pitchFamily="34" charset="0"/>
                <a:ea typeface="Malgun Gothic" panose="020B0503020000020004" pitchFamily="34" charset="-127"/>
              </a:rPr>
              <a:t>SportsInterest</a:t>
            </a:r>
            <a:r>
              <a:rPr lang="ko-KR" dirty="0">
                <a:latin typeface="Calibri" panose="020F0502020204030204" pitchFamily="34" charset="0"/>
                <a:ea typeface="Malgun Gothic" panose="020B0503020000020004" pitchFamily="34" charset="-127"/>
              </a:rPr>
              <a:t> 인덱스(파티션 키는 </a:t>
            </a:r>
            <a:r>
              <a:rPr lang="ko-KR" dirty="0" err="1">
                <a:latin typeface="Calibri" panose="020F0502020204030204" pitchFamily="34" charset="0"/>
                <a:ea typeface="Malgun Gothic" panose="020B0503020000020004" pitchFamily="34" charset="-127"/>
              </a:rPr>
              <a:t>customer</a:t>
            </a:r>
            <a:r>
              <a:rPr lang="ko-KR" dirty="0">
                <a:latin typeface="Calibri" panose="020F0502020204030204" pitchFamily="34" charset="0"/>
                <a:ea typeface="Malgun Gothic" panose="020B0503020000020004" pitchFamily="34" charset="-127"/>
              </a:rPr>
              <a:t> </a:t>
            </a:r>
            <a:r>
              <a:rPr lang="ko-KR" dirty="0" err="1">
                <a:latin typeface="Calibri" panose="020F0502020204030204" pitchFamily="34" charset="0"/>
                <a:ea typeface="Malgun Gothic" panose="020B0503020000020004" pitchFamily="34" charset="-127"/>
              </a:rPr>
              <a:t>id</a:t>
            </a:r>
            <a:r>
              <a:rPr lang="ko-KR" dirty="0">
                <a:latin typeface="Calibri" panose="020F0502020204030204" pitchFamily="34" charset="0"/>
                <a:ea typeface="Malgun Gothic" panose="020B0503020000020004" pitchFamily="34" charset="-127"/>
              </a:rPr>
              <a:t>, 정렬 키는 </a:t>
            </a:r>
            <a:r>
              <a:rPr lang="ko-KR" dirty="0" err="1">
                <a:latin typeface="Calibri" panose="020F0502020204030204" pitchFamily="34" charset="0"/>
                <a:ea typeface="Malgun Gothic" panose="020B0503020000020004" pitchFamily="34" charset="-127"/>
              </a:rPr>
              <a:t>SportsNewsInterest</a:t>
            </a:r>
            <a:r>
              <a:rPr lang="ko-KR" dirty="0">
                <a:latin typeface="Calibri" panose="020F0502020204030204" pitchFamily="34" charset="0"/>
                <a:ea typeface="Malgun Gothic" panose="020B0503020000020004" pitchFamily="34" charset="-127"/>
              </a:rPr>
              <a:t>)</a:t>
            </a:r>
            <a:r>
              <a:rPr lang="ko-KR" dirty="0" err="1">
                <a:latin typeface="Calibri" panose="020F0502020204030204" pitchFamily="34" charset="0"/>
                <a:ea typeface="Malgun Gothic" panose="020B0503020000020004" pitchFamily="34" charset="-127"/>
              </a:rPr>
              <a:t>를</a:t>
            </a:r>
            <a:r>
              <a:rPr lang="ko-KR" dirty="0">
                <a:latin typeface="Calibri" panose="020F0502020204030204" pitchFamily="34" charset="0"/>
                <a:ea typeface="Malgun Gothic" panose="020B0503020000020004" pitchFamily="34" charset="-127"/>
              </a:rPr>
              <a:t> 예로 들어보겠습니다. 원래 항목이 </a:t>
            </a:r>
            <a:r>
              <a:rPr lang="ko-KR" dirty="0" err="1">
                <a:latin typeface="Calibri" panose="020F0502020204030204" pitchFamily="34" charset="0"/>
                <a:ea typeface="Malgun Gothic" panose="020B0503020000020004" pitchFamily="34" charset="-127"/>
              </a:rPr>
              <a:t>SportsNewsInterest</a:t>
            </a:r>
            <a:r>
              <a:rPr lang="ko-KR" dirty="0">
                <a:latin typeface="Calibri" panose="020F0502020204030204" pitchFamily="34" charset="0"/>
                <a:ea typeface="Malgun Gothic" panose="020B0503020000020004" pitchFamily="34" charset="-127"/>
              </a:rPr>
              <a:t> 속성에 대한 값을 포함하는 경우에만 </a:t>
            </a:r>
            <a:r>
              <a:rPr lang="ko-KR" dirty="0" err="1">
                <a:latin typeface="Calibri" panose="020F0502020204030204" pitchFamily="34" charset="0"/>
                <a:ea typeface="Malgun Gothic" panose="020B0503020000020004" pitchFamily="34" charset="-127"/>
              </a:rPr>
              <a:t>DynamoDB가</a:t>
            </a:r>
            <a:r>
              <a:rPr lang="ko-KR" dirty="0">
                <a:latin typeface="Calibri" panose="020F0502020204030204" pitchFamily="34" charset="0"/>
                <a:ea typeface="Malgun Gothic" panose="020B0503020000020004" pitchFamily="34" charset="-127"/>
              </a:rPr>
              <a:t> 입력을 </a:t>
            </a:r>
            <a:r>
              <a:rPr lang="ko-KR" dirty="0" err="1">
                <a:latin typeface="Calibri" panose="020F0502020204030204" pitchFamily="34" charset="0"/>
                <a:ea typeface="Malgun Gothic" panose="020B0503020000020004" pitchFamily="34" charset="-127"/>
              </a:rPr>
              <a:t>SportsNewsInterest</a:t>
            </a:r>
            <a:r>
              <a:rPr lang="ko-KR" dirty="0">
                <a:latin typeface="Calibri" panose="020F0502020204030204" pitchFamily="34" charset="0"/>
                <a:ea typeface="Malgun Gothic" panose="020B0503020000020004" pitchFamily="34" charset="-127"/>
              </a:rPr>
              <a:t> 인덱스에 추가합니다. 따라서 </a:t>
            </a:r>
            <a:r>
              <a:rPr lang="ko-KR" b="1" dirty="0">
                <a:latin typeface="Calibri" panose="020F0502020204030204" pitchFamily="34" charset="0"/>
                <a:ea typeface="Malgun Gothic" panose="020B0503020000020004" pitchFamily="34" charset="-127"/>
              </a:rPr>
              <a:t>인덱스는 테이블의 모든 항목에 대한 입력을 포함하지 않으므로 이를 </a:t>
            </a:r>
            <a:r>
              <a:rPr lang="ko-KR" b="1" dirty="0" err="1">
                <a:latin typeface="Calibri" panose="020F0502020204030204" pitchFamily="34" charset="0"/>
                <a:ea typeface="Malgun Gothic" panose="020B0503020000020004" pitchFamily="34" charset="-127"/>
              </a:rPr>
              <a:t>스파스</a:t>
            </a:r>
            <a:r>
              <a:rPr lang="ko-KR" b="1" dirty="0">
                <a:latin typeface="Calibri" panose="020F0502020204030204" pitchFamily="34" charset="0"/>
                <a:ea typeface="Malgun Gothic" panose="020B0503020000020004" pitchFamily="34" charset="-127"/>
              </a:rPr>
              <a:t> </a:t>
            </a:r>
            <a:r>
              <a:rPr lang="ko-KR" b="1" dirty="0" err="1">
                <a:latin typeface="Calibri" panose="020F0502020204030204" pitchFamily="34" charset="0"/>
                <a:ea typeface="Malgun Gothic" panose="020B0503020000020004" pitchFamily="34" charset="-127"/>
              </a:rPr>
              <a:t>인덱스라고</a:t>
            </a:r>
            <a:r>
              <a:rPr lang="ko-KR" b="1" dirty="0">
                <a:latin typeface="Calibri" panose="020F0502020204030204" pitchFamily="34" charset="0"/>
                <a:ea typeface="Malgun Gothic" panose="020B0503020000020004" pitchFamily="34" charset="-127"/>
              </a:rPr>
              <a:t> 부릅니다. </a:t>
            </a:r>
            <a:r>
              <a:rPr lang="ko-KR" b="1" dirty="0" err="1">
                <a:latin typeface="Calibri" panose="020F0502020204030204" pitchFamily="34" charset="0"/>
                <a:ea typeface="Malgun Gothic" panose="020B0503020000020004" pitchFamily="34" charset="-127"/>
              </a:rPr>
              <a:t>스파스</a:t>
            </a:r>
            <a:r>
              <a:rPr lang="ko-KR" b="1" dirty="0">
                <a:latin typeface="Calibri" panose="020F0502020204030204" pitchFamily="34" charset="0"/>
                <a:ea typeface="Malgun Gothic" panose="020B0503020000020004" pitchFamily="34" charset="-127"/>
              </a:rPr>
              <a:t> 인덱스를 사용하여 스포츠 뉴스에 관심이 있는 고객에 대한 정보를 손쉽게 검색할 수 있습니다</a:t>
            </a:r>
            <a:r>
              <a:rPr lang="ko-KR" dirty="0">
                <a:latin typeface="Calibri" panose="020F0502020204030204" pitchFamily="34" charset="0"/>
                <a:ea typeface="Malgun Gothic" panose="020B0503020000020004" pitchFamily="34" charset="-127"/>
              </a:rPr>
              <a:t>.</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로컬 보조 인덱스에 대한 자세한 내용은 </a:t>
            </a:r>
            <a:r>
              <a:rPr lang="ko-KR" dirty="0">
                <a:latin typeface="Calibri" panose="020F0502020204030204" pitchFamily="34" charset="0"/>
                <a:ea typeface="Malgun Gothic" panose="020B0503020000020004" pitchFamily="34" charset="-127"/>
                <a:hlinkClick r:id="rId3"/>
              </a:rPr>
              <a:t>http://docs.aws.amazon.com/amazondynamodb/latest/developerguide/</a:t>
            </a:r>
            <a:r>
              <a:rPr lang="ko-KR" dirty="0" err="1">
                <a:latin typeface="Calibri" panose="020F0502020204030204" pitchFamily="34" charset="0"/>
                <a:ea typeface="Malgun Gothic" panose="020B0503020000020004" pitchFamily="34" charset="-127"/>
                <a:hlinkClick r:id="rId3"/>
              </a:rPr>
              <a:t>GuidelinesForLSI.html</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참조하십시오.</a:t>
            </a:r>
          </a:p>
        </p:txBody>
      </p:sp>
    </p:spTree>
    <p:extLst>
      <p:ext uri="{BB962C8B-B14F-4D97-AF65-F5344CB8AC3E}">
        <p14:creationId xmlns:p14="http://schemas.microsoft.com/office/powerpoint/2010/main" val="1460869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1"/>
            <a:ext cx="5852159" cy="3211829"/>
          </a:xfrm>
        </p:spPr>
        <p:txBody>
          <a:bodyPr/>
          <a:lstStyle/>
          <a:p>
            <a:r>
              <a:rPr lang="ko-KR" dirty="0">
                <a:latin typeface="Calibri" panose="020F0502020204030204" pitchFamily="34" charset="0"/>
                <a:ea typeface="Malgun Gothic" panose="020B0503020000020004" pitchFamily="34" charset="-127"/>
              </a:rPr>
              <a:t>앞에서 </a:t>
            </a:r>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테이블과 관련하여 균일한 워크로드의 중요성을 설명했습니다. 같은 주의 사항이 글로벌 보조 인덱스에도 적용됩니다. 읽기 작업을 여러 파티션에 걸쳐 분산할 수 있는 파티션 키와 정렬 키를 선택합니다.</a:t>
            </a:r>
          </a:p>
          <a:p>
            <a:endParaRPr lang="ko-KR" baseline="0" dirty="0">
              <a:latin typeface="Calibri" panose="020F0502020204030204" pitchFamily="34" charset="0"/>
              <a:ea typeface="Malgun Gothic" panose="020B0503020000020004" pitchFamily="34" charset="-127"/>
            </a:endParaRPr>
          </a:p>
          <a:p>
            <a:r>
              <a:rPr lang="ko-KR" b="1" dirty="0">
                <a:latin typeface="Calibri" panose="020F0502020204030204" pitchFamily="34" charset="0"/>
                <a:ea typeface="Malgun Gothic" panose="020B0503020000020004" pitchFamily="34" charset="-127"/>
              </a:rPr>
              <a:t>인덱스 키 값이 항목에 존재할 때만 </a:t>
            </a:r>
            <a:r>
              <a:rPr lang="ko-KR" b="1" dirty="0" err="1">
                <a:latin typeface="Calibri" panose="020F0502020204030204" pitchFamily="34" charset="0"/>
                <a:ea typeface="Malgun Gothic" panose="020B0503020000020004" pitchFamily="34" charset="-127"/>
              </a:rPr>
              <a:t>DynamoDB가</a:t>
            </a:r>
            <a:r>
              <a:rPr lang="ko-KR" b="1" dirty="0">
                <a:latin typeface="Calibri" panose="020F0502020204030204" pitchFamily="34" charset="0"/>
                <a:ea typeface="Malgun Gothic" panose="020B0503020000020004" pitchFamily="34" charset="-127"/>
              </a:rPr>
              <a:t> 해당 입력을 글로벌 보조 인덱스에 습니다.  따라서 인덱스가 상위 테이블에 있는 모든 항목을 포함하지 않으므로 이를 </a:t>
            </a:r>
            <a:r>
              <a:rPr lang="ko-KR" b="1" dirty="0" err="1">
                <a:latin typeface="Calibri" panose="020F0502020204030204" pitchFamily="34" charset="0"/>
                <a:ea typeface="Malgun Gothic" panose="020B0503020000020004" pitchFamily="34" charset="-127"/>
              </a:rPr>
              <a:t>스파스</a:t>
            </a:r>
            <a:r>
              <a:rPr lang="ko-KR" b="1" dirty="0">
                <a:latin typeface="Calibri" panose="020F0502020204030204" pitchFamily="34" charset="0"/>
                <a:ea typeface="Malgun Gothic" panose="020B0503020000020004" pitchFamily="34" charset="-127"/>
              </a:rPr>
              <a:t> </a:t>
            </a:r>
            <a:r>
              <a:rPr lang="ko-KR" b="1" dirty="0" err="1">
                <a:latin typeface="Calibri" panose="020F0502020204030204" pitchFamily="34" charset="0"/>
                <a:ea typeface="Malgun Gothic" panose="020B0503020000020004" pitchFamily="34" charset="-127"/>
              </a:rPr>
              <a:t>인덱스라고</a:t>
            </a:r>
            <a:r>
              <a:rPr lang="ko-KR" b="1" dirty="0">
                <a:latin typeface="Calibri" panose="020F0502020204030204" pitchFamily="34" charset="0"/>
                <a:ea typeface="Malgun Gothic" panose="020B0503020000020004" pitchFamily="34" charset="-127"/>
              </a:rPr>
              <a:t> 할 수 있습니다. 효율적인 쿼리를 위해 이러한 </a:t>
            </a:r>
            <a:r>
              <a:rPr lang="ko-KR" b="1" dirty="0" err="1">
                <a:latin typeface="Calibri" panose="020F0502020204030204" pitchFamily="34" charset="0"/>
                <a:ea typeface="Malgun Gothic" panose="020B0503020000020004" pitchFamily="34" charset="-127"/>
              </a:rPr>
              <a:t>스파스</a:t>
            </a:r>
            <a:r>
              <a:rPr lang="ko-KR" b="1" dirty="0">
                <a:latin typeface="Calibri" panose="020F0502020204030204" pitchFamily="34" charset="0"/>
                <a:ea typeface="Malgun Gothic" panose="020B0503020000020004" pitchFamily="34" charset="-127"/>
              </a:rPr>
              <a:t> 인덱스를 사용할 수 있습니다</a:t>
            </a:r>
            <a:r>
              <a:rPr lang="ko-KR" dirty="0">
                <a:latin typeface="Calibri" panose="020F0502020204030204" pitchFamily="34" charset="0"/>
                <a:ea typeface="Malgun Gothic" panose="020B0503020000020004" pitchFamily="34" charset="-127"/>
              </a:rPr>
              <a:t>.</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테이블과 동일한 키 스키마와 함께 테이블 속성의 하위 세트를 사용하여 글로벌 보조 인덱스를 생성할 수 있습니다. 이러한 인덱스에 대해 최소한의 처리량을 </a:t>
            </a:r>
            <a:r>
              <a:rPr lang="ko-KR" dirty="0" err="1">
                <a:latin typeface="Calibri" panose="020F0502020204030204" pitchFamily="34" charset="0"/>
                <a:ea typeface="Malgun Gothic" panose="020B0503020000020004" pitchFamily="34" charset="-127"/>
              </a:rPr>
              <a:t>프로비저닝하고</a:t>
            </a:r>
            <a:r>
              <a:rPr lang="ko-KR" dirty="0">
                <a:latin typeface="Calibri" panose="020F0502020204030204" pitchFamily="34" charset="0"/>
                <a:ea typeface="Malgun Gothic" panose="020B0503020000020004" pitchFamily="34" charset="-127"/>
              </a:rPr>
              <a:t> 이를 데이터 조회에 사용할 수 있습니다.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다음 시나리오를 생각해 보십시오: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민감한 데이터가 포함된 테이블에 대한 읽기 액세스를 제한하고자 합니다.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높은 처리량과 강력한 일관된 데이터 읽기가 필요한 우선순위가 높은 애플리케이션이 있습니다. 최신 데이터가 필요하지 않은 우선순위가 낮은 애플리케이션이 있습니다.</a:t>
            </a:r>
          </a:p>
          <a:p>
            <a:pPr marL="0" indent="0">
              <a:buFont typeface="Arial" panose="020B0604020202020204" pitchFamily="34" charset="0"/>
              <a:buNone/>
            </a:pPr>
            <a:endParaRPr lang="ko-KR" baseline="0" dirty="0">
              <a:latin typeface="Calibri" panose="020F0502020204030204" pitchFamily="34" charset="0"/>
              <a:ea typeface="Malgun Gothic" panose="020B0503020000020004" pitchFamily="34" charset="-127"/>
            </a:endParaRPr>
          </a:p>
          <a:p>
            <a:pPr marL="0" indent="0">
              <a:buFont typeface="Arial" panose="020B0604020202020204" pitchFamily="34" charset="0"/>
              <a:buNone/>
            </a:pPr>
            <a:r>
              <a:rPr lang="ko-KR" dirty="0">
                <a:latin typeface="Calibri" panose="020F0502020204030204" pitchFamily="34" charset="0"/>
                <a:ea typeface="Malgun Gothic" panose="020B0503020000020004" pitchFamily="34" charset="-127"/>
              </a:rPr>
              <a:t>이러한 시나리오를 처리하기 위해 </a:t>
            </a:r>
            <a:r>
              <a:rPr lang="ko-KR" dirty="0" err="1">
                <a:latin typeface="Calibri" panose="020F0502020204030204" pitchFamily="34" charset="0"/>
                <a:ea typeface="Malgun Gothic" panose="020B0503020000020004" pitchFamily="34" charset="-127"/>
              </a:rPr>
              <a:t>프로비저닝된</a:t>
            </a:r>
            <a:r>
              <a:rPr lang="ko-KR" dirty="0">
                <a:latin typeface="Calibri" panose="020F0502020204030204" pitchFamily="34" charset="0"/>
                <a:ea typeface="Malgun Gothic" panose="020B0503020000020004" pitchFamily="34" charset="-127"/>
              </a:rPr>
              <a:t> 처리량이 낮고 테이블 속성의 하위 세트가 있는 글로벌 보조 인덱스를 생성할 수 있습니다. 우선순위가 높은 애플리케이션은 처리량이 높은 테이블에서 강력한 일관된 읽기를 수행할 수 있습니다. 우선순위가 낮은 애플리케이션은 처리량이 낮은 글로벌 보조 인덱스에서 최종적 일관된 읽기를 수행할 수 있습니다.</a:t>
            </a:r>
          </a:p>
          <a:p>
            <a:pPr marL="0" indent="0">
              <a:buFont typeface="Arial" panose="020B0604020202020204" pitchFamily="34" charset="0"/>
              <a:buNone/>
            </a:pPr>
            <a:r>
              <a:rPr lang="ko-KR" dirty="0">
                <a:latin typeface="Calibri" panose="020F0502020204030204" pitchFamily="34" charset="0"/>
                <a:ea typeface="Malgun Gothic" panose="020B0503020000020004" pitchFamily="34" charset="-127"/>
              </a:rPr>
              <a:t>이러한 접근 방식을 사용하면 언제나 필요한 처리량을 우선순위가 높은 애플리케이션에 제공할 수 있습니다. 글로벌 보조 인덱스는 최종적 일관된 읽기 복제본의 역할을 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자세한 내용은 </a:t>
            </a:r>
            <a:r>
              <a:rPr lang="ko-KR" dirty="0">
                <a:latin typeface="Calibri" panose="020F0502020204030204" pitchFamily="34" charset="0"/>
                <a:ea typeface="Malgun Gothic" panose="020B0503020000020004" pitchFamily="34" charset="-127"/>
                <a:hlinkClick r:id="rId3"/>
              </a:rPr>
              <a:t>http://docs.aws.amazon.com/amazondynamodb/latest/developerguide/</a:t>
            </a:r>
            <a:r>
              <a:rPr lang="ko-KR" dirty="0" err="1">
                <a:latin typeface="Calibri" panose="020F0502020204030204" pitchFamily="34" charset="0"/>
                <a:ea typeface="Malgun Gothic" panose="020B0503020000020004" pitchFamily="34" charset="-127"/>
                <a:hlinkClick r:id="rId3"/>
              </a:rPr>
              <a:t>GuidelinesForGSI.html</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참조하십시오.</a:t>
            </a:r>
            <a:endParaRPr lang="ko-KR" baseline="0"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476852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atin typeface="Calibri" panose="020F0502020204030204" pitchFamily="34" charset="0"/>
                <a:ea typeface="Malgun Gothic" panose="020B0503020000020004" pitchFamily="34" charset="-127"/>
              </a:rPr>
              <a:t>예외 오류 코드를 무리 없이 처리하여 원활한 고객 경험을 보장합니다.</a:t>
            </a:r>
          </a:p>
          <a:p>
            <a:r>
              <a:rPr lang="ko-KR">
                <a:latin typeface="Calibri" panose="020F0502020204030204" pitchFamily="34" charset="0"/>
                <a:ea typeface="Malgun Gothic" panose="020B0503020000020004" pitchFamily="34" charset="-127"/>
              </a:rPr>
              <a:t>DynamoDB 오류 처리에 대한 자세한 내용은 </a:t>
            </a:r>
            <a:r>
              <a:rPr lang="ko-KR" dirty="0">
                <a:latin typeface="Calibri" panose="020F0502020204030204" pitchFamily="34" charset="0"/>
                <a:ea typeface="Malgun Gothic" panose="020B0503020000020004" pitchFamily="34" charset="-127"/>
                <a:hlinkClick r:id="rId3"/>
              </a:rPr>
              <a:t>http://docs.aws.amazon.com/amazondynamodb/latest/developerguide/ErrorHandling.html</a:t>
            </a:r>
            <a:r>
              <a:rPr lang="ko-KR">
                <a:latin typeface="Calibri" panose="020F0502020204030204" pitchFamily="34" charset="0"/>
                <a:ea typeface="Malgun Gothic" panose="020B0503020000020004" pitchFamily="34" charset="-127"/>
              </a:rPr>
              <a:t>을 참조하십시오.</a:t>
            </a:r>
          </a:p>
        </p:txBody>
      </p:sp>
    </p:spTree>
    <p:extLst>
      <p:ext uri="{BB962C8B-B14F-4D97-AF65-F5344CB8AC3E}">
        <p14:creationId xmlns:p14="http://schemas.microsoft.com/office/powerpoint/2010/main" val="2319857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5691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atin typeface="Calibri" panose="020F0502020204030204" pitchFamily="34" charset="0"/>
                <a:ea typeface="Malgun Gothic" panose="020B0503020000020004" pitchFamily="34" charset="-127"/>
              </a:rPr>
              <a:t>앞의 섹션에서 설명한 바와 같이 애플리케이션의 워크로드에 필요한 적절한 처리량을 프로비저닝해야 합니다. 설명된 모범 사례를 따라 적절한 인덱스를 생성하고 효율적인 쿼리를 작성합니다.</a:t>
            </a:r>
          </a:p>
          <a:p>
            <a:endParaRPr lang="ko-KR"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a:latin typeface="Calibri" panose="020F0502020204030204" pitchFamily="34" charset="0"/>
                <a:ea typeface="Malgun Gothic" panose="020B0503020000020004" pitchFamily="34" charset="-127"/>
              </a:rPr>
              <a:t>테이블에 대한 요청량이 프로비저닝된 처리량의 특정 임계값을 초과하면 알림을 전송하도록 Amazon CloudWatch 경보를 설정할 수 있습니다. 예를 들어 요청량이 테이블에 프로비저닝된 처리량의 80% 수준을 초과하는 경우 CloudWatch 알림을 전송하도록 경보를 설정할 수 있습니다. 애플리케이션에서 요청이 급증하는 경우 추가 처리량을 프로비저닝하여 CloudWatch 경보에 대응할 수 있습니다. 또한, CloudWatch 경보에 따라 AWS Lambda 함수가 트리거되도록 설정할 수도 있습니다. Lambda 함수는 추가 처리량을 프로비저닝하도록 테이블을 업데이트할 수 있습니다.</a:t>
            </a:r>
          </a:p>
          <a:p>
            <a:pPr marL="0" marR="0" indent="0" algn="l" defTabSz="457200" rtl="0" eaLnBrk="1" fontAlgn="auto" latinLnBrk="0" hangingPunct="1">
              <a:lnSpc>
                <a:spcPct val="100000"/>
              </a:lnSpc>
              <a:spcBef>
                <a:spcPts val="0"/>
              </a:spcBef>
              <a:spcAft>
                <a:spcPts val="0"/>
              </a:spcAft>
              <a:buClrTx/>
              <a:buSzTx/>
              <a:buFontTx/>
              <a:buNone/>
              <a:tabLst/>
              <a:defRPr/>
            </a:pPr>
            <a:endParaRPr lang="ko-KR"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Tx/>
              <a:buNone/>
              <a:tabLst/>
              <a:defRPr/>
            </a:pPr>
            <a:r>
              <a:rPr lang="ko-KR">
                <a:latin typeface="Calibri" panose="020F0502020204030204" pitchFamily="34" charset="0"/>
                <a:ea typeface="Malgun Gothic" panose="020B0503020000020004" pitchFamily="34" charset="-127"/>
              </a:rPr>
              <a:t>제공되는 지표에 대한 자세한 내용은 </a:t>
            </a:r>
            <a:r>
              <a:rPr lang="ko-KR" dirty="0">
                <a:latin typeface="Calibri" panose="020F0502020204030204" pitchFamily="34" charset="0"/>
                <a:ea typeface="Malgun Gothic" panose="020B0503020000020004" pitchFamily="34" charset="-127"/>
                <a:hlinkClick r:id="rId3"/>
              </a:rPr>
              <a:t>http://docs.aws.amazon.com/AmazonCloudWatch/latest/monitoring/dynamo-metricscollected.html</a:t>
            </a:r>
            <a:r>
              <a:rPr lang="ko-KR">
                <a:latin typeface="Calibri" panose="020F0502020204030204" pitchFamily="34" charset="0"/>
                <a:ea typeface="Malgun Gothic" panose="020B0503020000020004" pitchFamily="34" charset="-127"/>
              </a:rPr>
              <a:t>을 참조하십시오.</a:t>
            </a:r>
          </a:p>
        </p:txBody>
      </p:sp>
    </p:spTree>
    <p:extLst>
      <p:ext uri="{BB962C8B-B14F-4D97-AF65-F5344CB8AC3E}">
        <p14:creationId xmlns:p14="http://schemas.microsoft.com/office/powerpoint/2010/main" val="20661119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a:latin typeface="Calibri" panose="020F0502020204030204" pitchFamily="34" charset="0"/>
                <a:ea typeface="Malgun Gothic" panose="020B0503020000020004" pitchFamily="34" charset="-127"/>
              </a:rPr>
              <a:t>자세한 내용은 </a:t>
            </a:r>
            <a:r>
              <a:rPr lang="ko-KR" dirty="0">
                <a:latin typeface="Calibri" panose="020F0502020204030204" pitchFamily="34" charset="0"/>
                <a:ea typeface="Malgun Gothic" panose="020B0503020000020004" pitchFamily="34" charset="-127"/>
                <a:hlinkClick r:id="rId3"/>
              </a:rPr>
              <a:t>http://docs.aws.amazon.com/general/latest/gr/api-retries.html</a:t>
            </a:r>
            <a:r>
              <a:rPr lang="ko-KR">
                <a:latin typeface="Calibri" panose="020F0502020204030204" pitchFamily="34" charset="0"/>
                <a:ea typeface="Malgun Gothic" panose="020B0503020000020004" pitchFamily="34" charset="-127"/>
              </a:rPr>
              <a:t>을 참조하십시오.</a:t>
            </a:r>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66499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38307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atin typeface="Calibri" panose="020F0502020204030204" pitchFamily="34" charset="0"/>
                <a:ea typeface="Malgun Gothic" panose="020B0503020000020004" pitchFamily="34" charset="-127"/>
              </a:rPr>
              <a:t>배치 작업은 하나 이상의 테이블에서 항목을 읽거나 쓸 수 있습니다. 배치 작업의 개별 요청이 실패할 수 있습니다. 주된 실패 원인은 해당 테이블에 읽기 또는 쓰기 용량이 충분히 프로비저닝되어있지 않기 때문입니다.</a:t>
            </a:r>
          </a:p>
          <a:p>
            <a:endParaRPr lang="ko-KR" baseline="0"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실패한 테이블과 항목에 대한 정보를 사용하여 지수 백오프 방식으로 배치 작업을 재시도합니다.</a:t>
            </a:r>
          </a:p>
          <a:p>
            <a:endParaRPr lang="ko-KR" baseline="0"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자세한 내용은 아래 참조:</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3"/>
              </a:rPr>
              <a:t>http://docs.aws.amazon.com/amazondynamodb/latest/APIReference/API_BatchGetItem.html</a:t>
            </a:r>
            <a:r>
              <a:rPr lang="ko-KR">
                <a:latin typeface="Calibri" panose="020F0502020204030204" pitchFamily="34" charset="0"/>
                <a:ea typeface="Malgun Gothic" panose="020B0503020000020004" pitchFamily="34" charset="-127"/>
              </a:rPr>
              <a:t> </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hlinkClick r:id="rId4"/>
              </a:rPr>
              <a:t>http://docs.aws.amazon.com/amazondynamodb/latest/APIReference/API_BatchWriteItem.html</a:t>
            </a:r>
            <a:r>
              <a:rPr lang="ko-KR">
                <a:latin typeface="Calibri" panose="020F0502020204030204" pitchFamily="34" charset="0"/>
                <a:ea typeface="Malgun Gothic" panose="020B0503020000020004" pitchFamily="34" charset="-127"/>
              </a:rPr>
              <a:t> </a:t>
            </a:r>
          </a:p>
          <a:p>
            <a:endParaRPr lang="ko-KR" baseline="0"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661991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017889"/>
          </a:xfrm>
        </p:spPr>
        <p:txBody>
          <a:bodyPr/>
          <a:lstStyle/>
          <a:p>
            <a:r>
              <a:rPr lang="ko-KR" dirty="0">
                <a:latin typeface="Calibri" panose="020F0502020204030204" pitchFamily="34" charset="0"/>
                <a:ea typeface="Malgun Gothic" panose="020B0503020000020004" pitchFamily="34" charset="-127"/>
              </a:rPr>
              <a:t>데이터는 </a:t>
            </a:r>
            <a:r>
              <a:rPr lang="ko-KR" dirty="0" err="1">
                <a:latin typeface="Calibri" panose="020F0502020204030204" pitchFamily="34" charset="0"/>
                <a:ea typeface="Malgun Gothic" panose="020B0503020000020004" pitchFamily="34" charset="-127"/>
              </a:rPr>
              <a:t>DynamoDB</a:t>
            </a:r>
            <a:r>
              <a:rPr lang="ko-KR" dirty="0">
                <a:latin typeface="Calibri" panose="020F0502020204030204" pitchFamily="34" charset="0"/>
                <a:ea typeface="Malgun Gothic" panose="020B0503020000020004" pitchFamily="34" charset="-127"/>
              </a:rPr>
              <a:t> 테이블에 저장됩니다. 테이블에는 속성과 함께 항목이 들어있습니다. 항목은 관계형 데이터베이스의 행 또는 </a:t>
            </a:r>
            <a:r>
              <a:rPr lang="ko-KR" dirty="0" err="1">
                <a:latin typeface="Calibri" panose="020F0502020204030204" pitchFamily="34" charset="0"/>
                <a:ea typeface="Malgun Gothic" panose="020B0503020000020004" pitchFamily="34" charset="-127"/>
              </a:rPr>
              <a:t>튜플로</a:t>
            </a:r>
            <a:r>
              <a:rPr lang="ko-KR" dirty="0">
                <a:latin typeface="Calibri" panose="020F0502020204030204" pitchFamily="34" charset="0"/>
                <a:ea typeface="Malgun Gothic" panose="020B0503020000020004" pitchFamily="34" charset="-127"/>
              </a:rPr>
              <a:t> 생각하면 됩니다. </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테이블에는 테이블의 각 항목을 고유하게 식별하는 기본 키가 있습니다. 기본 키의 유형은 두 가지입니다.</a:t>
            </a:r>
            <a:endParaRPr lang="ko-KR" baseline="0" dirty="0">
              <a:latin typeface="Calibri" panose="020F0502020204030204" pitchFamily="34" charset="0"/>
              <a:ea typeface="Malgun Gothic" panose="020B0503020000020004" pitchFamily="34" charset="-127"/>
            </a:endParaRP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파티션 기본 키: 이 기본 키는 단일 속성으로 구성됩니다. </a:t>
            </a:r>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이 기본 키 속성을 기반으로 정렬되지 않은(</a:t>
            </a:r>
            <a:r>
              <a:rPr lang="ko-KR" dirty="0" err="1">
                <a:latin typeface="Calibri" panose="020F0502020204030204" pitchFamily="34" charset="0"/>
                <a:ea typeface="Malgun Gothic" panose="020B0503020000020004" pitchFamily="34" charset="-127"/>
              </a:rPr>
              <a:t>unordered</a:t>
            </a:r>
            <a:r>
              <a:rPr lang="ko-KR" dirty="0">
                <a:latin typeface="Calibri" panose="020F0502020204030204" pitchFamily="34" charset="0"/>
                <a:ea typeface="Malgun Gothic" panose="020B0503020000020004" pitchFamily="34" charset="-127"/>
              </a:rPr>
              <a:t>) 인덱스를 생성합니다. 테이블의 각 항목은 파티션 키 값에 따라 고유하게 식별됩니다. </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파티션 및 정렬 기본 키: 이 기본 키는 2개의 속성으로 구성됩니다. 첫 번째 속성은 파티션 키 속성이고, 두 번째 속성은 정렬 키 속성입니다. </a:t>
            </a:r>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파티션 키 속성을 기반으로 정렬되지 않은 인덱스를, </a:t>
            </a:r>
            <a:r>
              <a:rPr lang="ko-KR" strike="sngStrike">
                <a:latin typeface="Calibri" panose="020F0502020204030204" pitchFamily="34" charset="0"/>
                <a:ea typeface="Malgun Gothic" panose="020B0503020000020004" pitchFamily="34" charset="-127"/>
              </a:rPr>
              <a:t>정력</a:t>
            </a:r>
            <a:r>
              <a:rPr lang="ko-KR" altLang="en-US" strike="sngStrike">
                <a:latin typeface="Calibri" panose="020F0502020204030204" pitchFamily="34" charset="0"/>
                <a:ea typeface="Malgun Gothic" panose="020B0503020000020004" pitchFamily="34" charset="-127"/>
              </a:rPr>
              <a:t> 키</a:t>
            </a:r>
            <a:r>
              <a:rPr lang="ko-KR">
                <a:latin typeface="Calibri" panose="020F0502020204030204" pitchFamily="34" charset="0"/>
                <a:ea typeface="Malgun Gothic" panose="020B0503020000020004" pitchFamily="34" charset="-127"/>
              </a:rPr>
              <a:t> </a:t>
            </a:r>
            <a:r>
              <a:rPr lang="en-US" altLang="ko-KR" dirty="0">
                <a:latin typeface="Calibri" panose="020F0502020204030204" pitchFamily="34" charset="0"/>
                <a:ea typeface="Malgun Gothic" panose="020B0503020000020004" pitchFamily="34" charset="-127"/>
              </a:rPr>
              <a:t>-&gt; </a:t>
            </a:r>
            <a:r>
              <a:rPr lang="ko-KR" altLang="en-US" dirty="0" err="1">
                <a:latin typeface="Calibri" panose="020F0502020204030204" pitchFamily="34" charset="0"/>
                <a:ea typeface="Malgun Gothic" panose="020B0503020000020004" pitchFamily="34" charset="-127"/>
              </a:rPr>
              <a:t>정렬</a:t>
            </a:r>
            <a:r>
              <a:rPr lang="ko-KR" dirty="0" err="1">
                <a:latin typeface="Calibri" panose="020F0502020204030204" pitchFamily="34" charset="0"/>
                <a:ea typeface="Malgun Gothic" panose="020B0503020000020004" pitchFamily="34" charset="-127"/>
              </a:rPr>
              <a:t>키</a:t>
            </a:r>
            <a:r>
              <a:rPr lang="ko-KR" dirty="0">
                <a:latin typeface="Calibri" panose="020F0502020204030204" pitchFamily="34" charset="0"/>
                <a:ea typeface="Malgun Gothic" panose="020B0503020000020004" pitchFamily="34" charset="-127"/>
              </a:rPr>
              <a:t> 속성을 기반으로 정렬된 인덱스를 생성합니다. 테이블의 각 항목은 파티션 키 값과 정렬 키 값의 조합으로 고유하게 식별됩니다. </a:t>
            </a:r>
          </a:p>
          <a:p>
            <a:pPr marL="0" indent="0">
              <a:buFont typeface="Arial" panose="020B0604020202020204" pitchFamily="34" charset="0"/>
              <a:buNone/>
            </a:pPr>
            <a:endParaRPr lang="ko-KR" baseline="0" dirty="0">
              <a:latin typeface="Calibri" panose="020F0502020204030204" pitchFamily="34" charset="0"/>
              <a:ea typeface="Malgun Gothic" panose="020B0503020000020004" pitchFamily="34" charset="-127"/>
            </a:endParaRPr>
          </a:p>
          <a:p>
            <a:pPr marL="0" indent="0">
              <a:buFont typeface="Arial" panose="020B0604020202020204" pitchFamily="34" charset="0"/>
              <a:buNone/>
            </a:pPr>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데이터를 저장할 때 테이블의 항목을 파티션 키 값에 따라 여러 파티션으로 나눕니다. </a:t>
            </a:r>
          </a:p>
          <a:p>
            <a:pPr marL="0" indent="0">
              <a:buFont typeface="Arial" panose="020B0604020202020204" pitchFamily="34" charset="0"/>
              <a:buNone/>
            </a:pPr>
            <a:endParaRPr lang="ko-KR"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ko-KR" sz="1200" dirty="0">
                <a:latin typeface="Calibri" panose="020F0502020204030204" pitchFamily="34" charset="0"/>
                <a:ea typeface="Malgun Gothic" panose="020B0503020000020004" pitchFamily="34" charset="-127"/>
              </a:rPr>
              <a:t>DynamoDB 데이터 모델에 대한 정보는</a:t>
            </a:r>
            <a:r>
              <a:rPr lang="ko-KR" dirty="0">
                <a:latin typeface="Calibri" panose="020F0502020204030204" pitchFamily="34" charset="0"/>
                <a:ea typeface="Malgun Gothic" panose="020B0503020000020004" pitchFamily="34" charset="-127"/>
              </a:rPr>
              <a:t> </a:t>
            </a:r>
            <a:r>
              <a:rPr lang="ko-KR" sz="1200" dirty="0">
                <a:latin typeface="Calibri" panose="020F0502020204030204" pitchFamily="34" charset="0"/>
                <a:ea typeface="Malgun Gothic" panose="020B0503020000020004" pitchFamily="34" charset="-127"/>
                <a:hlinkClick r:id="rId3"/>
              </a:rPr>
              <a:t>http://docs.aws.amazon.com/amazondynamodb/latest/developerguide/DataModel.html</a:t>
            </a:r>
            <a:r>
              <a:rPr lang="ko-KR" sz="1200" baseline="0" dirty="0">
                <a:latin typeface="Calibri" panose="020F0502020204030204" pitchFamily="34" charset="0"/>
                <a:ea typeface="Malgun Gothic" panose="020B0503020000020004" pitchFamily="34" charset="-127"/>
              </a:rPr>
              <a:t>을 참조하십시오.</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ko-KR" sz="1200" baseline="0" dirty="0">
              <a:latin typeface="Calibri" panose="020F0502020204030204" pitchFamily="34" charset="0"/>
              <a:ea typeface="Malgun Gothic" panose="020B0503020000020004" pitchFamily="34" charset="-127"/>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ko-KR" dirty="0">
                <a:latin typeface="Calibri" panose="020F0502020204030204" pitchFamily="34" charset="0"/>
                <a:ea typeface="Malgun Gothic" panose="020B0503020000020004" pitchFamily="34" charset="-127"/>
              </a:rPr>
              <a:t>테이블 작업에 대한 정보는 </a:t>
            </a:r>
            <a:r>
              <a:rPr lang="ko-KR" dirty="0">
                <a:latin typeface="Calibri" panose="020F0502020204030204" pitchFamily="34" charset="0"/>
                <a:ea typeface="Malgun Gothic" panose="020B0503020000020004" pitchFamily="34" charset="-127"/>
                <a:hlinkClick r:id="rId4"/>
              </a:rPr>
              <a:t>http://docs.aws.amazon.com/amazondynamodb/latest/developerguide/</a:t>
            </a:r>
            <a:r>
              <a:rPr lang="ko-KR" dirty="0" err="1">
                <a:latin typeface="Calibri" panose="020F0502020204030204" pitchFamily="34" charset="0"/>
                <a:ea typeface="Malgun Gothic" panose="020B0503020000020004" pitchFamily="34" charset="-127"/>
                <a:hlinkClick r:id="rId4"/>
              </a:rPr>
              <a:t>WorkingWithTables.html</a:t>
            </a:r>
            <a:r>
              <a:rPr lang="ko-KR" dirty="0" err="1">
                <a:latin typeface="Calibri" panose="020F0502020204030204" pitchFamily="34" charset="0"/>
                <a:ea typeface="Malgun Gothic" panose="020B0503020000020004" pitchFamily="34" charset="-127"/>
              </a:rPr>
              <a:t>을</a:t>
            </a:r>
            <a:r>
              <a:rPr lang="ko-KR" dirty="0">
                <a:latin typeface="Calibri" panose="020F0502020204030204" pitchFamily="34" charset="0"/>
                <a:ea typeface="Malgun Gothic" panose="020B0503020000020004" pitchFamily="34" charset="-127"/>
              </a:rPr>
              <a:t> 참조하십시오.</a:t>
            </a: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ko-KR" baseline="0" dirty="0">
              <a:latin typeface="Calibri" panose="020F0502020204030204" pitchFamily="34" charset="0"/>
              <a:ea typeface="Malgun Gothic" panose="020B0503020000020004" pitchFamily="34" charset="-127"/>
            </a:endParaRPr>
          </a:p>
          <a:p>
            <a:pPr marL="0" indent="0">
              <a:buFont typeface="Arial" panose="020B0604020202020204" pitchFamily="34" charset="0"/>
              <a:buNone/>
            </a:pPr>
            <a:endParaRPr lang="ko-KR" baseline="0"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989142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06031"/>
          </a:xfrm>
        </p:spPr>
        <p:txBody>
          <a:bodyPr/>
          <a:lstStyle/>
          <a:p>
            <a:r>
              <a:rPr lang="ko-KR">
                <a:latin typeface="Calibri" panose="020F0502020204030204" pitchFamily="34" charset="0"/>
                <a:ea typeface="Malgun Gothic" panose="020B0503020000020004" pitchFamily="34" charset="-127"/>
              </a:rPr>
              <a:t>PatientSurveyObjectIndex 테이블을 살펴보겠습니다. 이 테이블은 PatientSurvey S3 버킷에 객체 인덱스를 저장합니다. PatientId 속성은 파티션 키의 역할을 합니다. 이는 PatientId별로 항목(행)이 하나만 있다는 뜻입니다. 다시 말해 테이블의 각 항목은 파티션 키 값에 따라 고유하게 식별됩니다. 이러한 디자인을 사용하면 테이블에서 각 환자에 대한 상세 정보를 쿼리할 수 있습니다.</a:t>
            </a:r>
          </a:p>
          <a:p>
            <a:endParaRPr lang="ko-KR" baseline="0"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SensorLocation 테이블을 살펴보겠습니다. 이 테이블에서는 SensorId 속성이 파티션 키입니다.  각 센서는 위치가 정확히 하나이며 위도와 경도로 표시됩니다.</a:t>
            </a:r>
          </a:p>
          <a:p>
            <a:endParaRPr lang="ko-KR" baseline="0"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SensorReadings 테이블에서 기본 키는 파티션 키와 정렬 키로 이루어집니다. SensorId 속성은 파티션 키이고, Time 속성은 정렬 키입니다. 각 SensorId에는 서로 다른 시간의 센서 측정값에 해당하는 여러 개의 항목이 있을 수 있습니다. SensorId와 Time의 조합으로 테이블의 항목을 고유하게 식별합니다.  이러한 디자인을 사용하면 테이블에서 특정 센서와 관련된 모든 측정값을 쿼리할 수 있습니다.</a:t>
            </a:r>
          </a:p>
          <a:p>
            <a:endParaRPr lang="ko-KR" baseline="0"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DynamoDB는 키 값 스토어 및 문서 스토어로 사용될 수 있음을 기억하십시오. 위의 예에서 기본 키 값(파티션 키와 정렬 키(있는 경우))은 키와 키에 해당하는 값을 구성하는 나머지 속성입니다.</a:t>
            </a:r>
          </a:p>
        </p:txBody>
      </p:sp>
    </p:spTree>
    <p:extLst>
      <p:ext uri="{BB962C8B-B14F-4D97-AF65-F5344CB8AC3E}">
        <p14:creationId xmlns:p14="http://schemas.microsoft.com/office/powerpoint/2010/main" val="2028205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83012"/>
          </a:xfrm>
        </p:spPr>
        <p:txBody>
          <a:bodyPr/>
          <a:lstStyle/>
          <a:p>
            <a:r>
              <a:rPr lang="ko-KR" dirty="0">
                <a:latin typeface="Calibri" panose="020F0502020204030204" pitchFamily="34" charset="0"/>
                <a:ea typeface="Malgun Gothic" panose="020B0503020000020004" pitchFamily="34" charset="-127"/>
              </a:rPr>
              <a:t>항목은 속성 모음입니다. 관계형 데이터베이스 테이블에서 </a:t>
            </a:r>
            <a:r>
              <a:rPr lang="ko-KR" b="1" dirty="0">
                <a:latin typeface="Calibri" panose="020F0502020204030204" pitchFamily="34" charset="0"/>
                <a:ea typeface="Malgun Gothic" panose="020B0503020000020004" pitchFamily="34" charset="-127"/>
              </a:rPr>
              <a:t>항목은 행과 비슷하고 속성은 열과 비슷</a:t>
            </a:r>
            <a:r>
              <a:rPr lang="ko-KR" dirty="0">
                <a:latin typeface="Calibri" panose="020F0502020204030204" pitchFamily="34" charset="0"/>
                <a:ea typeface="Malgun Gothic" panose="020B0503020000020004" pitchFamily="34" charset="-127"/>
              </a:rPr>
              <a:t>합니다.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각 속성에는 이름, 데이터 유형 및 값이 있습니다. 항목에는 여러 속성이 있습니다. 관계형 데이터베이스와는 달리 </a:t>
            </a:r>
            <a:r>
              <a:rPr lang="ko-KR" dirty="0" err="1">
                <a:latin typeface="Calibri" panose="020F0502020204030204" pitchFamily="34" charset="0"/>
                <a:ea typeface="Malgun Gothic" panose="020B0503020000020004" pitchFamily="34" charset="-127"/>
              </a:rPr>
              <a:t>DynamoDB는</a:t>
            </a:r>
            <a:r>
              <a:rPr lang="ko-KR" dirty="0">
                <a:latin typeface="Calibri" panose="020F0502020204030204" pitchFamily="34" charset="0"/>
                <a:ea typeface="Malgun Gothic" panose="020B0503020000020004" pitchFamily="34" charset="-127"/>
              </a:rPr>
              <a:t> 사전에 정의된 스키마의 제약을 받지 않습니다. 테이블의 항목은 서로 다른 유형의 속성을 가질 수 있습니다.</a:t>
            </a:r>
          </a:p>
          <a:p>
            <a:endParaRPr lang="ko-KR"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속성은 다음 데이터 유형 중 하나를 가질 수 있습니다.</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스칼라 유형: 숫자, 문자열, 바이너리, </a:t>
            </a:r>
            <a:r>
              <a:rPr lang="ko-KR" dirty="0" err="1">
                <a:latin typeface="Calibri" panose="020F0502020204030204" pitchFamily="34" charset="0"/>
                <a:ea typeface="Malgun Gothic" panose="020B0503020000020004" pitchFamily="34" charset="-127"/>
              </a:rPr>
              <a:t>부울</a:t>
            </a:r>
            <a:r>
              <a:rPr lang="ko-KR" dirty="0">
                <a:latin typeface="Calibri" panose="020F0502020204030204" pitchFamily="34" charset="0"/>
                <a:ea typeface="Malgun Gothic" panose="020B0503020000020004" pitchFamily="34" charset="-127"/>
              </a:rPr>
              <a:t>, 널</a:t>
            </a:r>
            <a:r>
              <a:rPr lang="en-US" altLang="ko-KR" dirty="0">
                <a:latin typeface="Calibri" panose="020F0502020204030204" pitchFamily="34" charset="0"/>
                <a:ea typeface="Malgun Gothic" panose="020B0503020000020004" pitchFamily="34" charset="-127"/>
              </a:rPr>
              <a:t> </a:t>
            </a:r>
            <a:r>
              <a:rPr lang="en-US" altLang="ko-KR" dirty="0">
                <a:ea typeface="Malgun Gothic" panose="020B0503020000020004" pitchFamily="34" charset="-127"/>
              </a:rPr>
              <a:t>=&gt;</a:t>
            </a:r>
            <a:r>
              <a:rPr lang="ko-KR" altLang="en-US" dirty="0">
                <a:ea typeface="Malgun Gothic" panose="020B0503020000020004" pitchFamily="34" charset="-127"/>
              </a:rPr>
              <a:t> </a:t>
            </a:r>
            <a:r>
              <a:rPr lang="ko-KR" altLang="en-US" sz="1200" b="0" i="0" kern="1200" dirty="0">
                <a:solidFill>
                  <a:schemeClr val="tx1"/>
                </a:solidFill>
                <a:effectLst/>
                <a:latin typeface="Arial"/>
                <a:ea typeface="+mn-ea"/>
                <a:cs typeface="+mn-cs"/>
              </a:rPr>
              <a:t>요청에서 이진 데이터를 보내려면 </a:t>
            </a:r>
            <a:r>
              <a:rPr lang="en-US" sz="1200" b="1" i="0" kern="1200" dirty="0">
                <a:solidFill>
                  <a:schemeClr val="tx1"/>
                </a:solidFill>
                <a:effectLst/>
                <a:latin typeface="Arial"/>
                <a:ea typeface="+mn-ea"/>
                <a:cs typeface="+mn-cs"/>
              </a:rPr>
              <a:t>Base64 </a:t>
            </a:r>
            <a:r>
              <a:rPr lang="ko-KR" altLang="en-US" sz="1200" b="1" i="0" kern="1200" dirty="0">
                <a:solidFill>
                  <a:schemeClr val="tx1"/>
                </a:solidFill>
                <a:effectLst/>
                <a:latin typeface="Arial"/>
                <a:ea typeface="+mn-ea"/>
                <a:cs typeface="+mn-cs"/>
              </a:rPr>
              <a:t>형식으로 </a:t>
            </a:r>
            <a:r>
              <a:rPr lang="ko-KR" altLang="en-US" sz="1200" b="1" i="0" kern="1200" dirty="0" err="1">
                <a:solidFill>
                  <a:schemeClr val="tx1"/>
                </a:solidFill>
                <a:effectLst/>
                <a:latin typeface="Arial"/>
                <a:ea typeface="+mn-ea"/>
                <a:cs typeface="+mn-cs"/>
              </a:rPr>
              <a:t>인코딩</a:t>
            </a:r>
            <a:endParaRPr lang="ko-KR" dirty="0">
              <a:latin typeface="Calibri" panose="020F0502020204030204" pitchFamily="34" charset="0"/>
              <a:ea typeface="Malgun Gothic" panose="020B0503020000020004" pitchFamily="34" charset="-127"/>
            </a:endParaRP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여러 값 유형: 문자열 세트, 숫자 세트 및 바이너리 세트</a:t>
            </a:r>
          </a:p>
          <a:p>
            <a:pPr marL="171450" indent="-171450">
              <a:buFont typeface="Arial" panose="020B0604020202020204" pitchFamily="34" charset="0"/>
              <a:buChar char="•"/>
            </a:pPr>
            <a:r>
              <a:rPr lang="ko-KR" dirty="0">
                <a:latin typeface="Calibri" panose="020F0502020204030204" pitchFamily="34" charset="0"/>
                <a:ea typeface="Malgun Gothic" panose="020B0503020000020004" pitchFamily="34" charset="-127"/>
              </a:rPr>
              <a:t>문서 유형: 목록 및 맵</a:t>
            </a:r>
          </a:p>
          <a:p>
            <a:endParaRPr lang="ko-KR" baseline="0" dirty="0">
              <a:latin typeface="Calibri" panose="020F0502020204030204" pitchFamily="34" charset="0"/>
              <a:ea typeface="Malgun Gothic" panose="020B0503020000020004" pitchFamily="34" charset="-127"/>
            </a:endParaRPr>
          </a:p>
          <a:p>
            <a:r>
              <a:rPr lang="ko-KR" b="1" dirty="0">
                <a:latin typeface="Calibri" panose="020F0502020204030204" pitchFamily="34" charset="0"/>
                <a:ea typeface="Malgun Gothic" panose="020B0503020000020004" pitchFamily="34" charset="-127"/>
              </a:rPr>
              <a:t>JSON 형식의 문서를 </a:t>
            </a:r>
            <a:r>
              <a:rPr lang="ko-KR" b="1" dirty="0" err="1">
                <a:latin typeface="Calibri" panose="020F0502020204030204" pitchFamily="34" charset="0"/>
                <a:ea typeface="Malgun Gothic" panose="020B0503020000020004" pitchFamily="34" charset="-127"/>
              </a:rPr>
              <a:t>DynamoDB에</a:t>
            </a:r>
            <a:r>
              <a:rPr lang="ko-KR" b="1" dirty="0">
                <a:latin typeface="Calibri" panose="020F0502020204030204" pitchFamily="34" charset="0"/>
                <a:ea typeface="Malgun Gothic" panose="020B0503020000020004" pitchFamily="34" charset="-127"/>
              </a:rPr>
              <a:t> 항목으로 저장</a:t>
            </a:r>
            <a:r>
              <a:rPr lang="ko-KR" dirty="0">
                <a:latin typeface="Calibri" panose="020F0502020204030204" pitchFamily="34" charset="0"/>
                <a:ea typeface="Malgun Gothic" panose="020B0503020000020004" pitchFamily="34" charset="-127"/>
              </a:rPr>
              <a:t>할 수 있습니다.</a:t>
            </a:r>
          </a:p>
          <a:p>
            <a:endParaRPr lang="ko-KR" baseline="0" dirty="0">
              <a:latin typeface="Calibri" panose="020F0502020204030204" pitchFamily="34" charset="0"/>
              <a:ea typeface="Malgun Gothic" panose="020B0503020000020004" pitchFamily="34" charset="-127"/>
            </a:endParaRPr>
          </a:p>
          <a:p>
            <a:r>
              <a:rPr lang="ko-KR" dirty="0">
                <a:latin typeface="Calibri" panose="020F0502020204030204" pitchFamily="34" charset="0"/>
                <a:ea typeface="Malgun Gothic" panose="020B0503020000020004" pitchFamily="34" charset="-127"/>
              </a:rPr>
              <a:t>항목 크기는 속성 이름 길이와 값의 길이를 더하여 결정됩니다. </a:t>
            </a:r>
            <a:r>
              <a:rPr lang="ko-KR" b="1" dirty="0">
                <a:latin typeface="Calibri" panose="020F0502020204030204" pitchFamily="34" charset="0"/>
                <a:ea typeface="Malgun Gothic" panose="020B0503020000020004" pitchFamily="34" charset="-127"/>
              </a:rPr>
              <a:t>항목의 최대 크기는 400KB</a:t>
            </a:r>
            <a:r>
              <a:rPr lang="ko-KR" dirty="0">
                <a:latin typeface="Calibri" panose="020F0502020204030204" pitchFamily="34" charset="0"/>
                <a:ea typeface="Malgun Gothic" panose="020B0503020000020004" pitchFamily="34" charset="-127"/>
              </a:rPr>
              <a:t>입니다.</a:t>
            </a:r>
          </a:p>
          <a:p>
            <a:endParaRPr lang="ko-KR" baseline="0" dirty="0">
              <a:latin typeface="Calibri" panose="020F0502020204030204" pitchFamily="34" charset="0"/>
              <a:ea typeface="Malgun Gothic" panose="020B0503020000020004" pitchFamily="34" charset="-127"/>
            </a:endParaRPr>
          </a:p>
          <a:p>
            <a:r>
              <a:rPr lang="ko-KR" sz="1200" dirty="0">
                <a:latin typeface="Calibri" panose="020F0502020204030204" pitchFamily="34" charset="0"/>
                <a:ea typeface="Malgun Gothic" panose="020B0503020000020004" pitchFamily="34" charset="-127"/>
              </a:rPr>
              <a:t>DynamoDB 데이터 모델에 대한 정보는</a:t>
            </a:r>
            <a:r>
              <a:rPr lang="ko-KR" dirty="0">
                <a:latin typeface="Calibri" panose="020F0502020204030204" pitchFamily="34" charset="0"/>
                <a:ea typeface="Malgun Gothic" panose="020B0503020000020004" pitchFamily="34" charset="-127"/>
              </a:rPr>
              <a:t> </a:t>
            </a:r>
            <a:r>
              <a:rPr lang="ko-KR" sz="1200" dirty="0">
                <a:latin typeface="Calibri" panose="020F0502020204030204" pitchFamily="34" charset="0"/>
                <a:ea typeface="Malgun Gothic" panose="020B0503020000020004" pitchFamily="34" charset="-127"/>
                <a:hlinkClick r:id="rId3"/>
              </a:rPr>
              <a:t>http://docs.aws.amazon.com/amazondynamodb/latest/developerguide/DataModel.html</a:t>
            </a:r>
            <a:r>
              <a:rPr lang="ko-KR" sz="1200" baseline="0" dirty="0">
                <a:latin typeface="Calibri" panose="020F0502020204030204" pitchFamily="34" charset="0"/>
                <a:ea typeface="Malgun Gothic" panose="020B0503020000020004" pitchFamily="34" charset="-127"/>
              </a:rPr>
              <a:t>을 참조하십시오.</a:t>
            </a:r>
            <a:endParaRPr lang="ko-KR" baseline="0" dirty="0">
              <a:latin typeface="Calibri" panose="020F0502020204030204" pitchFamily="34" charset="0"/>
              <a:ea typeface="Malgun Gothic" panose="020B0503020000020004" pitchFamily="34" charset="-127"/>
            </a:endParaRPr>
          </a:p>
          <a:p>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1154615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atin typeface="Calibri" panose="020F0502020204030204" pitchFamily="34" charset="0"/>
                <a:ea typeface="Malgun Gothic" panose="020B0503020000020004" pitchFamily="34" charset="-127"/>
              </a:rPr>
              <a:t>데이터를 쿼리할 때 DynamoDB가 견고한 일관된 데이터를 반환해야 하는지를 지정할 수 있습니다.</a:t>
            </a:r>
          </a:p>
          <a:p>
            <a:endParaRPr lang="ko-KR" baseline="0" dirty="0">
              <a:latin typeface="Calibri" panose="020F0502020204030204" pitchFamily="34" charset="0"/>
              <a:ea typeface="Malgun Gothic" panose="020B0503020000020004" pitchFamily="34" charset="-127"/>
            </a:endParaRPr>
          </a:p>
          <a:p>
            <a:r>
              <a:rPr lang="ko-KR">
                <a:latin typeface="Calibri" panose="020F0502020204030204" pitchFamily="34" charset="0"/>
                <a:ea typeface="Malgun Gothic" panose="020B0503020000020004" pitchFamily="34" charset="-127"/>
              </a:rPr>
              <a:t>자세한 내용은 </a:t>
            </a:r>
            <a:r>
              <a:rPr lang="ko-KR" dirty="0">
                <a:latin typeface="Calibri" panose="020F0502020204030204" pitchFamily="34" charset="0"/>
                <a:ea typeface="Malgun Gothic" panose="020B0503020000020004" pitchFamily="34" charset="-127"/>
                <a:hlinkClick r:id="rId3"/>
              </a:rPr>
              <a:t>http://docs.aws.amazon.com/amazondynamodb/latest/developerguide/APISummary.html#DataReadConsistency</a:t>
            </a:r>
            <a:r>
              <a:rPr lang="ko-KR">
                <a:latin typeface="Calibri" panose="020F0502020204030204" pitchFamily="34" charset="0"/>
                <a:ea typeface="Malgun Gothic" panose="020B0503020000020004" pitchFamily="34" charset="-127"/>
              </a:rPr>
              <a:t>를 참조하십시오.</a:t>
            </a:r>
            <a:endParaRPr lang="ko-KR" dirty="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3211207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w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3.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1557464044"/>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1665" name="Image" r:id="rId3" imgW="12600" imgH="9142560" progId="Photoshop.Image.17">
                  <p:embed/>
                </p:oleObj>
              </mc:Choice>
              <mc:Fallback>
                <p:oleObj name="Image" r:id="rId3" imgW="12600" imgH="9142560" progId="Photoshop.Image.17">
                  <p:embed/>
                  <p:pic>
                    <p:nvPicPr>
                      <p:cNvPr id="0" name=""/>
                      <p:cNvPicPr/>
                      <p:nvPr/>
                    </p:nvPicPr>
                    <p:blipFill>
                      <a:blip r:embed="rId4"/>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2681500795"/>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1666" name="Image" r:id="rId5" imgW="12600" imgH="9142560" progId="Photoshop.Image.17">
                  <p:embed/>
                </p:oleObj>
              </mc:Choice>
              <mc:Fallback>
                <p:oleObj name="Image" r:id="rId5" imgW="12600" imgH="9142560" progId="Photoshop.Image.17">
                  <p:embed/>
                  <p:pic>
                    <p:nvPicPr>
                      <p:cNvPr id="0" name=""/>
                      <p:cNvPicPr/>
                      <p:nvPr/>
                    </p:nvPicPr>
                    <p:blipFill>
                      <a:blip r:embed="rId4"/>
                      <a:stretch>
                        <a:fillRect/>
                      </a:stretch>
                    </p:blipFill>
                    <p:spPr>
                      <a:xfrm>
                        <a:off x="12186206" y="0"/>
                        <a:ext cx="9525" cy="6858000"/>
                      </a:xfrm>
                      <a:prstGeom prst="rect">
                        <a:avLst/>
                      </a:prstGeom>
                    </p:spPr>
                  </p:pic>
                </p:oleObj>
              </mc:Fallback>
            </mc:AlternateContent>
          </a:graphicData>
        </a:graphic>
      </p:graphicFrame>
    </p:spTree>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2"/>
              </a:buBlip>
              <a:defRPr b="0" i="0">
                <a:solidFill>
                  <a:schemeClr val="bg1"/>
                </a:solidFill>
                <a:latin typeface="Amazon Ember Light" charset="0"/>
                <a:ea typeface="Amazon Ember Light" charset="0"/>
                <a:cs typeface="Amazon Ember Light" charset="0"/>
              </a:defRPr>
            </a:lvl1pPr>
            <a:lvl2pPr marL="685800" indent="-228600">
              <a:buFontTx/>
              <a:buBlip>
                <a:blip r:embed="rId2"/>
              </a:buBlip>
              <a:defRPr b="0" i="0">
                <a:solidFill>
                  <a:schemeClr val="bg1"/>
                </a:solidFill>
                <a:latin typeface="Amazon Ember Light" charset="0"/>
                <a:ea typeface="Amazon Ember Light" charset="0"/>
                <a:cs typeface="Amazon Ember Light" charset="0"/>
              </a:defRPr>
            </a:lvl2pPr>
            <a:lvl3pPr marL="1143000" indent="-228600">
              <a:buFontTx/>
              <a:buBlip>
                <a:blip r:embed="rId2"/>
              </a:buBlip>
              <a:defRPr b="0" i="0">
                <a:solidFill>
                  <a:schemeClr val="bg1"/>
                </a:solidFill>
                <a:latin typeface="Amazon Ember Light" charset="0"/>
                <a:ea typeface="Amazon Ember Light" charset="0"/>
                <a:cs typeface="Amazon Ember Light" charset="0"/>
              </a:defRPr>
            </a:lvl3pPr>
            <a:lvl4pPr marL="1600200" indent="-228600">
              <a:buFontTx/>
              <a:buBlip>
                <a:blip r:embed="rId2"/>
              </a:buBlip>
              <a:defRPr b="0" i="0">
                <a:solidFill>
                  <a:schemeClr val="bg1"/>
                </a:solidFill>
                <a:latin typeface="Amazon Ember Light" charset="0"/>
                <a:ea typeface="Amazon Ember Light" charset="0"/>
                <a:cs typeface="Amazon Ember Light" charset="0"/>
              </a:defRPr>
            </a:lvl4pPr>
            <a:lvl5pPr marL="2057400" indent="-228600">
              <a:buFontTx/>
              <a:buBlip>
                <a:blip r:embed="rId2"/>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a:xfrm>
            <a:off x="238539" y="263527"/>
            <a:ext cx="11115261" cy="779463"/>
          </a:xfrm>
        </p:spPr>
        <p:txBody>
          <a:bodyPr/>
          <a:lstStyle>
            <a:lvl1pPr>
              <a:defRPr b="0" i="0" baseline="0">
                <a:solidFill>
                  <a:schemeClr val="bg1"/>
                </a:solidFill>
                <a:latin typeface="Amazon Ember Light" panose="020B0403020204020204" pitchFamily="34" charset="0"/>
                <a:ea typeface="Malgun Gothic Semilight" panose="020B0502040204020203" pitchFamily="34" charset="-128"/>
                <a:cs typeface="Amazon Ember Light" charset="0"/>
              </a:defRPr>
            </a:lvl1pPr>
          </a:lstStyle>
          <a:p>
            <a:r>
              <a:rPr lang="en-US" dirty="0"/>
              <a:t>Click to edit Master title style</a:t>
            </a:r>
          </a:p>
        </p:txBody>
      </p:sp>
      <p:sp>
        <p:nvSpPr>
          <p:cNvPr id="3" name="Content Placeholder 2"/>
          <p:cNvSpPr>
            <a:spLocks noGrp="1"/>
          </p:cNvSpPr>
          <p:nvPr userDrawn="1">
            <p:ph idx="1" hasCustomPrompt="1"/>
          </p:nvPr>
        </p:nvSpPr>
        <p:spPr>
          <a:xfrm>
            <a:off x="238539" y="1440305"/>
            <a:ext cx="10515600" cy="4913308"/>
          </a:xfrm>
        </p:spPr>
        <p:txBody>
          <a:bodyPr/>
          <a:lstStyle>
            <a:lvl1pPr marL="339725" indent="-339725">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1pPr>
            <a:lvl2pPr marL="801688" indent="-344488">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2pPr>
            <a:lvl3pPr marL="1143000" indent="-228600">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3pPr>
            <a:lvl4pPr marL="1600200" indent="-228600">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4pPr>
            <a:lvl5pPr marL="2057400" indent="-228600">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baseline="0">
                <a:solidFill>
                  <a:schemeClr val="tx1"/>
                </a:solidFill>
                <a:latin typeface="Amazon Ember Light" panose="020B0403020204020204" pitchFamily="34" charset="0"/>
                <a:ea typeface="Malgun Gothic Semilight" panose="020B0502040204020203" pitchFamily="34" charset="-128"/>
                <a:cs typeface="Helvetica Neue LT Std 65 Medium" charset="0"/>
              </a:defRPr>
            </a:lvl1pPr>
          </a:lstStyle>
          <a:p>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extLst>
              <p:ext uri="{D42A27DB-BD31-4B8C-83A1-F6EECF244321}">
                <p14:modId xmlns:p14="http://schemas.microsoft.com/office/powerpoint/2010/main" val="3685443981"/>
              </p:ext>
            </p:extLst>
          </p:nvPr>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2437" name="Image" r:id="rId3" imgW="12600" imgH="9142560" progId="Photoshop.Image.17">
                  <p:embed/>
                </p:oleObj>
              </mc:Choice>
              <mc:Fallback>
                <p:oleObj name="Image" r:id="rId3" imgW="12600" imgH="9142560" progId="Photoshop.Image.17">
                  <p:embed/>
                  <p:pic>
                    <p:nvPicPr>
                      <p:cNvPr id="0" name=""/>
                      <p:cNvPicPr/>
                      <p:nvPr/>
                    </p:nvPicPr>
                    <p:blipFill>
                      <a:blip r:embed="rId4"/>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latin typeface="Amazon Ember Light" panose="020B0403020204020204" pitchFamily="34" charset="0"/>
              <a:ea typeface="Malgun Gothic Semilight" panose="020B0502040204020203" pitchFamily="34"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a:xfrm>
            <a:off x="238539" y="263527"/>
            <a:ext cx="11115261" cy="779463"/>
          </a:xfrm>
        </p:spPr>
        <p:txBody>
          <a:bodyPr/>
          <a:lstStyle>
            <a:lvl1pPr>
              <a:defRPr b="0" i="0" baseline="0">
                <a:solidFill>
                  <a:schemeClr val="bg1"/>
                </a:solidFill>
                <a:latin typeface="Amazon Ember Light" panose="020B0403020204020204" pitchFamily="34" charset="0"/>
                <a:ea typeface="Malgun Gothic Semilight" panose="020B0502040204020203" pitchFamily="34" charset="-128"/>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339725" indent="-339725">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1pPr>
            <a:lvl2pPr marL="801688" indent="-344488">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2pPr>
            <a:lvl3pPr marL="1143000" indent="-228600">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3pPr>
            <a:lvl4pPr marL="1600200" indent="-228600">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4pPr>
            <a:lvl5pPr marL="2057400" indent="-228600">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baseline="0">
                <a:solidFill>
                  <a:schemeClr val="tx1"/>
                </a:solidFill>
                <a:latin typeface="Amazon Ember Light" panose="020B0403020204020204" pitchFamily="34" charset="0"/>
                <a:ea typeface="Malgun Gothic Semilight" panose="020B0502040204020203" pitchFamily="34" charset="-128"/>
                <a:cs typeface="Helvetica Neue LT Std 65 Medium" charset="0"/>
              </a:defRPr>
            </a:lvl1pPr>
          </a:lstStyle>
          <a:p>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extLst>
              <p:ext uri="{D42A27DB-BD31-4B8C-83A1-F6EECF244321}">
                <p14:modId xmlns:p14="http://schemas.microsoft.com/office/powerpoint/2010/main" val="3412791945"/>
              </p:ext>
            </p:extLst>
          </p:nvPr>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3349" name="Image" r:id="rId3" imgW="12600" imgH="9142560" progId="Photoshop.Image.17">
                  <p:embed/>
                </p:oleObj>
              </mc:Choice>
              <mc:Fallback>
                <p:oleObj name="Image" r:id="rId3" imgW="12600" imgH="9142560" progId="Photoshop.Image.17">
                  <p:embed/>
                  <p:pic>
                    <p:nvPicPr>
                      <p:cNvPr id="0" name=""/>
                      <p:cNvPicPr/>
                      <p:nvPr/>
                    </p:nvPicPr>
                    <p:blipFill>
                      <a:blip r:embed="rId4"/>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latin typeface="Amazon Ember Light" panose="020B0403020204020204" pitchFamily="34" charset="0"/>
              <a:ea typeface="Malgun Gothic Semilight" panose="020B0502040204020203" pitchFamily="34" charset="-128"/>
            </a:endParaRPr>
          </a:p>
        </p:txBody>
      </p:sp>
      <p:sp>
        <p:nvSpPr>
          <p:cNvPr id="9" name="Content Placeholder 2">
            <a:extLst>
              <a:ext uri="{FF2B5EF4-FFF2-40B4-BE49-F238E27FC236}">
                <a16:creationId xmlns:a16="http://schemas.microsoft.com/office/drawing/2014/main" id="{C1E82A96-6D83-5940-B93E-2C56C776BCA9}"/>
              </a:ext>
            </a:extLst>
          </p:cNvPr>
          <p:cNvSpPr>
            <a:spLocks noGrp="1"/>
          </p:cNvSpPr>
          <p:nvPr>
            <p:ph idx="13"/>
          </p:nvPr>
        </p:nvSpPr>
        <p:spPr>
          <a:xfrm>
            <a:off x="6278217" y="1440305"/>
            <a:ext cx="5075583" cy="4913308"/>
          </a:xfrm>
        </p:spPr>
        <p:txBody>
          <a:bodyPr/>
          <a:lstStyle>
            <a:lvl1pPr marL="339725" indent="-339725">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1pPr>
            <a:lvl2pPr marL="801688" indent="-344488">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2pPr>
            <a:lvl3pPr marL="1143000" indent="-228600">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3pPr>
            <a:lvl4pPr marL="1600200" indent="-228600">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4pPr>
            <a:lvl5pPr marL="2057400" indent="-228600">
              <a:lnSpc>
                <a:spcPct val="100000"/>
              </a:lnSpc>
              <a:spcBef>
                <a:spcPts val="0"/>
              </a:spcBef>
              <a:spcAft>
                <a:spcPts val="600"/>
              </a:spcAft>
              <a:buFont typeface="Arial" panose="020B0604020202020204" pitchFamily="34" charset="0"/>
              <a:buChar char="•"/>
              <a:defRPr b="0" i="0" baseline="0">
                <a:solidFill>
                  <a:schemeClr val="tx1"/>
                </a:solidFill>
                <a:latin typeface="Amazon Ember Light" panose="020B0403020204020204" pitchFamily="34" charset="0"/>
                <a:ea typeface="Malgun Gothic Semilight" panose="020B0502040204020203" pitchFamily="34" charset="-128"/>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a:prstGeom prst="rect">
            <a:avLst/>
          </a:prstGeom>
        </p:spPr>
        <p:txBody>
          <a:bodyPr>
            <a:normAutofit/>
          </a:bodyPr>
          <a:lstStyle>
            <a:lvl1pPr marL="0" indent="0" algn="l">
              <a:buNone/>
              <a:defRPr sz="2133"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650532" y="5151695"/>
            <a:ext cx="4910667" cy="493184"/>
          </a:xfrm>
          <a:prstGeom prst="rect">
            <a:avLst/>
          </a:prstGeom>
        </p:spPr>
        <p:txBody>
          <a:bodyPr>
            <a:normAutofit/>
          </a:bodyPr>
          <a:lstStyle>
            <a:lvl1pPr marL="0" indent="0" algn="l">
              <a:buNone/>
              <a:defRPr sz="2133"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650532" y="1667429"/>
            <a:ext cx="9766651" cy="992716"/>
          </a:xfrm>
          <a:prstGeom prst="rect">
            <a:avLst/>
          </a:prstGeom>
        </p:spPr>
        <p:txBody>
          <a:bodyPr>
            <a:noAutofit/>
          </a:bodyPr>
          <a:lstStyle>
            <a:lvl1pPr marL="0" indent="0" algn="l">
              <a:buNone/>
              <a:defRPr sz="5333" b="1" baseline="0"/>
            </a:lvl1pPr>
          </a:lstStyle>
          <a:p>
            <a:pPr lvl="0"/>
            <a:r>
              <a:rPr lang="en-US" dirty="0"/>
              <a:t>Click to edit Master title style</a:t>
            </a:r>
          </a:p>
        </p:txBody>
      </p:sp>
      <p:sp>
        <p:nvSpPr>
          <p:cNvPr id="12" name="Text Placeholder 11"/>
          <p:cNvSpPr>
            <a:spLocks noGrp="1"/>
          </p:cNvSpPr>
          <p:nvPr>
            <p:ph type="body" sz="quarter" idx="13"/>
          </p:nvPr>
        </p:nvSpPr>
        <p:spPr>
          <a:xfrm>
            <a:off x="650532" y="2667892"/>
            <a:ext cx="8055443" cy="650465"/>
          </a:xfrm>
          <a:prstGeom prst="rect">
            <a:avLst/>
          </a:prstGeo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1688437846"/>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a:prstGeom prst="rect">
            <a:avLst/>
          </a:prstGeom>
        </p:spPr>
        <p:txBody>
          <a:bodyPr>
            <a:normAutofit/>
          </a:bodyPr>
          <a:lstStyle>
            <a:lvl1pPr>
              <a:defRPr sz="3733">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4767" y="1350010"/>
            <a:ext cx="5384800" cy="4629431"/>
          </a:xfrm>
          <a:prstGeom prst="rect">
            <a:avLst/>
          </a:prstGeo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32767" y="1350010"/>
            <a:ext cx="5384800" cy="4629431"/>
          </a:xfrm>
          <a:prstGeom prst="rect">
            <a:avLst/>
          </a:prstGeom>
        </p:spPr>
        <p:txBody>
          <a:bodyPr/>
          <a:lstStyle>
            <a:lvl1pPr>
              <a:defRPr sz="2933">
                <a:solidFill>
                  <a:schemeClr val="accent6">
                    <a:lumMod val="50000"/>
                  </a:schemeClr>
                </a:solidFill>
              </a:defRPr>
            </a:lvl1pPr>
            <a:lvl2pPr>
              <a:defRPr sz="2667">
                <a:solidFill>
                  <a:schemeClr val="accent6">
                    <a:lumMod val="50000"/>
                  </a:schemeClr>
                </a:solidFill>
              </a:defRPr>
            </a:lvl2pPr>
            <a:lvl3pPr>
              <a:defRPr sz="2133">
                <a:solidFill>
                  <a:schemeClr val="accent6">
                    <a:lumMod val="50000"/>
                  </a:schemeClr>
                </a:solidFill>
              </a:defRPr>
            </a:lvl3pPr>
            <a:lvl4pPr>
              <a:defRPr sz="2133">
                <a:solidFill>
                  <a:schemeClr val="accent6">
                    <a:lumMod val="50000"/>
                  </a:schemeClr>
                </a:solidFill>
              </a:defRPr>
            </a:lvl4pPr>
            <a:lvl5pPr>
              <a:defRPr sz="2133">
                <a:solidFill>
                  <a:schemeClr val="accent6">
                    <a:lumMod val="50000"/>
                  </a:schemeClr>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258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528525" y="2625603"/>
            <a:ext cx="10363200" cy="1240140"/>
          </a:xfrm>
          <a:prstGeom prst="rect">
            <a:avLst/>
          </a:prstGeom>
        </p:spPr>
        <p:txBody>
          <a:bodyPr anchor="ctr">
            <a:noAutofit/>
          </a:bodyPr>
          <a:lstStyle>
            <a:lvl1pPr algn="l">
              <a:defRPr sz="5333"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92675037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a:prstGeom prst="rect">
            <a:avLst/>
          </a:prstGeom>
        </p:spPr>
        <p:txBody>
          <a:bodyPr>
            <a:normAutofit/>
          </a:bodyPr>
          <a:lstStyle>
            <a:lvl1pPr marL="0" indent="0" algn="l">
              <a:buNone/>
              <a:defRPr sz="2133"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650532" y="5151695"/>
            <a:ext cx="4910667" cy="493184"/>
          </a:xfrm>
          <a:prstGeom prst="rect">
            <a:avLst/>
          </a:prstGeom>
        </p:spPr>
        <p:txBody>
          <a:bodyPr>
            <a:normAutofit/>
          </a:bodyPr>
          <a:lstStyle>
            <a:lvl1pPr marL="0" indent="0" algn="l">
              <a:buNone/>
              <a:defRPr sz="2133"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650532" y="1667429"/>
            <a:ext cx="9766651" cy="992716"/>
          </a:xfrm>
          <a:prstGeom prst="rect">
            <a:avLst/>
          </a:prstGeom>
        </p:spPr>
        <p:txBody>
          <a:bodyPr>
            <a:noAutofit/>
          </a:bodyPr>
          <a:lstStyle>
            <a:lvl1pPr marL="0" indent="0" algn="l">
              <a:buNone/>
              <a:defRPr sz="5333" b="1" baseline="0"/>
            </a:lvl1pPr>
          </a:lstStyle>
          <a:p>
            <a:pPr lvl="0"/>
            <a:r>
              <a:rPr lang="en-US" dirty="0"/>
              <a:t>Click to edit Master title style</a:t>
            </a:r>
          </a:p>
        </p:txBody>
      </p:sp>
      <p:sp>
        <p:nvSpPr>
          <p:cNvPr id="12" name="Text Placeholder 11"/>
          <p:cNvSpPr>
            <a:spLocks noGrp="1"/>
          </p:cNvSpPr>
          <p:nvPr>
            <p:ph type="body" sz="quarter" idx="13"/>
          </p:nvPr>
        </p:nvSpPr>
        <p:spPr>
          <a:xfrm>
            <a:off x="650532" y="2667892"/>
            <a:ext cx="8055443" cy="650465"/>
          </a:xfrm>
          <a:prstGeom prst="rect">
            <a:avLst/>
          </a:prstGeo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34350364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12/10/21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 id="2147483675" r:id="rId6"/>
    <p:sldLayoutId id="2147483676" r:id="rId7"/>
    <p:sldLayoutId id="2147483677" r:id="rId8"/>
    <p:sldLayoutId id="214748367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1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NUL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40658" y="3527904"/>
            <a:ext cx="6609493" cy="834496"/>
          </a:xfrm>
        </p:spPr>
        <p:txBody>
          <a:bodyPr/>
          <a:lstStyle/>
          <a:p>
            <a:r>
              <a:rPr lang="ko-KR" sz="4400" dirty="0" err="1">
                <a:solidFill>
                  <a:schemeClr val="tx1"/>
                </a:solidFill>
                <a:latin typeface="Amazon Ember Light" panose="020B0403020204020204" pitchFamily="34" charset="0"/>
                <a:ea typeface="Malgun Gothic Semilight" panose="020B0502040204020203" pitchFamily="34" charset="-128"/>
              </a:rPr>
              <a:t>Amazon</a:t>
            </a:r>
            <a:r>
              <a:rPr lang="ko-KR" sz="4400" dirty="0">
                <a:solidFill>
                  <a:schemeClr val="tx1"/>
                </a:solidFill>
                <a:latin typeface="Amazon Ember Light" panose="020B0403020204020204" pitchFamily="34" charset="0"/>
                <a:ea typeface="Malgun Gothic Semilight" panose="020B0502040204020203" pitchFamily="34" charset="-128"/>
              </a:rPr>
              <a:t> </a:t>
            </a:r>
            <a:r>
              <a:rPr lang="ko-KR" sz="4400" dirty="0" err="1">
                <a:solidFill>
                  <a:schemeClr val="tx1"/>
                </a:solidFill>
                <a:latin typeface="Amazon Ember Light" panose="020B0403020204020204" pitchFamily="34" charset="0"/>
                <a:ea typeface="Malgun Gothic Semilight" panose="020B0502040204020203" pitchFamily="34" charset="-128"/>
              </a:rPr>
              <a:t>DynamoDB</a:t>
            </a:r>
            <a:r>
              <a:rPr lang="en-US" altLang="ko-KR" sz="4400" dirty="0">
                <a:solidFill>
                  <a:schemeClr val="tx1"/>
                </a:solidFill>
                <a:latin typeface="Amazon Ember Light" panose="020B0403020204020204" pitchFamily="34" charset="0"/>
                <a:ea typeface="Malgun Gothic Semilight" panose="020B0502040204020203" pitchFamily="34" charset="-128"/>
              </a:rPr>
              <a:t> </a:t>
            </a:r>
            <a:r>
              <a:rPr lang="ko-KR" altLang="en-US" sz="4400" dirty="0">
                <a:solidFill>
                  <a:schemeClr val="tx1"/>
                </a:solidFill>
                <a:latin typeface="Amazon Ember Light" panose="020B0403020204020204" pitchFamily="34" charset="0"/>
                <a:ea typeface="Malgun Gothic Semilight" panose="020B0502040204020203" pitchFamily="34" charset="-128"/>
              </a:rPr>
              <a:t>개요</a:t>
            </a:r>
            <a:endParaRPr lang="ko-KR" sz="4400" dirty="0">
              <a:solidFill>
                <a:schemeClr val="tx1"/>
              </a:solidFill>
              <a:latin typeface="Amazon Ember Light" panose="020B0403020204020204" pitchFamily="34" charset="0"/>
              <a:ea typeface="Malgun Gothic Semilight" panose="020B0502040204020203" pitchFamily="34" charset="-128"/>
            </a:endParaRPr>
          </a:p>
        </p:txBody>
      </p:sp>
    </p:spTree>
    <p:custDataLst>
      <p:tags r:id="rId1"/>
    </p:custDataLst>
    <p:extLst>
      <p:ext uri="{BB962C8B-B14F-4D97-AF65-F5344CB8AC3E}">
        <p14:creationId xmlns:p14="http://schemas.microsoft.com/office/powerpoint/2010/main" val="72596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읽기 및 쓰기 처리량</a:t>
            </a:r>
          </a:p>
        </p:txBody>
      </p:sp>
      <p:sp>
        <p:nvSpPr>
          <p:cNvPr id="3" name="Content Placeholder 2"/>
          <p:cNvSpPr>
            <a:spLocks noGrp="1"/>
          </p:cNvSpPr>
          <p:nvPr>
            <p:ph idx="1"/>
          </p:nvPr>
        </p:nvSpPr>
        <p:spPr>
          <a:xfrm>
            <a:off x="323477" y="1297741"/>
            <a:ext cx="10893749" cy="5583955"/>
          </a:xfrm>
        </p:spPr>
        <p:txBody>
          <a:bodyPr>
            <a:normAutofit fontScale="92500" lnSpcReduction="10000"/>
          </a:bodyPr>
          <a:lstStyle/>
          <a:p>
            <a:r>
              <a:rPr lang="ko-KR" dirty="0">
                <a:ea typeface="Malgun Gothic Semilight" panose="020B0502040204020203" pitchFamily="34" charset="-128"/>
              </a:rPr>
              <a:t>예상 가능하고 지연 시간이 짧은 응답 시간</a:t>
            </a:r>
          </a:p>
          <a:p>
            <a:r>
              <a:rPr lang="ko-KR" dirty="0">
                <a:ea typeface="Malgun Gothic Semilight" panose="020B0502040204020203" pitchFamily="34" charset="-128"/>
              </a:rPr>
              <a:t>처리량이 읽기 및 쓰기 용량 단위로 측정됨</a:t>
            </a:r>
          </a:p>
          <a:p>
            <a:pPr lvl="1"/>
            <a:r>
              <a:rPr lang="ko-KR" dirty="0">
                <a:ea typeface="Malgun Gothic Semilight" panose="020B0502040204020203" pitchFamily="34" charset="-128"/>
              </a:rPr>
              <a:t>읽기 용량 단위</a:t>
            </a:r>
            <a:r>
              <a:rPr lang="en-US" altLang="ko-KR" dirty="0">
                <a:ea typeface="Malgun Gothic Semilight" panose="020B0502040204020203" pitchFamily="34" charset="-128"/>
              </a:rPr>
              <a:t>(</a:t>
            </a:r>
            <a:r>
              <a:rPr lang="en-US" altLang="ko-KR" dirty="0"/>
              <a:t>RCU)</a:t>
            </a:r>
            <a:r>
              <a:rPr lang="ko-KR" dirty="0">
                <a:ea typeface="Malgun Gothic Semilight" panose="020B0502040204020203" pitchFamily="34" charset="-128"/>
              </a:rPr>
              <a:t>: </a:t>
            </a:r>
            <a:r>
              <a:rPr lang="ko-KR" b="1" dirty="0">
                <a:ea typeface="Malgun Gothic Semilight" panose="020B0502040204020203" pitchFamily="34" charset="-128"/>
              </a:rPr>
              <a:t>최대 4KB</a:t>
            </a:r>
            <a:r>
              <a:rPr lang="ko-KR" dirty="0">
                <a:ea typeface="Malgun Gothic Semilight" panose="020B0502040204020203" pitchFamily="34" charset="-128"/>
              </a:rPr>
              <a:t> 규모의 객체에 대해 </a:t>
            </a:r>
            <a:r>
              <a:rPr lang="ko-KR" b="1" dirty="0">
                <a:ea typeface="Malgun Gothic Semilight" panose="020B0502040204020203" pitchFamily="34" charset="-128"/>
              </a:rPr>
              <a:t>견고한 일관된 읽기</a:t>
            </a:r>
            <a:r>
              <a:rPr lang="ko-KR" dirty="0">
                <a:ea typeface="Malgun Gothic Semilight" panose="020B0502040204020203" pitchFamily="34" charset="-128"/>
              </a:rPr>
              <a:t>를 수행할 수 있는 </a:t>
            </a:r>
            <a:r>
              <a:rPr lang="ko-KR" altLang="en-US" b="1" dirty="0">
                <a:ea typeface="Malgun Gothic Semilight" panose="020B0502040204020203" pitchFamily="34" charset="-128"/>
              </a:rPr>
              <a:t>초당 </a:t>
            </a:r>
            <a:r>
              <a:rPr lang="ko-KR" b="1" dirty="0">
                <a:ea typeface="Malgun Gothic Semilight" panose="020B0502040204020203" pitchFamily="34" charset="-128"/>
              </a:rPr>
              <a:t>건수</a:t>
            </a:r>
            <a:r>
              <a:rPr lang="ko-KR" dirty="0">
                <a:ea typeface="Malgun Gothic Semilight" panose="020B0502040204020203" pitchFamily="34" charset="-128"/>
              </a:rPr>
              <a:t>입니다.</a:t>
            </a:r>
          </a:p>
          <a:p>
            <a:pPr lvl="2"/>
            <a:r>
              <a:rPr lang="ko-KR" b="1" dirty="0">
                <a:ea typeface="Malgun Gothic Semilight" panose="020B0502040204020203" pitchFamily="34" charset="-128"/>
              </a:rPr>
              <a:t>최종적 일관 읽기</a:t>
            </a:r>
            <a:r>
              <a:rPr lang="ko-KR" dirty="0">
                <a:ea typeface="Malgun Gothic Semilight" panose="020B0502040204020203" pitchFamily="34" charset="-128"/>
              </a:rPr>
              <a:t>는 프로비저닝된 </a:t>
            </a:r>
            <a:r>
              <a:rPr lang="ko-KR" u="sng" dirty="0">
                <a:ea typeface="Malgun Gothic Semilight" panose="020B0502040204020203" pitchFamily="34" charset="-128"/>
              </a:rPr>
              <a:t>읽기 용량의 절반을 사용</a:t>
            </a:r>
          </a:p>
          <a:p>
            <a:pPr lvl="1"/>
            <a:r>
              <a:rPr lang="ko-KR" dirty="0">
                <a:ea typeface="Malgun Gothic Semilight" panose="020B0502040204020203" pitchFamily="34" charset="-128"/>
              </a:rPr>
              <a:t>쓰기 용량 단위</a:t>
            </a:r>
            <a:r>
              <a:rPr lang="en-US" altLang="ko-KR" dirty="0">
                <a:ea typeface="Malgun Gothic Semilight" panose="020B0502040204020203" pitchFamily="34" charset="-128"/>
              </a:rPr>
              <a:t>(WCU)</a:t>
            </a:r>
            <a:r>
              <a:rPr lang="ko-KR" dirty="0">
                <a:ea typeface="Malgun Gothic Semilight" panose="020B0502040204020203" pitchFamily="34" charset="-128"/>
              </a:rPr>
              <a:t>: </a:t>
            </a:r>
            <a:r>
              <a:rPr lang="ko-KR" b="1" dirty="0">
                <a:ea typeface="Malgun Gothic Semilight" panose="020B0502040204020203" pitchFamily="34" charset="-128"/>
              </a:rPr>
              <a:t>1KB 쓰기</a:t>
            </a:r>
            <a:r>
              <a:rPr lang="ko-KR" dirty="0">
                <a:ea typeface="Malgun Gothic Semilight" panose="020B0502040204020203" pitchFamily="34" charset="-128"/>
              </a:rPr>
              <a:t>를 수행할 수 있는 </a:t>
            </a:r>
            <a:r>
              <a:rPr lang="ko-KR" b="1" dirty="0">
                <a:ea typeface="Malgun Gothic Semilight" panose="020B0502040204020203" pitchFamily="34" charset="-128"/>
              </a:rPr>
              <a:t>초당 건수</a:t>
            </a:r>
            <a:endParaRPr lang="en-US" altLang="ko-KR" b="1" dirty="0">
              <a:ea typeface="Malgun Gothic Semilight" panose="020B0502040204020203" pitchFamily="34" charset="-128"/>
            </a:endParaRPr>
          </a:p>
          <a:p>
            <a:pPr lvl="1"/>
            <a:endParaRPr lang="en-US" altLang="ko-KR" b="1" dirty="0"/>
          </a:p>
          <a:p>
            <a:pPr lvl="1"/>
            <a:endParaRPr lang="en-US" altLang="ko-KR" b="1" dirty="0">
              <a:ea typeface="Malgun Gothic Semilight" panose="020B0502040204020203" pitchFamily="34" charset="-128"/>
            </a:endParaRPr>
          </a:p>
          <a:p>
            <a:pPr lvl="1"/>
            <a:endParaRPr lang="en-US" altLang="ko-KR" b="1" dirty="0"/>
          </a:p>
          <a:p>
            <a:pPr lvl="1"/>
            <a:endParaRPr lang="en-US" altLang="ko-KR" b="1" dirty="0"/>
          </a:p>
          <a:p>
            <a:pPr lvl="1"/>
            <a:endParaRPr lang="en-US" altLang="ko-KR" b="1" dirty="0"/>
          </a:p>
          <a:p>
            <a:endParaRPr lang="en-US" altLang="ko-KR" b="1" dirty="0"/>
          </a:p>
          <a:p>
            <a:r>
              <a:rPr lang="ko-KR" altLang="en-US" b="1" dirty="0" err="1"/>
              <a:t>온디맨드</a:t>
            </a:r>
            <a:r>
              <a:rPr lang="ko-KR" altLang="en-US" b="1" dirty="0"/>
              <a:t> 용량 제공</a:t>
            </a:r>
            <a:endParaRPr lang="en-US" altLang="ko-KR" b="1" dirty="0"/>
          </a:p>
          <a:p>
            <a:pPr lvl="1"/>
            <a:r>
              <a:rPr lang="ko-KR" altLang="en-US" b="1" dirty="0"/>
              <a:t>하지만</a:t>
            </a:r>
            <a:r>
              <a:rPr lang="en-US" altLang="ko-KR" b="1" dirty="0"/>
              <a:t>,</a:t>
            </a:r>
            <a:r>
              <a:rPr lang="ko-KR" altLang="en-US" b="1" dirty="0"/>
              <a:t> 비용이 더 비싸</a:t>
            </a:r>
            <a:endParaRPr lang="en-US" altLang="ko-KR" b="1" dirty="0"/>
          </a:p>
          <a:p>
            <a:pPr lvl="1"/>
            <a:endParaRPr lang="en-US" altLang="ko-KR" b="1" dirty="0"/>
          </a:p>
        </p:txBody>
      </p:sp>
      <p:grpSp>
        <p:nvGrpSpPr>
          <p:cNvPr id="7" name="Group 6"/>
          <p:cNvGrpSpPr/>
          <p:nvPr/>
        </p:nvGrpSpPr>
        <p:grpSpPr>
          <a:xfrm>
            <a:off x="737388" y="3816229"/>
            <a:ext cx="1886793" cy="1874215"/>
            <a:chOff x="1313894" y="1897725"/>
            <a:chExt cx="1415095" cy="1405661"/>
          </a:xfrm>
        </p:grpSpPr>
        <p:pic>
          <p:nvPicPr>
            <p:cNvPr id="2050" name="Picture 2" descr="https://openclipart.org/image/300px/svg_to_png/202643/14122076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94" y="1897725"/>
              <a:ext cx="1415095" cy="1405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35786" y="2752196"/>
              <a:ext cx="571310" cy="346249"/>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RCU</a:t>
              </a:r>
            </a:p>
          </p:txBody>
        </p:sp>
      </p:grpSp>
      <p:grpSp>
        <p:nvGrpSpPr>
          <p:cNvPr id="9" name="Group 8"/>
          <p:cNvGrpSpPr/>
          <p:nvPr/>
        </p:nvGrpSpPr>
        <p:grpSpPr>
          <a:xfrm>
            <a:off x="2955758" y="3816229"/>
            <a:ext cx="1886793" cy="1874215"/>
            <a:chOff x="6118193" y="1897725"/>
            <a:chExt cx="1415095" cy="1405661"/>
          </a:xfrm>
        </p:grpSpPr>
        <p:pic>
          <p:nvPicPr>
            <p:cNvPr id="6" name="Picture 2" descr="https://openclipart.org/image/300px/svg_to_png/202643/14122076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193" y="1897725"/>
              <a:ext cx="1415095" cy="14056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03416" y="2752197"/>
              <a:ext cx="644648" cy="346249"/>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WCU</a:t>
              </a:r>
            </a:p>
          </p:txBody>
        </p:sp>
      </p:grpSp>
      <p:sp>
        <p:nvSpPr>
          <p:cNvPr id="10" name="Rounded Rectangle 9"/>
          <p:cNvSpPr/>
          <p:nvPr/>
        </p:nvSpPr>
        <p:spPr>
          <a:xfrm>
            <a:off x="5482402" y="3579444"/>
            <a:ext cx="5734824" cy="23683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ko-KR" sz="2133" dirty="0">
                <a:latin typeface="Amazon Ember Light" charset="0"/>
                <a:ea typeface="Malgun Gothic Semilight" panose="020B0502040204020203" pitchFamily="34" charset="-128"/>
              </a:rPr>
              <a:t>파티션별 처리량 = </a:t>
            </a:r>
          </a:p>
          <a:p>
            <a:pPr algn="ctr"/>
            <a:r>
              <a:rPr lang="ko-KR" sz="2133" dirty="0">
                <a:latin typeface="Amazon Ember Light" charset="0"/>
                <a:ea typeface="Malgun Gothic Semilight" panose="020B0502040204020203" pitchFamily="34" charset="-128"/>
              </a:rPr>
              <a:t>총 프로비저닝된 처리량/파티션</a:t>
            </a:r>
          </a:p>
        </p:txBody>
      </p:sp>
      <p:graphicFrame>
        <p:nvGraphicFramePr>
          <p:cNvPr id="13" name="Diagram 12"/>
          <p:cNvGraphicFramePr/>
          <p:nvPr>
            <p:extLst>
              <p:ext uri="{D42A27DB-BD31-4B8C-83A1-F6EECF244321}">
                <p14:modId xmlns:p14="http://schemas.microsoft.com/office/powerpoint/2010/main" val="4507453"/>
              </p:ext>
            </p:extLst>
          </p:nvPr>
        </p:nvGraphicFramePr>
        <p:xfrm>
          <a:off x="7349830" y="4284618"/>
          <a:ext cx="1999968" cy="1803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988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007" y="1612105"/>
            <a:ext cx="1509005" cy="1509005"/>
          </a:xfrm>
          <a:prstGeom prst="rect">
            <a:avLst/>
          </a:prstGeom>
        </p:spPr>
      </p:pic>
      <p:grpSp>
        <p:nvGrpSpPr>
          <p:cNvPr id="19" name="Group 18"/>
          <p:cNvGrpSpPr/>
          <p:nvPr/>
        </p:nvGrpSpPr>
        <p:grpSpPr>
          <a:xfrm>
            <a:off x="5289123" y="1437018"/>
            <a:ext cx="1443513" cy="2037379"/>
            <a:chOff x="4104124" y="1193900"/>
            <a:chExt cx="1082635" cy="1528034"/>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124" y="1193900"/>
              <a:ext cx="1082635" cy="1082635"/>
            </a:xfrm>
            <a:prstGeom prst="rect">
              <a:avLst/>
            </a:prstGeom>
          </p:spPr>
        </p:pic>
        <p:sp>
          <p:nvSpPr>
            <p:cNvPr id="7" name="TextBox 6"/>
            <p:cNvSpPr txBox="1"/>
            <p:nvPr/>
          </p:nvSpPr>
          <p:spPr>
            <a:xfrm>
              <a:off x="4198065" y="2337907"/>
              <a:ext cx="894752" cy="384027"/>
            </a:xfrm>
            <a:prstGeom prst="rect">
              <a:avLst/>
            </a:prstGeom>
            <a:noFill/>
          </p:spPr>
          <p:txBody>
            <a:bodyPr wrap="square" lIns="0" tIns="0" rIns="0" bIns="0" rtlCol="0" anchor="t">
              <a:noAutofit/>
            </a:bodyPr>
            <a:lstStyle/>
            <a:p>
              <a:pPr algn="ctr"/>
              <a:r>
                <a:rPr lang="ko-KR" sz="1867" dirty="0">
                  <a:latin typeface="Amazon Ember Light" charset="0"/>
                  <a:ea typeface="Malgun Gothic Semilight" panose="020B0502040204020203" pitchFamily="34" charset="-128"/>
                </a:rPr>
                <a:t>Amazon</a:t>
              </a:r>
              <a:br>
                <a:rPr>
                  <a:ea typeface="Malgun Gothic Semilight" panose="020B0502040204020203" pitchFamily="34" charset="-128"/>
                </a:rPr>
              </a:br>
              <a:r>
                <a:rPr lang="ko-KR" sz="1867" dirty="0">
                  <a:latin typeface="Amazon Ember Light" charset="0"/>
                  <a:ea typeface="Malgun Gothic Semilight" panose="020B0502040204020203" pitchFamily="34" charset="-128"/>
                </a:rPr>
                <a:t>SNS</a:t>
              </a:r>
            </a:p>
          </p:txBody>
        </p:sp>
      </p:grpSp>
      <p:grpSp>
        <p:nvGrpSpPr>
          <p:cNvPr id="18" name="Group 17"/>
          <p:cNvGrpSpPr/>
          <p:nvPr/>
        </p:nvGrpSpPr>
        <p:grpSpPr>
          <a:xfrm>
            <a:off x="9068745" y="1376711"/>
            <a:ext cx="1496613" cy="2348579"/>
            <a:chOff x="6917147" y="764643"/>
            <a:chExt cx="1122460" cy="1761434"/>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4766" y="764643"/>
              <a:ext cx="1007223" cy="1143333"/>
            </a:xfrm>
            <a:prstGeom prst="rect">
              <a:avLst/>
            </a:prstGeom>
          </p:spPr>
        </p:pic>
        <p:sp>
          <p:nvSpPr>
            <p:cNvPr id="9" name="TextBox 8"/>
            <p:cNvSpPr txBox="1"/>
            <p:nvPr/>
          </p:nvSpPr>
          <p:spPr>
            <a:xfrm>
              <a:off x="6917147" y="1942494"/>
              <a:ext cx="1122460" cy="583583"/>
            </a:xfrm>
            <a:prstGeom prst="rect">
              <a:avLst/>
            </a:prstGeom>
            <a:noFill/>
          </p:spPr>
          <p:txBody>
            <a:bodyPr wrap="square" lIns="0" tIns="0" rIns="0" bIns="0" rtlCol="0" anchor="t">
              <a:noAutofit/>
            </a:bodyPr>
            <a:lstStyle/>
            <a:p>
              <a:pPr algn="ctr"/>
              <a:r>
                <a:rPr lang="ko-KR" sz="1867" dirty="0">
                  <a:latin typeface="Amazon Ember Light" charset="0"/>
                  <a:ea typeface="Malgun Gothic Semilight" panose="020B0502040204020203" pitchFamily="34" charset="-128"/>
                </a:rPr>
                <a:t>Amazon CloudWatch</a:t>
              </a:r>
            </a:p>
          </p:txBody>
        </p:sp>
      </p:grpSp>
      <p:grpSp>
        <p:nvGrpSpPr>
          <p:cNvPr id="17" name="Group 16"/>
          <p:cNvGrpSpPr/>
          <p:nvPr/>
        </p:nvGrpSpPr>
        <p:grpSpPr>
          <a:xfrm>
            <a:off x="9014639" y="4289215"/>
            <a:ext cx="1604824" cy="2001470"/>
            <a:chOff x="6835989" y="2949020"/>
            <a:chExt cx="1203618" cy="1501102"/>
          </a:xfrm>
        </p:grpSpPr>
        <p:sp>
          <p:nvSpPr>
            <p:cNvPr id="10" name="TextBox 9"/>
            <p:cNvSpPr txBox="1"/>
            <p:nvPr/>
          </p:nvSpPr>
          <p:spPr>
            <a:xfrm>
              <a:off x="6995048" y="4175802"/>
              <a:ext cx="876696" cy="274320"/>
            </a:xfrm>
            <a:prstGeom prst="rect">
              <a:avLst/>
            </a:prstGeom>
            <a:noFill/>
          </p:spPr>
          <p:txBody>
            <a:bodyPr wrap="square" lIns="0" tIns="0" rIns="0" bIns="0" rtlCol="0" anchor="t">
              <a:noAutofit/>
            </a:bodyPr>
            <a:lstStyle/>
            <a:p>
              <a:pPr algn="ctr"/>
              <a:r>
                <a:rPr lang="ko-KR" sz="1867" dirty="0">
                  <a:latin typeface="Amazon Ember Light" charset="0"/>
                  <a:ea typeface="Malgun Gothic Semilight" panose="020B0502040204020203" pitchFamily="34" charset="-128"/>
                </a:rPr>
                <a:t>Auto Scaling</a:t>
              </a: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5989" y="2949020"/>
              <a:ext cx="1203618" cy="1170186"/>
            </a:xfrm>
            <a:prstGeom prst="rect">
              <a:avLst/>
            </a:prstGeom>
          </p:spPr>
        </p:pic>
      </p:grpSp>
      <p:grpSp>
        <p:nvGrpSpPr>
          <p:cNvPr id="20" name="Group 19"/>
          <p:cNvGrpSpPr/>
          <p:nvPr/>
        </p:nvGrpSpPr>
        <p:grpSpPr>
          <a:xfrm>
            <a:off x="1492020" y="4469031"/>
            <a:ext cx="1412983" cy="1818525"/>
            <a:chOff x="1316660" y="3195375"/>
            <a:chExt cx="1059737" cy="1363894"/>
          </a:xfrm>
        </p:grpSpPr>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3289" y="3195375"/>
              <a:ext cx="886480" cy="871947"/>
            </a:xfrm>
            <a:prstGeom prst="rect">
              <a:avLst/>
            </a:prstGeom>
          </p:spPr>
        </p:pic>
        <p:sp>
          <p:nvSpPr>
            <p:cNvPr id="13" name="TextBox 12"/>
            <p:cNvSpPr txBox="1"/>
            <p:nvPr/>
          </p:nvSpPr>
          <p:spPr>
            <a:xfrm>
              <a:off x="1316660" y="4119206"/>
              <a:ext cx="1059737" cy="440063"/>
            </a:xfrm>
            <a:prstGeom prst="rect">
              <a:avLst/>
            </a:prstGeom>
            <a:noFill/>
          </p:spPr>
          <p:txBody>
            <a:bodyPr wrap="square" lIns="0" tIns="0" rIns="0" bIns="0" rtlCol="0" anchor="t">
              <a:noAutofit/>
            </a:bodyPr>
            <a:lstStyle/>
            <a:p>
              <a:pPr algn="ctr"/>
              <a:r>
                <a:rPr lang="ko-KR" sz="1867" dirty="0">
                  <a:latin typeface="Amazon Ember Light" charset="0"/>
                  <a:ea typeface="Malgun Gothic Semilight" panose="020B0502040204020203" pitchFamily="34" charset="-128"/>
                </a:rPr>
                <a:t>DynamoDB</a:t>
              </a:r>
              <a:br>
                <a:rPr>
                  <a:ea typeface="Malgun Gothic Semilight" panose="020B0502040204020203" pitchFamily="34" charset="-128"/>
                </a:rPr>
              </a:br>
              <a:r>
                <a:rPr lang="ko-KR" sz="1867" dirty="0">
                  <a:latin typeface="Amazon Ember Light" charset="0"/>
                  <a:ea typeface="Malgun Gothic Semilight" panose="020B0502040204020203" pitchFamily="34" charset="-128"/>
                </a:rPr>
                <a:t>테이블</a:t>
              </a:r>
            </a:p>
          </p:txBody>
        </p:sp>
      </p:grpSp>
      <p:grpSp>
        <p:nvGrpSpPr>
          <p:cNvPr id="21" name="Group 20"/>
          <p:cNvGrpSpPr/>
          <p:nvPr/>
        </p:nvGrpSpPr>
        <p:grpSpPr>
          <a:xfrm>
            <a:off x="1160546" y="1774036"/>
            <a:ext cx="558801" cy="558801"/>
            <a:chOff x="2933699" y="2529919"/>
            <a:chExt cx="419101" cy="419101"/>
          </a:xfrm>
        </p:grpSpPr>
        <p:sp>
          <p:nvSpPr>
            <p:cNvPr id="15" name="Oval 14"/>
            <p:cNvSpPr/>
            <p:nvPr/>
          </p:nvSpPr>
          <p:spPr>
            <a:xfrm>
              <a:off x="2933699" y="2529919"/>
              <a:ext cx="419101" cy="419101"/>
            </a:xfrm>
            <a:prstGeom prst="ellipse">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16" name="TextBox 15"/>
            <p:cNvSpPr txBox="1"/>
            <p:nvPr/>
          </p:nvSpPr>
          <p:spPr>
            <a:xfrm>
              <a:off x="3016919" y="2597097"/>
              <a:ext cx="244298" cy="284742"/>
            </a:xfrm>
            <a:prstGeom prst="rect">
              <a:avLst/>
            </a:prstGeom>
            <a:noFill/>
          </p:spPr>
          <p:txBody>
            <a:bodyPr wrap="none" rtlCol="0">
              <a:spAutoFit/>
            </a:bodyPr>
            <a:lstStyle/>
            <a:p>
              <a:r>
                <a:rPr lang="ko-KR" sz="1867" b="1" dirty="0">
                  <a:solidFill>
                    <a:schemeClr val="bg1"/>
                  </a:solidFill>
                  <a:latin typeface="Amazon Ember" charset="0"/>
                  <a:ea typeface="Malgun Gothic Semilight" panose="020B0502040204020203" pitchFamily="34" charset="-128"/>
                </a:rPr>
                <a:t>1</a:t>
              </a:r>
            </a:p>
          </p:txBody>
        </p:sp>
      </p:grpSp>
      <p:grpSp>
        <p:nvGrpSpPr>
          <p:cNvPr id="22" name="Group 21"/>
          <p:cNvGrpSpPr/>
          <p:nvPr/>
        </p:nvGrpSpPr>
        <p:grpSpPr>
          <a:xfrm>
            <a:off x="7437560" y="4249469"/>
            <a:ext cx="558801" cy="558801"/>
            <a:chOff x="2933699" y="2529919"/>
            <a:chExt cx="419101" cy="419101"/>
          </a:xfrm>
        </p:grpSpPr>
        <p:sp>
          <p:nvSpPr>
            <p:cNvPr id="23" name="Oval 22"/>
            <p:cNvSpPr/>
            <p:nvPr/>
          </p:nvSpPr>
          <p:spPr>
            <a:xfrm>
              <a:off x="2933699" y="2529919"/>
              <a:ext cx="419101" cy="419101"/>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24" name="TextBox 23"/>
            <p:cNvSpPr txBox="1"/>
            <p:nvPr/>
          </p:nvSpPr>
          <p:spPr>
            <a:xfrm>
              <a:off x="3021100" y="2588109"/>
              <a:ext cx="244298" cy="284742"/>
            </a:xfrm>
            <a:prstGeom prst="rect">
              <a:avLst/>
            </a:prstGeom>
            <a:noFill/>
          </p:spPr>
          <p:txBody>
            <a:bodyPr wrap="none" rtlCol="0">
              <a:spAutoFit/>
            </a:bodyPr>
            <a:lstStyle/>
            <a:p>
              <a:r>
                <a:rPr lang="ko-KR" sz="1867" b="1" dirty="0">
                  <a:solidFill>
                    <a:schemeClr val="bg1"/>
                  </a:solidFill>
                  <a:latin typeface="Amazon Ember" charset="0"/>
                  <a:ea typeface="Malgun Gothic Semilight" panose="020B0502040204020203" pitchFamily="34" charset="-128"/>
                </a:rPr>
                <a:t>5</a:t>
              </a:r>
            </a:p>
          </p:txBody>
        </p:sp>
      </p:grpSp>
      <p:grpSp>
        <p:nvGrpSpPr>
          <p:cNvPr id="25" name="Group 24"/>
          <p:cNvGrpSpPr/>
          <p:nvPr/>
        </p:nvGrpSpPr>
        <p:grpSpPr>
          <a:xfrm>
            <a:off x="8497909" y="1376711"/>
            <a:ext cx="558801" cy="558801"/>
            <a:chOff x="2933699" y="2529919"/>
            <a:chExt cx="419101" cy="419101"/>
          </a:xfrm>
        </p:grpSpPr>
        <p:sp>
          <p:nvSpPr>
            <p:cNvPr id="26" name="Oval 25"/>
            <p:cNvSpPr/>
            <p:nvPr/>
          </p:nvSpPr>
          <p:spPr>
            <a:xfrm>
              <a:off x="2933699" y="2529919"/>
              <a:ext cx="419101" cy="419101"/>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27" name="TextBox 26"/>
            <p:cNvSpPr txBox="1"/>
            <p:nvPr/>
          </p:nvSpPr>
          <p:spPr>
            <a:xfrm>
              <a:off x="3021100" y="2597098"/>
              <a:ext cx="244298" cy="284742"/>
            </a:xfrm>
            <a:prstGeom prst="rect">
              <a:avLst/>
            </a:prstGeom>
            <a:noFill/>
          </p:spPr>
          <p:txBody>
            <a:bodyPr wrap="none" rtlCol="0">
              <a:spAutoFit/>
            </a:bodyPr>
            <a:lstStyle/>
            <a:p>
              <a:r>
                <a:rPr lang="ko-KR" sz="1867" b="1" dirty="0">
                  <a:solidFill>
                    <a:schemeClr val="bg1"/>
                  </a:solidFill>
                  <a:latin typeface="Amazon Ember" charset="0"/>
                  <a:ea typeface="Malgun Gothic Semilight" panose="020B0502040204020203" pitchFamily="34" charset="-128"/>
                </a:rPr>
                <a:t>3</a:t>
              </a:r>
            </a:p>
          </p:txBody>
        </p:sp>
      </p:grpSp>
      <p:grpSp>
        <p:nvGrpSpPr>
          <p:cNvPr id="28" name="Group 27"/>
          <p:cNvGrpSpPr/>
          <p:nvPr/>
        </p:nvGrpSpPr>
        <p:grpSpPr>
          <a:xfrm>
            <a:off x="2872245" y="3910230"/>
            <a:ext cx="558801" cy="558801"/>
            <a:chOff x="2933699" y="2529919"/>
            <a:chExt cx="419101" cy="419101"/>
          </a:xfrm>
        </p:grpSpPr>
        <p:sp>
          <p:nvSpPr>
            <p:cNvPr id="29" name="Oval 28"/>
            <p:cNvSpPr/>
            <p:nvPr/>
          </p:nvSpPr>
          <p:spPr>
            <a:xfrm>
              <a:off x="2933699" y="2529919"/>
              <a:ext cx="419101" cy="419101"/>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0" name="TextBox 29"/>
            <p:cNvSpPr txBox="1"/>
            <p:nvPr/>
          </p:nvSpPr>
          <p:spPr>
            <a:xfrm>
              <a:off x="3021100" y="2600761"/>
              <a:ext cx="244298" cy="284742"/>
            </a:xfrm>
            <a:prstGeom prst="rect">
              <a:avLst/>
            </a:prstGeom>
            <a:noFill/>
          </p:spPr>
          <p:txBody>
            <a:bodyPr wrap="none" rtlCol="0">
              <a:spAutoFit/>
            </a:bodyPr>
            <a:lstStyle/>
            <a:p>
              <a:r>
                <a:rPr lang="ko-KR" sz="1867" b="1" dirty="0">
                  <a:solidFill>
                    <a:schemeClr val="bg1"/>
                  </a:solidFill>
                  <a:latin typeface="Amazon Ember" charset="0"/>
                  <a:ea typeface="Malgun Gothic Semilight" panose="020B0502040204020203" pitchFamily="34" charset="-128"/>
                </a:rPr>
                <a:t>2</a:t>
              </a:r>
            </a:p>
          </p:txBody>
        </p:sp>
      </p:grpSp>
      <p:grpSp>
        <p:nvGrpSpPr>
          <p:cNvPr id="31" name="Group 30"/>
          <p:cNvGrpSpPr/>
          <p:nvPr/>
        </p:nvGrpSpPr>
        <p:grpSpPr>
          <a:xfrm>
            <a:off x="10006557" y="3589389"/>
            <a:ext cx="558801" cy="741376"/>
            <a:chOff x="2933699" y="2529919"/>
            <a:chExt cx="419101" cy="556032"/>
          </a:xfrm>
        </p:grpSpPr>
        <p:sp>
          <p:nvSpPr>
            <p:cNvPr id="32" name="Oval 31"/>
            <p:cNvSpPr/>
            <p:nvPr/>
          </p:nvSpPr>
          <p:spPr>
            <a:xfrm>
              <a:off x="2933699" y="2529919"/>
              <a:ext cx="419101" cy="41910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3" name="TextBox 32"/>
            <p:cNvSpPr txBox="1"/>
            <p:nvPr/>
          </p:nvSpPr>
          <p:spPr>
            <a:xfrm>
              <a:off x="3021100" y="2585718"/>
              <a:ext cx="244298" cy="500233"/>
            </a:xfrm>
            <a:prstGeom prst="rect">
              <a:avLst/>
            </a:prstGeom>
            <a:noFill/>
          </p:spPr>
          <p:txBody>
            <a:bodyPr wrap="none" rtlCol="0">
              <a:spAutoFit/>
            </a:bodyPr>
            <a:lstStyle/>
            <a:p>
              <a:r>
                <a:rPr lang="ko-KR" sz="1867" b="1" dirty="0">
                  <a:solidFill>
                    <a:schemeClr val="bg1"/>
                  </a:solidFill>
                  <a:latin typeface="Amazon Ember" charset="0"/>
                  <a:ea typeface="Malgun Gothic Semilight" panose="020B0502040204020203" pitchFamily="34" charset="-128"/>
                </a:rPr>
                <a:t>4</a:t>
              </a:r>
            </a:p>
            <a:p>
              <a:endParaRPr lang="ko-KR" sz="1867" dirty="0">
                <a:solidFill>
                  <a:schemeClr val="bg1"/>
                </a:solidFill>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34" name="Group 33"/>
          <p:cNvGrpSpPr/>
          <p:nvPr/>
        </p:nvGrpSpPr>
        <p:grpSpPr>
          <a:xfrm>
            <a:off x="2946418" y="5128827"/>
            <a:ext cx="558801" cy="558801"/>
            <a:chOff x="2933699" y="2529919"/>
            <a:chExt cx="419101" cy="419101"/>
          </a:xfrm>
        </p:grpSpPr>
        <p:sp>
          <p:nvSpPr>
            <p:cNvPr id="35" name="Oval 34"/>
            <p:cNvSpPr/>
            <p:nvPr/>
          </p:nvSpPr>
          <p:spPr>
            <a:xfrm>
              <a:off x="2933699" y="2529919"/>
              <a:ext cx="419101" cy="419101"/>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6" name="TextBox 35"/>
            <p:cNvSpPr txBox="1"/>
            <p:nvPr/>
          </p:nvSpPr>
          <p:spPr>
            <a:xfrm>
              <a:off x="3021100" y="2592692"/>
              <a:ext cx="244298" cy="284742"/>
            </a:xfrm>
            <a:prstGeom prst="rect">
              <a:avLst/>
            </a:prstGeom>
            <a:noFill/>
          </p:spPr>
          <p:txBody>
            <a:bodyPr wrap="none" rtlCol="0">
              <a:spAutoFit/>
            </a:bodyPr>
            <a:lstStyle/>
            <a:p>
              <a:r>
                <a:rPr lang="ko-KR" sz="1867" b="1" dirty="0">
                  <a:solidFill>
                    <a:schemeClr val="bg1"/>
                  </a:solidFill>
                  <a:latin typeface="Amazon Ember" charset="0"/>
                  <a:ea typeface="Malgun Gothic Semilight" panose="020B0502040204020203" pitchFamily="34" charset="-128"/>
                </a:rPr>
                <a:t>6</a:t>
              </a:r>
            </a:p>
          </p:txBody>
        </p:sp>
      </p:grpSp>
      <p:cxnSp>
        <p:nvCxnSpPr>
          <p:cNvPr id="40" name="Straight Arrow Connector 39"/>
          <p:cNvCxnSpPr/>
          <p:nvPr/>
        </p:nvCxnSpPr>
        <p:spPr>
          <a:xfrm flipV="1">
            <a:off x="2900907" y="2757064"/>
            <a:ext cx="6236541" cy="1846828"/>
          </a:xfrm>
          <a:prstGeom prst="straightConnector1">
            <a:avLst/>
          </a:prstGeom>
          <a:ln w="38100">
            <a:solidFill>
              <a:schemeClr val="accent1">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2198510" y="3169744"/>
            <a:ext cx="0" cy="1168104"/>
          </a:xfrm>
          <a:prstGeom prst="straightConnector1">
            <a:avLst/>
          </a:prstGeom>
          <a:ln w="38100">
            <a:solidFill>
              <a:schemeClr val="accent1">
                <a:lumMod val="20000"/>
                <a:lumOff val="8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2614893" y="2138932"/>
            <a:ext cx="2561921" cy="19843"/>
          </a:xfrm>
          <a:prstGeom prst="straightConnector1">
            <a:avLst/>
          </a:prstGeom>
          <a:ln>
            <a:solidFill>
              <a:schemeClr val="accent1">
                <a:lumMod val="60000"/>
                <a:lumOff val="4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flipV="1">
            <a:off x="6847153" y="2158775"/>
            <a:ext cx="2298417" cy="17801"/>
          </a:xfrm>
          <a:prstGeom prst="straightConnector1">
            <a:avLst/>
          </a:prstGeom>
          <a:ln>
            <a:solidFill>
              <a:schemeClr val="accent1">
                <a:lumMod val="60000"/>
                <a:lumOff val="40000"/>
              </a:schemeClr>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9811182" y="3617621"/>
            <a:ext cx="0" cy="558801"/>
          </a:xfrm>
          <a:prstGeom prst="straightConnector1">
            <a:avLst/>
          </a:prstGeom>
          <a:ln w="381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8237129" y="5027832"/>
            <a:ext cx="620591" cy="0"/>
          </a:xfrm>
          <a:prstGeom prst="line">
            <a:avLst/>
          </a:prstGeom>
          <a:ln w="38100">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6465490" y="4789956"/>
            <a:ext cx="1771639" cy="379656"/>
          </a:xfrm>
          <a:prstGeom prst="rect">
            <a:avLst/>
          </a:prstGeom>
          <a:noFill/>
        </p:spPr>
        <p:txBody>
          <a:bodyPr wrap="none" rtlCol="0">
            <a:spAutoFit/>
          </a:bodyPr>
          <a:lstStyle/>
          <a:p>
            <a:r>
              <a:rPr lang="ko-KR" sz="1867" dirty="0">
                <a:latin typeface="Courier" charset="0"/>
                <a:ea typeface="Malgun Gothic Semilight" panose="020B0502040204020203" pitchFamily="34" charset="-128"/>
              </a:rPr>
              <a:t>UpdateTable</a:t>
            </a:r>
          </a:p>
        </p:txBody>
      </p:sp>
      <p:cxnSp>
        <p:nvCxnSpPr>
          <p:cNvPr id="55" name="Straight Arrow Connector 54"/>
          <p:cNvCxnSpPr/>
          <p:nvPr/>
        </p:nvCxnSpPr>
        <p:spPr>
          <a:xfrm flipH="1">
            <a:off x="2953014" y="5012648"/>
            <a:ext cx="3512476" cy="1"/>
          </a:xfrm>
          <a:prstGeom prst="straightConnector1">
            <a:avLst/>
          </a:prstGeom>
          <a:ln w="38100">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Title 1"/>
          <p:cNvSpPr>
            <a:spLocks noGrp="1"/>
          </p:cNvSpPr>
          <p:nvPr>
            <p:ph type="title"/>
          </p:nvPr>
        </p:nvSpPr>
        <p:spPr>
          <a:xfrm>
            <a:off x="238539" y="263527"/>
            <a:ext cx="11115261" cy="779463"/>
          </a:xfrm>
        </p:spPr>
        <p:txBody>
          <a:bodyPr/>
          <a:lstStyle/>
          <a:p>
            <a:r>
              <a:rPr lang="ko-KR" dirty="0" err="1">
                <a:solidFill>
                  <a:schemeClr val="tx1"/>
                </a:solidFill>
                <a:ea typeface="Malgun Gothic Semilight" panose="020B0502040204020203" pitchFamily="34" charset="-128"/>
              </a:rPr>
              <a:t>DynamoDB</a:t>
            </a:r>
            <a:r>
              <a:rPr lang="ko-KR" dirty="0">
                <a:solidFill>
                  <a:schemeClr val="tx1"/>
                </a:solidFill>
                <a:ea typeface="Malgun Gothic Semilight" panose="020B0502040204020203" pitchFamily="34" charset="-128"/>
              </a:rPr>
              <a:t> Auto </a:t>
            </a:r>
            <a:r>
              <a:rPr lang="ko-KR" dirty="0" err="1">
                <a:solidFill>
                  <a:schemeClr val="tx1"/>
                </a:solidFill>
                <a:ea typeface="Malgun Gothic Semilight" panose="020B0502040204020203" pitchFamily="34" charset="-128"/>
              </a:rPr>
              <a:t>Scaling</a:t>
            </a:r>
            <a:endParaRPr lang="ko-KR" dirty="0">
              <a:solidFill>
                <a:schemeClr val="tx1"/>
              </a:solidFill>
              <a:ea typeface="Malgun Gothic Semilight" panose="020B0502040204020203" pitchFamily="34" charset="-128"/>
            </a:endParaRPr>
          </a:p>
        </p:txBody>
      </p:sp>
    </p:spTree>
    <p:extLst>
      <p:ext uri="{BB962C8B-B14F-4D97-AF65-F5344CB8AC3E}">
        <p14:creationId xmlns:p14="http://schemas.microsoft.com/office/powerpoint/2010/main" val="207621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500"/>
                                  </p:stCondLst>
                                  <p:childTnLst>
                                    <p:set>
                                      <p:cBhvr>
                                        <p:cTn id="23" dur="1" fill="hold">
                                          <p:stCondLst>
                                            <p:cond delay="0"/>
                                          </p:stCondLst>
                                        </p:cTn>
                                        <p:tgtEl>
                                          <p:spTgt spid="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50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보조 인덱스</a:t>
            </a:r>
          </a:p>
        </p:txBody>
      </p:sp>
      <p:sp>
        <p:nvSpPr>
          <p:cNvPr id="3" name="Content Placeholder 2"/>
          <p:cNvSpPr>
            <a:spLocks noGrp="1"/>
          </p:cNvSpPr>
          <p:nvPr>
            <p:ph idx="1"/>
          </p:nvPr>
        </p:nvSpPr>
        <p:spPr>
          <a:xfrm>
            <a:off x="238539" y="1440305"/>
            <a:ext cx="9576021" cy="4913308"/>
          </a:xfrm>
        </p:spPr>
        <p:txBody>
          <a:bodyPr/>
          <a:lstStyle/>
          <a:p>
            <a:pPr marL="0" indent="0">
              <a:buNone/>
            </a:pPr>
            <a:r>
              <a:rPr lang="ko-KR" sz="3200" b="1" dirty="0">
                <a:ea typeface="Malgun Gothic Semilight" panose="020B0502040204020203" pitchFamily="34" charset="-128"/>
              </a:rPr>
              <a:t>기본이 아닌 키 속성으로 쿼리</a:t>
            </a:r>
            <a:r>
              <a:rPr lang="ko-KR" sz="3200" dirty="0">
                <a:ea typeface="Malgun Gothic Semilight" panose="020B0502040204020203" pitchFamily="34" charset="-128"/>
              </a:rPr>
              <a:t>할 수 있도록 </a:t>
            </a:r>
            <a:r>
              <a:rPr lang="ko-KR" sz="3200" b="1" dirty="0">
                <a:ea typeface="Malgun Gothic Semilight" panose="020B0502040204020203" pitchFamily="34" charset="-128"/>
              </a:rPr>
              <a:t>대체 키를 정의</a:t>
            </a:r>
            <a:r>
              <a:rPr lang="ko-KR" sz="3200" dirty="0">
                <a:ea typeface="Malgun Gothic Semilight" panose="020B0502040204020203" pitchFamily="34" charset="-128"/>
              </a:rPr>
              <a:t>합니다.</a:t>
            </a:r>
          </a:p>
          <a:p>
            <a:pPr lvl="1"/>
            <a:r>
              <a:rPr lang="ko-KR" sz="2800" dirty="0">
                <a:ea typeface="Malgun Gothic Semilight" panose="020B0502040204020203" pitchFamily="34" charset="-128"/>
              </a:rPr>
              <a:t>글로벌 보조 인덱스(GSI)</a:t>
            </a:r>
          </a:p>
          <a:p>
            <a:pPr lvl="1"/>
            <a:r>
              <a:rPr lang="ko-KR" sz="2800" dirty="0">
                <a:ea typeface="Malgun Gothic Semilight" panose="020B0502040204020203" pitchFamily="34" charset="-128"/>
              </a:rPr>
              <a:t>로컬 보조 인덱스(LSI)</a:t>
            </a:r>
          </a:p>
        </p:txBody>
      </p:sp>
    </p:spTree>
    <p:custDataLst>
      <p:tags r:id="rId1"/>
    </p:custDataLst>
    <p:extLst>
      <p:ext uri="{BB962C8B-B14F-4D97-AF65-F5344CB8AC3E}">
        <p14:creationId xmlns:p14="http://schemas.microsoft.com/office/powerpoint/2010/main" val="12523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777109" y="1874049"/>
            <a:ext cx="4059548" cy="3762844"/>
            <a:chOff x="364152" y="1676824"/>
            <a:chExt cx="3044661" cy="2822133"/>
          </a:xfrm>
        </p:grpSpPr>
        <p:grpSp>
          <p:nvGrpSpPr>
            <p:cNvPr id="22" name="Group 21"/>
            <p:cNvGrpSpPr/>
            <p:nvPr/>
          </p:nvGrpSpPr>
          <p:grpSpPr>
            <a:xfrm>
              <a:off x="886247" y="1676824"/>
              <a:ext cx="2522566" cy="2822133"/>
              <a:chOff x="886247" y="1442364"/>
              <a:chExt cx="2522566" cy="2822133"/>
            </a:xfrm>
          </p:grpSpPr>
          <p:sp>
            <p:nvSpPr>
              <p:cNvPr id="18" name="TextBox 17"/>
              <p:cNvSpPr txBox="1"/>
              <p:nvPr/>
            </p:nvSpPr>
            <p:spPr>
              <a:xfrm>
                <a:off x="886247" y="3702756"/>
                <a:ext cx="2522566" cy="561741"/>
              </a:xfrm>
              <a:prstGeom prst="rect">
                <a:avLst/>
              </a:prstGeom>
              <a:noFill/>
            </p:spPr>
            <p:txBody>
              <a:bodyPr wrap="none" rtlCol="0">
                <a:spAutoFit/>
              </a:bodyPr>
              <a:lstStyle/>
              <a:p>
                <a:pPr algn="ctr"/>
                <a:r>
                  <a:rPr lang="ko-KR" sz="2400" dirty="0">
                    <a:latin typeface="Amazon Ember Light" charset="0"/>
                    <a:ea typeface="Malgun Gothic Semilight" panose="020B0502040204020203" pitchFamily="34" charset="-128"/>
                  </a:rPr>
                  <a:t>글로벌 보조 인덱스</a:t>
                </a:r>
              </a:p>
              <a:p>
                <a:pPr algn="ctr"/>
                <a:r>
                  <a:rPr lang="ko-KR" sz="1867" dirty="0">
                    <a:latin typeface="Amazon Ember Light" charset="0"/>
                    <a:ea typeface="Malgun Gothic Semilight" panose="020B0502040204020203" pitchFamily="34" charset="-128"/>
                  </a:rPr>
                  <a:t>파티션 또는 파티션 및 정렬 키</a:t>
                </a:r>
              </a:p>
            </p:txBody>
          </p:sp>
          <p:grpSp>
            <p:nvGrpSpPr>
              <p:cNvPr id="21" name="Group 20"/>
              <p:cNvGrpSpPr/>
              <p:nvPr/>
            </p:nvGrpSpPr>
            <p:grpSpPr>
              <a:xfrm>
                <a:off x="1140755" y="1442364"/>
                <a:ext cx="1938528" cy="2111022"/>
                <a:chOff x="1457276" y="903106"/>
                <a:chExt cx="1938528" cy="2111022"/>
              </a:xfrm>
            </p:grpSpPr>
            <p:grpSp>
              <p:nvGrpSpPr>
                <p:cNvPr id="104" name="Group 103"/>
                <p:cNvGrpSpPr/>
                <p:nvPr/>
              </p:nvGrpSpPr>
              <p:grpSpPr>
                <a:xfrm>
                  <a:off x="1457276" y="903106"/>
                  <a:ext cx="1938528" cy="2111022"/>
                  <a:chOff x="1457276" y="1253065"/>
                  <a:chExt cx="1919114" cy="2111022"/>
                </a:xfrm>
              </p:grpSpPr>
              <p:grpSp>
                <p:nvGrpSpPr>
                  <p:cNvPr id="16" name="Group 15"/>
                  <p:cNvGrpSpPr/>
                  <p:nvPr/>
                </p:nvGrpSpPr>
                <p:grpSpPr>
                  <a:xfrm>
                    <a:off x="1457276" y="1253065"/>
                    <a:ext cx="1919114" cy="2111022"/>
                    <a:chOff x="1343378" y="2009422"/>
                    <a:chExt cx="1919114" cy="2111022"/>
                  </a:xfrm>
                </p:grpSpPr>
                <p:grpSp>
                  <p:nvGrpSpPr>
                    <p:cNvPr id="7" name="Group 6"/>
                    <p:cNvGrpSpPr/>
                    <p:nvPr/>
                  </p:nvGrpSpPr>
                  <p:grpSpPr>
                    <a:xfrm>
                      <a:off x="1343378" y="2009422"/>
                      <a:ext cx="1919114" cy="2111022"/>
                      <a:chOff x="711200" y="879954"/>
                      <a:chExt cx="3093156" cy="3240490"/>
                    </a:xfrm>
                  </p:grpSpPr>
                  <p:sp>
                    <p:nvSpPr>
                      <p:cNvPr id="5" name="Flowchart: Magnetic Disk 4"/>
                      <p:cNvSpPr/>
                      <p:nvPr/>
                    </p:nvSpPr>
                    <p:spPr>
                      <a:xfrm>
                        <a:off x="711200" y="1049867"/>
                        <a:ext cx="3093156" cy="3070577"/>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6" name="Flowchart: Or 5"/>
                      <p:cNvSpPr/>
                      <p:nvPr/>
                    </p:nvSpPr>
                    <p:spPr>
                      <a:xfrm>
                        <a:off x="711200" y="879954"/>
                        <a:ext cx="3093156" cy="1276223"/>
                      </a:xfrm>
                      <a:prstGeom prst="flowChar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sp>
                  <p:nvSpPr>
                    <p:cNvPr id="11" name="TextBox 10"/>
                    <p:cNvSpPr txBox="1"/>
                    <p:nvPr/>
                  </p:nvSpPr>
                  <p:spPr>
                    <a:xfrm rot="20812290">
                      <a:off x="2065368" y="2251996"/>
                      <a:ext cx="475133" cy="346249"/>
                    </a:xfrm>
                    <a:prstGeom prst="rect">
                      <a:avLst/>
                    </a:prstGeom>
                    <a:noFill/>
                  </p:spPr>
                  <p:txBody>
                    <a:bodyPr wrap="none" rtlCol="0">
                      <a:spAutoFit/>
                    </a:bodyPr>
                    <a:lstStyle/>
                    <a:p>
                      <a:r>
                        <a:rPr lang="ko-KR" sz="2400" dirty="0">
                          <a:solidFill>
                            <a:schemeClr val="bg1"/>
                          </a:solidFill>
                          <a:latin typeface="Amazon Ember Light" charset="0"/>
                          <a:ea typeface="Malgun Gothic Semilight" panose="020B0502040204020203" pitchFamily="34" charset="-128"/>
                        </a:rPr>
                        <a:t>GSI</a:t>
                      </a:r>
                    </a:p>
                  </p:txBody>
                </p:sp>
              </p:grpSp>
              <p:grpSp>
                <p:nvGrpSpPr>
                  <p:cNvPr id="62" name="Group 61"/>
                  <p:cNvGrpSpPr/>
                  <p:nvPr/>
                </p:nvGrpSpPr>
                <p:grpSpPr>
                  <a:xfrm>
                    <a:off x="1923227" y="2319847"/>
                    <a:ext cx="1068328" cy="728153"/>
                    <a:chOff x="593559" y="898358"/>
                    <a:chExt cx="5559418" cy="1957137"/>
                  </a:xfrm>
                </p:grpSpPr>
                <p:sp>
                  <p:nvSpPr>
                    <p:cNvPr id="63" name="Rounded Rectangle 62"/>
                    <p:cNvSpPr/>
                    <p:nvPr/>
                  </p:nvSpPr>
                  <p:spPr>
                    <a:xfrm>
                      <a:off x="593559" y="898358"/>
                      <a:ext cx="5559418" cy="19571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nvGrpSpPr>
                    <p:cNvPr id="64" name="Group 63"/>
                    <p:cNvGrpSpPr/>
                    <p:nvPr/>
                  </p:nvGrpSpPr>
                  <p:grpSpPr>
                    <a:xfrm>
                      <a:off x="818444" y="1111957"/>
                      <a:ext cx="5156201" cy="365760"/>
                      <a:chOff x="818444" y="1111957"/>
                      <a:chExt cx="5156201" cy="365760"/>
                    </a:xfrm>
                  </p:grpSpPr>
                  <p:sp>
                    <p:nvSpPr>
                      <p:cNvPr id="79" name="Rectangle 78"/>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80" name="Rounded Rectangle 79"/>
                      <p:cNvSpPr/>
                      <p:nvPr/>
                    </p:nvSpPr>
                    <p:spPr>
                      <a:xfrm>
                        <a:off x="860777" y="1155161"/>
                        <a:ext cx="618068" cy="2651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82" name="Rounded Rectangle 81"/>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65" name="Group 64"/>
                    <p:cNvGrpSpPr/>
                    <p:nvPr/>
                  </p:nvGrpSpPr>
                  <p:grpSpPr>
                    <a:xfrm>
                      <a:off x="824087" y="1727202"/>
                      <a:ext cx="5156201" cy="365760"/>
                      <a:chOff x="818444" y="1111957"/>
                      <a:chExt cx="5156201" cy="365760"/>
                    </a:xfrm>
                  </p:grpSpPr>
                  <p:sp>
                    <p:nvSpPr>
                      <p:cNvPr id="75" name="Rectangle 74"/>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76" name="Rounded Rectangle 75"/>
                      <p:cNvSpPr/>
                      <p:nvPr/>
                    </p:nvSpPr>
                    <p:spPr>
                      <a:xfrm>
                        <a:off x="860777" y="1155161"/>
                        <a:ext cx="618068" cy="2651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78" name="Rounded Rectangle 77"/>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66" name="Group 65"/>
                    <p:cNvGrpSpPr/>
                    <p:nvPr/>
                  </p:nvGrpSpPr>
                  <p:grpSpPr>
                    <a:xfrm>
                      <a:off x="835376" y="2302935"/>
                      <a:ext cx="5156201" cy="365760"/>
                      <a:chOff x="818444" y="1111957"/>
                      <a:chExt cx="5156201" cy="365760"/>
                    </a:xfrm>
                  </p:grpSpPr>
                  <p:sp>
                    <p:nvSpPr>
                      <p:cNvPr id="71" name="Rectangle 70"/>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72" name="Rounded Rectangle 71"/>
                      <p:cNvSpPr/>
                      <p:nvPr/>
                    </p:nvSpPr>
                    <p:spPr>
                      <a:xfrm>
                        <a:off x="860777" y="1155161"/>
                        <a:ext cx="618068" cy="2651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74" name="Rounded Rectangle 73"/>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grpSp>
            <p:sp>
              <p:nvSpPr>
                <p:cNvPr id="108" name="Rounded Rectangle 107"/>
                <p:cNvSpPr/>
                <p:nvPr/>
              </p:nvSpPr>
              <p:spPr>
                <a:xfrm>
                  <a:off x="2432656" y="2061311"/>
                  <a:ext cx="119973" cy="9865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109" name="Rounded Rectangle 108"/>
                <p:cNvSpPr/>
                <p:nvPr/>
              </p:nvSpPr>
              <p:spPr>
                <a:xfrm>
                  <a:off x="2433885" y="2295144"/>
                  <a:ext cx="119973" cy="9865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110" name="Rounded Rectangle 109"/>
                <p:cNvSpPr/>
                <p:nvPr/>
              </p:nvSpPr>
              <p:spPr>
                <a:xfrm>
                  <a:off x="2443886" y="2505456"/>
                  <a:ext cx="119973" cy="9865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grpSp>
          <p:nvGrpSpPr>
            <p:cNvPr id="3" name="Group 2"/>
            <p:cNvGrpSpPr/>
            <p:nvPr/>
          </p:nvGrpSpPr>
          <p:grpSpPr>
            <a:xfrm>
              <a:off x="364152" y="2704185"/>
              <a:ext cx="542660" cy="850700"/>
              <a:chOff x="273840" y="2704185"/>
              <a:chExt cx="542660" cy="850700"/>
            </a:xfrm>
          </p:grpSpPr>
          <p:grpSp>
            <p:nvGrpSpPr>
              <p:cNvPr id="118" name="Group 117"/>
              <p:cNvGrpSpPr/>
              <p:nvPr/>
            </p:nvGrpSpPr>
            <p:grpSpPr>
              <a:xfrm>
                <a:off x="273840" y="2704185"/>
                <a:ext cx="536400" cy="373862"/>
                <a:chOff x="1313894" y="1897725"/>
                <a:chExt cx="1415095" cy="1405661"/>
              </a:xfrm>
            </p:grpSpPr>
            <p:pic>
              <p:nvPicPr>
                <p:cNvPr id="119" name="Picture 2" descr="https://openclipart.org/image/300px/svg_to_png/202643/14122076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94" y="1897725"/>
                  <a:ext cx="1415095" cy="1405661"/>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1627192" y="2571476"/>
                  <a:ext cx="745984" cy="607526"/>
                </a:xfrm>
                <a:prstGeom prst="rect">
                  <a:avLst/>
                </a:prstGeom>
                <a:noFill/>
              </p:spPr>
              <p:txBody>
                <a:bodyPr wrap="none" rtlCol="0">
                  <a:spAutoFit/>
                </a:bodyPr>
                <a:lstStyle/>
                <a:p>
                  <a:r>
                    <a:rPr lang="ko-KR" sz="800" dirty="0">
                      <a:latin typeface="Amazon Ember Light" charset="0"/>
                      <a:ea typeface="Malgun Gothic Semilight" panose="020B0502040204020203" pitchFamily="34" charset="-128"/>
                    </a:rPr>
                    <a:t>RCU</a:t>
                  </a:r>
                  <a:endParaRPr lang="ko-KR" sz="1333"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121" name="Group 120"/>
              <p:cNvGrpSpPr/>
              <p:nvPr/>
            </p:nvGrpSpPr>
            <p:grpSpPr>
              <a:xfrm>
                <a:off x="295271" y="3174645"/>
                <a:ext cx="521229" cy="380240"/>
                <a:chOff x="6118193" y="1897725"/>
                <a:chExt cx="1415095" cy="1405661"/>
              </a:xfrm>
            </p:grpSpPr>
            <p:pic>
              <p:nvPicPr>
                <p:cNvPr id="122" name="Picture 2" descr="https://openclipart.org/image/300px/svg_to_png/202643/14122076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193" y="1897725"/>
                  <a:ext cx="1415095" cy="1405661"/>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p:cNvSpPr txBox="1"/>
                <p:nvPr/>
              </p:nvSpPr>
              <p:spPr>
                <a:xfrm>
                  <a:off x="6409252" y="2648864"/>
                  <a:ext cx="832977" cy="597335"/>
                </a:xfrm>
                <a:prstGeom prst="rect">
                  <a:avLst/>
                </a:prstGeom>
                <a:noFill/>
              </p:spPr>
              <p:txBody>
                <a:bodyPr wrap="none" rtlCol="0">
                  <a:spAutoFit/>
                </a:bodyPr>
                <a:lstStyle/>
                <a:p>
                  <a:r>
                    <a:rPr lang="ko-KR" sz="800" dirty="0">
                      <a:latin typeface="Amazon Ember Light" charset="0"/>
                      <a:ea typeface="Malgun Gothic Semilight" panose="020B0502040204020203" pitchFamily="34" charset="-128"/>
                    </a:rPr>
                    <a:t>WCU</a:t>
                  </a:r>
                  <a:endParaRPr lang="ko-KR" sz="1333" dirty="0">
                    <a:latin typeface="Malgun Gothic Semilight" panose="020B0502040204020203" pitchFamily="34" charset="-128"/>
                    <a:ea typeface="Malgun Gothic Semilight" panose="020B0502040204020203" pitchFamily="34" charset="-128"/>
                    <a:cs typeface="Amazon Ember Light" charset="0"/>
                  </a:endParaRPr>
                </a:p>
              </p:txBody>
            </p:sp>
          </p:grpSp>
        </p:grpSp>
      </p:grpSp>
      <p:graphicFrame>
        <p:nvGraphicFramePr>
          <p:cNvPr id="132" name="Table 131"/>
          <p:cNvGraphicFramePr>
            <a:graphicFrameLocks noGrp="1"/>
          </p:cNvGraphicFramePr>
          <p:nvPr>
            <p:extLst>
              <p:ext uri="{D42A27DB-BD31-4B8C-83A1-F6EECF244321}">
                <p14:modId xmlns:p14="http://schemas.microsoft.com/office/powerpoint/2010/main" val="4072252127"/>
              </p:ext>
            </p:extLst>
          </p:nvPr>
        </p:nvGraphicFramePr>
        <p:xfrm>
          <a:off x="6416424" y="1705592"/>
          <a:ext cx="4910804" cy="2108199"/>
        </p:xfrm>
        <a:graphic>
          <a:graphicData uri="http://schemas.openxmlformats.org/drawingml/2006/table">
            <a:tbl>
              <a:tblPr firstRow="1" bandRow="1">
                <a:tableStyleId>{69012ECD-51FC-41F1-AA8D-1B2483CD663E}</a:tableStyleId>
              </a:tblPr>
              <a:tblGrid>
                <a:gridCol w="1655705">
                  <a:extLst>
                    <a:ext uri="{9D8B030D-6E8A-4147-A177-3AD203B41FA5}">
                      <a16:colId xmlns:a16="http://schemas.microsoft.com/office/drawing/2014/main" val="20000"/>
                    </a:ext>
                  </a:extLst>
                </a:gridCol>
                <a:gridCol w="1497660">
                  <a:extLst>
                    <a:ext uri="{9D8B030D-6E8A-4147-A177-3AD203B41FA5}">
                      <a16:colId xmlns:a16="http://schemas.microsoft.com/office/drawing/2014/main" val="20001"/>
                    </a:ext>
                  </a:extLst>
                </a:gridCol>
                <a:gridCol w="1757439">
                  <a:extLst>
                    <a:ext uri="{9D8B030D-6E8A-4147-A177-3AD203B41FA5}">
                      <a16:colId xmlns:a16="http://schemas.microsoft.com/office/drawing/2014/main" val="20002"/>
                    </a:ext>
                  </a:extLst>
                </a:gridCol>
              </a:tblGrid>
              <a:tr h="619760">
                <a:tc>
                  <a:txBody>
                    <a:bodyPr/>
                    <a:lstStyle/>
                    <a:p>
                      <a:r>
                        <a:rPr lang="ko-KR" sz="1900" b="0" i="0" dirty="0">
                          <a:latin typeface="Amazon Ember Light" charset="0"/>
                          <a:ea typeface="Malgun Gothic Semilight" panose="020B0502040204020203" pitchFamily="34" charset="-128"/>
                        </a:rPr>
                        <a:t>PatientId</a:t>
                      </a:r>
                    </a:p>
                    <a:p>
                      <a:r>
                        <a:rPr lang="ko-KR" sz="1400" b="0" i="0" baseline="0" dirty="0">
                          <a:latin typeface="Amazon Ember Light" charset="0"/>
                          <a:ea typeface="Malgun Gothic Semilight" panose="020B0502040204020203" pitchFamily="34" charset="-128"/>
                        </a:rPr>
                        <a:t>(Partition Key)</a:t>
                      </a:r>
                      <a:endParaRPr lang="ko-KR" sz="19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900" b="0" i="0" dirty="0">
                          <a:latin typeface="Amazon Ember Light" charset="0"/>
                          <a:ea typeface="Malgun Gothic Semilight" panose="020B0502040204020203" pitchFamily="34" charset="-128"/>
                        </a:rPr>
                        <a:t>도시</a:t>
                      </a:r>
                      <a:endParaRPr lang="ko-KR" sz="14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900" b="0" i="0" dirty="0">
                          <a:latin typeface="Amazon Ember Light" charset="0"/>
                          <a:ea typeface="Malgun Gothic Semilight" panose="020B0502040204020203" pitchFamily="34" charset="-128"/>
                        </a:rPr>
                        <a:t>날짜</a:t>
                      </a:r>
                      <a:endParaRPr lang="ko-KR" sz="19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453">
                <a:tc>
                  <a:txBody>
                    <a:bodyPr/>
                    <a:lstStyle/>
                    <a:p>
                      <a:r>
                        <a:rPr lang="ko-KR" sz="1500" b="0" i="0" dirty="0">
                          <a:latin typeface="Amazon Ember Light" charset="0"/>
                          <a:ea typeface="Malgun Gothic Semilight" panose="020B0502040204020203" pitchFamily="34" charset="-128"/>
                        </a:rPr>
                        <a:t>1</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kern="1200" dirty="0">
                          <a:effectLst/>
                          <a:latin typeface="Amazon Ember Light" charset="0"/>
                          <a:ea typeface="Malgun Gothic Semilight" panose="020B0502040204020203" pitchFamily="34" charset="-128"/>
                        </a:rPr>
                        <a:t>Reno</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2015/11/01</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4453">
                <a:tc>
                  <a:txBody>
                    <a:bodyPr/>
                    <a:lstStyle/>
                    <a:p>
                      <a:r>
                        <a:rPr lang="ko-KR" sz="1500" b="0" i="0" dirty="0">
                          <a:latin typeface="Amazon Ember Light" charset="0"/>
                          <a:ea typeface="Malgun Gothic Semilight" panose="020B0502040204020203" pitchFamily="34" charset="-128"/>
                        </a:rPr>
                        <a:t>2</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kern="1200" dirty="0">
                          <a:effectLst/>
                          <a:latin typeface="Amazon Ember Light" charset="0"/>
                          <a:ea typeface="Malgun Gothic Semilight" panose="020B0502040204020203" pitchFamily="34" charset="-128"/>
                        </a:rPr>
                        <a:t>보스턴</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2015/10/02</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4453">
                <a:tc>
                  <a:txBody>
                    <a:bodyPr/>
                    <a:lstStyle/>
                    <a:p>
                      <a:r>
                        <a:rPr lang="ko-KR" sz="1500" b="0" i="0" dirty="0">
                          <a:latin typeface="Amazon Ember Light" charset="0"/>
                          <a:ea typeface="Malgun Gothic Semilight" panose="020B0502040204020203" pitchFamily="34" charset="-128"/>
                        </a:rPr>
                        <a:t>3</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dirty="0">
                          <a:latin typeface="Amazon Ember Light" charset="0"/>
                          <a:ea typeface="Malgun Gothic Semilight" panose="020B0502040204020203" pitchFamily="34" charset="-128"/>
                        </a:rPr>
                        <a:t>Reno</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2015/11/01</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33" name="Table 132"/>
          <p:cNvGraphicFramePr>
            <a:graphicFrameLocks noGrp="1"/>
          </p:cNvGraphicFramePr>
          <p:nvPr>
            <p:extLst>
              <p:ext uri="{D42A27DB-BD31-4B8C-83A1-F6EECF244321}">
                <p14:modId xmlns:p14="http://schemas.microsoft.com/office/powerpoint/2010/main" val="981844829"/>
              </p:ext>
            </p:extLst>
          </p:nvPr>
        </p:nvGraphicFramePr>
        <p:xfrm>
          <a:off x="6477883" y="4463013"/>
          <a:ext cx="4849343" cy="2108199"/>
        </p:xfrm>
        <a:graphic>
          <a:graphicData uri="http://schemas.openxmlformats.org/drawingml/2006/table">
            <a:tbl>
              <a:tblPr firstRow="1" bandRow="1">
                <a:tableStyleId>{F2DE63D5-997A-4646-A377-4702673A728D}</a:tableStyleId>
              </a:tblPr>
              <a:tblGrid>
                <a:gridCol w="1750645">
                  <a:extLst>
                    <a:ext uri="{9D8B030D-6E8A-4147-A177-3AD203B41FA5}">
                      <a16:colId xmlns:a16="http://schemas.microsoft.com/office/drawing/2014/main" val="20000"/>
                    </a:ext>
                  </a:extLst>
                </a:gridCol>
                <a:gridCol w="1549349">
                  <a:extLst>
                    <a:ext uri="{9D8B030D-6E8A-4147-A177-3AD203B41FA5}">
                      <a16:colId xmlns:a16="http://schemas.microsoft.com/office/drawing/2014/main" val="20001"/>
                    </a:ext>
                  </a:extLst>
                </a:gridCol>
                <a:gridCol w="1549349">
                  <a:extLst>
                    <a:ext uri="{9D8B030D-6E8A-4147-A177-3AD203B41FA5}">
                      <a16:colId xmlns:a16="http://schemas.microsoft.com/office/drawing/2014/main" val="20002"/>
                    </a:ext>
                  </a:extLst>
                </a:gridCol>
              </a:tblGrid>
              <a:tr h="619760">
                <a:tc>
                  <a:txBody>
                    <a:bodyPr/>
                    <a:lstStyle/>
                    <a:p>
                      <a:r>
                        <a:rPr lang="ko-KR" sz="1900" b="0" i="0" dirty="0">
                          <a:latin typeface="Amazon Ember Light" charset="0"/>
                          <a:ea typeface="Malgun Gothic Semilight" panose="020B0502040204020203" pitchFamily="34" charset="-128"/>
                        </a:rPr>
                        <a:t>도시</a:t>
                      </a:r>
                    </a:p>
                    <a:p>
                      <a:pPr marL="0" marR="0" indent="0" algn="l" defTabSz="457200" rtl="0" eaLnBrk="1" fontAlgn="auto" latinLnBrk="0" hangingPunct="1">
                        <a:lnSpc>
                          <a:spcPct val="100000"/>
                        </a:lnSpc>
                        <a:spcBef>
                          <a:spcPts val="0"/>
                        </a:spcBef>
                        <a:spcAft>
                          <a:spcPts val="0"/>
                        </a:spcAft>
                        <a:buClrTx/>
                        <a:buSzTx/>
                        <a:buFontTx/>
                        <a:buNone/>
                        <a:tabLst/>
                        <a:defRPr/>
                      </a:pPr>
                      <a:r>
                        <a:rPr lang="ko-KR" sz="1400" b="0" i="0" baseline="0" dirty="0">
                          <a:latin typeface="Amazon Ember Light" charset="0"/>
                          <a:ea typeface="Malgun Gothic Semilight" panose="020B0502040204020203" pitchFamily="34" charset="-128"/>
                        </a:rPr>
                        <a:t>(Partition Key)</a:t>
                      </a:r>
                      <a:endParaRPr lang="ko-KR" sz="19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900" b="0" i="0" dirty="0">
                          <a:latin typeface="Amazon Ember Light" charset="0"/>
                          <a:ea typeface="Malgun Gothic Semilight" panose="020B0502040204020203" pitchFamily="34" charset="-128"/>
                        </a:rPr>
                        <a:t>날짜</a:t>
                      </a:r>
                    </a:p>
                    <a:p>
                      <a:r>
                        <a:rPr lang="ko-KR" sz="1400" b="0" i="0" dirty="0">
                          <a:latin typeface="Amazon Ember Light" charset="0"/>
                          <a:ea typeface="Malgun Gothic Semilight" panose="020B0502040204020203" pitchFamily="34" charset="-128"/>
                        </a:rPr>
                        <a:t>(Sort Key)</a:t>
                      </a:r>
                      <a:endParaRPr lang="ko-KR" sz="14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900" b="0" i="0" dirty="0">
                          <a:latin typeface="Amazon Ember Light" charset="0"/>
                          <a:ea typeface="Malgun Gothic Semilight" panose="020B0502040204020203" pitchFamily="34" charset="-128"/>
                        </a:rPr>
                        <a:t>PatientId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453">
                <a:tc>
                  <a:txBody>
                    <a:bodyPr/>
                    <a:lstStyle/>
                    <a:p>
                      <a:r>
                        <a:rPr lang="ko-KR" sz="1500" b="0" i="0" kern="1200" dirty="0">
                          <a:effectLst/>
                          <a:latin typeface="Amazon Ember Light" charset="0"/>
                          <a:ea typeface="Malgun Gothic Semilight" panose="020B0502040204020203" pitchFamily="34" charset="-128"/>
                        </a:rPr>
                        <a:t>Reno</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2015/11/01</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1</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dirty="0">
                          <a:latin typeface="Amazon Ember Light" charset="0"/>
                          <a:ea typeface="Malgun Gothic Semilight" panose="020B0502040204020203" pitchFamily="34" charset="-128"/>
                        </a:rPr>
                        <a:t>Reno</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2015/11/01</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3</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kern="1200" dirty="0">
                          <a:effectLst/>
                          <a:latin typeface="Amazon Ember Light" charset="0"/>
                          <a:ea typeface="Malgun Gothic Semilight" panose="020B0502040204020203" pitchFamily="34" charset="-128"/>
                        </a:rPr>
                        <a:t>보스턴</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2015/10/02</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34" name="TextBox 133"/>
          <p:cNvSpPr txBox="1"/>
          <p:nvPr/>
        </p:nvSpPr>
        <p:spPr>
          <a:xfrm>
            <a:off x="6416424" y="1343407"/>
            <a:ext cx="1731564" cy="338554"/>
          </a:xfrm>
          <a:prstGeom prst="rect">
            <a:avLst/>
          </a:prstGeom>
          <a:noFill/>
        </p:spPr>
        <p:txBody>
          <a:bodyPr wrap="none" rtlCol="0">
            <a:spAutoFit/>
          </a:bodyPr>
          <a:lstStyle/>
          <a:p>
            <a:r>
              <a:rPr lang="ko-KR" sz="1600" dirty="0">
                <a:latin typeface="Amazon Ember Light" charset="0"/>
                <a:ea typeface="Malgun Gothic Semilight" panose="020B0502040204020203" pitchFamily="34" charset="-128"/>
              </a:rPr>
              <a:t>Infections 테이블</a:t>
            </a:r>
            <a:endParaRPr lang="ko-KR"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135" name="TextBox 134"/>
          <p:cNvSpPr txBox="1"/>
          <p:nvPr/>
        </p:nvSpPr>
        <p:spPr>
          <a:xfrm>
            <a:off x="6416424" y="4100828"/>
            <a:ext cx="3427541" cy="338554"/>
          </a:xfrm>
          <a:prstGeom prst="rect">
            <a:avLst/>
          </a:prstGeom>
          <a:noFill/>
        </p:spPr>
        <p:txBody>
          <a:bodyPr wrap="none" rtlCol="0">
            <a:spAutoFit/>
          </a:bodyPr>
          <a:lstStyle/>
          <a:p>
            <a:r>
              <a:rPr lang="ko-KR" sz="1600" dirty="0">
                <a:latin typeface="Amazon Ember Light" charset="0"/>
                <a:ea typeface="Malgun Gothic Semilight" panose="020B0502040204020203" pitchFamily="34" charset="-128"/>
              </a:rPr>
              <a:t>InfectionsByCity 글로벌 보조 인덱스</a:t>
            </a:r>
          </a:p>
        </p:txBody>
      </p:sp>
      <p:sp>
        <p:nvSpPr>
          <p:cNvPr id="44" name="Title 1"/>
          <p:cNvSpPr>
            <a:spLocks noGrp="1"/>
          </p:cNvSpPr>
          <p:nvPr>
            <p:ph type="title"/>
          </p:nvPr>
        </p:nvSpPr>
        <p:spPr>
          <a:xfrm>
            <a:off x="238539" y="263527"/>
            <a:ext cx="11115261" cy="779463"/>
          </a:xfrm>
        </p:spPr>
        <p:txBody>
          <a:bodyPr/>
          <a:lstStyle/>
          <a:p>
            <a:r>
              <a:rPr lang="ko-KR" dirty="0">
                <a:solidFill>
                  <a:schemeClr val="tx1"/>
                </a:solidFill>
                <a:ea typeface="Malgun Gothic Semilight" panose="020B0502040204020203" pitchFamily="34" charset="-128"/>
              </a:rPr>
              <a:t>글로벌 보조 인덱스</a:t>
            </a:r>
          </a:p>
        </p:txBody>
      </p:sp>
    </p:spTree>
    <p:extLst>
      <p:ext uri="{BB962C8B-B14F-4D97-AF65-F5344CB8AC3E}">
        <p14:creationId xmlns:p14="http://schemas.microsoft.com/office/powerpoint/2010/main" val="40493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84442" y="2380855"/>
            <a:ext cx="3826448" cy="3762844"/>
            <a:chOff x="5481843" y="1711993"/>
            <a:chExt cx="2869836" cy="2822133"/>
          </a:xfrm>
        </p:grpSpPr>
        <p:grpSp>
          <p:nvGrpSpPr>
            <p:cNvPr id="6" name="Group 5"/>
            <p:cNvGrpSpPr/>
            <p:nvPr/>
          </p:nvGrpSpPr>
          <p:grpSpPr>
            <a:xfrm>
              <a:off x="5481843" y="1711993"/>
              <a:ext cx="1947049" cy="2822133"/>
              <a:chOff x="5481843" y="1442364"/>
              <a:chExt cx="1947049" cy="2822133"/>
            </a:xfrm>
          </p:grpSpPr>
          <p:sp>
            <p:nvSpPr>
              <p:cNvPr id="17" name="TextBox 16"/>
              <p:cNvSpPr txBox="1"/>
              <p:nvPr/>
            </p:nvSpPr>
            <p:spPr>
              <a:xfrm>
                <a:off x="5481843" y="3702756"/>
                <a:ext cx="1874552" cy="561741"/>
              </a:xfrm>
              <a:prstGeom prst="rect">
                <a:avLst/>
              </a:prstGeom>
              <a:noFill/>
            </p:spPr>
            <p:txBody>
              <a:bodyPr wrap="none" rtlCol="0">
                <a:spAutoFit/>
              </a:bodyPr>
              <a:lstStyle/>
              <a:p>
                <a:pPr algn="ctr"/>
                <a:r>
                  <a:rPr lang="ko-KR" sz="2400" dirty="0">
                    <a:latin typeface="Amazon Ember Light" charset="0"/>
                    <a:ea typeface="Malgun Gothic Semilight" panose="020B0502040204020203" pitchFamily="34" charset="-128"/>
                  </a:rPr>
                  <a:t>로컬 보조 인덱스</a:t>
                </a:r>
              </a:p>
              <a:p>
                <a:pPr algn="ctr"/>
                <a:r>
                  <a:rPr lang="ko-KR" sz="1867" dirty="0">
                    <a:latin typeface="Amazon Ember Light" charset="0"/>
                    <a:ea typeface="Malgun Gothic Semilight" panose="020B0502040204020203" pitchFamily="34" charset="-128"/>
                  </a:rPr>
                  <a:t>파티션 및 정렬 키</a:t>
                </a:r>
              </a:p>
            </p:txBody>
          </p:sp>
          <p:grpSp>
            <p:nvGrpSpPr>
              <p:cNvPr id="18" name="Group 17"/>
              <p:cNvGrpSpPr/>
              <p:nvPr/>
            </p:nvGrpSpPr>
            <p:grpSpPr>
              <a:xfrm>
                <a:off x="5497171" y="1442364"/>
                <a:ext cx="1931721" cy="2111022"/>
                <a:chOff x="5520617" y="903106"/>
                <a:chExt cx="1931721" cy="2111022"/>
              </a:xfrm>
            </p:grpSpPr>
            <p:grpSp>
              <p:nvGrpSpPr>
                <p:cNvPr id="19" name="Group 18"/>
                <p:cNvGrpSpPr/>
                <p:nvPr/>
              </p:nvGrpSpPr>
              <p:grpSpPr>
                <a:xfrm>
                  <a:off x="5520617" y="903106"/>
                  <a:ext cx="1931721" cy="2111022"/>
                  <a:chOff x="5520562" y="1253065"/>
                  <a:chExt cx="1930395" cy="2111022"/>
                </a:xfrm>
              </p:grpSpPr>
              <p:grpSp>
                <p:nvGrpSpPr>
                  <p:cNvPr id="22" name="Group 21"/>
                  <p:cNvGrpSpPr/>
                  <p:nvPr/>
                </p:nvGrpSpPr>
                <p:grpSpPr>
                  <a:xfrm>
                    <a:off x="5520562" y="1253065"/>
                    <a:ext cx="1930395" cy="2111022"/>
                    <a:chOff x="5503285" y="2009422"/>
                    <a:chExt cx="1930395" cy="2111022"/>
                  </a:xfrm>
                </p:grpSpPr>
                <p:grpSp>
                  <p:nvGrpSpPr>
                    <p:cNvPr id="65" name="Group 64"/>
                    <p:cNvGrpSpPr/>
                    <p:nvPr/>
                  </p:nvGrpSpPr>
                  <p:grpSpPr>
                    <a:xfrm>
                      <a:off x="5503285" y="2009422"/>
                      <a:ext cx="1930395" cy="2111022"/>
                      <a:chOff x="838481" y="879954"/>
                      <a:chExt cx="3111337" cy="3240490"/>
                    </a:xfrm>
                  </p:grpSpPr>
                  <p:sp>
                    <p:nvSpPr>
                      <p:cNvPr id="70" name="Flowchart: Magnetic Disk 69"/>
                      <p:cNvSpPr/>
                      <p:nvPr/>
                    </p:nvSpPr>
                    <p:spPr>
                      <a:xfrm>
                        <a:off x="856662" y="1049867"/>
                        <a:ext cx="3093156" cy="3070577"/>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71" name="Flowchart: Or 70"/>
                      <p:cNvSpPr/>
                      <p:nvPr/>
                    </p:nvSpPr>
                    <p:spPr>
                      <a:xfrm>
                        <a:off x="838481" y="879954"/>
                        <a:ext cx="3093155" cy="1276222"/>
                      </a:xfrm>
                      <a:prstGeom prst="flowChar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sp>
                  <p:nvSpPr>
                    <p:cNvPr id="66" name="TextBox 65"/>
                    <p:cNvSpPr txBox="1"/>
                    <p:nvPr/>
                  </p:nvSpPr>
                  <p:spPr>
                    <a:xfrm rot="20812290">
                      <a:off x="5638408" y="2097937"/>
                      <a:ext cx="840038" cy="284742"/>
                    </a:xfrm>
                    <a:prstGeom prst="rect">
                      <a:avLst/>
                    </a:prstGeom>
                    <a:noFill/>
                  </p:spPr>
                  <p:txBody>
                    <a:bodyPr wrap="none" rtlCol="0">
                      <a:spAutoFit/>
                    </a:bodyPr>
                    <a:lstStyle/>
                    <a:p>
                      <a:r>
                        <a:rPr lang="ko-KR" sz="1867" dirty="0">
                          <a:solidFill>
                            <a:schemeClr val="bg1"/>
                          </a:solidFill>
                          <a:latin typeface="Amazon Ember Light" charset="0"/>
                          <a:ea typeface="Malgun Gothic Semilight" panose="020B0502040204020203" pitchFamily="34" charset="-128"/>
                        </a:rPr>
                        <a:t>LSI: John</a:t>
                      </a:r>
                      <a:endParaRPr lang="ko-KR" sz="2400" dirty="0">
                        <a:solidFill>
                          <a:schemeClr val="bg1"/>
                        </a:solidFill>
                        <a:latin typeface="Malgun Gothic Semilight" panose="020B0502040204020203" pitchFamily="34" charset="-128"/>
                        <a:ea typeface="Malgun Gothic Semilight" panose="020B0502040204020203" pitchFamily="34" charset="-128"/>
                        <a:cs typeface="Amazon Ember Light" charset="0"/>
                      </a:endParaRPr>
                    </a:p>
                  </p:txBody>
                </p:sp>
                <p:sp>
                  <p:nvSpPr>
                    <p:cNvPr id="67" name="TextBox 66"/>
                    <p:cNvSpPr txBox="1"/>
                    <p:nvPr/>
                  </p:nvSpPr>
                  <p:spPr>
                    <a:xfrm rot="20812290">
                      <a:off x="5862710" y="2487406"/>
                      <a:ext cx="515653" cy="284742"/>
                    </a:xfrm>
                    <a:prstGeom prst="rect">
                      <a:avLst/>
                    </a:prstGeom>
                    <a:noFill/>
                  </p:spPr>
                  <p:txBody>
                    <a:bodyPr wrap="none" rtlCol="0">
                      <a:spAutoFit/>
                    </a:bodyPr>
                    <a:lstStyle/>
                    <a:p>
                      <a:r>
                        <a:rPr lang="ko-KR" sz="1867" dirty="0">
                          <a:solidFill>
                            <a:schemeClr val="bg1"/>
                          </a:solidFill>
                          <a:latin typeface="Amazon Ember Light" charset="0"/>
                          <a:ea typeface="Malgun Gothic Semilight" panose="020B0502040204020203" pitchFamily="34" charset="-128"/>
                        </a:rPr>
                        <a:t>LSI:Y</a:t>
                      </a:r>
                    </a:p>
                  </p:txBody>
                </p:sp>
                <p:sp>
                  <p:nvSpPr>
                    <p:cNvPr id="68" name="TextBox 67"/>
                    <p:cNvSpPr txBox="1"/>
                    <p:nvPr/>
                  </p:nvSpPr>
                  <p:spPr>
                    <a:xfrm rot="20812290">
                      <a:off x="6446565" y="2493920"/>
                      <a:ext cx="797988" cy="284742"/>
                    </a:xfrm>
                    <a:prstGeom prst="rect">
                      <a:avLst/>
                    </a:prstGeom>
                    <a:noFill/>
                  </p:spPr>
                  <p:txBody>
                    <a:bodyPr wrap="none" rtlCol="0">
                      <a:spAutoFit/>
                    </a:bodyPr>
                    <a:lstStyle/>
                    <a:p>
                      <a:r>
                        <a:rPr lang="ko-KR" sz="1867" dirty="0">
                          <a:solidFill>
                            <a:schemeClr val="bg1"/>
                          </a:solidFill>
                          <a:latin typeface="Amazon Ember Light" charset="0"/>
                          <a:ea typeface="Malgun Gothic Semilight" panose="020B0502040204020203" pitchFamily="34" charset="-128"/>
                        </a:rPr>
                        <a:t>LSI:Mary</a:t>
                      </a:r>
                      <a:endParaRPr lang="ko-KR" sz="1600" dirty="0">
                        <a:solidFill>
                          <a:schemeClr val="bg1"/>
                        </a:solidFill>
                        <a:latin typeface="Malgun Gothic Semilight" panose="020B0502040204020203" pitchFamily="34" charset="-128"/>
                        <a:ea typeface="Malgun Gothic Semilight" panose="020B0502040204020203" pitchFamily="34" charset="-128"/>
                        <a:cs typeface="Amazon Ember Light" charset="0"/>
                      </a:endParaRPr>
                    </a:p>
                  </p:txBody>
                </p:sp>
                <p:sp>
                  <p:nvSpPr>
                    <p:cNvPr id="69" name="TextBox 68"/>
                    <p:cNvSpPr txBox="1"/>
                    <p:nvPr/>
                  </p:nvSpPr>
                  <p:spPr>
                    <a:xfrm rot="20812290">
                      <a:off x="6570751" y="2115737"/>
                      <a:ext cx="515653" cy="284742"/>
                    </a:xfrm>
                    <a:prstGeom prst="rect">
                      <a:avLst/>
                    </a:prstGeom>
                    <a:noFill/>
                  </p:spPr>
                  <p:txBody>
                    <a:bodyPr wrap="none" rtlCol="0">
                      <a:spAutoFit/>
                    </a:bodyPr>
                    <a:lstStyle/>
                    <a:p>
                      <a:r>
                        <a:rPr lang="ko-KR" sz="1867" dirty="0">
                          <a:solidFill>
                            <a:schemeClr val="bg1"/>
                          </a:solidFill>
                          <a:latin typeface="Amazon Ember Light" charset="0"/>
                          <a:ea typeface="Malgun Gothic Semilight" panose="020B0502040204020203" pitchFamily="34" charset="-128"/>
                        </a:rPr>
                        <a:t>LSI:X</a:t>
                      </a:r>
                      <a:endParaRPr lang="ko-KR" sz="1600" dirty="0">
                        <a:solidFill>
                          <a:schemeClr val="bg1"/>
                        </a:solidFill>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23" name="Group 22"/>
                  <p:cNvGrpSpPr/>
                  <p:nvPr/>
                </p:nvGrpSpPr>
                <p:grpSpPr>
                  <a:xfrm>
                    <a:off x="6593600" y="2195152"/>
                    <a:ext cx="804120" cy="852848"/>
                    <a:chOff x="593559" y="898358"/>
                    <a:chExt cx="5693485" cy="1957137"/>
                  </a:xfrm>
                </p:grpSpPr>
                <p:sp>
                  <p:nvSpPr>
                    <p:cNvPr id="45" name="Rounded Rectangle 44"/>
                    <p:cNvSpPr/>
                    <p:nvPr/>
                  </p:nvSpPr>
                  <p:spPr>
                    <a:xfrm>
                      <a:off x="593559" y="898358"/>
                      <a:ext cx="5693485" cy="19571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nvGrpSpPr>
                    <p:cNvPr id="46" name="Group 45"/>
                    <p:cNvGrpSpPr/>
                    <p:nvPr/>
                  </p:nvGrpSpPr>
                  <p:grpSpPr>
                    <a:xfrm>
                      <a:off x="818444" y="1111957"/>
                      <a:ext cx="5156201" cy="365760"/>
                      <a:chOff x="818444" y="1111957"/>
                      <a:chExt cx="5156201" cy="365760"/>
                    </a:xfrm>
                  </p:grpSpPr>
                  <p:sp>
                    <p:nvSpPr>
                      <p:cNvPr id="61" name="Rectangle 60"/>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62" name="Rounded Rectangle 61"/>
                      <p:cNvSpPr/>
                      <p:nvPr/>
                    </p:nvSpPr>
                    <p:spPr>
                      <a:xfrm>
                        <a:off x="860777" y="1155161"/>
                        <a:ext cx="618068" cy="2651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63" name="Rounded Rectangle 62"/>
                      <p:cNvSpPr/>
                      <p:nvPr/>
                    </p:nvSpPr>
                    <p:spPr>
                      <a:xfrm>
                        <a:off x="1614313" y="1155161"/>
                        <a:ext cx="618068" cy="2651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64" name="Rounded Rectangle 63"/>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47" name="Group 46"/>
                    <p:cNvGrpSpPr/>
                    <p:nvPr/>
                  </p:nvGrpSpPr>
                  <p:grpSpPr>
                    <a:xfrm>
                      <a:off x="824087" y="1727202"/>
                      <a:ext cx="5156201" cy="365760"/>
                      <a:chOff x="818444" y="1111957"/>
                      <a:chExt cx="5156201" cy="365760"/>
                    </a:xfrm>
                  </p:grpSpPr>
                  <p:sp>
                    <p:nvSpPr>
                      <p:cNvPr id="57" name="Rectangle 56"/>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8" name="Rounded Rectangle 57"/>
                      <p:cNvSpPr/>
                      <p:nvPr/>
                    </p:nvSpPr>
                    <p:spPr>
                      <a:xfrm>
                        <a:off x="860777" y="1155161"/>
                        <a:ext cx="618068" cy="2651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9" name="Rounded Rectangle 58"/>
                      <p:cNvSpPr/>
                      <p:nvPr/>
                    </p:nvSpPr>
                    <p:spPr>
                      <a:xfrm>
                        <a:off x="1614313" y="1155161"/>
                        <a:ext cx="618068" cy="2651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60" name="Rounded Rectangle 59"/>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48" name="Group 47"/>
                    <p:cNvGrpSpPr/>
                    <p:nvPr/>
                  </p:nvGrpSpPr>
                  <p:grpSpPr>
                    <a:xfrm>
                      <a:off x="835376" y="2302935"/>
                      <a:ext cx="5156201" cy="365760"/>
                      <a:chOff x="818444" y="1111957"/>
                      <a:chExt cx="5156201" cy="365760"/>
                    </a:xfrm>
                  </p:grpSpPr>
                  <p:sp>
                    <p:nvSpPr>
                      <p:cNvPr id="53" name="Rectangle 52"/>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4" name="Rounded Rectangle 53"/>
                      <p:cNvSpPr/>
                      <p:nvPr/>
                    </p:nvSpPr>
                    <p:spPr>
                      <a:xfrm>
                        <a:off x="860777" y="1155161"/>
                        <a:ext cx="618068" cy="2651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5" name="Rounded Rectangle 54"/>
                      <p:cNvSpPr/>
                      <p:nvPr/>
                    </p:nvSpPr>
                    <p:spPr>
                      <a:xfrm>
                        <a:off x="1614313" y="1155161"/>
                        <a:ext cx="618068" cy="2651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6" name="Rounded Rectangle 55"/>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sp>
                  <p:nvSpPr>
                    <p:cNvPr id="49" name="Rounded Rectangle 48"/>
                    <p:cNvSpPr/>
                    <p:nvPr/>
                  </p:nvSpPr>
                  <p:spPr>
                    <a:xfrm>
                      <a:off x="3121378" y="1762386"/>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0" name="Rounded Rectangle 49"/>
                    <p:cNvSpPr/>
                    <p:nvPr/>
                  </p:nvSpPr>
                  <p:spPr>
                    <a:xfrm>
                      <a:off x="3132668" y="2338119"/>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1" name="Rounded Rectangle 50"/>
                    <p:cNvSpPr/>
                    <p:nvPr/>
                  </p:nvSpPr>
                  <p:spPr>
                    <a:xfrm>
                      <a:off x="3878031" y="1771845"/>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2" name="Rounded Rectangle 51"/>
                    <p:cNvSpPr/>
                    <p:nvPr/>
                  </p:nvSpPr>
                  <p:spPr>
                    <a:xfrm>
                      <a:off x="4640027" y="1763825"/>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24" name="Group 23"/>
                  <p:cNvGrpSpPr/>
                  <p:nvPr/>
                </p:nvGrpSpPr>
                <p:grpSpPr>
                  <a:xfrm>
                    <a:off x="5639693" y="2212084"/>
                    <a:ext cx="804119" cy="852848"/>
                    <a:chOff x="513663" y="898358"/>
                    <a:chExt cx="5693478" cy="1957137"/>
                  </a:xfrm>
                </p:grpSpPr>
                <p:sp>
                  <p:nvSpPr>
                    <p:cNvPr id="25" name="Rounded Rectangle 24"/>
                    <p:cNvSpPr/>
                    <p:nvPr/>
                  </p:nvSpPr>
                  <p:spPr>
                    <a:xfrm>
                      <a:off x="513663" y="898358"/>
                      <a:ext cx="5693478" cy="19571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nvGrpSpPr>
                    <p:cNvPr id="26" name="Group 25"/>
                    <p:cNvGrpSpPr/>
                    <p:nvPr/>
                  </p:nvGrpSpPr>
                  <p:grpSpPr>
                    <a:xfrm>
                      <a:off x="818444" y="1111957"/>
                      <a:ext cx="5156201" cy="365760"/>
                      <a:chOff x="818444" y="1111957"/>
                      <a:chExt cx="5156201" cy="365760"/>
                    </a:xfrm>
                  </p:grpSpPr>
                  <p:sp>
                    <p:nvSpPr>
                      <p:cNvPr id="41" name="Rectangle 40"/>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42" name="Rounded Rectangle 41"/>
                      <p:cNvSpPr/>
                      <p:nvPr/>
                    </p:nvSpPr>
                    <p:spPr>
                      <a:xfrm>
                        <a:off x="860777" y="1155161"/>
                        <a:ext cx="618068" cy="2651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43" name="Rounded Rectangle 42"/>
                      <p:cNvSpPr/>
                      <p:nvPr/>
                    </p:nvSpPr>
                    <p:spPr>
                      <a:xfrm>
                        <a:off x="1614313" y="1155161"/>
                        <a:ext cx="618068" cy="2651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44" name="Rounded Rectangle 43"/>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27" name="Group 26"/>
                    <p:cNvGrpSpPr/>
                    <p:nvPr/>
                  </p:nvGrpSpPr>
                  <p:grpSpPr>
                    <a:xfrm>
                      <a:off x="824087" y="1727202"/>
                      <a:ext cx="5156201" cy="365760"/>
                      <a:chOff x="818444" y="1111957"/>
                      <a:chExt cx="5156201" cy="365760"/>
                    </a:xfrm>
                  </p:grpSpPr>
                  <p:sp>
                    <p:nvSpPr>
                      <p:cNvPr id="37" name="Rectangle 36"/>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8" name="Rounded Rectangle 37"/>
                      <p:cNvSpPr/>
                      <p:nvPr/>
                    </p:nvSpPr>
                    <p:spPr>
                      <a:xfrm>
                        <a:off x="860777" y="1155161"/>
                        <a:ext cx="618068" cy="2651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9" name="Rounded Rectangle 38"/>
                      <p:cNvSpPr/>
                      <p:nvPr/>
                    </p:nvSpPr>
                    <p:spPr>
                      <a:xfrm>
                        <a:off x="1614313" y="1155161"/>
                        <a:ext cx="618068" cy="2651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40" name="Rounded Rectangle 39"/>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28" name="Group 27"/>
                    <p:cNvGrpSpPr/>
                    <p:nvPr/>
                  </p:nvGrpSpPr>
                  <p:grpSpPr>
                    <a:xfrm>
                      <a:off x="835376" y="2302935"/>
                      <a:ext cx="5156201" cy="365760"/>
                      <a:chOff x="818444" y="1111957"/>
                      <a:chExt cx="5156201" cy="365760"/>
                    </a:xfrm>
                  </p:grpSpPr>
                  <p:sp>
                    <p:nvSpPr>
                      <p:cNvPr id="33" name="Rectangle 32"/>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4" name="Rounded Rectangle 33"/>
                      <p:cNvSpPr/>
                      <p:nvPr/>
                    </p:nvSpPr>
                    <p:spPr>
                      <a:xfrm>
                        <a:off x="860777" y="1155161"/>
                        <a:ext cx="618068" cy="2651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5" name="Rounded Rectangle 34"/>
                      <p:cNvSpPr/>
                      <p:nvPr/>
                    </p:nvSpPr>
                    <p:spPr>
                      <a:xfrm>
                        <a:off x="1614313" y="1155161"/>
                        <a:ext cx="618068" cy="2651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6" name="Rounded Rectangle 35"/>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sp>
                  <p:nvSpPr>
                    <p:cNvPr id="29" name="Rounded Rectangle 28"/>
                    <p:cNvSpPr/>
                    <p:nvPr/>
                  </p:nvSpPr>
                  <p:spPr>
                    <a:xfrm>
                      <a:off x="3121378" y="1762386"/>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0" name="Rounded Rectangle 29"/>
                    <p:cNvSpPr/>
                    <p:nvPr/>
                  </p:nvSpPr>
                  <p:spPr>
                    <a:xfrm>
                      <a:off x="3132668" y="2338119"/>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1" name="Rounded Rectangle 30"/>
                    <p:cNvSpPr/>
                    <p:nvPr/>
                  </p:nvSpPr>
                  <p:spPr>
                    <a:xfrm>
                      <a:off x="3878031" y="1771845"/>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2" name="Rounded Rectangle 31"/>
                    <p:cNvSpPr/>
                    <p:nvPr/>
                  </p:nvSpPr>
                  <p:spPr>
                    <a:xfrm>
                      <a:off x="4640027" y="1763825"/>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sp>
              <p:nvSpPr>
                <p:cNvPr id="20" name="Rounded Rectangle 19"/>
                <p:cNvSpPr/>
                <p:nvPr/>
              </p:nvSpPr>
              <p:spPr>
                <a:xfrm>
                  <a:off x="6007135" y="1975104"/>
                  <a:ext cx="87353" cy="11555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21" name="Rounded Rectangle 20"/>
                <p:cNvSpPr/>
                <p:nvPr/>
              </p:nvSpPr>
              <p:spPr>
                <a:xfrm>
                  <a:off x="6949899" y="1958312"/>
                  <a:ext cx="87353" cy="11555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grpSp>
          <p:nvGrpSpPr>
            <p:cNvPr id="7" name="Group 6"/>
            <p:cNvGrpSpPr/>
            <p:nvPr/>
          </p:nvGrpSpPr>
          <p:grpSpPr>
            <a:xfrm>
              <a:off x="7606006" y="2620132"/>
              <a:ext cx="745673" cy="850700"/>
              <a:chOff x="7606006" y="2620132"/>
              <a:chExt cx="745673" cy="850700"/>
            </a:xfrm>
          </p:grpSpPr>
          <p:grpSp>
            <p:nvGrpSpPr>
              <p:cNvPr id="8" name="Group 7"/>
              <p:cNvGrpSpPr/>
              <p:nvPr/>
            </p:nvGrpSpPr>
            <p:grpSpPr>
              <a:xfrm>
                <a:off x="7606006" y="2620132"/>
                <a:ext cx="542660" cy="850700"/>
                <a:chOff x="273840" y="2704185"/>
                <a:chExt cx="542660" cy="850700"/>
              </a:xfrm>
            </p:grpSpPr>
            <p:grpSp>
              <p:nvGrpSpPr>
                <p:cNvPr id="11" name="Group 10"/>
                <p:cNvGrpSpPr/>
                <p:nvPr/>
              </p:nvGrpSpPr>
              <p:grpSpPr>
                <a:xfrm>
                  <a:off x="273840" y="2704185"/>
                  <a:ext cx="536400" cy="373862"/>
                  <a:chOff x="1313894" y="1897725"/>
                  <a:chExt cx="1415095" cy="1405661"/>
                </a:xfrm>
              </p:grpSpPr>
              <p:pic>
                <p:nvPicPr>
                  <p:cNvPr id="15" name="Picture 2" descr="https://openclipart.org/image/300px/svg_to_png/202643/14122076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94" y="1897725"/>
                    <a:ext cx="1415095" cy="14056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684977" y="2600554"/>
                    <a:ext cx="745984" cy="607526"/>
                  </a:xfrm>
                  <a:prstGeom prst="rect">
                    <a:avLst/>
                  </a:prstGeom>
                  <a:noFill/>
                </p:spPr>
                <p:txBody>
                  <a:bodyPr wrap="none" rtlCol="0">
                    <a:spAutoFit/>
                  </a:bodyPr>
                  <a:lstStyle/>
                  <a:p>
                    <a:r>
                      <a:rPr lang="ko-KR" sz="800" dirty="0">
                        <a:latin typeface="Amazon Ember Light" charset="0"/>
                        <a:ea typeface="Malgun Gothic Semilight" panose="020B0502040204020203" pitchFamily="34" charset="-128"/>
                      </a:rPr>
                      <a:t>RCU</a:t>
                    </a:r>
                    <a:endParaRPr lang="ko-KR" sz="1333"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12" name="Group 11"/>
                <p:cNvGrpSpPr/>
                <p:nvPr/>
              </p:nvGrpSpPr>
              <p:grpSpPr>
                <a:xfrm>
                  <a:off x="295271" y="3174645"/>
                  <a:ext cx="521229" cy="380240"/>
                  <a:chOff x="6118193" y="1897725"/>
                  <a:chExt cx="1415095" cy="1405661"/>
                </a:xfrm>
              </p:grpSpPr>
              <p:pic>
                <p:nvPicPr>
                  <p:cNvPr id="13" name="Picture 2" descr="https://openclipart.org/image/300px/svg_to_png/202643/14122076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193" y="1897725"/>
                    <a:ext cx="1415095" cy="1405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409252" y="2589353"/>
                    <a:ext cx="832977" cy="597335"/>
                  </a:xfrm>
                  <a:prstGeom prst="rect">
                    <a:avLst/>
                  </a:prstGeom>
                  <a:noFill/>
                </p:spPr>
                <p:txBody>
                  <a:bodyPr wrap="none" rtlCol="0">
                    <a:spAutoFit/>
                  </a:bodyPr>
                  <a:lstStyle/>
                  <a:p>
                    <a:r>
                      <a:rPr lang="ko-KR" sz="800" dirty="0">
                        <a:latin typeface="Amazon Ember Light" charset="0"/>
                        <a:ea typeface="Malgun Gothic Semilight" panose="020B0502040204020203" pitchFamily="34" charset="-128"/>
                      </a:rPr>
                      <a:t>WCU</a:t>
                    </a:r>
                    <a:endParaRPr lang="ko-KR" sz="1333" dirty="0">
                      <a:latin typeface="Malgun Gothic Semilight" panose="020B0502040204020203" pitchFamily="34" charset="-128"/>
                      <a:ea typeface="Malgun Gothic Semilight" panose="020B0502040204020203" pitchFamily="34" charset="-128"/>
                      <a:cs typeface="Amazon Ember Light" charset="0"/>
                    </a:endParaRPr>
                  </a:p>
                </p:txBody>
              </p:sp>
            </p:gr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978" y="2868310"/>
                <a:ext cx="275701" cy="306335"/>
              </a:xfrm>
              <a:prstGeom prst="rect">
                <a:avLst/>
              </a:prstGeom>
            </p:spPr>
          </p:pic>
        </p:grpSp>
      </p:grpSp>
      <p:graphicFrame>
        <p:nvGraphicFramePr>
          <p:cNvPr id="76" name="Table 75"/>
          <p:cNvGraphicFramePr>
            <a:graphicFrameLocks noGrp="1"/>
          </p:cNvGraphicFramePr>
          <p:nvPr>
            <p:extLst>
              <p:ext uri="{D42A27DB-BD31-4B8C-83A1-F6EECF244321}">
                <p14:modId xmlns:p14="http://schemas.microsoft.com/office/powerpoint/2010/main" val="1817278747"/>
              </p:ext>
            </p:extLst>
          </p:nvPr>
        </p:nvGraphicFramePr>
        <p:xfrm>
          <a:off x="6602161" y="1705592"/>
          <a:ext cx="4910804" cy="2108199"/>
        </p:xfrm>
        <a:graphic>
          <a:graphicData uri="http://schemas.openxmlformats.org/drawingml/2006/table">
            <a:tbl>
              <a:tblPr firstRow="1" bandRow="1">
                <a:tableStyleId>{69012ECD-51FC-41F1-AA8D-1B2483CD663E}</a:tableStyleId>
              </a:tblPr>
              <a:tblGrid>
                <a:gridCol w="1655705">
                  <a:extLst>
                    <a:ext uri="{9D8B030D-6E8A-4147-A177-3AD203B41FA5}">
                      <a16:colId xmlns:a16="http://schemas.microsoft.com/office/drawing/2014/main" val="20000"/>
                    </a:ext>
                  </a:extLst>
                </a:gridCol>
                <a:gridCol w="1497660">
                  <a:extLst>
                    <a:ext uri="{9D8B030D-6E8A-4147-A177-3AD203B41FA5}">
                      <a16:colId xmlns:a16="http://schemas.microsoft.com/office/drawing/2014/main" val="20001"/>
                    </a:ext>
                  </a:extLst>
                </a:gridCol>
                <a:gridCol w="1757439">
                  <a:extLst>
                    <a:ext uri="{9D8B030D-6E8A-4147-A177-3AD203B41FA5}">
                      <a16:colId xmlns:a16="http://schemas.microsoft.com/office/drawing/2014/main" val="20002"/>
                    </a:ext>
                  </a:extLst>
                </a:gridCol>
              </a:tblGrid>
              <a:tr h="619760">
                <a:tc>
                  <a:txBody>
                    <a:bodyPr/>
                    <a:lstStyle/>
                    <a:p>
                      <a:r>
                        <a:rPr lang="ko-KR" sz="1900" b="0" i="0" baseline="0" dirty="0">
                          <a:latin typeface="Amazon Ember Light" charset="0"/>
                          <a:ea typeface="Malgun Gothic Semilight" panose="020B0502040204020203" pitchFamily="34" charset="-128"/>
                        </a:rPr>
                        <a:t>RepId</a:t>
                      </a:r>
                    </a:p>
                    <a:p>
                      <a:r>
                        <a:rPr lang="ko-KR" sz="1400" b="0" i="0" baseline="0" dirty="0">
                          <a:latin typeface="Amazon Ember Light" charset="0"/>
                          <a:ea typeface="Malgun Gothic Semilight" panose="020B0502040204020203" pitchFamily="34" charset="-128"/>
                        </a:rPr>
                        <a:t>(Partition Key)</a:t>
                      </a:r>
                      <a:endParaRPr lang="ko-KR" sz="19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900" b="0" i="0" baseline="0" dirty="0">
                          <a:latin typeface="Amazon Ember Light" charset="0"/>
                          <a:ea typeface="Malgun Gothic Semilight" panose="020B0502040204020203" pitchFamily="34" charset="-128"/>
                        </a:rPr>
                        <a:t>PatientId</a:t>
                      </a:r>
                    </a:p>
                    <a:p>
                      <a:r>
                        <a:rPr lang="ko-KR" sz="1400" b="0" i="0" baseline="0" dirty="0">
                          <a:latin typeface="Amazon Ember Light" charset="0"/>
                          <a:ea typeface="Malgun Gothic Semilight" panose="020B0502040204020203" pitchFamily="34" charset="-128"/>
                        </a:rPr>
                        <a:t>(Sort Key)</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900" b="0" i="0" baseline="0" dirty="0">
                          <a:latin typeface="Amazon Ember Light" charset="0"/>
                          <a:ea typeface="Malgun Gothic Semilight" panose="020B0502040204020203" pitchFamily="34" charset="-128"/>
                        </a:rPr>
                        <a:t>ContactDate</a:t>
                      </a:r>
                      <a:endParaRPr lang="ko-KR" sz="19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453">
                <a:tc>
                  <a:txBody>
                    <a:bodyPr/>
                    <a:lstStyle/>
                    <a:p>
                      <a:r>
                        <a:rPr lang="ko-KR" sz="1500" b="0" i="0" baseline="0" dirty="0">
                          <a:latin typeface="Amazon Ember Light" charset="0"/>
                          <a:ea typeface="Malgun Gothic Semilight" panose="020B0502040204020203" pitchFamily="34" charset="-128"/>
                        </a:rPr>
                        <a:t>John Doe</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kern="1200" baseline="0" dirty="0">
                          <a:effectLst/>
                          <a:latin typeface="Amazon Ember Light" charset="0"/>
                          <a:ea typeface="Malgun Gothic Semilight" panose="020B0502040204020203" pitchFamily="34" charset="-128"/>
                        </a:rPr>
                        <a:t>1</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baseline="0" dirty="0">
                          <a:latin typeface="Amazon Ember Light" charset="0"/>
                          <a:ea typeface="Malgun Gothic Semilight" panose="020B0502040204020203" pitchFamily="34" charset="-128"/>
                        </a:rPr>
                        <a:t>2015/11/01</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4453">
                <a:tc>
                  <a:txBody>
                    <a:bodyPr/>
                    <a:lstStyle/>
                    <a:p>
                      <a:r>
                        <a:rPr lang="ko-KR" sz="1500" b="0" i="0" baseline="0" dirty="0">
                          <a:latin typeface="Amazon Ember Light" charset="0"/>
                          <a:ea typeface="Malgun Gothic Semilight" panose="020B0502040204020203" pitchFamily="34" charset="-128"/>
                        </a:rPr>
                        <a:t>John Doe</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kern="1200" baseline="0" dirty="0">
                          <a:effectLst/>
                          <a:latin typeface="Amazon Ember Light" charset="0"/>
                          <a:ea typeface="Malgun Gothic Semilight" panose="020B0502040204020203" pitchFamily="34" charset="-128"/>
                        </a:rPr>
                        <a:t>3</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baseline="0" dirty="0">
                          <a:latin typeface="Amazon Ember Light" charset="0"/>
                          <a:ea typeface="Malgun Gothic Semilight" panose="020B0502040204020203" pitchFamily="34" charset="-128"/>
                        </a:rPr>
                        <a:t>2015/11/02</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4453">
                <a:tc>
                  <a:txBody>
                    <a:bodyPr/>
                    <a:lstStyle/>
                    <a:p>
                      <a:r>
                        <a:rPr lang="ko-KR" sz="1500" b="0" i="0" baseline="0" dirty="0">
                          <a:latin typeface="Amazon Ember Light" charset="0"/>
                          <a:ea typeface="Malgun Gothic Semilight" panose="020B0502040204020203" pitchFamily="34" charset="-128"/>
                        </a:rPr>
                        <a:t>Mary Smith</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baseline="0" dirty="0">
                          <a:latin typeface="Amazon Ember Light" charset="0"/>
                          <a:ea typeface="Malgun Gothic Semilight" panose="020B0502040204020203" pitchFamily="34" charset="-128"/>
                        </a:rPr>
                        <a:t>2</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baseline="0" dirty="0">
                          <a:latin typeface="Amazon Ember Light" charset="0"/>
                          <a:ea typeface="Malgun Gothic Semilight" panose="020B0502040204020203" pitchFamily="34" charset="-128"/>
                        </a:rPr>
                        <a:t>2015/11/10</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926644394"/>
              </p:ext>
            </p:extLst>
          </p:nvPr>
        </p:nvGraphicFramePr>
        <p:xfrm>
          <a:off x="6663620" y="4463013"/>
          <a:ext cx="4849344" cy="2108199"/>
        </p:xfrm>
        <a:graphic>
          <a:graphicData uri="http://schemas.openxmlformats.org/drawingml/2006/table">
            <a:tbl>
              <a:tblPr firstRow="1" bandRow="1">
                <a:tableStyleId>{F2DE63D5-997A-4646-A377-4702673A728D}</a:tableStyleId>
              </a:tblPr>
              <a:tblGrid>
                <a:gridCol w="1565392">
                  <a:extLst>
                    <a:ext uri="{9D8B030D-6E8A-4147-A177-3AD203B41FA5}">
                      <a16:colId xmlns:a16="http://schemas.microsoft.com/office/drawing/2014/main" val="20000"/>
                    </a:ext>
                  </a:extLst>
                </a:gridCol>
                <a:gridCol w="1734603">
                  <a:extLst>
                    <a:ext uri="{9D8B030D-6E8A-4147-A177-3AD203B41FA5}">
                      <a16:colId xmlns:a16="http://schemas.microsoft.com/office/drawing/2014/main" val="20001"/>
                    </a:ext>
                  </a:extLst>
                </a:gridCol>
                <a:gridCol w="1549349">
                  <a:extLst>
                    <a:ext uri="{9D8B030D-6E8A-4147-A177-3AD203B41FA5}">
                      <a16:colId xmlns:a16="http://schemas.microsoft.com/office/drawing/2014/main" val="20002"/>
                    </a:ext>
                  </a:extLst>
                </a:gridCol>
              </a:tblGrid>
              <a:tr h="619760">
                <a:tc>
                  <a:txBody>
                    <a:bodyPr/>
                    <a:lstStyle/>
                    <a:p>
                      <a:r>
                        <a:rPr lang="ko-KR" sz="1900" b="0" i="0" dirty="0">
                          <a:latin typeface="Amazon Ember Light" charset="0"/>
                          <a:ea typeface="Malgun Gothic Semilight" panose="020B0502040204020203" pitchFamily="34" charset="-128"/>
                        </a:rPr>
                        <a:t>RepId</a:t>
                      </a:r>
                    </a:p>
                    <a:p>
                      <a:pPr marL="0" marR="0" indent="0" algn="l" defTabSz="457200" rtl="0" eaLnBrk="1" fontAlgn="auto" latinLnBrk="0" hangingPunct="1">
                        <a:lnSpc>
                          <a:spcPct val="100000"/>
                        </a:lnSpc>
                        <a:spcBef>
                          <a:spcPts val="0"/>
                        </a:spcBef>
                        <a:spcAft>
                          <a:spcPts val="0"/>
                        </a:spcAft>
                        <a:buClrTx/>
                        <a:buSzTx/>
                        <a:buFontTx/>
                        <a:buNone/>
                        <a:tabLst/>
                        <a:defRPr/>
                      </a:pPr>
                      <a:r>
                        <a:rPr lang="ko-KR" sz="1400" b="0" i="0" baseline="0" dirty="0">
                          <a:latin typeface="Amazon Ember Light" charset="0"/>
                          <a:ea typeface="Malgun Gothic Semilight" panose="020B0502040204020203" pitchFamily="34" charset="-128"/>
                        </a:rPr>
                        <a:t>(Partition Key)</a:t>
                      </a:r>
                      <a:endParaRPr lang="ko-KR" sz="19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900" b="0" i="0" dirty="0">
                          <a:latin typeface="Amazon Ember Light" charset="0"/>
                          <a:ea typeface="Malgun Gothic Semilight" panose="020B0502040204020203" pitchFamily="34" charset="-128"/>
                        </a:rPr>
                        <a:t>ContactDate</a:t>
                      </a:r>
                    </a:p>
                    <a:p>
                      <a:r>
                        <a:rPr lang="ko-KR" sz="1400" b="0" i="0" dirty="0">
                          <a:latin typeface="Amazon Ember Light" charset="0"/>
                          <a:ea typeface="Malgun Gothic Semilight" panose="020B0502040204020203" pitchFamily="34" charset="-128"/>
                        </a:rPr>
                        <a:t>(Sort Key)</a:t>
                      </a:r>
                      <a:endParaRPr lang="ko-KR" sz="14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900" b="0" i="0" dirty="0">
                          <a:latin typeface="Amazon Ember Light" charset="0"/>
                          <a:ea typeface="Malgun Gothic Semilight" panose="020B0502040204020203" pitchFamily="34" charset="-128"/>
                        </a:rPr>
                        <a:t>PatientId</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4453">
                <a:tc>
                  <a:txBody>
                    <a:bodyPr/>
                    <a:lstStyle/>
                    <a:p>
                      <a:r>
                        <a:rPr lang="ko-KR" sz="1500" b="0" i="0" kern="1200" dirty="0">
                          <a:effectLst/>
                          <a:latin typeface="Amazon Ember Light" charset="0"/>
                          <a:ea typeface="Malgun Gothic Semilight" panose="020B0502040204020203" pitchFamily="34" charset="-128"/>
                        </a:rPr>
                        <a:t>John Doe</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2015/11/01</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1</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dirty="0">
                          <a:latin typeface="Amazon Ember Light" charset="0"/>
                          <a:ea typeface="Malgun Gothic Semilight" panose="020B0502040204020203" pitchFamily="34" charset="-128"/>
                        </a:rPr>
                        <a:t>John Doe</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2015/11/02</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3</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kern="1200" dirty="0">
                          <a:effectLst/>
                          <a:latin typeface="Amazon Ember Light" charset="0"/>
                          <a:ea typeface="Malgun Gothic Semilight" panose="020B0502040204020203" pitchFamily="34" charset="-128"/>
                        </a:rPr>
                        <a:t>Mary Smith</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2015/11/10</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8" name="TextBox 77"/>
          <p:cNvSpPr txBox="1"/>
          <p:nvPr/>
        </p:nvSpPr>
        <p:spPr>
          <a:xfrm>
            <a:off x="6602161" y="1343407"/>
            <a:ext cx="2097049" cy="338554"/>
          </a:xfrm>
          <a:prstGeom prst="rect">
            <a:avLst/>
          </a:prstGeom>
          <a:noFill/>
        </p:spPr>
        <p:txBody>
          <a:bodyPr wrap="none" rtlCol="0">
            <a:spAutoFit/>
          </a:bodyPr>
          <a:lstStyle/>
          <a:p>
            <a:r>
              <a:rPr lang="ko-KR" sz="1600" dirty="0">
                <a:latin typeface="Amazon Ember Light" charset="0"/>
                <a:ea typeface="Malgun Gothic Semilight" panose="020B0502040204020203" pitchFamily="34" charset="-128"/>
              </a:rPr>
              <a:t>PatientSurvey 테이블</a:t>
            </a:r>
            <a:endParaRPr lang="ko-KR"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79" name="TextBox 78"/>
          <p:cNvSpPr txBox="1"/>
          <p:nvPr/>
        </p:nvSpPr>
        <p:spPr>
          <a:xfrm>
            <a:off x="6602160" y="4070724"/>
            <a:ext cx="4376519" cy="338554"/>
          </a:xfrm>
          <a:prstGeom prst="rect">
            <a:avLst/>
          </a:prstGeom>
          <a:noFill/>
        </p:spPr>
        <p:txBody>
          <a:bodyPr wrap="none" rtlCol="0">
            <a:spAutoFit/>
          </a:bodyPr>
          <a:lstStyle/>
          <a:p>
            <a:r>
              <a:rPr lang="ko-KR" sz="1600" dirty="0">
                <a:latin typeface="Amazon Ember Light" charset="0"/>
                <a:ea typeface="Malgun Gothic Semilight" panose="020B0502040204020203" pitchFamily="34" charset="-128"/>
              </a:rPr>
              <a:t>PatientSurveyByRepAndDate 로컬 보조 인덱스</a:t>
            </a:r>
          </a:p>
        </p:txBody>
      </p:sp>
      <p:sp>
        <p:nvSpPr>
          <p:cNvPr id="3" name="TextBox 2"/>
          <p:cNvSpPr txBox="1"/>
          <p:nvPr/>
        </p:nvSpPr>
        <p:spPr>
          <a:xfrm>
            <a:off x="4455918" y="3776944"/>
            <a:ext cx="699230" cy="297454"/>
          </a:xfrm>
          <a:prstGeom prst="rect">
            <a:avLst/>
          </a:prstGeom>
          <a:noFill/>
        </p:spPr>
        <p:txBody>
          <a:bodyPr wrap="none" rtlCol="0">
            <a:spAutoFit/>
          </a:bodyPr>
          <a:lstStyle/>
          <a:p>
            <a:r>
              <a:rPr lang="ko-KR" sz="1333" dirty="0">
                <a:latin typeface="Amazon Ember Light" charset="0"/>
                <a:ea typeface="Malgun Gothic Semilight" panose="020B0502040204020203" pitchFamily="34" charset="-128"/>
              </a:rPr>
              <a:t>테이블</a:t>
            </a:r>
          </a:p>
        </p:txBody>
      </p:sp>
      <p:sp>
        <p:nvSpPr>
          <p:cNvPr id="80" name="TextBox 79"/>
          <p:cNvSpPr txBox="1"/>
          <p:nvPr/>
        </p:nvSpPr>
        <p:spPr>
          <a:xfrm>
            <a:off x="4471498" y="4156148"/>
            <a:ext cx="407484" cy="297454"/>
          </a:xfrm>
          <a:prstGeom prst="rect">
            <a:avLst/>
          </a:prstGeom>
          <a:noFill/>
        </p:spPr>
        <p:txBody>
          <a:bodyPr wrap="none" rtlCol="0">
            <a:spAutoFit/>
          </a:bodyPr>
          <a:lstStyle/>
          <a:p>
            <a:r>
              <a:rPr lang="ko-KR" sz="1333" dirty="0">
                <a:latin typeface="Amazon Ember Light" charset="0"/>
                <a:ea typeface="Malgun Gothic Semilight" panose="020B0502040204020203" pitchFamily="34" charset="-128"/>
              </a:rPr>
              <a:t>LSI</a:t>
            </a:r>
          </a:p>
        </p:txBody>
      </p:sp>
      <p:sp>
        <p:nvSpPr>
          <p:cNvPr id="82" name="Title 1"/>
          <p:cNvSpPr>
            <a:spLocks noGrp="1"/>
          </p:cNvSpPr>
          <p:nvPr>
            <p:ph type="title"/>
          </p:nvPr>
        </p:nvSpPr>
        <p:spPr>
          <a:xfrm>
            <a:off x="238539" y="263527"/>
            <a:ext cx="11115261" cy="779463"/>
          </a:xfrm>
        </p:spPr>
        <p:txBody>
          <a:bodyPr/>
          <a:lstStyle/>
          <a:p>
            <a:r>
              <a:rPr lang="ko-KR" dirty="0">
                <a:solidFill>
                  <a:schemeClr val="tx1"/>
                </a:solidFill>
                <a:ea typeface="Malgun Gothic Semilight" panose="020B0502040204020203" pitchFamily="34" charset="-128"/>
              </a:rPr>
              <a:t>로컬 보조 인덱스</a:t>
            </a:r>
          </a:p>
        </p:txBody>
      </p:sp>
    </p:spTree>
    <p:extLst>
      <p:ext uri="{BB962C8B-B14F-4D97-AF65-F5344CB8AC3E}">
        <p14:creationId xmlns:p14="http://schemas.microsoft.com/office/powerpoint/2010/main" val="431407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545475" y="3266254"/>
            <a:ext cx="10611558" cy="2915789"/>
            <a:chOff x="372530" y="2449690"/>
            <a:chExt cx="7958668" cy="2186842"/>
          </a:xfrm>
        </p:grpSpPr>
        <p:sp>
          <p:nvSpPr>
            <p:cNvPr id="18" name="Rounded Rectangle 17"/>
            <p:cNvSpPr/>
            <p:nvPr/>
          </p:nvSpPr>
          <p:spPr>
            <a:xfrm>
              <a:off x="372530" y="3338308"/>
              <a:ext cx="7958668" cy="12982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12" name="Down Arrow 11"/>
            <p:cNvSpPr/>
            <p:nvPr/>
          </p:nvSpPr>
          <p:spPr>
            <a:xfrm>
              <a:off x="4109155" y="2449690"/>
              <a:ext cx="327378" cy="854751"/>
            </a:xfrm>
            <a:prstGeom prst="downArrow">
              <a:avLst/>
            </a:prstGeom>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14" name="TextBox 13"/>
            <p:cNvSpPr txBox="1"/>
            <p:nvPr/>
          </p:nvSpPr>
          <p:spPr>
            <a:xfrm>
              <a:off x="4436533" y="2960685"/>
              <a:ext cx="3550491" cy="346249"/>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스트림에 대한 비동기식 업데이트</a:t>
              </a:r>
            </a:p>
          </p:txBody>
        </p:sp>
        <p:sp>
          <p:nvSpPr>
            <p:cNvPr id="24" name="Rounded Rectangle 23"/>
            <p:cNvSpPr/>
            <p:nvPr/>
          </p:nvSpPr>
          <p:spPr>
            <a:xfrm>
              <a:off x="2827298" y="3535861"/>
              <a:ext cx="2980842" cy="7313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67" dirty="0">
                <a:latin typeface="Malgun Gothic Semilight" panose="020B0502040204020203" pitchFamily="34" charset="-128"/>
                <a:ea typeface="Malgun Gothic Semilight" panose="020B0502040204020203" pitchFamily="34" charset="-128"/>
                <a:cs typeface="Amazon Ember Light" charset="0"/>
              </a:endParaRPr>
            </a:p>
          </p:txBody>
        </p:sp>
        <p:sp>
          <p:nvSpPr>
            <p:cNvPr id="15" name="Rounded Rectangle 14"/>
            <p:cNvSpPr/>
            <p:nvPr/>
          </p:nvSpPr>
          <p:spPr>
            <a:xfrm>
              <a:off x="2946405" y="3686731"/>
              <a:ext cx="2686757" cy="39235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ko-KR" sz="1200" dirty="0">
                  <a:latin typeface="Amazon Ember Light" charset="0"/>
                  <a:ea typeface="Malgun Gothic Semilight" panose="020B0502040204020203" pitchFamily="34" charset="-128"/>
                </a:rPr>
                <a:t>Name = Jane, FavoriteExercise = Walking</a:t>
              </a:r>
            </a:p>
            <a:p>
              <a:r>
                <a:rPr lang="ko-KR" sz="1200" dirty="0">
                  <a:latin typeface="Amazon Ember Light" charset="0"/>
                  <a:ea typeface="Malgun Gothic Semilight" panose="020B0502040204020203" pitchFamily="34" charset="-128"/>
                </a:rPr>
                <a:t>Name = Jane, FavoriteExercise = Spinning</a:t>
              </a:r>
            </a:p>
          </p:txBody>
        </p:sp>
      </p:grpSp>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스트림</a:t>
            </a:r>
          </a:p>
        </p:txBody>
      </p:sp>
      <p:sp>
        <p:nvSpPr>
          <p:cNvPr id="11" name="Content Placeholder 2"/>
          <p:cNvSpPr>
            <a:spLocks noGrp="1"/>
          </p:cNvSpPr>
          <p:nvPr>
            <p:ph idx="1"/>
          </p:nvPr>
        </p:nvSpPr>
        <p:spPr>
          <a:xfrm>
            <a:off x="238539" y="1440305"/>
            <a:ext cx="10515600" cy="4913308"/>
          </a:xfrm>
        </p:spPr>
        <p:txBody>
          <a:bodyPr>
            <a:normAutofit/>
          </a:bodyPr>
          <a:lstStyle/>
          <a:p>
            <a:pPr marL="0" indent="0">
              <a:buNone/>
            </a:pPr>
            <a:r>
              <a:rPr lang="ko-KR" dirty="0">
                <a:ea typeface="Malgun Gothic Semilight" panose="020B0502040204020203" pitchFamily="34" charset="-128"/>
              </a:rPr>
              <a:t>스트림은 테이블에 대한 변경 로그를 포함합니다.</a:t>
            </a:r>
          </a:p>
          <a:p>
            <a:pPr marL="0" indent="0">
              <a:buNone/>
            </a:pPr>
            <a:endParaRPr lang="ko-KR" dirty="0">
              <a:ea typeface="Malgun Gothic Semilight" panose="020B0502040204020203"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761416987"/>
              </p:ext>
            </p:extLst>
          </p:nvPr>
        </p:nvGraphicFramePr>
        <p:xfrm>
          <a:off x="496707" y="2405468"/>
          <a:ext cx="4259679" cy="1071506"/>
        </p:xfrm>
        <a:graphic>
          <a:graphicData uri="http://schemas.openxmlformats.org/drawingml/2006/table">
            <a:tbl>
              <a:tblPr firstRow="1" bandRow="1">
                <a:tableStyleId>{3C2FFA5D-87B4-456A-9821-1D502468CF0F}</a:tableStyleId>
              </a:tblPr>
              <a:tblGrid>
                <a:gridCol w="1373595">
                  <a:extLst>
                    <a:ext uri="{9D8B030D-6E8A-4147-A177-3AD203B41FA5}">
                      <a16:colId xmlns:a16="http://schemas.microsoft.com/office/drawing/2014/main" val="20000"/>
                    </a:ext>
                  </a:extLst>
                </a:gridCol>
                <a:gridCol w="2886084">
                  <a:extLst>
                    <a:ext uri="{9D8B030D-6E8A-4147-A177-3AD203B41FA5}">
                      <a16:colId xmlns:a16="http://schemas.microsoft.com/office/drawing/2014/main" val="20001"/>
                    </a:ext>
                  </a:extLst>
                </a:gridCol>
              </a:tblGrid>
              <a:tr h="535753">
                <a:tc>
                  <a:txBody>
                    <a:bodyPr/>
                    <a:lstStyle/>
                    <a:p>
                      <a:r>
                        <a:rPr lang="ko-KR" sz="2400" b="0" i="0" baseline="0" dirty="0">
                          <a:latin typeface="Amazon Ember Light" charset="0"/>
                          <a:ea typeface="Malgun Gothic Semilight" panose="020B0502040204020203" pitchFamily="34" charset="-128"/>
                        </a:rPr>
                        <a:t>UserId</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2400" b="0" i="0" baseline="0" dirty="0">
                          <a:latin typeface="Amazon Ember Light" charset="0"/>
                          <a:ea typeface="Malgun Gothic Semilight" panose="020B0502040204020203" pitchFamily="34" charset="-128"/>
                        </a:rPr>
                        <a:t>FavoriteExercise</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extLst>
                  <a:ext uri="{0D108BD9-81ED-4DB2-BD59-A6C34878D82A}">
                    <a16:rowId xmlns:a16="http://schemas.microsoft.com/office/drawing/2014/main" val="10000"/>
                  </a:ext>
                </a:extLst>
              </a:tr>
              <a:tr h="535753">
                <a:tc>
                  <a:txBody>
                    <a:bodyPr/>
                    <a:lstStyle/>
                    <a:p>
                      <a:r>
                        <a:rPr lang="ko-KR" sz="2400" b="0" i="0" baseline="0" dirty="0">
                          <a:latin typeface="Amazon Ember Light" charset="0"/>
                          <a:ea typeface="Malgun Gothic Semilight" panose="020B0502040204020203" pitchFamily="34" charset="-128"/>
                        </a:rPr>
                        <a:t>Jane</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2400" b="0" i="0" baseline="0" dirty="0">
                          <a:latin typeface="Amazon Ember Light" charset="0"/>
                          <a:ea typeface="Malgun Gothic Semilight" panose="020B0502040204020203" pitchFamily="34" charset="-128"/>
                        </a:rPr>
                        <a:t>Walking</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3609798"/>
              </p:ext>
            </p:extLst>
          </p:nvPr>
        </p:nvGraphicFramePr>
        <p:xfrm>
          <a:off x="6795916" y="2382888"/>
          <a:ext cx="4417713" cy="1071506"/>
        </p:xfrm>
        <a:graphic>
          <a:graphicData uri="http://schemas.openxmlformats.org/drawingml/2006/table">
            <a:tbl>
              <a:tblPr firstRow="1" bandRow="1">
                <a:tableStyleId>{3C2FFA5D-87B4-456A-9821-1D502468CF0F}</a:tableStyleId>
              </a:tblPr>
              <a:tblGrid>
                <a:gridCol w="1424556">
                  <a:extLst>
                    <a:ext uri="{9D8B030D-6E8A-4147-A177-3AD203B41FA5}">
                      <a16:colId xmlns:a16="http://schemas.microsoft.com/office/drawing/2014/main" val="20000"/>
                    </a:ext>
                  </a:extLst>
                </a:gridCol>
                <a:gridCol w="2993157">
                  <a:extLst>
                    <a:ext uri="{9D8B030D-6E8A-4147-A177-3AD203B41FA5}">
                      <a16:colId xmlns:a16="http://schemas.microsoft.com/office/drawing/2014/main" val="20001"/>
                    </a:ext>
                  </a:extLst>
                </a:gridCol>
              </a:tblGrid>
              <a:tr h="535753">
                <a:tc>
                  <a:txBody>
                    <a:bodyPr/>
                    <a:lstStyle/>
                    <a:p>
                      <a:r>
                        <a:rPr lang="ko-KR" sz="2400" b="0" i="0" baseline="0" dirty="0">
                          <a:latin typeface="Amazon Ember Light" charset="0"/>
                          <a:ea typeface="Malgun Gothic Semilight" panose="020B0502040204020203" pitchFamily="34" charset="-128"/>
                        </a:rPr>
                        <a:t>UserId</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2400" b="0" i="0" baseline="0" dirty="0">
                          <a:latin typeface="Amazon Ember Light" charset="0"/>
                          <a:ea typeface="Malgun Gothic Semilight" panose="020B0502040204020203" pitchFamily="34" charset="-128"/>
                        </a:rPr>
                        <a:t>FavoriteExercise</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extLst>
                  <a:ext uri="{0D108BD9-81ED-4DB2-BD59-A6C34878D82A}">
                    <a16:rowId xmlns:a16="http://schemas.microsoft.com/office/drawing/2014/main" val="10000"/>
                  </a:ext>
                </a:extLst>
              </a:tr>
              <a:tr h="535753">
                <a:tc>
                  <a:txBody>
                    <a:bodyPr/>
                    <a:lstStyle/>
                    <a:p>
                      <a:r>
                        <a:rPr lang="ko-KR" sz="2400" b="0" i="0" baseline="0" dirty="0">
                          <a:latin typeface="Amazon Ember Light" charset="0"/>
                          <a:ea typeface="Malgun Gothic Semilight" panose="020B0502040204020203" pitchFamily="34" charset="-128"/>
                        </a:rPr>
                        <a:t>Jane</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2400" b="0" i="0" baseline="0" dirty="0">
                          <a:latin typeface="Amazon Ember Light" charset="0"/>
                          <a:ea typeface="Malgun Gothic Semilight" panose="020B0502040204020203" pitchFamily="34" charset="-128"/>
                        </a:rPr>
                        <a:t>Spinning</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extLst>
                  <a:ext uri="{0D108BD9-81ED-4DB2-BD59-A6C34878D82A}">
                    <a16:rowId xmlns:a16="http://schemas.microsoft.com/office/drawing/2014/main" val="10001"/>
                  </a:ext>
                </a:extLst>
              </a:tr>
            </a:tbl>
          </a:graphicData>
        </a:graphic>
      </p:graphicFrame>
      <p:cxnSp>
        <p:nvCxnSpPr>
          <p:cNvPr id="8" name="Straight Arrow Connector 7"/>
          <p:cNvCxnSpPr/>
          <p:nvPr/>
        </p:nvCxnSpPr>
        <p:spPr>
          <a:xfrm>
            <a:off x="4906904" y="3010368"/>
            <a:ext cx="1761067" cy="150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4846695" y="2528706"/>
            <a:ext cx="2028119" cy="461665"/>
          </a:xfrm>
          <a:prstGeom prst="rect">
            <a:avLst/>
          </a:prstGeom>
          <a:noFill/>
        </p:spPr>
        <p:txBody>
          <a:bodyPr wrap="none" rtlCol="0">
            <a:spAutoFit/>
          </a:bodyPr>
          <a:lstStyle/>
          <a:p>
            <a:r>
              <a:rPr lang="ko-KR" sz="2400" dirty="0">
                <a:latin typeface="Courier" charset="0"/>
                <a:ea typeface="Malgun Gothic Semilight" panose="020B0502040204020203" pitchFamily="34" charset="-128"/>
              </a:rPr>
              <a:t>UpdateItem</a:t>
            </a:r>
          </a:p>
        </p:txBody>
      </p:sp>
      <p:sp>
        <p:nvSpPr>
          <p:cNvPr id="16" name="TextBox 15"/>
          <p:cNvSpPr txBox="1"/>
          <p:nvPr/>
        </p:nvSpPr>
        <p:spPr>
          <a:xfrm>
            <a:off x="3818499" y="5734757"/>
            <a:ext cx="3974455" cy="461665"/>
          </a:xfrm>
          <a:prstGeom prst="rect">
            <a:avLst/>
          </a:prstGeom>
          <a:noFill/>
        </p:spPr>
        <p:txBody>
          <a:bodyPr wrap="square" rtlCol="0">
            <a:spAutoFit/>
          </a:bodyPr>
          <a:lstStyle/>
          <a:p>
            <a:pPr algn="ctr"/>
            <a:r>
              <a:rPr lang="ko-KR" sz="2400" dirty="0">
                <a:solidFill>
                  <a:schemeClr val="bg1"/>
                </a:solidFill>
                <a:latin typeface="Amazon Ember Light" charset="0"/>
                <a:ea typeface="Malgun Gothic Semilight" panose="020B0502040204020203" pitchFamily="34" charset="-128"/>
              </a:rPr>
              <a:t>DynamoDB 스트림</a:t>
            </a:r>
          </a:p>
        </p:txBody>
      </p:sp>
      <p:grpSp>
        <p:nvGrpSpPr>
          <p:cNvPr id="30" name="Group 29"/>
          <p:cNvGrpSpPr/>
          <p:nvPr/>
        </p:nvGrpSpPr>
        <p:grpSpPr>
          <a:xfrm>
            <a:off x="846520" y="4676852"/>
            <a:ext cx="9911649" cy="1042848"/>
            <a:chOff x="598313" y="3507639"/>
            <a:chExt cx="7433737" cy="782136"/>
          </a:xfrm>
        </p:grpSpPr>
        <p:sp>
          <p:nvSpPr>
            <p:cNvPr id="19" name="Rounded Rectangle 18"/>
            <p:cNvSpPr/>
            <p:nvPr/>
          </p:nvSpPr>
          <p:spPr>
            <a:xfrm>
              <a:off x="598313" y="3507639"/>
              <a:ext cx="914400" cy="7652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sz="1867" dirty="0">
                  <a:latin typeface="Amazon Ember Light" charset="0"/>
                  <a:ea typeface="Malgun Gothic Semilight" panose="020B0502040204020203" pitchFamily="34" charset="-128"/>
                </a:rPr>
                <a:t>샤드 1</a:t>
              </a:r>
            </a:p>
          </p:txBody>
        </p:sp>
        <p:sp>
          <p:nvSpPr>
            <p:cNvPr id="20" name="Rounded Rectangle 19"/>
            <p:cNvSpPr/>
            <p:nvPr/>
          </p:nvSpPr>
          <p:spPr>
            <a:xfrm>
              <a:off x="1687691" y="3513282"/>
              <a:ext cx="914400" cy="7652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sz="1867" dirty="0">
                  <a:latin typeface="Amazon Ember Light" charset="0"/>
                  <a:ea typeface="Malgun Gothic Semilight" panose="020B0502040204020203" pitchFamily="34" charset="-128"/>
                </a:rPr>
                <a:t>샤드 2</a:t>
              </a:r>
            </a:p>
          </p:txBody>
        </p:sp>
        <p:sp>
          <p:nvSpPr>
            <p:cNvPr id="25" name="Rounded Rectangle 24"/>
            <p:cNvSpPr/>
            <p:nvPr/>
          </p:nvSpPr>
          <p:spPr>
            <a:xfrm>
              <a:off x="6016984" y="3518925"/>
              <a:ext cx="914400" cy="7652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sz="1867" dirty="0">
                  <a:latin typeface="Amazon Ember Light" charset="0"/>
                  <a:ea typeface="Malgun Gothic Semilight" panose="020B0502040204020203" pitchFamily="34" charset="-128"/>
                </a:rPr>
                <a:t>샤드 4</a:t>
              </a:r>
            </a:p>
          </p:txBody>
        </p:sp>
        <p:sp>
          <p:nvSpPr>
            <p:cNvPr id="28" name="Rounded Rectangle 27"/>
            <p:cNvSpPr/>
            <p:nvPr/>
          </p:nvSpPr>
          <p:spPr>
            <a:xfrm>
              <a:off x="7117650" y="3524568"/>
              <a:ext cx="914400" cy="7652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sz="1867" dirty="0">
                  <a:latin typeface="Amazon Ember Light" charset="0"/>
                  <a:ea typeface="Malgun Gothic Semilight" panose="020B0502040204020203" pitchFamily="34" charset="-128"/>
                </a:rPr>
                <a:t>샤드 5</a:t>
              </a:r>
            </a:p>
          </p:txBody>
        </p:sp>
      </p:grpSp>
    </p:spTree>
    <p:extLst>
      <p:ext uri="{BB962C8B-B14F-4D97-AF65-F5344CB8AC3E}">
        <p14:creationId xmlns:p14="http://schemas.microsoft.com/office/powerpoint/2010/main" val="64120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2" descr="https://upload.wikimedia.org/wikipedia/commons/f/f5/Worldemptymap.pn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660901" y="1042990"/>
            <a:ext cx="10652215" cy="575331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ko-KR" dirty="0">
                <a:solidFill>
                  <a:schemeClr val="tx1"/>
                </a:solidFill>
                <a:ea typeface="Malgun Gothic Semilight" panose="020B0502040204020203" pitchFamily="34" charset="-128"/>
              </a:rPr>
              <a:t>글로벌 테이블</a:t>
            </a:r>
          </a:p>
        </p:txBody>
      </p:sp>
      <p:sp>
        <p:nvSpPr>
          <p:cNvPr id="15" name="Rectangle 14"/>
          <p:cNvSpPr/>
          <p:nvPr/>
        </p:nvSpPr>
        <p:spPr>
          <a:xfrm>
            <a:off x="2774964" y="3996403"/>
            <a:ext cx="1636479" cy="41872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ko-KR" dirty="0">
                <a:solidFill>
                  <a:schemeClr val="tx1">
                    <a:lumMod val="75000"/>
                  </a:schemeClr>
                </a:solidFill>
                <a:ea typeface="Malgun Gothic" panose="020B0503020000020004" pitchFamily="34" charset="-127"/>
              </a:rPr>
              <a:t>복제본</a:t>
            </a:r>
          </a:p>
          <a:p>
            <a:pPr algn="ctr"/>
            <a:r>
              <a:rPr lang="ko-KR" b="1" dirty="0">
                <a:solidFill>
                  <a:schemeClr val="tx1">
                    <a:lumMod val="75000"/>
                  </a:schemeClr>
                </a:solidFill>
                <a:ea typeface="Malgun Gothic" panose="020B0503020000020004" pitchFamily="34" charset="-127"/>
              </a:rPr>
              <a:t>us-east-1</a:t>
            </a:r>
            <a:r>
              <a:rPr lang="ko-KR" dirty="0">
                <a:ea typeface="Malgun Gothic" panose="020B0503020000020004" pitchFamily="34" charset="-127"/>
              </a:rPr>
              <a:t> </a:t>
            </a:r>
          </a:p>
        </p:txBody>
      </p:sp>
      <p:grpSp>
        <p:nvGrpSpPr>
          <p:cNvPr id="6" name="Group 5"/>
          <p:cNvGrpSpPr/>
          <p:nvPr/>
        </p:nvGrpSpPr>
        <p:grpSpPr>
          <a:xfrm>
            <a:off x="5853275" y="2633320"/>
            <a:ext cx="837441" cy="837441"/>
            <a:chOff x="4319495" y="1562632"/>
            <a:chExt cx="628081" cy="628081"/>
          </a:xfrm>
        </p:grpSpPr>
        <p:sp>
          <p:nvSpPr>
            <p:cNvPr id="11" name="Oval 10"/>
            <p:cNvSpPr/>
            <p:nvPr/>
          </p:nvSpPr>
          <p:spPr>
            <a:xfrm>
              <a:off x="4319495" y="1562632"/>
              <a:ext cx="628081" cy="628081"/>
            </a:xfrm>
            <a:prstGeom prst="ellipse">
              <a:avLst/>
            </a:prstGeom>
            <a:solidFill>
              <a:srgbClr val="FFE9D0">
                <a:alpha val="63000"/>
              </a:srgbClr>
            </a:solidFill>
            <a:ln w="2857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2"/>
                </a:solidFill>
                <a:ea typeface="Malgun Gothic" panose="020B0503020000020004" pitchFamily="34" charset="-127"/>
              </a:endParaRPr>
            </a:p>
          </p:txBody>
        </p:sp>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6956" y="1712824"/>
              <a:ext cx="333158" cy="327696"/>
            </a:xfrm>
            <a:prstGeom prst="rect">
              <a:avLst/>
            </a:prstGeom>
          </p:spPr>
        </p:pic>
      </p:grpSp>
      <p:grpSp>
        <p:nvGrpSpPr>
          <p:cNvPr id="3" name="Group 2"/>
          <p:cNvGrpSpPr/>
          <p:nvPr/>
        </p:nvGrpSpPr>
        <p:grpSpPr>
          <a:xfrm>
            <a:off x="3174484" y="3052041"/>
            <a:ext cx="837441" cy="837441"/>
            <a:chOff x="4471895" y="1715032"/>
            <a:chExt cx="628081" cy="628081"/>
          </a:xfrm>
        </p:grpSpPr>
        <p:sp>
          <p:nvSpPr>
            <p:cNvPr id="89" name="Oval 88"/>
            <p:cNvSpPr/>
            <p:nvPr/>
          </p:nvSpPr>
          <p:spPr>
            <a:xfrm>
              <a:off x="4471895" y="1715032"/>
              <a:ext cx="628081" cy="628081"/>
            </a:xfrm>
            <a:prstGeom prst="ellipse">
              <a:avLst/>
            </a:prstGeom>
            <a:solidFill>
              <a:schemeClr val="accent2">
                <a:lumMod val="20000"/>
                <a:lumOff val="80000"/>
                <a:alpha val="63000"/>
              </a:schemeClr>
            </a:solidFill>
            <a:ln w="2857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2"/>
                </a:solidFill>
                <a:ea typeface="Malgun Gothic" panose="020B0503020000020004" pitchFamily="34" charset="-127"/>
              </a:endParaRPr>
            </a:p>
          </p:txBody>
        </p:sp>
        <p:pic>
          <p:nvPicPr>
            <p:cNvPr id="90" name="Picture 8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9356" y="1865224"/>
              <a:ext cx="333158" cy="327696"/>
            </a:xfrm>
            <a:prstGeom prst="rect">
              <a:avLst/>
            </a:prstGeom>
            <a:ln>
              <a:noFill/>
            </a:ln>
          </p:spPr>
        </p:pic>
      </p:grpSp>
      <p:grpSp>
        <p:nvGrpSpPr>
          <p:cNvPr id="2" name="Group 1"/>
          <p:cNvGrpSpPr/>
          <p:nvPr/>
        </p:nvGrpSpPr>
        <p:grpSpPr>
          <a:xfrm>
            <a:off x="1923793" y="2932264"/>
            <a:ext cx="837441" cy="837441"/>
            <a:chOff x="740194" y="3422311"/>
            <a:chExt cx="628081" cy="628081"/>
          </a:xfrm>
        </p:grpSpPr>
        <p:sp>
          <p:nvSpPr>
            <p:cNvPr id="91" name="Oval 90"/>
            <p:cNvSpPr/>
            <p:nvPr/>
          </p:nvSpPr>
          <p:spPr>
            <a:xfrm>
              <a:off x="740194" y="3422311"/>
              <a:ext cx="628081" cy="628081"/>
            </a:xfrm>
            <a:prstGeom prst="ellipse">
              <a:avLst/>
            </a:prstGeom>
            <a:solidFill>
              <a:srgbClr val="FFE9D0">
                <a:alpha val="63000"/>
              </a:srgbClr>
            </a:solidFill>
            <a:ln w="2857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2"/>
                </a:solidFill>
                <a:ea typeface="Malgun Gothic" panose="020B0503020000020004" pitchFamily="34" charset="-127"/>
              </a:endParaRPr>
            </a:p>
          </p:txBody>
        </p:sp>
        <p:pic>
          <p:nvPicPr>
            <p:cNvPr id="101" name="Picture 10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655" y="3572503"/>
              <a:ext cx="333158" cy="327696"/>
            </a:xfrm>
            <a:prstGeom prst="rect">
              <a:avLst/>
            </a:prstGeom>
          </p:spPr>
        </p:pic>
      </p:grpSp>
      <p:sp>
        <p:nvSpPr>
          <p:cNvPr id="102" name="Rectangle 101"/>
          <p:cNvSpPr/>
          <p:nvPr/>
        </p:nvSpPr>
        <p:spPr>
          <a:xfrm>
            <a:off x="1524273" y="3919646"/>
            <a:ext cx="1636479" cy="31770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ko-KR" dirty="0">
                <a:solidFill>
                  <a:schemeClr val="tx1">
                    <a:lumMod val="75000"/>
                  </a:schemeClr>
                </a:solidFill>
                <a:ea typeface="Malgun Gothic" panose="020B0503020000020004" pitchFamily="34" charset="-127"/>
              </a:rPr>
              <a:t>복제본</a:t>
            </a:r>
          </a:p>
          <a:p>
            <a:pPr algn="ctr"/>
            <a:r>
              <a:rPr lang="ko-KR" b="1" dirty="0">
                <a:solidFill>
                  <a:schemeClr val="tx1">
                    <a:lumMod val="75000"/>
                  </a:schemeClr>
                </a:solidFill>
                <a:ea typeface="Malgun Gothic" panose="020B0503020000020004" pitchFamily="34" charset="-127"/>
              </a:rPr>
              <a:t>us-west-2</a:t>
            </a:r>
          </a:p>
        </p:txBody>
      </p:sp>
      <p:sp>
        <p:nvSpPr>
          <p:cNvPr id="110" name="Rectangle 109"/>
          <p:cNvSpPr/>
          <p:nvPr/>
        </p:nvSpPr>
        <p:spPr>
          <a:xfrm>
            <a:off x="5453754" y="3663611"/>
            <a:ext cx="1636479" cy="31770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ko-KR" dirty="0">
                <a:solidFill>
                  <a:schemeClr val="tx1">
                    <a:lumMod val="75000"/>
                  </a:schemeClr>
                </a:solidFill>
                <a:ea typeface="Malgun Gothic" panose="020B0503020000020004" pitchFamily="34" charset="-127"/>
              </a:rPr>
              <a:t>복제본</a:t>
            </a:r>
          </a:p>
          <a:p>
            <a:pPr algn="ctr"/>
            <a:r>
              <a:rPr lang="ko-KR" b="1" dirty="0">
                <a:solidFill>
                  <a:schemeClr val="tx1">
                    <a:lumMod val="75000"/>
                  </a:schemeClr>
                </a:solidFill>
                <a:ea typeface="Malgun Gothic" panose="020B0503020000020004" pitchFamily="34" charset="-127"/>
              </a:rPr>
              <a:t>eu-central-1</a:t>
            </a:r>
          </a:p>
        </p:txBody>
      </p:sp>
      <p:cxnSp>
        <p:nvCxnSpPr>
          <p:cNvPr id="37" name="Straight Arrow Connector 36"/>
          <p:cNvCxnSpPr>
            <a:stCxn id="89" idx="0"/>
          </p:cNvCxnSpPr>
          <p:nvPr/>
        </p:nvCxnSpPr>
        <p:spPr>
          <a:xfrm flipV="1">
            <a:off x="3593205" y="2149865"/>
            <a:ext cx="1009379" cy="902176"/>
          </a:xfrm>
          <a:prstGeom prst="straightConnector1">
            <a:avLst/>
          </a:prstGeom>
          <a:ln w="381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91" idx="7"/>
          </p:cNvCxnSpPr>
          <p:nvPr/>
        </p:nvCxnSpPr>
        <p:spPr>
          <a:xfrm flipV="1">
            <a:off x="2638594" y="1934441"/>
            <a:ext cx="1955281" cy="1120463"/>
          </a:xfrm>
          <a:prstGeom prst="straightConnector1">
            <a:avLst/>
          </a:prstGeom>
          <a:ln w="381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grpSp>
        <p:nvGrpSpPr>
          <p:cNvPr id="127" name="Group 126"/>
          <p:cNvGrpSpPr/>
          <p:nvPr/>
        </p:nvGrpSpPr>
        <p:grpSpPr>
          <a:xfrm>
            <a:off x="4684069" y="1400132"/>
            <a:ext cx="837441" cy="837441"/>
            <a:chOff x="4471895" y="1715032"/>
            <a:chExt cx="628081" cy="628081"/>
          </a:xfrm>
        </p:grpSpPr>
        <p:sp>
          <p:nvSpPr>
            <p:cNvPr id="131" name="Oval 130"/>
            <p:cNvSpPr/>
            <p:nvPr/>
          </p:nvSpPr>
          <p:spPr>
            <a:xfrm>
              <a:off x="4471895" y="1715032"/>
              <a:ext cx="628081" cy="628081"/>
            </a:xfrm>
            <a:prstGeom prst="ellipse">
              <a:avLst/>
            </a:prstGeom>
            <a:solidFill>
              <a:schemeClr val="accent4">
                <a:lumMod val="40000"/>
                <a:lumOff val="60000"/>
                <a:alpha val="63000"/>
              </a:schemeClr>
            </a:solid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accent2"/>
                </a:solidFill>
                <a:ea typeface="Malgun Gothic" panose="020B0503020000020004" pitchFamily="34" charset="-127"/>
              </a:endParaRPr>
            </a:p>
          </p:txBody>
        </p:sp>
        <p:pic>
          <p:nvPicPr>
            <p:cNvPr id="133" name="Picture 1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9356" y="1865224"/>
              <a:ext cx="333158" cy="327696"/>
            </a:xfrm>
            <a:prstGeom prst="rect">
              <a:avLst/>
            </a:prstGeom>
            <a:ln>
              <a:solidFill>
                <a:schemeClr val="accent6"/>
              </a:solidFill>
            </a:ln>
          </p:spPr>
        </p:pic>
      </p:grpSp>
      <p:sp>
        <p:nvSpPr>
          <p:cNvPr id="134" name="Rectangle 133"/>
          <p:cNvSpPr/>
          <p:nvPr/>
        </p:nvSpPr>
        <p:spPr>
          <a:xfrm>
            <a:off x="4517158" y="2390983"/>
            <a:ext cx="1171262" cy="41872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ko-KR" dirty="0">
                <a:solidFill>
                  <a:schemeClr val="tx1">
                    <a:lumMod val="75000"/>
                  </a:schemeClr>
                </a:solidFill>
                <a:ea typeface="Malgun Gothic" panose="020B0503020000020004" pitchFamily="34" charset="-127"/>
              </a:rPr>
              <a:t>글로벌 테이블</a:t>
            </a:r>
          </a:p>
        </p:txBody>
      </p:sp>
      <p:cxnSp>
        <p:nvCxnSpPr>
          <p:cNvPr id="137" name="Straight Arrow Connector 136"/>
          <p:cNvCxnSpPr/>
          <p:nvPr/>
        </p:nvCxnSpPr>
        <p:spPr>
          <a:xfrm flipH="1" flipV="1">
            <a:off x="5557195" y="2085131"/>
            <a:ext cx="560448" cy="548190"/>
          </a:xfrm>
          <a:prstGeom prst="straightConnector1">
            <a:avLst/>
          </a:prstGeom>
          <a:ln w="38100">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479453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48111950"/>
              </p:ext>
            </p:extLst>
          </p:nvPr>
        </p:nvGraphicFramePr>
        <p:xfrm>
          <a:off x="624698" y="2015772"/>
          <a:ext cx="4021349" cy="2472714"/>
        </p:xfrm>
        <a:graphic>
          <a:graphicData uri="http://schemas.openxmlformats.org/drawingml/2006/table">
            <a:tbl>
              <a:tblPr firstRow="1" bandRow="1">
                <a:effectLst/>
                <a:tableStyleId>{69012ECD-51FC-41F1-AA8D-1B2483CD663E}</a:tableStyleId>
              </a:tblPr>
              <a:tblGrid>
                <a:gridCol w="1355820">
                  <a:extLst>
                    <a:ext uri="{9D8B030D-6E8A-4147-A177-3AD203B41FA5}">
                      <a16:colId xmlns:a16="http://schemas.microsoft.com/office/drawing/2014/main" val="20000"/>
                    </a:ext>
                  </a:extLst>
                </a:gridCol>
                <a:gridCol w="1226401">
                  <a:extLst>
                    <a:ext uri="{9D8B030D-6E8A-4147-A177-3AD203B41FA5}">
                      <a16:colId xmlns:a16="http://schemas.microsoft.com/office/drawing/2014/main" val="20001"/>
                    </a:ext>
                  </a:extLst>
                </a:gridCol>
                <a:gridCol w="1439128">
                  <a:extLst>
                    <a:ext uri="{9D8B030D-6E8A-4147-A177-3AD203B41FA5}">
                      <a16:colId xmlns:a16="http://schemas.microsoft.com/office/drawing/2014/main" val="20002"/>
                    </a:ext>
                  </a:extLst>
                </a:gridCol>
              </a:tblGrid>
              <a:tr h="412119">
                <a:tc>
                  <a:txBody>
                    <a:bodyPr/>
                    <a:lstStyle/>
                    <a:p>
                      <a:r>
                        <a:rPr lang="ko-KR" sz="1900" b="1" i="0" baseline="0" dirty="0">
                          <a:latin typeface="Amazon Ember" panose="020B0603020204020204" pitchFamily="34" charset="0"/>
                          <a:ea typeface="Malgun Gothic" panose="020B0503020000020004" pitchFamily="34" charset="-127"/>
                        </a:rPr>
                        <a:t>사용자</a:t>
                      </a:r>
                      <a:endParaRPr lang="ko-KR" sz="1900" b="1" i="0" baseline="0" dirty="0">
                        <a:latin typeface="Amazon Ember" panose="020B0603020204020204" pitchFamily="34" charset="0"/>
                        <a:ea typeface="Malgun Gothic" panose="020B0503020000020004" pitchFamily="34" charset="-127"/>
                        <a:cs typeface="Amazon Ember"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r>
                        <a:rPr lang="ko-KR" sz="1900" b="1" i="0" baseline="0" dirty="0">
                          <a:latin typeface="Amazon Ember" panose="020B0603020204020204" pitchFamily="34" charset="0"/>
                          <a:ea typeface="Malgun Gothic" panose="020B0503020000020004" pitchFamily="34" charset="-127"/>
                        </a:rPr>
                        <a:t>noteID</a:t>
                      </a:r>
                      <a:endParaRPr lang="ko-KR" sz="1300" b="1" i="0" baseline="0" dirty="0">
                        <a:latin typeface="Amazon Ember" panose="020B0603020204020204" pitchFamily="34" charset="0"/>
                        <a:ea typeface="Malgun Gothic" panose="020B0503020000020004" pitchFamily="34" charset="-127"/>
                        <a:cs typeface="Amazon Ember"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r>
                        <a:rPr lang="ko-KR" sz="1900" b="1" i="0" baseline="0" dirty="0">
                          <a:latin typeface="Amazon Ember" panose="020B0603020204020204" pitchFamily="34" charset="0"/>
                          <a:ea typeface="Malgun Gothic" panose="020B0503020000020004" pitchFamily="34" charset="-127"/>
                        </a:rPr>
                        <a:t>참고</a:t>
                      </a:r>
                      <a:endParaRPr lang="ko-KR" sz="1900" b="1" i="0" baseline="0" dirty="0">
                        <a:latin typeface="Amazon Ember" panose="020B0603020204020204" pitchFamily="34" charset="0"/>
                        <a:ea typeface="Malgun Gothic" panose="020B0503020000020004" pitchFamily="34" charset="-127"/>
                        <a:cs typeface="Amazon Ember"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412119">
                <a:tc>
                  <a:txBody>
                    <a:bodyPr/>
                    <a:lstStyle/>
                    <a:p>
                      <a:r>
                        <a:rPr lang="ko-KR" sz="1500" b="0" i="0" baseline="0" dirty="0">
                          <a:solidFill>
                            <a:schemeClr val="tx1"/>
                          </a:solidFill>
                          <a:latin typeface="Amazon Ember" panose="020B0603020204020204" pitchFamily="34" charset="0"/>
                          <a:ea typeface="Malgun Gothic" panose="020B0503020000020004" pitchFamily="34" charset="-127"/>
                        </a:rPr>
                        <a:t>AAA</a:t>
                      </a:r>
                      <a:endParaRPr lang="ko-KR" sz="1500" b="0" i="0" baseline="0" dirty="0">
                        <a:solidFill>
                          <a:schemeClr val="tx1"/>
                        </a:solidFill>
                        <a:latin typeface="Amazon Ember" panose="020B0603020204020204" pitchFamily="34" charset="0"/>
                        <a:ea typeface="Malgun Gothic" panose="020B0503020000020004" pitchFamily="34" charset="-127"/>
                        <a:cs typeface="Amazon Ember"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baseline="0" dirty="0">
                          <a:solidFill>
                            <a:schemeClr val="tx1"/>
                          </a:solidFill>
                          <a:latin typeface="Amazon Ember" panose="020B0603020204020204" pitchFamily="34" charset="0"/>
                          <a:ea typeface="Malgun Gothic" panose="020B0503020000020004" pitchFamily="34" charset="-127"/>
                        </a:rPr>
                        <a:t>123A</a:t>
                      </a:r>
                      <a:endParaRPr lang="ko-KR" sz="1500" b="0" i="0" baseline="0" dirty="0">
                        <a:solidFill>
                          <a:schemeClr val="tx1"/>
                        </a:solidFill>
                        <a:latin typeface="Amazon Ember" panose="020B0603020204020204" pitchFamily="34" charset="0"/>
                        <a:ea typeface="Malgun Gothic" panose="020B0503020000020004" pitchFamily="34" charset="-127"/>
                        <a:cs typeface="Amazon Ember"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baseline="0" dirty="0">
                          <a:solidFill>
                            <a:schemeClr val="tx1"/>
                          </a:solidFill>
                          <a:latin typeface="Amazon Ember" panose="020B0603020204020204" pitchFamily="34" charset="0"/>
                          <a:ea typeface="Malgun Gothic" panose="020B0503020000020004" pitchFamily="34" charset="-127"/>
                        </a:rPr>
                        <a:t>커피 구입</a:t>
                      </a:r>
                      <a:endParaRPr lang="ko-KR" sz="1500" b="0" i="0" baseline="0" dirty="0">
                        <a:solidFill>
                          <a:schemeClr val="tx1"/>
                        </a:solidFill>
                        <a:latin typeface="Amazon Ember" panose="020B0603020204020204" pitchFamily="34" charset="0"/>
                        <a:ea typeface="Malgun Gothic" panose="020B0503020000020004" pitchFamily="34" charset="-127"/>
                        <a:cs typeface="Amazon Ember"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2119">
                <a:tc>
                  <a:txBody>
                    <a:bodyPr/>
                    <a:lstStyle/>
                    <a:p>
                      <a:r>
                        <a:rPr lang="ko-KR" sz="1500" b="1" i="0" baseline="0" dirty="0">
                          <a:solidFill>
                            <a:schemeClr val="accent6">
                              <a:lumMod val="60000"/>
                              <a:lumOff val="40000"/>
                            </a:schemeClr>
                          </a:solidFill>
                          <a:latin typeface="Amazon Ember" panose="020B0603020204020204" pitchFamily="34" charset="0"/>
                          <a:ea typeface="Malgun Gothic" panose="020B0503020000020004" pitchFamily="34" charset="-127"/>
                        </a:rPr>
                        <a:t>AAA</a:t>
                      </a:r>
                      <a:endParaRPr lang="ko-KR" sz="1500" b="1" i="0" baseline="0" dirty="0">
                        <a:solidFill>
                          <a:schemeClr val="accent6">
                            <a:lumMod val="60000"/>
                            <a:lumOff val="40000"/>
                          </a:schemeClr>
                        </a:solidFill>
                        <a:latin typeface="Amazon Ember" panose="020B0603020204020204" pitchFamily="34" charset="0"/>
                        <a:ea typeface="Malgun Gothic" panose="020B0503020000020004" pitchFamily="34" charset="-127"/>
                        <a:cs typeface="Amazon Ember"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1" i="0" baseline="0" dirty="0">
                          <a:solidFill>
                            <a:schemeClr val="accent6">
                              <a:lumMod val="60000"/>
                              <a:lumOff val="40000"/>
                            </a:schemeClr>
                          </a:solidFill>
                          <a:latin typeface="Amazon Ember" panose="020B0603020204020204" pitchFamily="34" charset="0"/>
                          <a:ea typeface="Malgun Gothic" panose="020B0503020000020004" pitchFamily="34" charset="-127"/>
                        </a:rPr>
                        <a:t>45B</a:t>
                      </a:r>
                      <a:endParaRPr lang="ko-KR" sz="1500" b="1" i="0" baseline="0" dirty="0">
                        <a:solidFill>
                          <a:schemeClr val="accent6">
                            <a:lumMod val="60000"/>
                            <a:lumOff val="40000"/>
                          </a:schemeClr>
                        </a:solidFill>
                        <a:latin typeface="Amazon Ember" panose="020B0603020204020204" pitchFamily="34" charset="0"/>
                        <a:ea typeface="Malgun Gothic" panose="020B0503020000020004" pitchFamily="34" charset="-127"/>
                        <a:cs typeface="Amazon Ember"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1" i="0" baseline="0" dirty="0">
                          <a:solidFill>
                            <a:schemeClr val="accent6">
                              <a:lumMod val="60000"/>
                              <a:lumOff val="40000"/>
                            </a:schemeClr>
                          </a:solidFill>
                          <a:latin typeface="Amazon Ember" panose="020B0603020204020204" pitchFamily="34" charset="0"/>
                          <a:ea typeface="Malgun Gothic" panose="020B0503020000020004" pitchFamily="34" charset="-127"/>
                        </a:rPr>
                        <a:t>우유 구입</a:t>
                      </a:r>
                      <a:endParaRPr lang="ko-KR" sz="1500" b="1" i="0" baseline="0" dirty="0">
                        <a:solidFill>
                          <a:schemeClr val="accent6">
                            <a:lumMod val="60000"/>
                            <a:lumOff val="40000"/>
                          </a:schemeClr>
                        </a:solidFill>
                        <a:latin typeface="Amazon Ember" panose="020B0603020204020204" pitchFamily="34" charset="0"/>
                        <a:ea typeface="Malgun Gothic" panose="020B0503020000020004" pitchFamily="34" charset="-127"/>
                        <a:cs typeface="Amazon Ember"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2119">
                <a:tc>
                  <a:txBody>
                    <a:bodyPr/>
                    <a:lstStyle/>
                    <a:p>
                      <a:endParaRPr lang="en-US" sz="1500" b="0" i="0" baseline="0" dirty="0">
                        <a:latin typeface="Amazon Ember" panose="020B0603020204020204" pitchFamily="34" charset="0"/>
                        <a:ea typeface="Malgun Gothic" panose="020B0503020000020004" pitchFamily="34" charset="-127"/>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500" b="0" i="0" baseline="0" dirty="0">
                        <a:latin typeface="Amazon Ember" panose="020B0603020204020204" pitchFamily="34" charset="0"/>
                        <a:ea typeface="Malgun Gothic" panose="020B0503020000020004" pitchFamily="34" charset="-127"/>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500" b="0" i="0" baseline="0" dirty="0">
                        <a:latin typeface="Amazon Ember" panose="020B0603020204020204" pitchFamily="34" charset="0"/>
                        <a:ea typeface="Malgun Gothic" panose="020B0503020000020004" pitchFamily="34" charset="-127"/>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2119">
                <a:tc>
                  <a:txBody>
                    <a:bodyPr/>
                    <a:lstStyle/>
                    <a:p>
                      <a:endParaRPr lang="en-US" sz="1500" b="0" i="0" baseline="0" dirty="0">
                        <a:latin typeface="Amazon Ember" panose="020B0603020204020204" pitchFamily="34" charset="0"/>
                        <a:ea typeface="Malgun Gothic" panose="020B0503020000020004" pitchFamily="34" charset="-127"/>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500" b="0" i="0" baseline="0" dirty="0">
                        <a:latin typeface="Amazon Ember" panose="020B0603020204020204" pitchFamily="34" charset="0"/>
                        <a:ea typeface="Malgun Gothic" panose="020B0503020000020004" pitchFamily="34" charset="-127"/>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500" b="0" i="0" baseline="0" dirty="0">
                        <a:latin typeface="Amazon Ember" panose="020B0603020204020204" pitchFamily="34" charset="0"/>
                        <a:ea typeface="Malgun Gothic" panose="020B0503020000020004" pitchFamily="34" charset="-127"/>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12119">
                <a:tc>
                  <a:txBody>
                    <a:bodyPr/>
                    <a:lstStyle/>
                    <a:p>
                      <a:endParaRPr lang="en-US" sz="1500" b="0" i="0" baseline="0" dirty="0">
                        <a:latin typeface="Amazon Ember" panose="020B0603020204020204" pitchFamily="34" charset="0"/>
                        <a:ea typeface="Malgun Gothic" panose="020B0503020000020004" pitchFamily="34" charset="-127"/>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500" b="0" i="0" baseline="0" dirty="0">
                        <a:latin typeface="Amazon Ember" panose="020B0603020204020204" pitchFamily="34" charset="0"/>
                        <a:ea typeface="Malgun Gothic" panose="020B0503020000020004" pitchFamily="34" charset="-127"/>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500" b="0" i="0" baseline="0" dirty="0">
                        <a:latin typeface="Amazon Ember" panose="020B0603020204020204" pitchFamily="34" charset="0"/>
                        <a:ea typeface="Malgun Gothic" panose="020B0503020000020004" pitchFamily="34" charset="-127"/>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97825542"/>
              </p:ext>
            </p:extLst>
          </p:nvPr>
        </p:nvGraphicFramePr>
        <p:xfrm>
          <a:off x="8485940" y="2006697"/>
          <a:ext cx="2751348" cy="1541896"/>
        </p:xfrm>
        <a:graphic>
          <a:graphicData uri="http://schemas.openxmlformats.org/drawingml/2006/table">
            <a:tbl>
              <a:tblPr firstRow="1" bandRow="1">
                <a:effectLst/>
                <a:tableStyleId>{69012ECD-51FC-41F1-AA8D-1B2483CD663E}</a:tableStyleId>
              </a:tblPr>
              <a:tblGrid>
                <a:gridCol w="927632">
                  <a:extLst>
                    <a:ext uri="{9D8B030D-6E8A-4147-A177-3AD203B41FA5}">
                      <a16:colId xmlns:a16="http://schemas.microsoft.com/office/drawing/2014/main" val="20000"/>
                    </a:ext>
                  </a:extLst>
                </a:gridCol>
                <a:gridCol w="839085">
                  <a:extLst>
                    <a:ext uri="{9D8B030D-6E8A-4147-A177-3AD203B41FA5}">
                      <a16:colId xmlns:a16="http://schemas.microsoft.com/office/drawing/2014/main" val="20001"/>
                    </a:ext>
                  </a:extLst>
                </a:gridCol>
                <a:gridCol w="984631">
                  <a:extLst>
                    <a:ext uri="{9D8B030D-6E8A-4147-A177-3AD203B41FA5}">
                      <a16:colId xmlns:a16="http://schemas.microsoft.com/office/drawing/2014/main" val="20002"/>
                    </a:ext>
                  </a:extLst>
                </a:gridCol>
              </a:tblGrid>
              <a:tr h="286616">
                <a:tc>
                  <a:txBody>
                    <a:bodyPr/>
                    <a:lstStyle/>
                    <a:p>
                      <a:r>
                        <a:rPr lang="ko-KR" sz="1300" b="1" i="0" baseline="0" dirty="0">
                          <a:latin typeface="Amazon Ember" panose="020B0603020204020204" pitchFamily="34" charset="0"/>
                          <a:ea typeface="Malgun Gothic" panose="020B0503020000020004" pitchFamily="34" charset="-127"/>
                        </a:rPr>
                        <a:t>사용자</a:t>
                      </a:r>
                      <a:endParaRPr lang="ko-KR" sz="1300" b="1" i="0" baseline="0" dirty="0">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r>
                        <a:rPr lang="ko-KR" sz="1300" b="1" i="0" baseline="0" dirty="0">
                          <a:latin typeface="Amazon Ember" panose="020B0603020204020204" pitchFamily="34" charset="0"/>
                          <a:ea typeface="Malgun Gothic" panose="020B0503020000020004" pitchFamily="34" charset="-127"/>
                        </a:rPr>
                        <a:t>noteID</a:t>
                      </a:r>
                      <a:endParaRPr lang="ko-KR" sz="900" b="1" i="0" baseline="0" dirty="0">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r>
                        <a:rPr lang="ko-KR" sz="1300" b="1" i="0" baseline="0" dirty="0">
                          <a:latin typeface="Amazon Ember" panose="020B0603020204020204" pitchFamily="34" charset="0"/>
                          <a:ea typeface="Malgun Gothic" panose="020B0503020000020004" pitchFamily="34" charset="-127"/>
                        </a:rPr>
                        <a:t>참고</a:t>
                      </a:r>
                      <a:endParaRPr lang="ko-KR" sz="1300" b="1" i="0" baseline="0" dirty="0">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245976">
                <a:tc>
                  <a:txBody>
                    <a:bodyPr/>
                    <a:lstStyle/>
                    <a:p>
                      <a:r>
                        <a:rPr lang="ko-KR" sz="1100" b="0" i="0" baseline="0" dirty="0">
                          <a:solidFill>
                            <a:schemeClr val="tx1"/>
                          </a:solidFill>
                          <a:latin typeface="Amazon Ember" panose="020B0603020204020204" pitchFamily="34" charset="0"/>
                          <a:ea typeface="Malgun Gothic" panose="020B0503020000020004" pitchFamily="34" charset="-127"/>
                        </a:rPr>
                        <a:t>AAA</a:t>
                      </a:r>
                      <a:endParaRPr lang="ko-KR" sz="1100" b="0" i="0" baseline="0" dirty="0">
                        <a:solidFill>
                          <a:schemeClr val="tx1"/>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100" b="0" i="0" baseline="0" dirty="0">
                          <a:solidFill>
                            <a:schemeClr val="tx1"/>
                          </a:solidFill>
                          <a:latin typeface="Amazon Ember" panose="020B0603020204020204" pitchFamily="34" charset="0"/>
                          <a:ea typeface="Malgun Gothic" panose="020B0503020000020004" pitchFamily="34" charset="-127"/>
                        </a:rPr>
                        <a:t>123A</a:t>
                      </a:r>
                      <a:endParaRPr lang="ko-KR" sz="1100" b="0" i="0" baseline="0" dirty="0">
                        <a:solidFill>
                          <a:schemeClr val="tx1"/>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100" b="0" i="0" baseline="0" dirty="0">
                          <a:solidFill>
                            <a:schemeClr val="tx1"/>
                          </a:solidFill>
                          <a:latin typeface="Amazon Ember" panose="020B0603020204020204" pitchFamily="34" charset="0"/>
                          <a:ea typeface="Malgun Gothic" panose="020B0503020000020004" pitchFamily="34" charset="-127"/>
                        </a:rPr>
                        <a:t>커피 구입</a:t>
                      </a:r>
                      <a:endParaRPr lang="ko-KR" sz="1100" b="0" i="0" baseline="0" dirty="0">
                        <a:solidFill>
                          <a:schemeClr val="tx1"/>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5976">
                <a:tc>
                  <a:txBody>
                    <a:bodyPr/>
                    <a:lstStyle/>
                    <a:p>
                      <a:r>
                        <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rPr>
                        <a:t>AAA</a:t>
                      </a:r>
                      <a:endPar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rPr>
                        <a:t>45B</a:t>
                      </a:r>
                      <a:endPar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rPr>
                        <a:t>우유 구입</a:t>
                      </a:r>
                      <a:endPar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5976">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5976">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45976">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61054986"/>
              </p:ext>
            </p:extLst>
          </p:nvPr>
        </p:nvGraphicFramePr>
        <p:xfrm>
          <a:off x="8485940" y="4345733"/>
          <a:ext cx="2751348" cy="1541896"/>
        </p:xfrm>
        <a:graphic>
          <a:graphicData uri="http://schemas.openxmlformats.org/drawingml/2006/table">
            <a:tbl>
              <a:tblPr firstRow="1" bandRow="1">
                <a:effectLst/>
                <a:tableStyleId>{69012ECD-51FC-41F1-AA8D-1B2483CD663E}</a:tableStyleId>
              </a:tblPr>
              <a:tblGrid>
                <a:gridCol w="927632">
                  <a:extLst>
                    <a:ext uri="{9D8B030D-6E8A-4147-A177-3AD203B41FA5}">
                      <a16:colId xmlns:a16="http://schemas.microsoft.com/office/drawing/2014/main" val="20000"/>
                    </a:ext>
                  </a:extLst>
                </a:gridCol>
                <a:gridCol w="839085">
                  <a:extLst>
                    <a:ext uri="{9D8B030D-6E8A-4147-A177-3AD203B41FA5}">
                      <a16:colId xmlns:a16="http://schemas.microsoft.com/office/drawing/2014/main" val="20001"/>
                    </a:ext>
                  </a:extLst>
                </a:gridCol>
                <a:gridCol w="984631">
                  <a:extLst>
                    <a:ext uri="{9D8B030D-6E8A-4147-A177-3AD203B41FA5}">
                      <a16:colId xmlns:a16="http://schemas.microsoft.com/office/drawing/2014/main" val="20002"/>
                    </a:ext>
                  </a:extLst>
                </a:gridCol>
              </a:tblGrid>
              <a:tr h="286616">
                <a:tc>
                  <a:txBody>
                    <a:bodyPr/>
                    <a:lstStyle/>
                    <a:p>
                      <a:r>
                        <a:rPr lang="ko-KR" sz="1300" b="1" i="0" baseline="0" dirty="0">
                          <a:latin typeface="Amazon Ember" panose="020B0603020204020204" pitchFamily="34" charset="0"/>
                          <a:ea typeface="Malgun Gothic" panose="020B0503020000020004" pitchFamily="34" charset="-127"/>
                        </a:rPr>
                        <a:t>사용자</a:t>
                      </a:r>
                      <a:endParaRPr lang="ko-KR" sz="1300" b="1" i="0" baseline="0" dirty="0">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r>
                        <a:rPr lang="ko-KR" sz="1300" b="1" i="0" baseline="0" dirty="0">
                          <a:latin typeface="Amazon Ember" panose="020B0603020204020204" pitchFamily="34" charset="0"/>
                          <a:ea typeface="Malgun Gothic" panose="020B0503020000020004" pitchFamily="34" charset="-127"/>
                        </a:rPr>
                        <a:t>noteID</a:t>
                      </a:r>
                      <a:endParaRPr lang="ko-KR" sz="900" b="1" i="0" baseline="0" dirty="0">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r>
                        <a:rPr lang="ko-KR" sz="1300" b="1" i="0" baseline="0" dirty="0">
                          <a:latin typeface="Amazon Ember" panose="020B0603020204020204" pitchFamily="34" charset="0"/>
                          <a:ea typeface="Malgun Gothic" panose="020B0503020000020004" pitchFamily="34" charset="-127"/>
                        </a:rPr>
                        <a:t>참고</a:t>
                      </a:r>
                      <a:endParaRPr lang="ko-KR" sz="1300" b="1" i="0" baseline="0" dirty="0">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245976">
                <a:tc>
                  <a:txBody>
                    <a:bodyPr/>
                    <a:lstStyle/>
                    <a:p>
                      <a:r>
                        <a:rPr lang="ko-KR" sz="1100" b="0" i="0" baseline="0" dirty="0">
                          <a:solidFill>
                            <a:schemeClr val="tx1"/>
                          </a:solidFill>
                          <a:latin typeface="Amazon Ember" panose="020B0603020204020204" pitchFamily="34" charset="0"/>
                          <a:ea typeface="Malgun Gothic" panose="020B0503020000020004" pitchFamily="34" charset="-127"/>
                        </a:rPr>
                        <a:t>AAA</a:t>
                      </a:r>
                      <a:endParaRPr lang="ko-KR" sz="1100" b="0" i="0" baseline="0" dirty="0">
                        <a:solidFill>
                          <a:schemeClr val="tx1"/>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100" b="0" i="0" baseline="0" dirty="0">
                          <a:solidFill>
                            <a:schemeClr val="tx1"/>
                          </a:solidFill>
                          <a:latin typeface="Amazon Ember" panose="020B0603020204020204" pitchFamily="34" charset="0"/>
                          <a:ea typeface="Malgun Gothic" panose="020B0503020000020004" pitchFamily="34" charset="-127"/>
                        </a:rPr>
                        <a:t>123A</a:t>
                      </a:r>
                      <a:endParaRPr lang="ko-KR" sz="1100" b="0" i="0" baseline="0" dirty="0">
                        <a:solidFill>
                          <a:schemeClr val="tx1"/>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100" b="0" i="0" baseline="0" dirty="0">
                          <a:solidFill>
                            <a:schemeClr val="tx1"/>
                          </a:solidFill>
                          <a:latin typeface="Amazon Ember" panose="020B0603020204020204" pitchFamily="34" charset="0"/>
                          <a:ea typeface="Malgun Gothic" panose="020B0503020000020004" pitchFamily="34" charset="-127"/>
                        </a:rPr>
                        <a:t>커피 구입</a:t>
                      </a:r>
                      <a:endParaRPr lang="ko-KR" sz="1100" b="0" i="0" baseline="0" dirty="0">
                        <a:solidFill>
                          <a:schemeClr val="tx1"/>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5976">
                <a:tc>
                  <a:txBody>
                    <a:bodyPr/>
                    <a:lstStyle/>
                    <a:p>
                      <a:r>
                        <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rPr>
                        <a:t>AAA</a:t>
                      </a:r>
                      <a:endPar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rPr>
                        <a:t>45B</a:t>
                      </a:r>
                      <a:endPar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rPr>
                        <a:t>우유 구입</a:t>
                      </a:r>
                      <a:endParaRPr lang="ko-KR" sz="1100" b="1" i="0" baseline="0" dirty="0">
                        <a:solidFill>
                          <a:schemeClr val="accent6">
                            <a:lumMod val="60000"/>
                            <a:lumOff val="40000"/>
                          </a:schemeClr>
                        </a:solidFill>
                        <a:latin typeface="Amazon Ember" panose="020B0603020204020204" pitchFamily="34" charset="0"/>
                        <a:ea typeface="Malgun Gothic" panose="020B0503020000020004" pitchFamily="34" charset="-127"/>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5976">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5976">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45976">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0" i="0" baseline="0" dirty="0">
                        <a:latin typeface="Amazon Ember" panose="020B0603020204020204" pitchFamily="34" charset="0"/>
                        <a:ea typeface="Malgun Gothic" panose="020B0503020000020004" pitchFamily="34" charset="-127"/>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7"/>
          <p:cNvSpPr txBox="1"/>
          <p:nvPr/>
        </p:nvSpPr>
        <p:spPr>
          <a:xfrm>
            <a:off x="2043703" y="4488485"/>
            <a:ext cx="1183336" cy="666977"/>
          </a:xfrm>
          <a:prstGeom prst="rect">
            <a:avLst/>
          </a:prstGeom>
          <a:noFill/>
        </p:spPr>
        <p:txBody>
          <a:bodyPr wrap="none" rtlCol="0">
            <a:spAutoFit/>
          </a:bodyPr>
          <a:lstStyle/>
          <a:p>
            <a:pPr algn="ctr"/>
            <a:r>
              <a:rPr lang="ko-KR" sz="1867" dirty="0">
                <a:latin typeface="Amazon Ember Light" charset="0"/>
                <a:ea typeface="Malgun Gothic Semilight" panose="020B0502040204020203" pitchFamily="34" charset="-128"/>
              </a:rPr>
              <a:t>복제본</a:t>
            </a:r>
          </a:p>
          <a:p>
            <a:pPr algn="ctr"/>
            <a:r>
              <a:rPr lang="ko-KR" sz="1867" dirty="0">
                <a:latin typeface="Amazon Ember Light" charset="0"/>
                <a:ea typeface="Malgun Gothic Semilight" panose="020B0502040204020203" pitchFamily="34" charset="-128"/>
              </a:rPr>
              <a:t>us-east-1</a:t>
            </a:r>
          </a:p>
        </p:txBody>
      </p:sp>
      <p:sp>
        <p:nvSpPr>
          <p:cNvPr id="9" name="TextBox 8"/>
          <p:cNvSpPr txBox="1"/>
          <p:nvPr/>
        </p:nvSpPr>
        <p:spPr>
          <a:xfrm>
            <a:off x="9249903" y="5862230"/>
            <a:ext cx="1223412" cy="666977"/>
          </a:xfrm>
          <a:prstGeom prst="rect">
            <a:avLst/>
          </a:prstGeom>
          <a:noFill/>
        </p:spPr>
        <p:txBody>
          <a:bodyPr wrap="none" rtlCol="0">
            <a:spAutoFit/>
          </a:bodyPr>
          <a:lstStyle/>
          <a:p>
            <a:pPr algn="ctr"/>
            <a:r>
              <a:rPr lang="ko-KR" sz="1867" dirty="0">
                <a:latin typeface="Amazon Ember Light" charset="0"/>
                <a:ea typeface="Malgun Gothic Semilight" panose="020B0502040204020203" pitchFamily="34" charset="-128"/>
              </a:rPr>
              <a:t>복제본</a:t>
            </a:r>
          </a:p>
          <a:p>
            <a:pPr algn="ctr"/>
            <a:r>
              <a:rPr lang="ko-KR" sz="1867" dirty="0">
                <a:latin typeface="Amazon Ember Light" charset="0"/>
                <a:ea typeface="Malgun Gothic Semilight" panose="020B0502040204020203" pitchFamily="34" charset="-128"/>
              </a:rPr>
              <a:t>us-west-2</a:t>
            </a:r>
          </a:p>
        </p:txBody>
      </p:sp>
      <p:sp>
        <p:nvSpPr>
          <p:cNvPr id="10" name="TextBox 9"/>
          <p:cNvSpPr txBox="1"/>
          <p:nvPr/>
        </p:nvSpPr>
        <p:spPr>
          <a:xfrm>
            <a:off x="9120863" y="3508917"/>
            <a:ext cx="1481496" cy="666977"/>
          </a:xfrm>
          <a:prstGeom prst="rect">
            <a:avLst/>
          </a:prstGeom>
          <a:noFill/>
        </p:spPr>
        <p:txBody>
          <a:bodyPr wrap="none" rtlCol="0">
            <a:spAutoFit/>
          </a:bodyPr>
          <a:lstStyle/>
          <a:p>
            <a:pPr algn="ctr"/>
            <a:r>
              <a:rPr lang="ko-KR" sz="1867" dirty="0">
                <a:latin typeface="Amazon Ember Light" charset="0"/>
                <a:ea typeface="Malgun Gothic Semilight" panose="020B0502040204020203" pitchFamily="34" charset="-128"/>
              </a:rPr>
              <a:t>복제본</a:t>
            </a:r>
          </a:p>
          <a:p>
            <a:pPr algn="ctr"/>
            <a:r>
              <a:rPr lang="ko-KR" sz="1867" dirty="0">
                <a:latin typeface="Amazon Ember Light" charset="0"/>
                <a:ea typeface="Malgun Gothic Semilight" panose="020B0502040204020203" pitchFamily="34" charset="-128"/>
              </a:rPr>
              <a:t>eu-central-1</a:t>
            </a:r>
          </a:p>
        </p:txBody>
      </p:sp>
      <p:graphicFrame>
        <p:nvGraphicFramePr>
          <p:cNvPr id="11" name="Table 10"/>
          <p:cNvGraphicFramePr>
            <a:graphicFrameLocks noGrp="1"/>
          </p:cNvGraphicFramePr>
          <p:nvPr>
            <p:extLst>
              <p:ext uri="{D42A27DB-BD31-4B8C-83A1-F6EECF244321}">
                <p14:modId xmlns:p14="http://schemas.microsoft.com/office/powerpoint/2010/main" val="817005816"/>
              </p:ext>
            </p:extLst>
          </p:nvPr>
        </p:nvGraphicFramePr>
        <p:xfrm>
          <a:off x="4870990" y="1980153"/>
          <a:ext cx="1976692" cy="350520"/>
        </p:xfrm>
        <a:graphic>
          <a:graphicData uri="http://schemas.openxmlformats.org/drawingml/2006/table">
            <a:tbl>
              <a:tblPr firstRow="1" bandRow="1">
                <a:effectLst/>
                <a:tableStyleId>{69012ECD-51FC-41F1-AA8D-1B2483CD663E}</a:tableStyleId>
              </a:tblPr>
              <a:tblGrid>
                <a:gridCol w="490807">
                  <a:extLst>
                    <a:ext uri="{9D8B030D-6E8A-4147-A177-3AD203B41FA5}">
                      <a16:colId xmlns:a16="http://schemas.microsoft.com/office/drawing/2014/main" val="20000"/>
                    </a:ext>
                  </a:extLst>
                </a:gridCol>
                <a:gridCol w="443957">
                  <a:extLst>
                    <a:ext uri="{9D8B030D-6E8A-4147-A177-3AD203B41FA5}">
                      <a16:colId xmlns:a16="http://schemas.microsoft.com/office/drawing/2014/main" val="20001"/>
                    </a:ext>
                  </a:extLst>
                </a:gridCol>
                <a:gridCol w="520964">
                  <a:extLst>
                    <a:ext uri="{9D8B030D-6E8A-4147-A177-3AD203B41FA5}">
                      <a16:colId xmlns:a16="http://schemas.microsoft.com/office/drawing/2014/main" val="20002"/>
                    </a:ext>
                  </a:extLst>
                </a:gridCol>
                <a:gridCol w="520964">
                  <a:extLst>
                    <a:ext uri="{9D8B030D-6E8A-4147-A177-3AD203B41FA5}">
                      <a16:colId xmlns:a16="http://schemas.microsoft.com/office/drawing/2014/main" val="20003"/>
                    </a:ext>
                  </a:extLst>
                </a:gridCol>
              </a:tblGrid>
              <a:tr h="345440">
                <a:tc>
                  <a:txBody>
                    <a:bodyPr/>
                    <a:lstStyle/>
                    <a:p>
                      <a:endParaRPr lang="en-US" sz="15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5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sz="15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5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4754066" y="2335823"/>
            <a:ext cx="2146742" cy="379656"/>
          </a:xfrm>
          <a:prstGeom prst="rect">
            <a:avLst/>
          </a:prstGeom>
          <a:noFill/>
        </p:spPr>
        <p:txBody>
          <a:bodyPr wrap="none" rtlCol="0">
            <a:spAutoFit/>
          </a:bodyPr>
          <a:lstStyle/>
          <a:p>
            <a:r>
              <a:rPr lang="ko-KR" sz="1867" dirty="0">
                <a:latin typeface="Amazon Ember Light" charset="0"/>
                <a:ea typeface="Malgun Gothic Semilight" panose="020B0502040204020203" pitchFamily="34" charset="-128"/>
              </a:rPr>
              <a:t>DynamoDB 스트림</a:t>
            </a:r>
          </a:p>
        </p:txBody>
      </p:sp>
      <p:grpSp>
        <p:nvGrpSpPr>
          <p:cNvPr id="15" name="Group 14"/>
          <p:cNvGrpSpPr/>
          <p:nvPr/>
        </p:nvGrpSpPr>
        <p:grpSpPr>
          <a:xfrm>
            <a:off x="624697" y="1440479"/>
            <a:ext cx="406400" cy="406400"/>
            <a:chOff x="685800" y="1206500"/>
            <a:chExt cx="304800" cy="304800"/>
          </a:xfrm>
        </p:grpSpPr>
        <p:sp>
          <p:nvSpPr>
            <p:cNvPr id="13" name="Oval 12"/>
            <p:cNvSpPr/>
            <p:nvPr/>
          </p:nvSpPr>
          <p:spPr>
            <a:xfrm>
              <a:off x="685800" y="1206500"/>
              <a:ext cx="304800" cy="304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14" name="TextBox 13"/>
            <p:cNvSpPr txBox="1"/>
            <p:nvPr/>
          </p:nvSpPr>
          <p:spPr>
            <a:xfrm>
              <a:off x="726270" y="1231942"/>
              <a:ext cx="228669" cy="253916"/>
            </a:xfrm>
            <a:prstGeom prst="rect">
              <a:avLst/>
            </a:prstGeom>
            <a:noFill/>
          </p:spPr>
          <p:txBody>
            <a:bodyPr wrap="none" rtlCol="0">
              <a:spAutoFit/>
            </a:bodyPr>
            <a:lstStyle/>
            <a:p>
              <a:r>
                <a:rPr lang="ko-KR" sz="1600" dirty="0">
                  <a:solidFill>
                    <a:schemeClr val="bg1"/>
                  </a:solidFill>
                  <a:latin typeface="Amazon Ember Light" charset="0"/>
                  <a:ea typeface="Malgun Gothic Semilight" panose="020B0502040204020203" pitchFamily="34" charset="-128"/>
                </a:rPr>
                <a:t>1</a:t>
              </a:r>
            </a:p>
          </p:txBody>
        </p:sp>
      </p:grpSp>
      <p:grpSp>
        <p:nvGrpSpPr>
          <p:cNvPr id="16" name="Group 15"/>
          <p:cNvGrpSpPr/>
          <p:nvPr/>
        </p:nvGrpSpPr>
        <p:grpSpPr>
          <a:xfrm>
            <a:off x="4870989" y="1459012"/>
            <a:ext cx="406400" cy="406400"/>
            <a:chOff x="685800" y="1206500"/>
            <a:chExt cx="304800" cy="304800"/>
          </a:xfrm>
        </p:grpSpPr>
        <p:sp>
          <p:nvSpPr>
            <p:cNvPr id="17" name="Oval 16"/>
            <p:cNvSpPr/>
            <p:nvPr/>
          </p:nvSpPr>
          <p:spPr>
            <a:xfrm>
              <a:off x="685800" y="1206500"/>
              <a:ext cx="304800" cy="304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18" name="TextBox 17"/>
            <p:cNvSpPr txBox="1"/>
            <p:nvPr/>
          </p:nvSpPr>
          <p:spPr>
            <a:xfrm>
              <a:off x="726270" y="1231942"/>
              <a:ext cx="228669" cy="253916"/>
            </a:xfrm>
            <a:prstGeom prst="rect">
              <a:avLst/>
            </a:prstGeom>
            <a:noFill/>
          </p:spPr>
          <p:txBody>
            <a:bodyPr wrap="none" rtlCol="0">
              <a:spAutoFit/>
            </a:bodyPr>
            <a:lstStyle/>
            <a:p>
              <a:r>
                <a:rPr lang="ko-KR" sz="1600" dirty="0">
                  <a:solidFill>
                    <a:schemeClr val="bg1"/>
                  </a:solidFill>
                  <a:latin typeface="Amazon Ember Light" charset="0"/>
                  <a:ea typeface="Malgun Gothic Semilight" panose="020B0502040204020203" pitchFamily="34" charset="-128"/>
                </a:rPr>
                <a:t>2</a:t>
              </a:r>
            </a:p>
          </p:txBody>
        </p:sp>
      </p:grpSp>
      <p:grpSp>
        <p:nvGrpSpPr>
          <p:cNvPr id="19" name="Group 18"/>
          <p:cNvGrpSpPr/>
          <p:nvPr/>
        </p:nvGrpSpPr>
        <p:grpSpPr>
          <a:xfrm>
            <a:off x="8485939" y="1440479"/>
            <a:ext cx="406400" cy="406400"/>
            <a:chOff x="685800" y="1206500"/>
            <a:chExt cx="304800" cy="304800"/>
          </a:xfrm>
        </p:grpSpPr>
        <p:sp>
          <p:nvSpPr>
            <p:cNvPr id="20" name="Oval 19"/>
            <p:cNvSpPr/>
            <p:nvPr/>
          </p:nvSpPr>
          <p:spPr>
            <a:xfrm>
              <a:off x="685800" y="1206500"/>
              <a:ext cx="304800" cy="304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21" name="TextBox 20"/>
            <p:cNvSpPr txBox="1"/>
            <p:nvPr/>
          </p:nvSpPr>
          <p:spPr>
            <a:xfrm>
              <a:off x="726270" y="1231942"/>
              <a:ext cx="228669" cy="253916"/>
            </a:xfrm>
            <a:prstGeom prst="rect">
              <a:avLst/>
            </a:prstGeom>
            <a:noFill/>
          </p:spPr>
          <p:txBody>
            <a:bodyPr wrap="none" rtlCol="0">
              <a:spAutoFit/>
            </a:bodyPr>
            <a:lstStyle/>
            <a:p>
              <a:r>
                <a:rPr lang="ko-KR" sz="1600" dirty="0">
                  <a:solidFill>
                    <a:schemeClr val="bg1"/>
                  </a:solidFill>
                  <a:latin typeface="Amazon Ember Light" charset="0"/>
                  <a:ea typeface="Malgun Gothic Semilight" panose="020B0502040204020203" pitchFamily="34" charset="-128"/>
                </a:rPr>
                <a:t>3</a:t>
              </a:r>
            </a:p>
          </p:txBody>
        </p:sp>
      </p:grpSp>
      <p:sp>
        <p:nvSpPr>
          <p:cNvPr id="25" name="Title 1"/>
          <p:cNvSpPr>
            <a:spLocks noGrp="1"/>
          </p:cNvSpPr>
          <p:nvPr>
            <p:ph type="title"/>
          </p:nvPr>
        </p:nvSpPr>
        <p:spPr>
          <a:xfrm>
            <a:off x="238539" y="263527"/>
            <a:ext cx="11115261" cy="779463"/>
          </a:xfrm>
        </p:spPr>
        <p:txBody>
          <a:bodyPr/>
          <a:lstStyle/>
          <a:p>
            <a:r>
              <a:rPr lang="ko-KR" dirty="0">
                <a:solidFill>
                  <a:schemeClr val="tx1"/>
                </a:solidFill>
                <a:ea typeface="Malgun Gothic Semilight" panose="020B0502040204020203" pitchFamily="34" charset="-128"/>
              </a:rPr>
              <a:t>글로벌 테이블</a:t>
            </a:r>
          </a:p>
        </p:txBody>
      </p:sp>
    </p:spTree>
    <p:extLst>
      <p:ext uri="{BB962C8B-B14F-4D97-AF65-F5344CB8AC3E}">
        <p14:creationId xmlns:p14="http://schemas.microsoft.com/office/powerpoint/2010/main" val="1848058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4151" y="2604061"/>
            <a:ext cx="1074465" cy="1056849"/>
          </a:xfrm>
          <a:prstGeom prst="rect">
            <a:avLst/>
          </a:prstGeom>
        </p:spPr>
      </p:pic>
      <p:sp>
        <p:nvSpPr>
          <p:cNvPr id="102" name="Rectangle 101"/>
          <p:cNvSpPr/>
          <p:nvPr/>
        </p:nvSpPr>
        <p:spPr>
          <a:xfrm>
            <a:off x="2128295" y="3604225"/>
            <a:ext cx="1636479" cy="8590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ko-KR" b="1" dirty="0">
                <a:solidFill>
                  <a:schemeClr val="accent6">
                    <a:lumMod val="60000"/>
                    <a:lumOff val="40000"/>
                  </a:schemeClr>
                </a:solidFill>
                <a:latin typeface="Amazon Ember" charset="0"/>
                <a:ea typeface="Malgun Gothic" panose="020B0503020000020004" pitchFamily="34" charset="-127"/>
              </a:rPr>
              <a:t>견고한 일관성</a:t>
            </a:r>
            <a:endParaRPr lang="ko-KR" b="1" dirty="0">
              <a:solidFill>
                <a:schemeClr val="accent6">
                  <a:lumMod val="60000"/>
                  <a:lumOff val="40000"/>
                </a:schemeClr>
              </a:solidFill>
              <a:latin typeface="Malgun Gothic" panose="020B0503020000020004" pitchFamily="34" charset="-127"/>
              <a:ea typeface="Malgun Gothic" panose="020B0503020000020004" pitchFamily="34" charset="-127"/>
              <a:cs typeface="Amazon Ember" charset="0"/>
            </a:endParaRPr>
          </a:p>
        </p:txBody>
      </p:sp>
      <p:sp>
        <p:nvSpPr>
          <p:cNvPr id="24" name="Rounded Rectangle 23"/>
          <p:cNvSpPr/>
          <p:nvPr/>
        </p:nvSpPr>
        <p:spPr>
          <a:xfrm>
            <a:off x="1904711" y="2189150"/>
            <a:ext cx="3742919" cy="370223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charset="0"/>
              <a:ea typeface="Amazon Ember Light" charset="0"/>
              <a:cs typeface="Amazon Ember Light" charset="0"/>
            </a:endParaRPr>
          </a:p>
        </p:txBody>
      </p:sp>
      <p:sp>
        <p:nvSpPr>
          <p:cNvPr id="25" name="TextBox 33"/>
          <p:cNvSpPr txBox="1">
            <a:spLocks noChangeArrowheads="1"/>
          </p:cNvSpPr>
          <p:nvPr/>
        </p:nvSpPr>
        <p:spPr bwMode="auto">
          <a:xfrm>
            <a:off x="2739002" y="5474488"/>
            <a:ext cx="2074333" cy="379656"/>
          </a:xfrm>
          <a:prstGeom prst="rect">
            <a:avLst/>
          </a:prstGeom>
          <a:noFill/>
          <a:ln w="9525">
            <a:noFill/>
            <a:miter lim="800000"/>
            <a:headEnd/>
            <a:tailEnd/>
          </a:ln>
        </p:spPr>
        <p:txBody>
          <a:bodyPr>
            <a:spAutoFit/>
          </a:bodyPr>
          <a:lstStyle/>
          <a:p>
            <a:pPr algn="ctr"/>
            <a:r>
              <a:rPr lang="ko-KR" sz="1867" dirty="0">
                <a:latin typeface="Amazon Ember Light" charset="0"/>
                <a:ea typeface="Malgun Gothic Semilight" panose="020B0502040204020203" pitchFamily="34" charset="-128"/>
              </a:rPr>
              <a:t>us-east-1</a:t>
            </a:r>
          </a:p>
        </p:txBody>
      </p:sp>
      <p:sp>
        <p:nvSpPr>
          <p:cNvPr id="26" name="Rounded Rectangle 25"/>
          <p:cNvSpPr/>
          <p:nvPr/>
        </p:nvSpPr>
        <p:spPr>
          <a:xfrm>
            <a:off x="6426532" y="2182622"/>
            <a:ext cx="3742919" cy="370223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charset="0"/>
              <a:ea typeface="Amazon Ember Light" charset="0"/>
              <a:cs typeface="Amazon Ember Light" charset="0"/>
            </a:endParaRPr>
          </a:p>
        </p:txBody>
      </p:sp>
      <p:sp>
        <p:nvSpPr>
          <p:cNvPr id="27" name="TextBox 33"/>
          <p:cNvSpPr txBox="1">
            <a:spLocks noChangeArrowheads="1"/>
          </p:cNvSpPr>
          <p:nvPr/>
        </p:nvSpPr>
        <p:spPr bwMode="auto">
          <a:xfrm>
            <a:off x="7260824" y="5467960"/>
            <a:ext cx="2074333" cy="379656"/>
          </a:xfrm>
          <a:prstGeom prst="rect">
            <a:avLst/>
          </a:prstGeom>
          <a:noFill/>
          <a:ln w="9525">
            <a:noFill/>
            <a:miter lim="800000"/>
            <a:headEnd/>
            <a:tailEnd/>
          </a:ln>
        </p:spPr>
        <p:txBody>
          <a:bodyPr>
            <a:spAutoFit/>
          </a:bodyPr>
          <a:lstStyle/>
          <a:p>
            <a:pPr algn="ctr"/>
            <a:r>
              <a:rPr lang="ko-KR" sz="1867" dirty="0">
                <a:latin typeface="Amazon Ember Light" charset="0"/>
                <a:ea typeface="Malgun Gothic Semilight" panose="020B0502040204020203" pitchFamily="34" charset="-128"/>
              </a:rPr>
              <a:t>us-west-2</a:t>
            </a: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936" y="2602255"/>
            <a:ext cx="1074465" cy="1056849"/>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583" y="4191483"/>
            <a:ext cx="1323169" cy="1323169"/>
          </a:xfrm>
          <a:prstGeom prst="rect">
            <a:avLst/>
          </a:prstGeom>
        </p:spPr>
      </p:pic>
      <p:cxnSp>
        <p:nvCxnSpPr>
          <p:cNvPr id="7" name="Straight Arrow Connector 6"/>
          <p:cNvCxnSpPr/>
          <p:nvPr/>
        </p:nvCxnSpPr>
        <p:spPr>
          <a:xfrm flipH="1">
            <a:off x="3776167" y="3699268"/>
            <a:ext cx="1" cy="532379"/>
          </a:xfrm>
          <a:prstGeom prst="straightConnector1">
            <a:avLst/>
          </a:prstGeom>
          <a:ln w="3810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4270342" y="3260682"/>
            <a:ext cx="3412125" cy="1155345"/>
          </a:xfrm>
          <a:prstGeom prst="straightConnector1">
            <a:avLst/>
          </a:prstGeom>
          <a:ln w="38100">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6325268" y="3534297"/>
            <a:ext cx="1636479" cy="8590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ko-KR" b="1" dirty="0">
                <a:solidFill>
                  <a:schemeClr val="accent4"/>
                </a:solidFill>
                <a:latin typeface="Amazon Ember" charset="0"/>
                <a:ea typeface="Malgun Gothic" panose="020B0503020000020004" pitchFamily="34" charset="-127"/>
              </a:rPr>
              <a:t>최종 일관성</a:t>
            </a:r>
            <a:endParaRPr lang="ko-KR" b="1" dirty="0">
              <a:solidFill>
                <a:schemeClr val="accent4"/>
              </a:solidFill>
              <a:latin typeface="Malgun Gothic" panose="020B0503020000020004" pitchFamily="34" charset="-127"/>
              <a:ea typeface="Malgun Gothic" panose="020B0503020000020004" pitchFamily="34" charset="-127"/>
              <a:cs typeface="Amazon Ember" charset="0"/>
            </a:endParaRPr>
          </a:p>
        </p:txBody>
      </p:sp>
      <p:sp>
        <p:nvSpPr>
          <p:cNvPr id="17" name="Title 3"/>
          <p:cNvSpPr>
            <a:spLocks noGrp="1"/>
          </p:cNvSpPr>
          <p:nvPr>
            <p:ph type="title"/>
          </p:nvPr>
        </p:nvSpPr>
        <p:spPr>
          <a:xfrm>
            <a:off x="238539" y="263527"/>
            <a:ext cx="11115261" cy="779463"/>
          </a:xfrm>
        </p:spPr>
        <p:txBody>
          <a:bodyPr/>
          <a:lstStyle/>
          <a:p>
            <a:r>
              <a:rPr lang="ko-KR" dirty="0">
                <a:solidFill>
                  <a:schemeClr val="tx1"/>
                </a:solidFill>
                <a:ea typeface="Malgun Gothic Semilight" panose="020B0502040204020203" pitchFamily="34" charset="-128"/>
              </a:rPr>
              <a:t>글로벌 테이블</a:t>
            </a:r>
          </a:p>
        </p:txBody>
      </p:sp>
    </p:spTree>
    <p:custDataLst>
      <p:tags r:id="rId1"/>
    </p:custDataLst>
    <p:extLst>
      <p:ext uri="{BB962C8B-B14F-4D97-AF65-F5344CB8AC3E}">
        <p14:creationId xmlns:p14="http://schemas.microsoft.com/office/powerpoint/2010/main" val="1152291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01179" y="3198322"/>
            <a:ext cx="1724955" cy="666977"/>
          </a:xfrm>
          <a:prstGeom prst="rect">
            <a:avLst/>
          </a:prstGeom>
          <a:noFill/>
        </p:spPr>
        <p:txBody>
          <a:bodyPr wrap="square" rtlCol="0">
            <a:spAutoFit/>
          </a:bodyPr>
          <a:lstStyle/>
          <a:p>
            <a:pPr algn="ctr"/>
            <a:r>
              <a:rPr lang="ko-KR" sz="1867" b="1" dirty="0">
                <a:latin typeface="Amazon Ember Light" charset="0"/>
                <a:ea typeface="Malgun Gothic Semilight" panose="020B0502040204020203" pitchFamily="34" charset="-128"/>
              </a:rPr>
              <a:t>11:21:04 PM</a:t>
            </a:r>
            <a:r>
              <a:rPr lang="ko-KR" sz="1867" dirty="0">
                <a:latin typeface="Amazon Ember Light" charset="0"/>
                <a:ea typeface="Malgun Gothic Semilight" panose="020B0502040204020203" pitchFamily="34" charset="-128"/>
              </a:rPr>
              <a:t>에 기록</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311" y="1999153"/>
            <a:ext cx="1928412" cy="189679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9645" y="4035702"/>
            <a:ext cx="1828800" cy="1828800"/>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8578" y="4035702"/>
            <a:ext cx="1828800" cy="1828800"/>
          </a:xfrm>
          <a:prstGeom prst="rect">
            <a:avLst/>
          </a:prstGeom>
        </p:spPr>
      </p:pic>
      <p:sp>
        <p:nvSpPr>
          <p:cNvPr id="24" name="TextBox 23"/>
          <p:cNvSpPr txBox="1"/>
          <p:nvPr/>
        </p:nvSpPr>
        <p:spPr>
          <a:xfrm>
            <a:off x="2591859" y="3198322"/>
            <a:ext cx="1744371" cy="666977"/>
          </a:xfrm>
          <a:prstGeom prst="rect">
            <a:avLst/>
          </a:prstGeom>
          <a:noFill/>
        </p:spPr>
        <p:txBody>
          <a:bodyPr wrap="square" rtlCol="0">
            <a:spAutoFit/>
          </a:bodyPr>
          <a:lstStyle/>
          <a:p>
            <a:pPr algn="ctr"/>
            <a:r>
              <a:rPr lang="ko-KR" sz="1867" b="1" dirty="0">
                <a:latin typeface="Amazon Ember Light" charset="0"/>
                <a:ea typeface="Malgun Gothic Semilight" panose="020B0502040204020203" pitchFamily="34" charset="-128"/>
              </a:rPr>
              <a:t>11:21:03 PM</a:t>
            </a:r>
            <a:r>
              <a:rPr lang="ko-KR" sz="1867" dirty="0">
                <a:latin typeface="Amazon Ember Light" charset="0"/>
                <a:ea typeface="Malgun Gothic Semilight" panose="020B0502040204020203" pitchFamily="34" charset="-128"/>
              </a:rPr>
              <a:t>에 기록</a:t>
            </a:r>
          </a:p>
        </p:txBody>
      </p:sp>
      <p:cxnSp>
        <p:nvCxnSpPr>
          <p:cNvPr id="26" name="Straight Arrow Connector 25"/>
          <p:cNvCxnSpPr/>
          <p:nvPr/>
        </p:nvCxnSpPr>
        <p:spPr>
          <a:xfrm flipH="1" flipV="1">
            <a:off x="6697722" y="3750205"/>
            <a:ext cx="881712" cy="449813"/>
          </a:xfrm>
          <a:prstGeom prst="straightConnector1">
            <a:avLst/>
          </a:prstGeom>
          <a:ln w="38100">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3910145" y="3750205"/>
            <a:ext cx="790291" cy="449812"/>
          </a:xfrm>
          <a:prstGeom prst="straightConnector1">
            <a:avLst/>
          </a:prstGeom>
          <a:ln w="38100">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Oval 38"/>
          <p:cNvSpPr/>
          <p:nvPr/>
        </p:nvSpPr>
        <p:spPr>
          <a:xfrm rot="2078823">
            <a:off x="3899312" y="2237495"/>
            <a:ext cx="5596820" cy="3212873"/>
          </a:xfrm>
          <a:prstGeom prst="ellipse">
            <a:avLst/>
          </a:prstGeom>
          <a:noFill/>
          <a:ln w="38100">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40" name="TextBox 39"/>
          <p:cNvSpPr txBox="1"/>
          <p:nvPr/>
        </p:nvSpPr>
        <p:spPr>
          <a:xfrm>
            <a:off x="8113601" y="2110768"/>
            <a:ext cx="2640466" cy="543675"/>
          </a:xfrm>
          <a:prstGeom prst="rect">
            <a:avLst/>
          </a:prstGeom>
          <a:noFill/>
        </p:spPr>
        <p:txBody>
          <a:bodyPr wrap="none" rtlCol="0">
            <a:spAutoFit/>
          </a:bodyPr>
          <a:lstStyle/>
          <a:p>
            <a:r>
              <a:rPr lang="ko-KR" sz="2933" b="1" dirty="0">
                <a:solidFill>
                  <a:schemeClr val="accent2"/>
                </a:solidFill>
                <a:latin typeface="Amazon Ember" charset="0"/>
                <a:ea typeface="Malgun Gothic" panose="020B0503020000020004" pitchFamily="34" charset="-127"/>
              </a:rPr>
              <a:t>최근 기록 성공</a:t>
            </a:r>
          </a:p>
        </p:txBody>
      </p:sp>
      <p:sp>
        <p:nvSpPr>
          <p:cNvPr id="15" name="Title 1"/>
          <p:cNvSpPr>
            <a:spLocks noGrp="1"/>
          </p:cNvSpPr>
          <p:nvPr>
            <p:ph type="title"/>
          </p:nvPr>
        </p:nvSpPr>
        <p:spPr>
          <a:xfrm>
            <a:off x="238539" y="263527"/>
            <a:ext cx="11115261" cy="779463"/>
          </a:xfrm>
        </p:spPr>
        <p:txBody>
          <a:bodyPr/>
          <a:lstStyle/>
          <a:p>
            <a:r>
              <a:rPr lang="ko-KR" dirty="0">
                <a:solidFill>
                  <a:schemeClr val="tx1"/>
                </a:solidFill>
                <a:ea typeface="Malgun Gothic Semilight" panose="020B0502040204020203" pitchFamily="34" charset="-128"/>
              </a:rPr>
              <a:t>글로벌 테이블</a:t>
            </a:r>
          </a:p>
        </p:txBody>
      </p:sp>
    </p:spTree>
    <p:extLst>
      <p:ext uri="{BB962C8B-B14F-4D97-AF65-F5344CB8AC3E}">
        <p14:creationId xmlns:p14="http://schemas.microsoft.com/office/powerpoint/2010/main" val="189281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40" y="263527"/>
            <a:ext cx="9352028" cy="779463"/>
          </a:xfrm>
        </p:spPr>
        <p:txBody>
          <a:bodyPr>
            <a:normAutofit fontScale="90000"/>
          </a:bodyPr>
          <a:lstStyle/>
          <a:p>
            <a:r>
              <a:rPr lang="ko-KR" dirty="0">
                <a:solidFill>
                  <a:schemeClr val="tx1"/>
                </a:solidFill>
                <a:ea typeface="Malgun Gothic Semilight" panose="020B0502040204020203" pitchFamily="34" charset="-128"/>
              </a:rPr>
              <a:t>SQL 데이터베이스와 NoSQL 데이터베이스 비교</a:t>
            </a:r>
          </a:p>
        </p:txBody>
      </p:sp>
      <p:graphicFrame>
        <p:nvGraphicFramePr>
          <p:cNvPr id="15" name="Table 14"/>
          <p:cNvGraphicFramePr>
            <a:graphicFrameLocks noGrp="1"/>
          </p:cNvGraphicFramePr>
          <p:nvPr>
            <p:extLst>
              <p:ext uri="{D42A27DB-BD31-4B8C-83A1-F6EECF244321}">
                <p14:modId xmlns:p14="http://schemas.microsoft.com/office/powerpoint/2010/main" val="3602716015"/>
              </p:ext>
            </p:extLst>
          </p:nvPr>
        </p:nvGraphicFramePr>
        <p:xfrm>
          <a:off x="612094" y="2057398"/>
          <a:ext cx="10533888" cy="3765711"/>
        </p:xfrm>
        <a:graphic>
          <a:graphicData uri="http://schemas.openxmlformats.org/drawingml/2006/table">
            <a:tbl>
              <a:tblPr firstRow="1" bandRow="1">
                <a:tableStyleId>{7E9639D4-E3E2-4D34-9284-5A2195B3D0D7}</a:tableStyleId>
              </a:tblPr>
              <a:tblGrid>
                <a:gridCol w="2257513">
                  <a:extLst>
                    <a:ext uri="{9D8B030D-6E8A-4147-A177-3AD203B41FA5}">
                      <a16:colId xmlns:a16="http://schemas.microsoft.com/office/drawing/2014/main" val="20000"/>
                    </a:ext>
                  </a:extLst>
                </a:gridCol>
                <a:gridCol w="4031488">
                  <a:extLst>
                    <a:ext uri="{9D8B030D-6E8A-4147-A177-3AD203B41FA5}">
                      <a16:colId xmlns:a16="http://schemas.microsoft.com/office/drawing/2014/main" val="20001"/>
                    </a:ext>
                  </a:extLst>
                </a:gridCol>
                <a:gridCol w="4244887">
                  <a:extLst>
                    <a:ext uri="{9D8B030D-6E8A-4147-A177-3AD203B41FA5}">
                      <a16:colId xmlns:a16="http://schemas.microsoft.com/office/drawing/2014/main" val="20002"/>
                    </a:ext>
                  </a:extLst>
                </a:gridCol>
              </a:tblGrid>
              <a:tr h="490600">
                <a:tc>
                  <a:txBody>
                    <a:bodyPr/>
                    <a:lstStyle/>
                    <a:p>
                      <a:pPr algn="r"/>
                      <a:endParaRPr lang="en-US" sz="2400" b="1"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ko-KR" sz="2400" b="0" i="0" baseline="0" dirty="0">
                          <a:latin typeface="Amazon Ember Light" charset="0"/>
                          <a:ea typeface="Malgun Gothic Semilight" panose="020B0502040204020203" pitchFamily="34" charset="-128"/>
                        </a:rPr>
                        <a:t>SQL 데이터베이스</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2400" b="0" i="0" baseline="0" dirty="0">
                          <a:latin typeface="Amazon Ember Light" charset="0"/>
                          <a:ea typeface="Malgun Gothic Semilight" panose="020B0502040204020203" pitchFamily="34" charset="-128"/>
                        </a:rPr>
                        <a:t>NoSQL 데이터베이스</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87235">
                <a:tc>
                  <a:txBody>
                    <a:bodyPr/>
                    <a:lstStyle/>
                    <a:p>
                      <a:pPr algn="r"/>
                      <a:r>
                        <a:rPr lang="ko-KR" sz="2400" b="1" i="0" baseline="0" dirty="0">
                          <a:latin typeface="Amazon Ember" panose="020B0603020204020204" pitchFamily="34" charset="0"/>
                          <a:ea typeface="Malgun Gothic" panose="020B0503020000020004" pitchFamily="34" charset="-127"/>
                        </a:rPr>
                        <a:t>유형</a:t>
                      </a:r>
                      <a:endParaRPr lang="ko-KR" sz="2400" b="1" i="0" baseline="0" dirty="0">
                        <a:latin typeface="Malgun Gothic" panose="020B0503020000020004" pitchFamily="34" charset="-127"/>
                        <a:ea typeface="Malgun Gothic" panose="020B0503020000020004" pitchFamily="34" charset="-127"/>
                        <a:cs typeface="Amazon Ember" panose="020B0603020204020204" pitchFamily="34" charset="0"/>
                      </a:endParaRPr>
                    </a:p>
                  </a:txBody>
                  <a:tcPr marL="121920" marR="121920" marT="60960" marB="6096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ko-KR" sz="2400" b="0" i="0" baseline="0" dirty="0">
                          <a:latin typeface="Amazon Ember Light" charset="0"/>
                          <a:ea typeface="Malgun Gothic Semilight" panose="020B0502040204020203" pitchFamily="34" charset="-128"/>
                        </a:rPr>
                        <a:t>복잡한 쿼리로 검색한 관계형 데이터</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2400" b="0" i="0" baseline="0" dirty="0">
                          <a:latin typeface="Amazon Ember Light" charset="0"/>
                          <a:ea typeface="Malgun Gothic Semilight" panose="020B0502040204020203" pitchFamily="34" charset="-128"/>
                        </a:rPr>
                        <a:t>와이드 컬럼, 문서, 키 값, 그래프</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1969">
                <a:tc>
                  <a:txBody>
                    <a:bodyPr/>
                    <a:lstStyle/>
                    <a:p>
                      <a:pPr algn="r"/>
                      <a:r>
                        <a:rPr lang="ko-KR" sz="2400" b="1" i="0" baseline="0" dirty="0">
                          <a:latin typeface="Amazon Ember" panose="020B0603020204020204" pitchFamily="34" charset="0"/>
                          <a:ea typeface="Malgun Gothic" panose="020B0503020000020004" pitchFamily="34" charset="-127"/>
                        </a:rPr>
                        <a:t>스키마</a:t>
                      </a:r>
                      <a:endParaRPr lang="ko-KR" sz="2400" b="1" i="0" baseline="0" dirty="0">
                        <a:latin typeface="Malgun Gothic" panose="020B0503020000020004" pitchFamily="34" charset="-127"/>
                        <a:ea typeface="Malgun Gothic" panose="020B0503020000020004" pitchFamily="34" charset="-127"/>
                        <a:cs typeface="Amazon Ember" panose="020B0603020204020204" pitchFamily="34" charset="0"/>
                      </a:endParaRPr>
                    </a:p>
                  </a:txBody>
                  <a:tcPr marL="121920" marR="121920" marT="60960" marB="6096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ko-KR" sz="2400" b="0" i="0" baseline="0" dirty="0">
                          <a:latin typeface="Amazon Ember Light" charset="0"/>
                          <a:ea typeface="Malgun Gothic Semilight" panose="020B0502040204020203" pitchFamily="34" charset="-128"/>
                        </a:rPr>
                        <a:t>고정</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2400" b="0" i="0" baseline="0" dirty="0">
                          <a:latin typeface="Amazon Ember Light" charset="0"/>
                          <a:ea typeface="Malgun Gothic Semilight" panose="020B0502040204020203" pitchFamily="34" charset="-128"/>
                        </a:rPr>
                        <a:t>동적</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71969">
                <a:tc>
                  <a:txBody>
                    <a:bodyPr/>
                    <a:lstStyle/>
                    <a:p>
                      <a:pPr algn="r"/>
                      <a:r>
                        <a:rPr lang="ko-KR" sz="2400" b="1" i="0" baseline="0" dirty="0">
                          <a:latin typeface="Amazon Ember" panose="020B0603020204020204" pitchFamily="34" charset="0"/>
                          <a:ea typeface="Malgun Gothic" panose="020B0503020000020004" pitchFamily="34" charset="-127"/>
                        </a:rPr>
                        <a:t>조정</a:t>
                      </a:r>
                      <a:endParaRPr lang="ko-KR" sz="2400" b="1" i="0" baseline="0" dirty="0">
                        <a:latin typeface="Malgun Gothic" panose="020B0503020000020004" pitchFamily="34" charset="-127"/>
                        <a:ea typeface="Malgun Gothic" panose="020B0503020000020004" pitchFamily="34" charset="-127"/>
                        <a:cs typeface="Amazon Ember" panose="020B0603020204020204" pitchFamily="34" charset="0"/>
                      </a:endParaRPr>
                    </a:p>
                  </a:txBody>
                  <a:tcPr marL="121920" marR="121920" marT="60960" marB="6096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ko-KR" sz="2400" b="0" i="0" baseline="0" dirty="0">
                          <a:latin typeface="Amazon Ember Light" charset="0"/>
                          <a:ea typeface="Malgun Gothic Semilight" panose="020B0502040204020203" pitchFamily="34" charset="-128"/>
                        </a:rPr>
                        <a:t>수직적</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2400" b="0" i="0" baseline="0" dirty="0">
                          <a:latin typeface="Amazon Ember Light" charset="0"/>
                          <a:ea typeface="Malgun Gothic Semilight" panose="020B0502040204020203" pitchFamily="34" charset="-128"/>
                        </a:rPr>
                        <a:t>수평적</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71969">
                <a:tc>
                  <a:txBody>
                    <a:bodyPr/>
                    <a:lstStyle/>
                    <a:p>
                      <a:pPr algn="r"/>
                      <a:r>
                        <a:rPr lang="ko-KR" sz="2400" b="1" i="0" baseline="0" dirty="0">
                          <a:latin typeface="Amazon Ember" panose="020B0603020204020204" pitchFamily="34" charset="0"/>
                          <a:ea typeface="Malgun Gothic" panose="020B0503020000020004" pitchFamily="34" charset="-127"/>
                        </a:rPr>
                        <a:t>트랜잭션</a:t>
                      </a:r>
                      <a:endParaRPr lang="ko-KR" sz="2400" b="1" i="0" baseline="0" dirty="0">
                        <a:latin typeface="Malgun Gothic" panose="020B0503020000020004" pitchFamily="34" charset="-127"/>
                        <a:ea typeface="Malgun Gothic" panose="020B0503020000020004" pitchFamily="34" charset="-127"/>
                        <a:cs typeface="Amazon Ember" panose="020B0603020204020204" pitchFamily="34" charset="0"/>
                      </a:endParaRPr>
                    </a:p>
                  </a:txBody>
                  <a:tcPr marL="121920" marR="121920" marT="60960" marB="6096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ko-KR" sz="2400" b="0" i="0" baseline="0" dirty="0">
                          <a:latin typeface="Amazon Ember Light" charset="0"/>
                          <a:ea typeface="Malgun Gothic Semilight" panose="020B0502040204020203" pitchFamily="34" charset="-128"/>
                        </a:rPr>
                        <a:t>지원</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2400" b="0" i="0" baseline="0" dirty="0">
                          <a:latin typeface="Amazon Ember Light" charset="0"/>
                          <a:ea typeface="Malgun Gothic Semilight" panose="020B0502040204020203" pitchFamily="34" charset="-128"/>
                        </a:rPr>
                        <a:t>지원 여부가 다름</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71969">
                <a:tc>
                  <a:txBody>
                    <a:bodyPr/>
                    <a:lstStyle/>
                    <a:p>
                      <a:pPr algn="r"/>
                      <a:r>
                        <a:rPr lang="ko-KR" sz="2400" b="1" i="0" baseline="0" dirty="0">
                          <a:latin typeface="Amazon Ember" panose="020B0603020204020204" pitchFamily="34" charset="0"/>
                          <a:ea typeface="Malgun Gothic" panose="020B0503020000020004" pitchFamily="34" charset="-127"/>
                        </a:rPr>
                        <a:t>일관성</a:t>
                      </a:r>
                      <a:endParaRPr lang="ko-KR" sz="2400" b="1" i="0" baseline="0" dirty="0">
                        <a:latin typeface="Malgun Gothic" panose="020B0503020000020004" pitchFamily="34" charset="-127"/>
                        <a:ea typeface="Malgun Gothic" panose="020B0503020000020004" pitchFamily="34" charset="-127"/>
                        <a:cs typeface="Amazon Ember" panose="020B0603020204020204" pitchFamily="34" charset="0"/>
                      </a:endParaRPr>
                    </a:p>
                  </a:txBody>
                  <a:tcPr marL="121920" marR="121920" marT="60960" marB="6096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ko-KR" sz="2400" b="0" i="0" baseline="0" dirty="0">
                          <a:latin typeface="Amazon Ember Light" charset="0"/>
                          <a:ea typeface="Malgun Gothic Semilight" panose="020B0502040204020203" pitchFamily="34" charset="-128"/>
                        </a:rPr>
                        <a:t>강력</a:t>
                      </a:r>
                      <a:endParaRPr lang="ko-KR" sz="2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2400" b="0" i="0" baseline="0" dirty="0">
                          <a:latin typeface="Amazon Ember Light" charset="0"/>
                          <a:ea typeface="Malgun Gothic Semilight" panose="020B0502040204020203" pitchFamily="34" charset="-128"/>
                        </a:rPr>
                        <a:t>최종 및 강력</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7954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982" y="2638373"/>
            <a:ext cx="1928412" cy="1896796"/>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049" y="2638371"/>
            <a:ext cx="1928412" cy="189679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8115" y="2636305"/>
            <a:ext cx="1928412" cy="1896796"/>
          </a:xfrm>
          <a:prstGeom prst="rect">
            <a:avLst/>
          </a:prstGeom>
        </p:spPr>
      </p:pic>
      <p:sp>
        <p:nvSpPr>
          <p:cNvPr id="6" name="Rectangle 5"/>
          <p:cNvSpPr/>
          <p:nvPr/>
        </p:nvSpPr>
        <p:spPr>
          <a:xfrm>
            <a:off x="1415981" y="2636305"/>
            <a:ext cx="1928412" cy="1896796"/>
          </a:xfrm>
          <a:prstGeom prst="rect">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panose="020B0403020204020204" pitchFamily="34" charset="0"/>
              <a:ea typeface="Malgun Gothic Semilight" panose="020B0502040204020203" pitchFamily="34" charset="-128"/>
              <a:cs typeface="Amazon Ember Light" charset="0"/>
            </a:endParaRPr>
          </a:p>
        </p:txBody>
      </p:sp>
      <p:sp>
        <p:nvSpPr>
          <p:cNvPr id="5" name="TextBox 4"/>
          <p:cNvSpPr txBox="1"/>
          <p:nvPr/>
        </p:nvSpPr>
        <p:spPr>
          <a:xfrm>
            <a:off x="2047617" y="3095481"/>
            <a:ext cx="625492" cy="995209"/>
          </a:xfrm>
          <a:prstGeom prst="rect">
            <a:avLst/>
          </a:prstGeom>
          <a:noFill/>
        </p:spPr>
        <p:txBody>
          <a:bodyPr wrap="none" rtlCol="0">
            <a:spAutoFit/>
          </a:bodyPr>
          <a:lstStyle/>
          <a:p>
            <a:r>
              <a:rPr lang="ko-KR" sz="5867" dirty="0">
                <a:latin typeface="Amazon Ember Light" panose="020B0403020204020204" pitchFamily="34" charset="0"/>
                <a:ea typeface="Malgun Gothic Semilight" panose="020B0502040204020203" pitchFamily="34" charset="-128"/>
              </a:rPr>
              <a:t>1</a:t>
            </a:r>
          </a:p>
        </p:txBody>
      </p:sp>
      <p:sp>
        <p:nvSpPr>
          <p:cNvPr id="20" name="Rectangle 19"/>
          <p:cNvSpPr/>
          <p:nvPr/>
        </p:nvSpPr>
        <p:spPr>
          <a:xfrm>
            <a:off x="5082047" y="2660042"/>
            <a:ext cx="1928412" cy="1896796"/>
          </a:xfrm>
          <a:prstGeom prst="rect">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panose="020B0403020204020204" pitchFamily="34" charset="0"/>
              <a:ea typeface="Malgun Gothic Semilight" panose="020B0502040204020203" pitchFamily="34" charset="-128"/>
              <a:cs typeface="Amazon Ember Light" charset="0"/>
            </a:endParaRPr>
          </a:p>
        </p:txBody>
      </p:sp>
      <p:sp>
        <p:nvSpPr>
          <p:cNvPr id="17" name="TextBox 16"/>
          <p:cNvSpPr txBox="1"/>
          <p:nvPr/>
        </p:nvSpPr>
        <p:spPr>
          <a:xfrm>
            <a:off x="5713683" y="3088469"/>
            <a:ext cx="625492" cy="995209"/>
          </a:xfrm>
          <a:prstGeom prst="rect">
            <a:avLst/>
          </a:prstGeom>
          <a:noFill/>
        </p:spPr>
        <p:txBody>
          <a:bodyPr wrap="none" rtlCol="0">
            <a:spAutoFit/>
          </a:bodyPr>
          <a:lstStyle/>
          <a:p>
            <a:r>
              <a:rPr lang="ko-KR" sz="5867" dirty="0">
                <a:latin typeface="Amazon Ember Light" panose="020B0403020204020204" pitchFamily="34" charset="0"/>
                <a:ea typeface="Malgun Gothic Semilight" panose="020B0502040204020203" pitchFamily="34" charset="-128"/>
              </a:rPr>
              <a:t>2</a:t>
            </a:r>
          </a:p>
        </p:txBody>
      </p:sp>
      <p:sp>
        <p:nvSpPr>
          <p:cNvPr id="21" name="Rectangle 20"/>
          <p:cNvSpPr/>
          <p:nvPr/>
        </p:nvSpPr>
        <p:spPr>
          <a:xfrm>
            <a:off x="8748113" y="2636305"/>
            <a:ext cx="1928412" cy="1896796"/>
          </a:xfrm>
          <a:prstGeom prst="rect">
            <a:avLst/>
          </a:prstGeom>
          <a:solidFill>
            <a:schemeClr val="bg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panose="020B0403020204020204" pitchFamily="34" charset="0"/>
              <a:ea typeface="Malgun Gothic Semilight" panose="020B0502040204020203" pitchFamily="34" charset="-128"/>
              <a:cs typeface="Amazon Ember Light" charset="0"/>
            </a:endParaRPr>
          </a:p>
        </p:txBody>
      </p:sp>
      <p:sp>
        <p:nvSpPr>
          <p:cNvPr id="18" name="TextBox 17"/>
          <p:cNvSpPr txBox="1"/>
          <p:nvPr/>
        </p:nvSpPr>
        <p:spPr>
          <a:xfrm>
            <a:off x="9379747" y="3088469"/>
            <a:ext cx="625492" cy="995209"/>
          </a:xfrm>
          <a:prstGeom prst="rect">
            <a:avLst/>
          </a:prstGeom>
          <a:noFill/>
        </p:spPr>
        <p:txBody>
          <a:bodyPr wrap="none" rtlCol="0">
            <a:spAutoFit/>
          </a:bodyPr>
          <a:lstStyle/>
          <a:p>
            <a:r>
              <a:rPr lang="ko-KR" sz="5867" dirty="0">
                <a:latin typeface="Amazon Ember Light" panose="020B0403020204020204" pitchFamily="34" charset="0"/>
                <a:ea typeface="Malgun Gothic Semilight" panose="020B0502040204020203" pitchFamily="34" charset="-128"/>
              </a:rPr>
              <a:t>3</a:t>
            </a:r>
          </a:p>
        </p:txBody>
      </p:sp>
      <p:sp>
        <p:nvSpPr>
          <p:cNvPr id="7" name="TextBox 6"/>
          <p:cNvSpPr txBox="1"/>
          <p:nvPr/>
        </p:nvSpPr>
        <p:spPr>
          <a:xfrm>
            <a:off x="809883" y="4611405"/>
            <a:ext cx="3140603" cy="748795"/>
          </a:xfrm>
          <a:prstGeom prst="rect">
            <a:avLst/>
          </a:prstGeom>
          <a:noFill/>
        </p:spPr>
        <p:txBody>
          <a:bodyPr wrap="none" rtlCol="0">
            <a:spAutoFit/>
          </a:bodyPr>
          <a:lstStyle/>
          <a:p>
            <a:pPr algn="ctr"/>
            <a:r>
              <a:rPr lang="ko-KR" sz="2133" dirty="0">
                <a:latin typeface="Amazon Ember Light" panose="020B0403020204020204" pitchFamily="34" charset="0"/>
                <a:ea typeface="Malgun Gothic Semilight" panose="020B0502040204020203" pitchFamily="34" charset="-128"/>
              </a:rPr>
              <a:t>스트림 활성화 상태로 </a:t>
            </a:r>
            <a:br>
              <a:rPr>
                <a:latin typeface="Amazon Ember Light" panose="020B0403020204020204" pitchFamily="34" charset="0"/>
                <a:ea typeface="Malgun Gothic Semilight" panose="020B0502040204020203" pitchFamily="34" charset="-128"/>
              </a:rPr>
            </a:br>
            <a:r>
              <a:rPr lang="ko-KR" sz="2133" dirty="0">
                <a:latin typeface="Amazon Ember Light" panose="020B0403020204020204" pitchFamily="34" charset="0"/>
                <a:ea typeface="Malgun Gothic Semilight" panose="020B0502040204020203" pitchFamily="34" charset="-128"/>
              </a:rPr>
              <a:t>DynamoDB 테이블 생성</a:t>
            </a:r>
          </a:p>
        </p:txBody>
      </p:sp>
      <p:sp>
        <p:nvSpPr>
          <p:cNvPr id="25" name="TextBox 24"/>
          <p:cNvSpPr txBox="1"/>
          <p:nvPr/>
        </p:nvSpPr>
        <p:spPr>
          <a:xfrm>
            <a:off x="4866496" y="4611405"/>
            <a:ext cx="2319866" cy="748795"/>
          </a:xfrm>
          <a:prstGeom prst="rect">
            <a:avLst/>
          </a:prstGeom>
          <a:noFill/>
        </p:spPr>
        <p:txBody>
          <a:bodyPr wrap="none" rtlCol="0">
            <a:spAutoFit/>
          </a:bodyPr>
          <a:lstStyle/>
          <a:p>
            <a:pPr algn="ctr"/>
            <a:r>
              <a:rPr lang="ko-KR" sz="2133" dirty="0">
                <a:latin typeface="Amazon Ember Light" panose="020B0403020204020204" pitchFamily="34" charset="0"/>
                <a:ea typeface="Malgun Gothic Semilight" panose="020B0502040204020203" pitchFamily="34" charset="-128"/>
              </a:rPr>
              <a:t>다른 AWS 리전에</a:t>
            </a:r>
            <a:br>
              <a:rPr dirty="0">
                <a:latin typeface="Amazon Ember Light" panose="020B0403020204020204" pitchFamily="34" charset="0"/>
                <a:ea typeface="Malgun Gothic Semilight" panose="020B0502040204020203" pitchFamily="34" charset="-128"/>
              </a:rPr>
            </a:br>
            <a:r>
              <a:rPr lang="ko-KR" sz="2133" dirty="0">
                <a:latin typeface="Amazon Ember Light" panose="020B0403020204020204" pitchFamily="34" charset="0"/>
                <a:ea typeface="Malgun Gothic Semilight" panose="020B0502040204020203" pitchFamily="34" charset="-128"/>
              </a:rPr>
              <a:t>첫 번째 단계 반복</a:t>
            </a:r>
            <a:endParaRPr lang="ko-KR" sz="2133" dirty="0">
              <a:latin typeface="Amazon Ember Light" panose="020B0403020204020204" pitchFamily="34" charset="0"/>
              <a:ea typeface="Malgun Gothic Semilight" panose="020B0502040204020203" pitchFamily="34" charset="-128"/>
              <a:cs typeface="Amazon Ember Light" charset="0"/>
            </a:endParaRPr>
          </a:p>
        </p:txBody>
      </p:sp>
      <p:sp>
        <p:nvSpPr>
          <p:cNvPr id="28" name="TextBox 27"/>
          <p:cNvSpPr txBox="1"/>
          <p:nvPr/>
        </p:nvSpPr>
        <p:spPr>
          <a:xfrm>
            <a:off x="7846828" y="4610867"/>
            <a:ext cx="3730978" cy="748795"/>
          </a:xfrm>
          <a:prstGeom prst="rect">
            <a:avLst/>
          </a:prstGeom>
          <a:noFill/>
        </p:spPr>
        <p:txBody>
          <a:bodyPr wrap="square" rtlCol="0">
            <a:spAutoFit/>
          </a:bodyPr>
          <a:lstStyle/>
          <a:p>
            <a:pPr algn="ctr"/>
            <a:r>
              <a:rPr lang="ko-KR" sz="2133" dirty="0">
                <a:latin typeface="Amazon Ember Light" panose="020B0403020204020204" pitchFamily="34" charset="0"/>
                <a:ea typeface="Malgun Gothic Semilight" panose="020B0502040204020203" pitchFamily="34" charset="-128"/>
              </a:rPr>
              <a:t>방금 생성된 테이블을 기준으로</a:t>
            </a:r>
            <a:r>
              <a:rPr lang="es-AR" altLang="ko-KR" dirty="0">
                <a:latin typeface="Amazon Ember Light" panose="020B0403020204020204" pitchFamily="34" charset="0"/>
                <a:ea typeface="Malgun Gothic Semilight" panose="020B0502040204020203" pitchFamily="34" charset="-128"/>
              </a:rPr>
              <a:t> </a:t>
            </a:r>
            <a:r>
              <a:rPr lang="ko-KR" sz="2133" dirty="0">
                <a:latin typeface="Amazon Ember Light" panose="020B0403020204020204" pitchFamily="34" charset="0"/>
                <a:ea typeface="Malgun Gothic Semilight" panose="020B0502040204020203" pitchFamily="34" charset="-128"/>
              </a:rPr>
              <a:t>글로벌 테이블 정의</a:t>
            </a:r>
          </a:p>
        </p:txBody>
      </p:sp>
      <p:sp>
        <p:nvSpPr>
          <p:cNvPr id="19" name="Title 1"/>
          <p:cNvSpPr>
            <a:spLocks noGrp="1"/>
          </p:cNvSpPr>
          <p:nvPr>
            <p:ph type="title"/>
          </p:nvPr>
        </p:nvSpPr>
        <p:spPr>
          <a:xfrm>
            <a:off x="238539" y="263527"/>
            <a:ext cx="11115261" cy="779463"/>
          </a:xfrm>
        </p:spPr>
        <p:txBody>
          <a:bodyPr/>
          <a:lstStyle/>
          <a:p>
            <a:r>
              <a:rPr lang="ko-KR" dirty="0">
                <a:solidFill>
                  <a:schemeClr val="tx1"/>
                </a:solidFill>
                <a:latin typeface="Amazon Ember Light" panose="020B0403020204020204" pitchFamily="34" charset="0"/>
                <a:ea typeface="Malgun Gothic Semilight" panose="020B0502040204020203" pitchFamily="34" charset="-128"/>
              </a:rPr>
              <a:t>글로벌 테이블</a:t>
            </a:r>
          </a:p>
        </p:txBody>
      </p:sp>
    </p:spTree>
    <p:extLst>
      <p:ext uri="{BB962C8B-B14F-4D97-AF65-F5344CB8AC3E}">
        <p14:creationId xmlns:p14="http://schemas.microsoft.com/office/powerpoint/2010/main" val="1020050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테이블 작업: </a:t>
            </a:r>
            <a:r>
              <a:rPr lang="ko-KR" dirty="0" err="1">
                <a:solidFill>
                  <a:schemeClr val="tx1"/>
                </a:solidFill>
                <a:ea typeface="Malgun Gothic Semilight" panose="020B0502040204020203" pitchFamily="34" charset="-128"/>
              </a:rPr>
              <a:t>Create</a:t>
            </a:r>
            <a:endParaRPr lang="ko-KR" dirty="0">
              <a:solidFill>
                <a:schemeClr val="tx1"/>
              </a:solidFill>
              <a:ea typeface="Malgun Gothic Semilight" panose="020B0502040204020203" pitchFamily="34" charset="-128"/>
            </a:endParaRPr>
          </a:p>
        </p:txBody>
      </p:sp>
      <p:sp>
        <p:nvSpPr>
          <p:cNvPr id="3" name="Content Placeholder 2"/>
          <p:cNvSpPr>
            <a:spLocks noGrp="1"/>
          </p:cNvSpPr>
          <p:nvPr>
            <p:ph idx="1"/>
          </p:nvPr>
        </p:nvSpPr>
        <p:spPr/>
        <p:txBody>
          <a:bodyPr>
            <a:normAutofit fontScale="92500" lnSpcReduction="10000"/>
          </a:bodyPr>
          <a:lstStyle/>
          <a:p>
            <a:pPr marL="0" indent="0">
              <a:buNone/>
            </a:pPr>
            <a:r>
              <a:rPr lang="ko-KR" sz="3200" dirty="0">
                <a:ea typeface="Malgun Gothic Semilight" panose="020B0502040204020203" pitchFamily="34" charset="-128"/>
              </a:rPr>
              <a:t>필수 사항</a:t>
            </a:r>
          </a:p>
          <a:p>
            <a:pPr lvl="1"/>
            <a:r>
              <a:rPr lang="ko-KR" sz="2800" b="1" dirty="0">
                <a:ea typeface="Malgun Gothic Semilight" panose="020B0502040204020203" pitchFamily="34" charset="-128"/>
              </a:rPr>
              <a:t>테이블 이름</a:t>
            </a:r>
          </a:p>
          <a:p>
            <a:pPr lvl="1"/>
            <a:r>
              <a:rPr lang="ko-KR" sz="2800" b="1" dirty="0">
                <a:ea typeface="Malgun Gothic Semilight" panose="020B0502040204020203" pitchFamily="34" charset="-128"/>
              </a:rPr>
              <a:t>기본 키(파티션 키와 선택적으로 정렬 키)</a:t>
            </a:r>
          </a:p>
          <a:p>
            <a:pPr lvl="1"/>
            <a:r>
              <a:rPr lang="ko-KR" sz="2800" b="1" dirty="0" err="1">
                <a:ea typeface="Malgun Gothic Semilight" panose="020B0502040204020203" pitchFamily="34" charset="-128"/>
              </a:rPr>
              <a:t>프로비저닝된</a:t>
            </a:r>
            <a:r>
              <a:rPr lang="ko-KR" sz="2800" b="1" dirty="0">
                <a:ea typeface="Malgun Gothic Semilight" panose="020B0502040204020203" pitchFamily="34" charset="-128"/>
              </a:rPr>
              <a:t> 처리량 값</a:t>
            </a:r>
          </a:p>
          <a:p>
            <a:endParaRPr lang="ko-KR" dirty="0">
              <a:ea typeface="Malgun Gothic Semilight" panose="020B0502040204020203" pitchFamily="34" charset="-128"/>
            </a:endParaRPr>
          </a:p>
          <a:p>
            <a:pPr marL="0" indent="0">
              <a:buNone/>
            </a:pPr>
            <a:r>
              <a:rPr lang="ko-KR" sz="3200" dirty="0">
                <a:ea typeface="Malgun Gothic Semilight" panose="020B0502040204020203" pitchFamily="34" charset="-128"/>
              </a:rPr>
              <a:t>선택 사항</a:t>
            </a:r>
          </a:p>
          <a:p>
            <a:pPr lvl="1"/>
            <a:r>
              <a:rPr lang="ko-KR" sz="2800" dirty="0">
                <a:ea typeface="Malgun Gothic Semilight" panose="020B0502040204020203" pitchFamily="34" charset="-128"/>
              </a:rPr>
              <a:t>글로벌 및 로컬 보조 인덱스</a:t>
            </a:r>
          </a:p>
          <a:p>
            <a:pPr lvl="2"/>
            <a:r>
              <a:rPr lang="ko-KR" sz="2400" dirty="0">
                <a:ea typeface="Malgun Gothic Semilight" panose="020B0502040204020203" pitchFamily="34" charset="-128"/>
              </a:rPr>
              <a:t>인덱스 이름</a:t>
            </a:r>
          </a:p>
          <a:p>
            <a:pPr lvl="2"/>
            <a:r>
              <a:rPr lang="ko-KR" sz="2400" dirty="0">
                <a:ea typeface="Malgun Gothic Semilight" panose="020B0502040204020203" pitchFamily="34" charset="-128"/>
              </a:rPr>
              <a:t>파티션 및 정렬 키</a:t>
            </a:r>
          </a:p>
          <a:p>
            <a:pPr lvl="2"/>
            <a:r>
              <a:rPr lang="ko-KR" sz="2400" dirty="0">
                <a:ea typeface="Malgun Gothic Semilight" panose="020B0502040204020203" pitchFamily="34" charset="-128"/>
              </a:rPr>
              <a:t>프로젝션될 속성</a:t>
            </a:r>
          </a:p>
          <a:p>
            <a:pPr lvl="1"/>
            <a:r>
              <a:rPr lang="ko-KR" sz="2800" dirty="0">
                <a:ea typeface="Malgun Gothic Semilight" panose="020B0502040204020203" pitchFamily="34" charset="-128"/>
              </a:rPr>
              <a:t>스트림 사양</a:t>
            </a:r>
          </a:p>
        </p:txBody>
      </p:sp>
    </p:spTree>
    <p:extLst>
      <p:ext uri="{BB962C8B-B14F-4D97-AF65-F5344CB8AC3E}">
        <p14:creationId xmlns:p14="http://schemas.microsoft.com/office/powerpoint/2010/main" val="2117155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379" y="2512427"/>
            <a:ext cx="2350591" cy="2350591"/>
          </a:xfrm>
          <a:prstGeom prst="rect">
            <a:avLst/>
          </a:prstGeom>
        </p:spPr>
      </p:pic>
      <p:grpSp>
        <p:nvGrpSpPr>
          <p:cNvPr id="13" name="Group 12"/>
          <p:cNvGrpSpPr/>
          <p:nvPr/>
        </p:nvGrpSpPr>
        <p:grpSpPr>
          <a:xfrm>
            <a:off x="469312" y="2805188"/>
            <a:ext cx="1296757" cy="895064"/>
            <a:chOff x="1313894" y="1897725"/>
            <a:chExt cx="1415095" cy="1405661"/>
          </a:xfrm>
        </p:grpSpPr>
        <p:pic>
          <p:nvPicPr>
            <p:cNvPr id="14" name="Picture 2" descr="https://openclipart.org/image/300px/svg_to_png/202643/141220769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3894" y="1897725"/>
              <a:ext cx="1415095" cy="14056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744878" y="2710740"/>
              <a:ext cx="553125" cy="467139"/>
            </a:xfrm>
            <a:prstGeom prst="rect">
              <a:avLst/>
            </a:prstGeom>
            <a:noFill/>
          </p:spPr>
          <p:txBody>
            <a:bodyPr wrap="none" rtlCol="0">
              <a:spAutoFit/>
            </a:bodyPr>
            <a:lstStyle/>
            <a:p>
              <a:r>
                <a:rPr lang="ko-KR" sz="1333" dirty="0">
                  <a:latin typeface="Amazon Ember Light" charset="0"/>
                  <a:ea typeface="Malgun Gothic Semilight" panose="020B0502040204020203" pitchFamily="34" charset="-128"/>
                </a:rPr>
                <a:t>RCU</a:t>
              </a:r>
            </a:p>
          </p:txBody>
        </p:sp>
      </p:grpSp>
      <p:grpSp>
        <p:nvGrpSpPr>
          <p:cNvPr id="16" name="Group 15"/>
          <p:cNvGrpSpPr/>
          <p:nvPr/>
        </p:nvGrpSpPr>
        <p:grpSpPr>
          <a:xfrm>
            <a:off x="537282" y="3819828"/>
            <a:ext cx="1260080" cy="910333"/>
            <a:chOff x="6118193" y="1897725"/>
            <a:chExt cx="1415095" cy="1405661"/>
          </a:xfrm>
        </p:grpSpPr>
        <p:pic>
          <p:nvPicPr>
            <p:cNvPr id="17" name="Picture 2" descr="https://openclipart.org/image/300px/svg_to_png/202643/141220769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193" y="1897725"/>
              <a:ext cx="1415095" cy="140566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509226" y="2731550"/>
              <a:ext cx="630432" cy="459304"/>
            </a:xfrm>
            <a:prstGeom prst="rect">
              <a:avLst/>
            </a:prstGeom>
            <a:noFill/>
          </p:spPr>
          <p:txBody>
            <a:bodyPr wrap="none" rtlCol="0">
              <a:spAutoFit/>
            </a:bodyPr>
            <a:lstStyle/>
            <a:p>
              <a:r>
                <a:rPr lang="ko-KR" sz="1333" dirty="0">
                  <a:latin typeface="Amazon Ember Light" charset="0"/>
                  <a:ea typeface="Malgun Gothic Semilight" panose="020B0502040204020203" pitchFamily="34" charset="-128"/>
                </a:rPr>
                <a:t>WCU</a:t>
              </a:r>
            </a:p>
          </p:txBody>
        </p:sp>
      </p:grpSp>
      <p:sp>
        <p:nvSpPr>
          <p:cNvPr id="19" name="TextBox 18"/>
          <p:cNvSpPr txBox="1"/>
          <p:nvPr/>
        </p:nvSpPr>
        <p:spPr>
          <a:xfrm>
            <a:off x="537282" y="4785995"/>
            <a:ext cx="3247909" cy="461665"/>
          </a:xfrm>
          <a:prstGeom prst="rect">
            <a:avLst/>
          </a:prstGeom>
          <a:noFill/>
        </p:spPr>
        <p:txBody>
          <a:bodyPr wrap="square" rtlCol="0">
            <a:spAutoFit/>
          </a:bodyPr>
          <a:lstStyle/>
          <a:p>
            <a:pPr algn="ctr"/>
            <a:r>
              <a:rPr lang="ko-KR" sz="2400" dirty="0">
                <a:latin typeface="Amazon Ember Light" charset="0"/>
                <a:ea typeface="Malgun Gothic Semilight" panose="020B0502040204020203" pitchFamily="34" charset="-128"/>
              </a:rPr>
              <a:t>테이블 업데이트</a:t>
            </a:r>
          </a:p>
        </p:txBody>
      </p:sp>
      <p:grpSp>
        <p:nvGrpSpPr>
          <p:cNvPr id="21" name="Group 20"/>
          <p:cNvGrpSpPr/>
          <p:nvPr/>
        </p:nvGrpSpPr>
        <p:grpSpPr>
          <a:xfrm>
            <a:off x="4870396" y="2512427"/>
            <a:ext cx="2350591" cy="2350591"/>
            <a:chOff x="2913192" y="1231489"/>
            <a:chExt cx="1762943" cy="1762943"/>
          </a:xfrm>
        </p:grpSpPr>
        <p:pic>
          <p:nvPicPr>
            <p:cNvPr id="20" name="Picture 19" descr="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192" y="1231489"/>
              <a:ext cx="1762943" cy="1762943"/>
            </a:xfrm>
            <a:prstGeom prst="rect">
              <a:avLst/>
            </a:prstGeom>
          </p:spPr>
        </p:pic>
        <p:pic>
          <p:nvPicPr>
            <p:cNvPr id="1026" name="Picture 2" descr="https://openclipart.org/image/300px/svg_to_png/218663/Delete-Butt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068" y="1618365"/>
              <a:ext cx="989189" cy="989189"/>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p:cNvSpPr txBox="1"/>
          <p:nvPr/>
        </p:nvSpPr>
        <p:spPr>
          <a:xfrm>
            <a:off x="5143840" y="4785995"/>
            <a:ext cx="1803699" cy="461665"/>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테이블 삭제</a:t>
            </a:r>
          </a:p>
        </p:txBody>
      </p:sp>
      <p:sp>
        <p:nvSpPr>
          <p:cNvPr id="29" name="TextBox 28"/>
          <p:cNvSpPr txBox="1"/>
          <p:nvPr/>
        </p:nvSpPr>
        <p:spPr>
          <a:xfrm>
            <a:off x="8123409" y="4785995"/>
            <a:ext cx="2178759" cy="461665"/>
          </a:xfrm>
          <a:prstGeom prst="rect">
            <a:avLst/>
          </a:prstGeom>
          <a:noFill/>
        </p:spPr>
        <p:txBody>
          <a:bodyPr wrap="square" rtlCol="0">
            <a:spAutoFit/>
          </a:bodyPr>
          <a:lstStyle/>
          <a:p>
            <a:pPr algn="ctr"/>
            <a:r>
              <a:rPr lang="ko-KR" sz="2400" dirty="0">
                <a:latin typeface="Amazon Ember Light" charset="0"/>
                <a:ea typeface="Malgun Gothic Semilight" panose="020B0502040204020203" pitchFamily="34" charset="-128"/>
              </a:rPr>
              <a:t>테이블 나열</a:t>
            </a:r>
          </a:p>
        </p:txBody>
      </p:sp>
      <p:grpSp>
        <p:nvGrpSpPr>
          <p:cNvPr id="26" name="Group 25"/>
          <p:cNvGrpSpPr/>
          <p:nvPr/>
        </p:nvGrpSpPr>
        <p:grpSpPr>
          <a:xfrm>
            <a:off x="8123412" y="2805188"/>
            <a:ext cx="2178756" cy="1765068"/>
            <a:chOff x="6028266" y="1525247"/>
            <a:chExt cx="1634067" cy="1323801"/>
          </a:xfrm>
        </p:grpSpPr>
        <p:pic>
          <p:nvPicPr>
            <p:cNvPr id="1028" name="Picture 4" descr="https://openclipart.org/image/300px/svg_to_png/213240/Monochrome-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8266" y="1525247"/>
              <a:ext cx="1634067" cy="132380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6592711" y="1569154"/>
              <a:ext cx="419827" cy="238575"/>
            </a:xfrm>
            <a:prstGeom prst="rect">
              <a:avLst/>
            </a:prstGeom>
            <a:noFill/>
          </p:spPr>
          <p:txBody>
            <a:bodyPr wrap="none" rtlCol="0">
              <a:spAutoFit/>
            </a:bodyPr>
            <a:lstStyle/>
            <a:p>
              <a:r>
                <a:rPr lang="ko-KR" sz="1467" dirty="0">
                  <a:solidFill>
                    <a:schemeClr val="bg1"/>
                  </a:solidFill>
                  <a:latin typeface="Amazon Ember Light" charset="0"/>
                  <a:ea typeface="Malgun Gothic Semilight" panose="020B0502040204020203" pitchFamily="34" charset="-128"/>
                </a:rPr>
                <a:t>고객</a:t>
              </a:r>
              <a:endParaRPr lang="ko-KR" sz="2400" dirty="0">
                <a:solidFill>
                  <a:schemeClr val="bg1"/>
                </a:solidFill>
                <a:latin typeface="Malgun Gothic Semilight" panose="020B0502040204020203" pitchFamily="34" charset="-128"/>
                <a:ea typeface="Malgun Gothic Semilight" panose="020B0502040204020203" pitchFamily="34" charset="-128"/>
                <a:cs typeface="Amazon Ember Light" charset="0"/>
              </a:endParaRPr>
            </a:p>
          </p:txBody>
        </p:sp>
        <p:sp>
          <p:nvSpPr>
            <p:cNvPr id="27" name="TextBox 26"/>
            <p:cNvSpPr txBox="1"/>
            <p:nvPr/>
          </p:nvSpPr>
          <p:spPr>
            <a:xfrm>
              <a:off x="6598354" y="2071513"/>
              <a:ext cx="419827" cy="238575"/>
            </a:xfrm>
            <a:prstGeom prst="rect">
              <a:avLst/>
            </a:prstGeom>
            <a:noFill/>
          </p:spPr>
          <p:txBody>
            <a:bodyPr wrap="none" rtlCol="0">
              <a:spAutoFit/>
            </a:bodyPr>
            <a:lstStyle/>
            <a:p>
              <a:r>
                <a:rPr lang="ko-KR" sz="1467" dirty="0">
                  <a:solidFill>
                    <a:schemeClr val="bg1"/>
                  </a:solidFill>
                  <a:latin typeface="Amazon Ember Light" charset="0"/>
                  <a:ea typeface="Malgun Gothic Semilight" panose="020B0502040204020203" pitchFamily="34" charset="-128"/>
                </a:rPr>
                <a:t>주문</a:t>
              </a:r>
              <a:endParaRPr lang="ko-KR" sz="2400" dirty="0">
                <a:solidFill>
                  <a:schemeClr val="bg1"/>
                </a:solidFill>
                <a:latin typeface="Malgun Gothic Semilight" panose="020B0502040204020203" pitchFamily="34" charset="-128"/>
                <a:ea typeface="Malgun Gothic Semilight" panose="020B0502040204020203" pitchFamily="34" charset="-128"/>
                <a:cs typeface="Amazon Ember Light" charset="0"/>
              </a:endParaRPr>
            </a:p>
          </p:txBody>
        </p:sp>
        <p:sp>
          <p:nvSpPr>
            <p:cNvPr id="28" name="TextBox 27"/>
            <p:cNvSpPr txBox="1"/>
            <p:nvPr/>
          </p:nvSpPr>
          <p:spPr>
            <a:xfrm>
              <a:off x="6615286" y="2585161"/>
              <a:ext cx="419827" cy="238575"/>
            </a:xfrm>
            <a:prstGeom prst="rect">
              <a:avLst/>
            </a:prstGeom>
            <a:noFill/>
          </p:spPr>
          <p:txBody>
            <a:bodyPr wrap="none" rtlCol="0">
              <a:spAutoFit/>
            </a:bodyPr>
            <a:lstStyle/>
            <a:p>
              <a:r>
                <a:rPr lang="ko-KR" sz="1467" dirty="0">
                  <a:solidFill>
                    <a:schemeClr val="bg1"/>
                  </a:solidFill>
                  <a:latin typeface="Amazon Ember Light" charset="0"/>
                  <a:ea typeface="Malgun Gothic Semilight" panose="020B0502040204020203" pitchFamily="34" charset="-128"/>
                </a:rPr>
                <a:t>결제</a:t>
              </a:r>
              <a:endParaRPr lang="ko-KR" sz="2400" dirty="0">
                <a:solidFill>
                  <a:schemeClr val="bg1"/>
                </a:solidFill>
                <a:latin typeface="Malgun Gothic Semilight" panose="020B0502040204020203" pitchFamily="34" charset="-128"/>
                <a:ea typeface="Malgun Gothic Semilight" panose="020B0502040204020203" pitchFamily="34" charset="-128"/>
                <a:cs typeface="Amazon Ember Light" charset="0"/>
              </a:endParaRPr>
            </a:p>
          </p:txBody>
        </p:sp>
        <p:sp>
          <p:nvSpPr>
            <p:cNvPr id="25" name="Oval 24"/>
            <p:cNvSpPr/>
            <p:nvPr/>
          </p:nvSpPr>
          <p:spPr>
            <a:xfrm>
              <a:off x="6100993" y="1594662"/>
              <a:ext cx="155448" cy="155448"/>
            </a:xfrm>
            <a:prstGeom prst="ellips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1" name="Oval 30"/>
            <p:cNvSpPr/>
            <p:nvPr/>
          </p:nvSpPr>
          <p:spPr>
            <a:xfrm>
              <a:off x="6095347" y="2097020"/>
              <a:ext cx="155448" cy="155448"/>
            </a:xfrm>
            <a:prstGeom prst="ellips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2" name="Oval 31"/>
            <p:cNvSpPr/>
            <p:nvPr/>
          </p:nvSpPr>
          <p:spPr>
            <a:xfrm>
              <a:off x="6089701" y="2610668"/>
              <a:ext cx="155448" cy="155448"/>
            </a:xfrm>
            <a:prstGeom prst="ellips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sp>
        <p:nvSpPr>
          <p:cNvPr id="33" name="Title 1"/>
          <p:cNvSpPr>
            <a:spLocks noGrp="1"/>
          </p:cNvSpPr>
          <p:nvPr>
            <p:ph type="title"/>
          </p:nvPr>
        </p:nvSpPr>
        <p:spPr>
          <a:xfrm>
            <a:off x="238539" y="263527"/>
            <a:ext cx="11115261" cy="779463"/>
          </a:xfrm>
        </p:spPr>
        <p:txBody>
          <a:bodyPr>
            <a:normAutofit/>
          </a:bodyPr>
          <a:lstStyle/>
          <a:p>
            <a:r>
              <a:rPr lang="ko-KR" sz="4200" dirty="0">
                <a:solidFill>
                  <a:schemeClr val="tx1"/>
                </a:solidFill>
                <a:ea typeface="Malgun Gothic Semilight" panose="020B0502040204020203" pitchFamily="34" charset="-128"/>
              </a:rPr>
              <a:t>업데이트, 삭제, 나열</a:t>
            </a:r>
          </a:p>
        </p:txBody>
      </p:sp>
    </p:spTree>
    <p:extLst>
      <p:ext uri="{BB962C8B-B14F-4D97-AF65-F5344CB8AC3E}">
        <p14:creationId xmlns:p14="http://schemas.microsoft.com/office/powerpoint/2010/main" val="1910785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4958" y="3995985"/>
            <a:ext cx="724621" cy="802659"/>
          </a:xfrm>
          <a:prstGeom prst="rect">
            <a:avLst/>
          </a:prstGeom>
        </p:spPr>
      </p:pic>
      <p:sp>
        <p:nvSpPr>
          <p:cNvPr id="23" name="TextBox 22"/>
          <p:cNvSpPr txBox="1"/>
          <p:nvPr/>
        </p:nvSpPr>
        <p:spPr>
          <a:xfrm>
            <a:off x="6520769" y="4969741"/>
            <a:ext cx="1245469" cy="313068"/>
          </a:xfrm>
          <a:prstGeom prst="rect">
            <a:avLst/>
          </a:prstGeom>
          <a:noFill/>
        </p:spPr>
        <p:txBody>
          <a:bodyPr wrap="square" lIns="0" tIns="0" rIns="0" bIns="0" rtlCol="0" anchor="t">
            <a:noAutofit/>
          </a:bodyPr>
          <a:lstStyle/>
          <a:p>
            <a:pPr algn="ctr"/>
            <a:r>
              <a:rPr lang="ko-KR" sz="1333" dirty="0">
                <a:latin typeface="Amazon Ember Light" charset="0"/>
                <a:ea typeface="Malgun Gothic Semilight" panose="020B0502040204020203" pitchFamily="34" charset="-128"/>
              </a:rPr>
              <a:t>DynamoDB API</a:t>
            </a:r>
            <a:endParaRPr lang="ko-KR" sz="2400" dirty="0">
              <a:latin typeface="Malgun Gothic Semilight" panose="020B0502040204020203" pitchFamily="34" charset="-128"/>
              <a:ea typeface="Malgun Gothic Semilight" panose="020B0502040204020203" pitchFamily="34" charset="-128"/>
              <a:cs typeface="Amazon Ember Light"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3874" y="2604204"/>
            <a:ext cx="1625140" cy="15984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0300" y="2604204"/>
            <a:ext cx="1625140" cy="1598497"/>
          </a:xfrm>
          <a:prstGeom prst="rect">
            <a:avLst/>
          </a:prstGeom>
        </p:spPr>
      </p:pic>
      <p:grpSp>
        <p:nvGrpSpPr>
          <p:cNvPr id="13" name="Group 12"/>
          <p:cNvGrpSpPr/>
          <p:nvPr/>
        </p:nvGrpSpPr>
        <p:grpSpPr>
          <a:xfrm>
            <a:off x="3763254" y="3718059"/>
            <a:ext cx="4772847" cy="2370667"/>
            <a:chOff x="3063540" y="1575467"/>
            <a:chExt cx="3579635" cy="177800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2890" y="1709396"/>
              <a:ext cx="731520" cy="731520"/>
            </a:xfrm>
            <a:prstGeom prst="rect">
              <a:avLst/>
            </a:prstGeom>
          </p:spPr>
        </p:pic>
        <p:sp>
          <p:nvSpPr>
            <p:cNvPr id="8" name="TextBox 7"/>
            <p:cNvSpPr txBox="1"/>
            <p:nvPr/>
          </p:nvSpPr>
          <p:spPr>
            <a:xfrm>
              <a:off x="3185898" y="2537649"/>
              <a:ext cx="1078992" cy="155448"/>
            </a:xfrm>
            <a:prstGeom prst="rect">
              <a:avLst/>
            </a:prstGeom>
            <a:noFill/>
          </p:spPr>
          <p:txBody>
            <a:bodyPr wrap="square" lIns="0" tIns="0" rIns="0" bIns="0" rtlCol="0">
              <a:noAutofit/>
            </a:bodyPr>
            <a:lstStyle/>
            <a:p>
              <a:pPr algn="ctr"/>
              <a:r>
                <a:rPr lang="ko-KR" sz="1333" dirty="0">
                  <a:latin typeface="Amazon Ember Light" charset="0"/>
                  <a:ea typeface="Malgun Gothic Semilight" panose="020B0502040204020203" pitchFamily="34" charset="-128"/>
                </a:rPr>
                <a:t>AWS Management Console</a:t>
              </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2667" y="1673046"/>
              <a:ext cx="652436" cy="731519"/>
            </a:xfrm>
            <a:prstGeom prst="rect">
              <a:avLst/>
            </a:prstGeom>
          </p:spPr>
        </p:pic>
        <p:sp>
          <p:nvSpPr>
            <p:cNvPr id="10" name="TextBox 9"/>
            <p:cNvSpPr txBox="1"/>
            <p:nvPr/>
          </p:nvSpPr>
          <p:spPr>
            <a:xfrm>
              <a:off x="4317405" y="2522401"/>
              <a:ext cx="822960" cy="320040"/>
            </a:xfrm>
            <a:prstGeom prst="rect">
              <a:avLst/>
            </a:prstGeom>
            <a:noFill/>
          </p:spPr>
          <p:txBody>
            <a:bodyPr wrap="none" lIns="0" tIns="0" rIns="0" bIns="0" rtlCol="0" anchor="t">
              <a:noAutofit/>
            </a:bodyPr>
            <a:lstStyle/>
            <a:p>
              <a:pPr algn="ctr"/>
              <a:r>
                <a:rPr lang="ko-KR" sz="1467" dirty="0">
                  <a:latin typeface="Amazon Ember Light" charset="0"/>
                  <a:ea typeface="Malgun Gothic Semilight" panose="020B0502040204020203" pitchFamily="34" charset="-128"/>
                </a:rPr>
                <a:t>AWS CLI</a:t>
              </a:r>
            </a:p>
          </p:txBody>
        </p:sp>
        <p:sp>
          <p:nvSpPr>
            <p:cNvPr id="11" name="Rectangle 10"/>
            <p:cNvSpPr/>
            <p:nvPr/>
          </p:nvSpPr>
          <p:spPr>
            <a:xfrm>
              <a:off x="3063540" y="1575467"/>
              <a:ext cx="3579635" cy="1778000"/>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sp>
        <p:nvSpPr>
          <p:cNvPr id="14" name="TextBox 13"/>
          <p:cNvSpPr txBox="1"/>
          <p:nvPr/>
        </p:nvSpPr>
        <p:spPr>
          <a:xfrm>
            <a:off x="1443875" y="4355600"/>
            <a:ext cx="1625140" cy="420564"/>
          </a:xfrm>
          <a:prstGeom prst="rect">
            <a:avLst/>
          </a:prstGeom>
          <a:noFill/>
        </p:spPr>
        <p:txBody>
          <a:bodyPr wrap="square" rtlCol="0">
            <a:spAutoFit/>
          </a:bodyPr>
          <a:lstStyle/>
          <a:p>
            <a:pPr algn="ctr"/>
            <a:r>
              <a:rPr lang="ko-KR" sz="2133" dirty="0">
                <a:latin typeface="Amazon Ember Light" charset="0"/>
                <a:ea typeface="Malgun Gothic Semilight" panose="020B0502040204020203" pitchFamily="34" charset="-128"/>
              </a:rPr>
              <a:t>소스</a:t>
            </a:r>
            <a:endParaRPr lang="ko-KR" sz="2133" dirty="0">
              <a:latin typeface="Malgun Gothic Semilight" panose="020B0502040204020203" pitchFamily="34" charset="-128"/>
              <a:ea typeface="Malgun Gothic Semilight" panose="020B0502040204020203" pitchFamily="34" charset="-128"/>
              <a:cs typeface="Amazon Ember Light" charset="0"/>
            </a:endParaRPr>
          </a:p>
        </p:txBody>
      </p:sp>
      <p:sp>
        <p:nvSpPr>
          <p:cNvPr id="15" name="TextBox 14"/>
          <p:cNvSpPr txBox="1"/>
          <p:nvPr/>
        </p:nvSpPr>
        <p:spPr>
          <a:xfrm>
            <a:off x="9246423" y="4355600"/>
            <a:ext cx="732893" cy="420564"/>
          </a:xfrm>
          <a:prstGeom prst="rect">
            <a:avLst/>
          </a:prstGeom>
          <a:noFill/>
        </p:spPr>
        <p:txBody>
          <a:bodyPr wrap="none" rtlCol="0">
            <a:spAutoFit/>
          </a:bodyPr>
          <a:lstStyle/>
          <a:p>
            <a:r>
              <a:rPr lang="ko-KR" sz="2133" dirty="0">
                <a:latin typeface="Amazon Ember Light" charset="0"/>
                <a:ea typeface="Malgun Gothic Semilight" panose="020B0502040204020203" pitchFamily="34" charset="-128"/>
              </a:rPr>
              <a:t>백업</a:t>
            </a:r>
            <a:endParaRPr lang="ko-KR" sz="2133" dirty="0">
              <a:latin typeface="Malgun Gothic Semilight" panose="020B0502040204020203" pitchFamily="34" charset="-128"/>
              <a:ea typeface="Malgun Gothic Semilight" panose="020B0502040204020203" pitchFamily="34" charset="-128"/>
              <a:cs typeface="Amazon Ember Light" charset="0"/>
            </a:endParaRPr>
          </a:p>
        </p:txBody>
      </p:sp>
      <p:cxnSp>
        <p:nvCxnSpPr>
          <p:cNvPr id="17" name="Straight Arrow Connector 16"/>
          <p:cNvCxnSpPr/>
          <p:nvPr/>
        </p:nvCxnSpPr>
        <p:spPr>
          <a:xfrm>
            <a:off x="3448688" y="3004079"/>
            <a:ext cx="5113867" cy="0"/>
          </a:xfrm>
          <a:prstGeom prst="straightConnector1">
            <a:avLst/>
          </a:prstGeom>
          <a:ln w="76200">
            <a:solidFill>
              <a:schemeClr val="accent4"/>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3405300" y="3644121"/>
            <a:ext cx="5130800" cy="0"/>
          </a:xfrm>
          <a:prstGeom prst="straightConnector1">
            <a:avLst/>
          </a:prstGeom>
          <a:ln w="76200">
            <a:solidFill>
              <a:schemeClr val="accent4"/>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448688" y="2447149"/>
            <a:ext cx="5087411" cy="461665"/>
          </a:xfrm>
          <a:prstGeom prst="rect">
            <a:avLst/>
          </a:prstGeom>
          <a:noFill/>
        </p:spPr>
        <p:txBody>
          <a:bodyPr wrap="square" rtlCol="0">
            <a:spAutoFit/>
          </a:bodyPr>
          <a:lstStyle/>
          <a:p>
            <a:pPr algn="ctr"/>
            <a:r>
              <a:rPr lang="ko-KR" sz="2400" b="1" dirty="0">
                <a:solidFill>
                  <a:schemeClr val="accent1"/>
                </a:solidFill>
                <a:latin typeface="Amazon Ember Light" charset="0"/>
                <a:ea typeface="Malgun Gothic Semilight" panose="020B0502040204020203" pitchFamily="34" charset="-128"/>
              </a:rPr>
              <a:t>백업</a:t>
            </a:r>
            <a:endParaRPr lang="ko-KR" sz="2400" b="1" dirty="0">
              <a:solidFill>
                <a:schemeClr val="accent1"/>
              </a:solidFill>
              <a:latin typeface="Malgun Gothic Semilight" panose="020B0502040204020203" pitchFamily="34" charset="-128"/>
              <a:ea typeface="Malgun Gothic Semilight" panose="020B0502040204020203" pitchFamily="34" charset="-128"/>
              <a:cs typeface="Amazon Ember Light" charset="0"/>
            </a:endParaRPr>
          </a:p>
        </p:txBody>
      </p:sp>
      <p:sp>
        <p:nvSpPr>
          <p:cNvPr id="21" name="TextBox 20"/>
          <p:cNvSpPr txBox="1"/>
          <p:nvPr/>
        </p:nvSpPr>
        <p:spPr>
          <a:xfrm>
            <a:off x="3405300" y="3190846"/>
            <a:ext cx="5130802" cy="461665"/>
          </a:xfrm>
          <a:prstGeom prst="rect">
            <a:avLst/>
          </a:prstGeom>
          <a:noFill/>
        </p:spPr>
        <p:txBody>
          <a:bodyPr wrap="square" rtlCol="0">
            <a:spAutoFit/>
          </a:bodyPr>
          <a:lstStyle/>
          <a:p>
            <a:pPr algn="ctr"/>
            <a:r>
              <a:rPr lang="ko-KR" sz="2400" b="1" dirty="0">
                <a:solidFill>
                  <a:schemeClr val="accent1"/>
                </a:solidFill>
                <a:latin typeface="Amazon Ember Light" charset="0"/>
                <a:ea typeface="Malgun Gothic Semilight" panose="020B0502040204020203" pitchFamily="34" charset="-128"/>
              </a:rPr>
              <a:t>복원</a:t>
            </a:r>
          </a:p>
        </p:txBody>
      </p:sp>
      <p:sp>
        <p:nvSpPr>
          <p:cNvPr id="24" name="Title 1"/>
          <p:cNvSpPr>
            <a:spLocks noGrp="1"/>
          </p:cNvSpPr>
          <p:nvPr>
            <p:ph type="title"/>
          </p:nvPr>
        </p:nvSpPr>
        <p:spPr>
          <a:xfrm>
            <a:off x="238539" y="263527"/>
            <a:ext cx="11115261" cy="779463"/>
          </a:xfrm>
        </p:spPr>
        <p:txBody>
          <a:bodyPr/>
          <a:lstStyle/>
          <a:p>
            <a:r>
              <a:rPr lang="ko-KR" dirty="0" err="1">
                <a:solidFill>
                  <a:schemeClr val="tx1"/>
                </a:solidFill>
                <a:ea typeface="Malgun Gothic Semilight" panose="020B0502040204020203" pitchFamily="34" charset="-128"/>
              </a:rPr>
              <a:t>DynamoDB를</a:t>
            </a:r>
            <a:r>
              <a:rPr lang="ko-KR" dirty="0">
                <a:solidFill>
                  <a:schemeClr val="tx1"/>
                </a:solidFill>
                <a:ea typeface="Malgun Gothic Semilight" panose="020B0502040204020203" pitchFamily="34" charset="-128"/>
              </a:rPr>
              <a:t> 위한 백업 및 복원</a:t>
            </a:r>
          </a:p>
        </p:txBody>
      </p:sp>
    </p:spTree>
    <p:extLst>
      <p:ext uri="{BB962C8B-B14F-4D97-AF65-F5344CB8AC3E}">
        <p14:creationId xmlns:p14="http://schemas.microsoft.com/office/powerpoint/2010/main" val="1859831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쿼리</a:t>
            </a:r>
          </a:p>
        </p:txBody>
      </p:sp>
      <p:sp>
        <p:nvSpPr>
          <p:cNvPr id="3" name="Content Placeholder 2"/>
          <p:cNvSpPr>
            <a:spLocks noGrp="1"/>
          </p:cNvSpPr>
          <p:nvPr>
            <p:ph idx="1"/>
          </p:nvPr>
        </p:nvSpPr>
        <p:spPr/>
        <p:txBody>
          <a:bodyPr>
            <a:normAutofit/>
          </a:bodyPr>
          <a:lstStyle/>
          <a:p>
            <a:pPr marL="0" indent="0">
              <a:buNone/>
            </a:pPr>
            <a:r>
              <a:rPr lang="ko-KR" dirty="0">
                <a:ea typeface="Malgun Gothic Semilight" panose="020B0502040204020203" pitchFamily="34" charset="-128"/>
              </a:rPr>
              <a:t>특정 </a:t>
            </a:r>
            <a:r>
              <a:rPr lang="ko-KR" b="1" dirty="0">
                <a:ea typeface="Malgun Gothic Semilight" panose="020B0502040204020203" pitchFamily="34" charset="-128"/>
              </a:rPr>
              <a:t>기본 키 조건과 일치하는 항목</a:t>
            </a:r>
            <a:r>
              <a:rPr lang="ko-KR" dirty="0">
                <a:ea typeface="Malgun Gothic Semilight" panose="020B0502040204020203" pitchFamily="34" charset="-128"/>
              </a:rPr>
              <a:t>을 읽고 검색합니다. 필터 표현식으로 결과를 추가로 미세 조정합니다. </a:t>
            </a:r>
          </a:p>
        </p:txBody>
      </p:sp>
      <p:grpSp>
        <p:nvGrpSpPr>
          <p:cNvPr id="30" name="Group 29"/>
          <p:cNvGrpSpPr/>
          <p:nvPr/>
        </p:nvGrpSpPr>
        <p:grpSpPr>
          <a:xfrm>
            <a:off x="496192" y="2858423"/>
            <a:ext cx="10315387" cy="2049119"/>
            <a:chOff x="372143" y="2042217"/>
            <a:chExt cx="7736541" cy="1536839"/>
          </a:xfrm>
        </p:grpSpPr>
        <p:pic>
          <p:nvPicPr>
            <p:cNvPr id="5" name="Picture 4" descr="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279" y="2121571"/>
              <a:ext cx="1229219" cy="1229219"/>
            </a:xfrm>
            <a:prstGeom prst="rect">
              <a:avLst/>
            </a:prstGeom>
          </p:spPr>
        </p:pic>
        <p:sp>
          <p:nvSpPr>
            <p:cNvPr id="11" name="TextBox 10"/>
            <p:cNvSpPr txBox="1"/>
            <p:nvPr/>
          </p:nvSpPr>
          <p:spPr>
            <a:xfrm>
              <a:off x="372143" y="3232807"/>
              <a:ext cx="1623281" cy="346249"/>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테이블/인덱스</a:t>
              </a:r>
            </a:p>
          </p:txBody>
        </p:sp>
        <p:sp>
          <p:nvSpPr>
            <p:cNvPr id="14" name="TextBox 13"/>
            <p:cNvSpPr txBox="1"/>
            <p:nvPr/>
          </p:nvSpPr>
          <p:spPr>
            <a:xfrm>
              <a:off x="6986742" y="3232807"/>
              <a:ext cx="1121942" cy="346249"/>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항목 모음</a:t>
              </a:r>
            </a:p>
          </p:txBody>
        </p:sp>
        <p:grpSp>
          <p:nvGrpSpPr>
            <p:cNvPr id="7" name="Group 6"/>
            <p:cNvGrpSpPr/>
            <p:nvPr/>
          </p:nvGrpSpPr>
          <p:grpSpPr>
            <a:xfrm>
              <a:off x="1930367" y="2042217"/>
              <a:ext cx="2037567" cy="1366315"/>
              <a:chOff x="2043257" y="1896174"/>
              <a:chExt cx="2037567" cy="1366315"/>
            </a:xfrm>
          </p:grpSpPr>
          <p:sp>
            <p:nvSpPr>
              <p:cNvPr id="9" name="Right Arrow 8"/>
              <p:cNvSpPr/>
              <p:nvPr/>
            </p:nvSpPr>
            <p:spPr>
              <a:xfrm>
                <a:off x="2071444" y="1896174"/>
                <a:ext cx="2009380" cy="1366315"/>
              </a:xfrm>
              <a:prstGeom prst="rightArrow">
                <a:avLst/>
              </a:prstGeom>
            </p:spPr>
            <p:style>
              <a:lnRef idx="1">
                <a:schemeClr val="accent6"/>
              </a:lnRef>
              <a:fillRef idx="2">
                <a:schemeClr val="accent6"/>
              </a:fillRef>
              <a:effectRef idx="1">
                <a:schemeClr val="accent6"/>
              </a:effectRef>
              <a:fontRef idx="minor">
                <a:schemeClr val="dk1"/>
              </a:fontRef>
            </p:style>
            <p:txBody>
              <a:bodyPr lIns="0" rtlCol="0" anchor="b"/>
              <a:lstStyle/>
              <a:p>
                <a:pPr lvl="2"/>
                <a:endParaRPr lang="en-US" sz="1600" dirty="0">
                  <a:latin typeface="Malgun Gothic Semilight" panose="020B0502040204020203" pitchFamily="34" charset="-128"/>
                  <a:ea typeface="Malgun Gothic Semilight" panose="020B0502040204020203" pitchFamily="34" charset="-128"/>
                  <a:cs typeface="Amazon Ember Light" charset="0"/>
                </a:endParaRPr>
              </a:p>
            </p:txBody>
          </p:sp>
          <p:pic>
            <p:nvPicPr>
              <p:cNvPr id="2050" name="Picture 2" descr="https://openclipart.org/image/300px/svg_to_png/215455/fil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257" y="2291622"/>
                <a:ext cx="505520" cy="505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07518" y="2394577"/>
                <a:ext cx="1544112" cy="376930"/>
              </a:xfrm>
              <a:prstGeom prst="rect">
                <a:avLst/>
              </a:prstGeom>
              <a:noFill/>
            </p:spPr>
            <p:txBody>
              <a:bodyPr wrap="square" rtlCol="0">
                <a:spAutoFit/>
              </a:bodyPr>
              <a:lstStyle/>
              <a:p>
                <a:r>
                  <a:rPr lang="ko-KR" sz="1333" dirty="0">
                    <a:latin typeface="Amazon Ember Light" charset="0"/>
                    <a:ea typeface="Malgun Gothic Semilight" panose="020B0502040204020203" pitchFamily="34" charset="-128"/>
                  </a:rPr>
                  <a:t>키 조건 표현식</a:t>
                </a:r>
              </a:p>
              <a:p>
                <a:pPr marL="228594" indent="-228594">
                  <a:buFont typeface="Arial" panose="020B0604020202020204" pitchFamily="34" charset="0"/>
                  <a:buChar char="•"/>
                </a:pPr>
                <a:r>
                  <a:rPr lang="ko-KR" sz="1333" dirty="0">
                    <a:latin typeface="Amazon Ember Light" charset="0"/>
                    <a:ea typeface="Malgun Gothic Semilight" panose="020B0502040204020203" pitchFamily="34" charset="-128"/>
                  </a:rPr>
                  <a:t>기본 키</a:t>
                </a:r>
              </a:p>
            </p:txBody>
          </p:sp>
        </p:grpSp>
        <p:grpSp>
          <p:nvGrpSpPr>
            <p:cNvPr id="10" name="Group 9"/>
            <p:cNvGrpSpPr/>
            <p:nvPr/>
          </p:nvGrpSpPr>
          <p:grpSpPr>
            <a:xfrm>
              <a:off x="4055368" y="2262959"/>
              <a:ext cx="807120" cy="875546"/>
              <a:chOff x="4176892" y="2119738"/>
              <a:chExt cx="652122" cy="715629"/>
            </a:xfrm>
          </p:grpSpPr>
          <p:sp>
            <p:nvSpPr>
              <p:cNvPr id="8" name="Rounded Rectangle 7"/>
              <p:cNvSpPr/>
              <p:nvPr/>
            </p:nvSpPr>
            <p:spPr>
              <a:xfrm>
                <a:off x="4176892" y="2119738"/>
                <a:ext cx="652122" cy="71562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pic>
            <p:nvPicPr>
              <p:cNvPr id="12" name="Picture 11" descr="Ite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5475" y="2205900"/>
                <a:ext cx="300627" cy="300627"/>
              </a:xfrm>
              <a:prstGeom prst="rect">
                <a:avLst/>
              </a:prstGeom>
            </p:spPr>
          </p:pic>
          <p:pic>
            <p:nvPicPr>
              <p:cNvPr id="16" name="Picture 15" descr="Ite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9426" y="2197584"/>
                <a:ext cx="303143" cy="303143"/>
              </a:xfrm>
              <a:prstGeom prst="rect">
                <a:avLst/>
              </a:prstGeom>
            </p:spPr>
          </p:pic>
          <p:pic>
            <p:nvPicPr>
              <p:cNvPr id="17" name="Picture 16" descr="Ite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2231" y="2478149"/>
                <a:ext cx="302075" cy="302075"/>
              </a:xfrm>
              <a:prstGeom prst="rect">
                <a:avLst/>
              </a:prstGeom>
            </p:spPr>
          </p:pic>
        </p:grpSp>
        <p:grpSp>
          <p:nvGrpSpPr>
            <p:cNvPr id="18" name="Group 17"/>
            <p:cNvGrpSpPr/>
            <p:nvPr/>
          </p:nvGrpSpPr>
          <p:grpSpPr>
            <a:xfrm>
              <a:off x="4984012" y="2042217"/>
              <a:ext cx="2037567" cy="1366315"/>
              <a:chOff x="2043257" y="1896174"/>
              <a:chExt cx="2037567" cy="1366315"/>
            </a:xfrm>
          </p:grpSpPr>
          <p:sp>
            <p:nvSpPr>
              <p:cNvPr id="19" name="Right Arrow 18"/>
              <p:cNvSpPr/>
              <p:nvPr/>
            </p:nvSpPr>
            <p:spPr>
              <a:xfrm>
                <a:off x="2071444" y="1896174"/>
                <a:ext cx="2009380" cy="1366315"/>
              </a:xfrm>
              <a:prstGeom prst="rightArrow">
                <a:avLst/>
              </a:prstGeom>
            </p:spPr>
            <p:style>
              <a:lnRef idx="1">
                <a:schemeClr val="accent6"/>
              </a:lnRef>
              <a:fillRef idx="2">
                <a:schemeClr val="accent6"/>
              </a:fillRef>
              <a:effectRef idx="1">
                <a:schemeClr val="accent6"/>
              </a:effectRef>
              <a:fontRef idx="minor">
                <a:schemeClr val="dk1"/>
              </a:fontRef>
            </p:style>
            <p:txBody>
              <a:bodyPr lIns="0" rtlCol="0" anchor="b"/>
              <a:lstStyle/>
              <a:p>
                <a:pPr lvl="2"/>
                <a:endParaRPr lang="en-US" sz="1600" dirty="0">
                  <a:latin typeface="Malgun Gothic Semilight" panose="020B0502040204020203" pitchFamily="34" charset="-128"/>
                  <a:ea typeface="Malgun Gothic Semilight" panose="020B0502040204020203" pitchFamily="34" charset="-128"/>
                  <a:cs typeface="Amazon Ember Light" charset="0"/>
                </a:endParaRPr>
              </a:p>
            </p:txBody>
          </p:sp>
          <p:pic>
            <p:nvPicPr>
              <p:cNvPr id="20" name="Picture 2" descr="https://openclipart.org/image/300px/svg_to_png/215455/fil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257" y="2291622"/>
                <a:ext cx="505520" cy="50552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491556" y="2394577"/>
                <a:ext cx="1544112" cy="376930"/>
              </a:xfrm>
              <a:prstGeom prst="rect">
                <a:avLst/>
              </a:prstGeom>
              <a:noFill/>
            </p:spPr>
            <p:txBody>
              <a:bodyPr wrap="square" rtlCol="0">
                <a:spAutoFit/>
              </a:bodyPr>
              <a:lstStyle/>
              <a:p>
                <a:r>
                  <a:rPr lang="ko-KR" sz="1333" dirty="0">
                    <a:latin typeface="Amazon Ember Light" charset="0"/>
                    <a:ea typeface="Malgun Gothic Semilight" panose="020B0502040204020203" pitchFamily="34" charset="-128"/>
                  </a:rPr>
                  <a:t>필터 표현식(선택 사항)</a:t>
                </a:r>
              </a:p>
              <a:p>
                <a:pPr marL="228594" indent="-228594">
                  <a:buFont typeface="Arial" panose="020B0604020202020204" pitchFamily="34" charset="0"/>
                  <a:buChar char="•"/>
                </a:pPr>
                <a:r>
                  <a:rPr lang="ko-KR" sz="1333" dirty="0">
                    <a:latin typeface="Amazon Ember Light" charset="0"/>
                    <a:ea typeface="Malgun Gothic Semilight" panose="020B0502040204020203" pitchFamily="34" charset="-128"/>
                  </a:rPr>
                  <a:t>모든 속성</a:t>
                </a:r>
              </a:p>
            </p:txBody>
          </p:sp>
        </p:grpSp>
        <p:grpSp>
          <p:nvGrpSpPr>
            <p:cNvPr id="25" name="Group 24"/>
            <p:cNvGrpSpPr/>
            <p:nvPr/>
          </p:nvGrpSpPr>
          <p:grpSpPr>
            <a:xfrm>
              <a:off x="7138208" y="2262958"/>
              <a:ext cx="804672" cy="877824"/>
              <a:chOff x="4176892" y="2119738"/>
              <a:chExt cx="652122" cy="715629"/>
            </a:xfrm>
          </p:grpSpPr>
          <p:sp>
            <p:nvSpPr>
              <p:cNvPr id="26" name="Rounded Rectangle 25"/>
              <p:cNvSpPr/>
              <p:nvPr/>
            </p:nvSpPr>
            <p:spPr>
              <a:xfrm>
                <a:off x="4176892" y="2119738"/>
                <a:ext cx="652122" cy="71562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pic>
            <p:nvPicPr>
              <p:cNvPr id="27" name="Picture 26" descr="Ite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5475" y="2322439"/>
                <a:ext cx="300627" cy="300627"/>
              </a:xfrm>
              <a:prstGeom prst="rect">
                <a:avLst/>
              </a:prstGeom>
            </p:spPr>
          </p:pic>
          <p:pic>
            <p:nvPicPr>
              <p:cNvPr id="28" name="Picture 27" descr="Ite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9426" y="2314123"/>
                <a:ext cx="303143" cy="303143"/>
              </a:xfrm>
              <a:prstGeom prst="rect">
                <a:avLst/>
              </a:prstGeom>
            </p:spPr>
          </p:pic>
        </p:grpSp>
      </p:grpSp>
      <p:sp>
        <p:nvSpPr>
          <p:cNvPr id="13" name="TextBox 12"/>
          <p:cNvSpPr txBox="1"/>
          <p:nvPr/>
        </p:nvSpPr>
        <p:spPr>
          <a:xfrm>
            <a:off x="2775446" y="4222187"/>
            <a:ext cx="1659429" cy="707694"/>
          </a:xfrm>
          <a:prstGeom prst="rect">
            <a:avLst/>
          </a:prstGeom>
          <a:noFill/>
        </p:spPr>
        <p:txBody>
          <a:bodyPr wrap="none" rtlCol="0">
            <a:spAutoFit/>
          </a:bodyPr>
          <a:lstStyle/>
          <a:p>
            <a:r>
              <a:rPr lang="ko-KR" sz="1333" dirty="0">
                <a:latin typeface="Amazon Ember Light" charset="0"/>
                <a:ea typeface="Malgun Gothic Semilight" panose="020B0502040204020203" pitchFamily="34" charset="-128"/>
              </a:rPr>
              <a:t>선택 사항</a:t>
            </a:r>
          </a:p>
          <a:p>
            <a:pPr marL="228594" indent="-228594">
              <a:buFont typeface="Arial" panose="020B0604020202020204" pitchFamily="34" charset="0"/>
              <a:buChar char="•"/>
            </a:pPr>
            <a:r>
              <a:rPr lang="ko-KR" sz="1333" dirty="0">
                <a:latin typeface="Amazon Ember Light" charset="0"/>
                <a:ea typeface="Malgun Gothic Semilight" panose="020B0502040204020203" pitchFamily="34" charset="-128"/>
              </a:rPr>
              <a:t>프로젝션 표현식</a:t>
            </a:r>
          </a:p>
          <a:p>
            <a:pPr marL="228594" indent="-228594">
              <a:buFont typeface="Arial" panose="020B0604020202020204" pitchFamily="34" charset="0"/>
              <a:buChar char="•"/>
            </a:pPr>
            <a:r>
              <a:rPr lang="ko-KR" sz="1333" dirty="0">
                <a:latin typeface="Amazon Ember Light" charset="0"/>
                <a:ea typeface="Malgun Gothic Semilight" panose="020B0502040204020203" pitchFamily="34" charset="-128"/>
              </a:rPr>
              <a:t>일관된 읽기 </a:t>
            </a:r>
          </a:p>
        </p:txBody>
      </p:sp>
    </p:spTree>
    <p:extLst>
      <p:ext uri="{BB962C8B-B14F-4D97-AF65-F5344CB8AC3E}">
        <p14:creationId xmlns:p14="http://schemas.microsoft.com/office/powerpoint/2010/main" val="1562317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스캔</a:t>
            </a:r>
          </a:p>
        </p:txBody>
      </p:sp>
      <p:sp>
        <p:nvSpPr>
          <p:cNvPr id="3" name="Content Placeholder 2"/>
          <p:cNvSpPr>
            <a:spLocks noGrp="1"/>
          </p:cNvSpPr>
          <p:nvPr>
            <p:ph idx="1"/>
          </p:nvPr>
        </p:nvSpPr>
        <p:spPr/>
        <p:txBody>
          <a:bodyPr/>
          <a:lstStyle/>
          <a:p>
            <a:pPr marL="0" indent="0">
              <a:buNone/>
            </a:pPr>
            <a:r>
              <a:rPr lang="ko-KR">
                <a:ea typeface="Malgun Gothic Semilight" panose="020B0502040204020203" pitchFamily="34" charset="-128"/>
              </a:rPr>
              <a:t>테이블 또는 인덱스에서 모든 항목을 읽습니다. 필터 표현식으로 결과를 미세 조정합니다.</a:t>
            </a:r>
            <a:endParaRPr lang="ko-KR" dirty="0">
              <a:ea typeface="Malgun Gothic Semilight" panose="020B0502040204020203" pitchFamily="34" charset="-128"/>
            </a:endParaRPr>
          </a:p>
        </p:txBody>
      </p:sp>
      <p:grpSp>
        <p:nvGrpSpPr>
          <p:cNvPr id="26" name="Group 25"/>
          <p:cNvGrpSpPr/>
          <p:nvPr/>
        </p:nvGrpSpPr>
        <p:grpSpPr>
          <a:xfrm>
            <a:off x="1979077" y="2858423"/>
            <a:ext cx="6279175" cy="2049119"/>
            <a:chOff x="1484308" y="2143817"/>
            <a:chExt cx="4709381" cy="1536839"/>
          </a:xfrm>
        </p:grpSpPr>
        <p:pic>
          <p:nvPicPr>
            <p:cNvPr id="6" name="Picture 5" descr="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014" y="2223171"/>
              <a:ext cx="1229219" cy="1229219"/>
            </a:xfrm>
            <a:prstGeom prst="rect">
              <a:avLst/>
            </a:prstGeom>
          </p:spPr>
        </p:pic>
        <p:sp>
          <p:nvSpPr>
            <p:cNvPr id="7" name="TextBox 6"/>
            <p:cNvSpPr txBox="1"/>
            <p:nvPr/>
          </p:nvSpPr>
          <p:spPr>
            <a:xfrm>
              <a:off x="1484308" y="3334407"/>
              <a:ext cx="1623281" cy="346249"/>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테이블/인덱스</a:t>
              </a:r>
            </a:p>
          </p:txBody>
        </p:sp>
        <p:sp>
          <p:nvSpPr>
            <p:cNvPr id="8" name="TextBox 7"/>
            <p:cNvSpPr txBox="1"/>
            <p:nvPr/>
          </p:nvSpPr>
          <p:spPr>
            <a:xfrm>
              <a:off x="5071748" y="3334407"/>
              <a:ext cx="1121941" cy="346249"/>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항목 모음</a:t>
              </a:r>
            </a:p>
          </p:txBody>
        </p:sp>
        <p:grpSp>
          <p:nvGrpSpPr>
            <p:cNvPr id="11" name="Group 10"/>
            <p:cNvGrpSpPr/>
            <p:nvPr/>
          </p:nvGrpSpPr>
          <p:grpSpPr>
            <a:xfrm>
              <a:off x="2963297" y="2143817"/>
              <a:ext cx="2037567" cy="1366315"/>
              <a:chOff x="2043257" y="1896174"/>
              <a:chExt cx="2037567" cy="1366315"/>
            </a:xfrm>
          </p:grpSpPr>
          <p:sp>
            <p:nvSpPr>
              <p:cNvPr id="16" name="Right Arrow 15"/>
              <p:cNvSpPr/>
              <p:nvPr/>
            </p:nvSpPr>
            <p:spPr>
              <a:xfrm>
                <a:off x="2071444" y="1896174"/>
                <a:ext cx="2009380" cy="1366315"/>
              </a:xfrm>
              <a:prstGeom prst="rightArrow">
                <a:avLst/>
              </a:prstGeom>
            </p:spPr>
            <p:style>
              <a:lnRef idx="1">
                <a:schemeClr val="accent6"/>
              </a:lnRef>
              <a:fillRef idx="2">
                <a:schemeClr val="accent6"/>
              </a:fillRef>
              <a:effectRef idx="1">
                <a:schemeClr val="accent6"/>
              </a:effectRef>
              <a:fontRef idx="minor">
                <a:schemeClr val="dk1"/>
              </a:fontRef>
            </p:style>
            <p:txBody>
              <a:bodyPr lIns="0" rtlCol="0" anchor="b"/>
              <a:lstStyle/>
              <a:p>
                <a:pPr lvl="2"/>
                <a:endParaRPr lang="en-US" sz="1600" dirty="0">
                  <a:latin typeface="Malgun Gothic Semilight" panose="020B0502040204020203" pitchFamily="34" charset="-128"/>
                  <a:ea typeface="Malgun Gothic Semilight" panose="020B0502040204020203" pitchFamily="34" charset="-128"/>
                  <a:cs typeface="Amazon Ember Light" charset="0"/>
                </a:endParaRPr>
              </a:p>
            </p:txBody>
          </p:sp>
          <p:pic>
            <p:nvPicPr>
              <p:cNvPr id="17" name="Picture 2" descr="https://openclipart.org/image/300px/svg_to_png/215455/fil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257" y="2291622"/>
                <a:ext cx="505520" cy="50552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491556" y="2390866"/>
                <a:ext cx="1544112" cy="376930"/>
              </a:xfrm>
              <a:prstGeom prst="rect">
                <a:avLst/>
              </a:prstGeom>
              <a:noFill/>
            </p:spPr>
            <p:txBody>
              <a:bodyPr wrap="square" rtlCol="0">
                <a:spAutoFit/>
              </a:bodyPr>
              <a:lstStyle/>
              <a:p>
                <a:r>
                  <a:rPr lang="ko-KR" sz="1333" dirty="0">
                    <a:latin typeface="Amazon Ember Light" charset="0"/>
                    <a:ea typeface="Malgun Gothic Semilight" panose="020B0502040204020203" pitchFamily="34" charset="-128"/>
                  </a:rPr>
                  <a:t>필터 표현식(선택 사항)</a:t>
                </a:r>
              </a:p>
              <a:p>
                <a:pPr marL="228594" indent="-228594">
                  <a:buFont typeface="Arial" panose="020B0604020202020204" pitchFamily="34" charset="0"/>
                  <a:buChar char="•"/>
                </a:pPr>
                <a:r>
                  <a:rPr lang="ko-KR" sz="1333" dirty="0">
                    <a:latin typeface="Amazon Ember Light" charset="0"/>
                    <a:ea typeface="Malgun Gothic Semilight" panose="020B0502040204020203" pitchFamily="34" charset="-128"/>
                  </a:rPr>
                  <a:t>모든 속성</a:t>
                </a:r>
              </a:p>
            </p:txBody>
          </p:sp>
        </p:grpSp>
        <p:grpSp>
          <p:nvGrpSpPr>
            <p:cNvPr id="12" name="Group 11"/>
            <p:cNvGrpSpPr/>
            <p:nvPr/>
          </p:nvGrpSpPr>
          <p:grpSpPr>
            <a:xfrm>
              <a:off x="5230383" y="2364558"/>
              <a:ext cx="804672" cy="877824"/>
              <a:chOff x="4176892" y="2119738"/>
              <a:chExt cx="652122" cy="715629"/>
            </a:xfrm>
          </p:grpSpPr>
          <p:sp>
            <p:nvSpPr>
              <p:cNvPr id="13" name="Rounded Rectangle 12"/>
              <p:cNvSpPr/>
              <p:nvPr/>
            </p:nvSpPr>
            <p:spPr>
              <a:xfrm>
                <a:off x="4176892" y="2119738"/>
                <a:ext cx="652122" cy="71562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pic>
            <p:nvPicPr>
              <p:cNvPr id="14" name="Picture 13" descr="Ite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5475" y="2322439"/>
                <a:ext cx="300627" cy="300627"/>
              </a:xfrm>
              <a:prstGeom prst="rect">
                <a:avLst/>
              </a:prstGeom>
            </p:spPr>
          </p:pic>
          <p:pic>
            <p:nvPicPr>
              <p:cNvPr id="15" name="Picture 14" descr="Ite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9426" y="2314123"/>
                <a:ext cx="303143" cy="303143"/>
              </a:xfrm>
              <a:prstGeom prst="rect">
                <a:avLst/>
              </a:prstGeom>
            </p:spPr>
          </p:pic>
        </p:grpSp>
      </p:grpSp>
      <p:sp>
        <p:nvSpPr>
          <p:cNvPr id="9" name="Rounded Rectangle 8"/>
          <p:cNvSpPr/>
          <p:nvPr/>
        </p:nvSpPr>
        <p:spPr>
          <a:xfrm>
            <a:off x="1298531" y="5422432"/>
            <a:ext cx="8146597" cy="6199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sz="2400" dirty="0">
                <a:latin typeface="Amazon Ember Light" charset="0"/>
                <a:ea typeface="Malgun Gothic Semilight" panose="020B0502040204020203" pitchFamily="34" charset="-128"/>
              </a:rPr>
              <a:t>쿼리 작업은 스캔 작업보다 좀 더 효율적입니다.</a:t>
            </a:r>
          </a:p>
        </p:txBody>
      </p:sp>
    </p:spTree>
    <p:extLst>
      <p:ext uri="{BB962C8B-B14F-4D97-AF65-F5344CB8AC3E}">
        <p14:creationId xmlns:p14="http://schemas.microsoft.com/office/powerpoint/2010/main" val="1362738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4856E61-F550-D843-95E5-270848061B93}"/>
              </a:ext>
            </a:extLst>
          </p:cNvPr>
          <p:cNvGrpSpPr/>
          <p:nvPr/>
        </p:nvGrpSpPr>
        <p:grpSpPr>
          <a:xfrm>
            <a:off x="238538" y="1407270"/>
            <a:ext cx="11953461" cy="4783529"/>
            <a:chOff x="238538" y="1407268"/>
            <a:chExt cx="11953461" cy="4783529"/>
          </a:xfrm>
        </p:grpSpPr>
        <p:sp>
          <p:nvSpPr>
            <p:cNvPr id="7" name="Rounded Rectangle 6"/>
            <p:cNvSpPr/>
            <p:nvPr/>
          </p:nvSpPr>
          <p:spPr>
            <a:xfrm>
              <a:off x="7872119" y="1555848"/>
              <a:ext cx="3680179" cy="16340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ko-KR" sz="2400" dirty="0">
                  <a:latin typeface="Amazon Ember Light" charset="0"/>
                  <a:ea typeface="Malgun Gothic Semilight" panose="020B0502040204020203" pitchFamily="34" charset="-128"/>
                </a:rPr>
                <a:t>“:a”, home dir at runtime</a:t>
              </a:r>
            </a:p>
            <a:p>
              <a:r>
                <a:rPr lang="ko-KR" sz="2400" dirty="0">
                  <a:latin typeface="Amazon Ember Light" charset="0"/>
                  <a:ea typeface="Malgun Gothic Semilight" panose="020B0502040204020203" pitchFamily="34" charset="-128"/>
                </a:rPr>
                <a:t>“:b”, “true”</a:t>
              </a:r>
            </a:p>
          </p:txBody>
        </p:sp>
        <p:sp>
          <p:nvSpPr>
            <p:cNvPr id="11" name="Content Placeholder 2">
              <a:extLst>
                <a:ext uri="{FF2B5EF4-FFF2-40B4-BE49-F238E27FC236}">
                  <a16:creationId xmlns:a16="http://schemas.microsoft.com/office/drawing/2014/main" id="{3F6153DA-09AA-3E40-B54B-4D85BE2327A0}"/>
                </a:ext>
              </a:extLst>
            </p:cNvPr>
            <p:cNvSpPr txBox="1">
              <a:spLocks/>
            </p:cNvSpPr>
            <p:nvPr/>
          </p:nvSpPr>
          <p:spPr>
            <a:xfrm>
              <a:off x="238538" y="1407268"/>
              <a:ext cx="11953461" cy="4783529"/>
            </a:xfrm>
            <a:prstGeom prst="rect">
              <a:avLst/>
            </a:prstGeom>
          </p:spPr>
          <p:txBody>
            <a:bodyPr vert="horz" lIns="91440" tIns="45720" rIns="91440" bIns="45720" rtlCol="0">
              <a:normAutofit fontScale="77500" lnSpcReduction="20000"/>
            </a:bodyPr>
            <a:lstStyle>
              <a:lvl1pPr marL="339725" indent="-339725" algn="l" defTabSz="914400" rtl="0" eaLnBrk="1" latinLnBrk="0" hangingPunct="1">
                <a:lnSpc>
                  <a:spcPct val="100000"/>
                </a:lnSpc>
                <a:spcBef>
                  <a:spcPts val="0"/>
                </a:spcBef>
                <a:spcAft>
                  <a:spcPts val="600"/>
                </a:spcAft>
                <a:buFontTx/>
                <a:buBlip>
                  <a:blip r:embed="rId3"/>
                </a:buBlip>
                <a:defRPr sz="2800" b="0" i="0" kern="1200" baseline="0">
                  <a:solidFill>
                    <a:schemeClr val="tx1"/>
                  </a:solidFill>
                  <a:latin typeface="Amazon Ember Light" panose="020B0403020204020204" pitchFamily="34" charset="0"/>
                  <a:ea typeface="Malgun Gothic Semilight" panose="020B0502040204020203" pitchFamily="34" charset="-128"/>
                  <a:cs typeface="Amazon Ember Light" charset="0"/>
                </a:defRPr>
              </a:lvl1pPr>
              <a:lvl2pPr marL="801688" indent="-344488" algn="l" defTabSz="914400" rtl="0" eaLnBrk="1" latinLnBrk="0" hangingPunct="1">
                <a:lnSpc>
                  <a:spcPct val="100000"/>
                </a:lnSpc>
                <a:spcBef>
                  <a:spcPts val="0"/>
                </a:spcBef>
                <a:spcAft>
                  <a:spcPts val="600"/>
                </a:spcAft>
                <a:buFontTx/>
                <a:buBlip>
                  <a:blip r:embed="rId3"/>
                </a:buBlip>
                <a:defRPr sz="2400" b="0" i="0" kern="1200" baseline="0">
                  <a:solidFill>
                    <a:schemeClr val="tx1"/>
                  </a:solidFill>
                  <a:latin typeface="Amazon Ember Light" panose="020B0403020204020204" pitchFamily="34" charset="0"/>
                  <a:ea typeface="Malgun Gothic Semilight" panose="020B0502040204020203" pitchFamily="34" charset="-128"/>
                  <a:cs typeface="Amazon Ember Light" charset="0"/>
                </a:defRPr>
              </a:lvl2pPr>
              <a:lvl3pPr marL="1143000" indent="-228600" algn="l" defTabSz="914400" rtl="0" eaLnBrk="1" latinLnBrk="0" hangingPunct="1">
                <a:lnSpc>
                  <a:spcPct val="100000"/>
                </a:lnSpc>
                <a:spcBef>
                  <a:spcPts val="0"/>
                </a:spcBef>
                <a:spcAft>
                  <a:spcPts val="600"/>
                </a:spcAft>
                <a:buFontTx/>
                <a:buBlip>
                  <a:blip r:embed="rId3"/>
                </a:buBlip>
                <a:defRPr sz="2000" b="0" i="0" kern="1200" baseline="0">
                  <a:solidFill>
                    <a:schemeClr val="tx1"/>
                  </a:solidFill>
                  <a:latin typeface="Amazon Ember Light" panose="020B0403020204020204" pitchFamily="34" charset="0"/>
                  <a:ea typeface="Malgun Gothic Semilight" panose="020B0502040204020203" pitchFamily="34" charset="-128"/>
                  <a:cs typeface="Amazon Ember Light" charset="0"/>
                </a:defRPr>
              </a:lvl3pPr>
              <a:lvl4pPr marL="1600200" indent="-228600" algn="l" defTabSz="914400" rtl="0" eaLnBrk="1" latinLnBrk="0" hangingPunct="1">
                <a:lnSpc>
                  <a:spcPct val="100000"/>
                </a:lnSpc>
                <a:spcBef>
                  <a:spcPts val="0"/>
                </a:spcBef>
                <a:spcAft>
                  <a:spcPts val="600"/>
                </a:spcAft>
                <a:buFontTx/>
                <a:buBlip>
                  <a:blip r:embed="rId3"/>
                </a:buBlip>
                <a:defRPr sz="1800" b="0" i="0" kern="1200" baseline="0">
                  <a:solidFill>
                    <a:schemeClr val="tx1"/>
                  </a:solidFill>
                  <a:latin typeface="Amazon Ember Light" panose="020B0403020204020204" pitchFamily="34" charset="0"/>
                  <a:ea typeface="Malgun Gothic Semilight" panose="020B0502040204020203" pitchFamily="34" charset="-128"/>
                  <a:cs typeface="Amazon Ember Light" charset="0"/>
                </a:defRPr>
              </a:lvl4pPr>
              <a:lvl5pPr marL="2057400" indent="-228600" algn="l" defTabSz="914400" rtl="0" eaLnBrk="1" latinLnBrk="0" hangingPunct="1">
                <a:lnSpc>
                  <a:spcPct val="100000"/>
                </a:lnSpc>
                <a:spcBef>
                  <a:spcPts val="0"/>
                </a:spcBef>
                <a:spcAft>
                  <a:spcPts val="600"/>
                </a:spcAft>
                <a:buFontTx/>
                <a:buBlip>
                  <a:blip r:embed="rId3"/>
                </a:buBlip>
                <a:defRPr sz="1800" b="0" i="0" kern="1200" baseline="0">
                  <a:solidFill>
                    <a:schemeClr val="tx1"/>
                  </a:solidFill>
                  <a:latin typeface="Amazon Ember Light" panose="020B0403020204020204" pitchFamily="34" charset="0"/>
                  <a:ea typeface="Malgun Gothic Semilight" panose="020B0502040204020203" pitchFamily="34" charset="-128"/>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r>
                <a:rPr lang="ko-KR" altLang="en-US" sz="3000" dirty="0">
                  <a:solidFill>
                    <a:prstClr val="black"/>
                  </a:solidFill>
                </a:rPr>
                <a:t>표현식 속성 값</a:t>
              </a:r>
              <a:r>
                <a:rPr lang="en-US" altLang="ko-KR" sz="3000" dirty="0">
                  <a:solidFill>
                    <a:prstClr val="black"/>
                  </a:solidFill>
                </a:rPr>
                <a:t>: </a:t>
              </a:r>
              <a:r>
                <a:rPr lang="ko-KR" altLang="en-US" sz="3000" dirty="0">
                  <a:solidFill>
                    <a:prstClr val="black"/>
                  </a:solidFill>
                </a:rPr>
                <a:t>실행 시간까지 속성의 </a:t>
              </a:r>
              <a:endParaRPr lang="en-US" altLang="ko-KR" sz="3000" dirty="0">
                <a:solidFill>
                  <a:prstClr val="black"/>
                </a:solidFill>
              </a:endParaRPr>
            </a:p>
            <a:p>
              <a:pPr marL="0" lvl="0" indent="0">
                <a:buNone/>
              </a:pPr>
              <a:r>
                <a:rPr lang="ko-KR" altLang="en-US" sz="3000" dirty="0">
                  <a:solidFill>
                    <a:prstClr val="black"/>
                  </a:solidFill>
                </a:rPr>
                <a:t>실제 값을 알 수 없는 경우를 정의합니다</a:t>
              </a:r>
              <a:r>
                <a:rPr lang="en-US" altLang="ko-KR" sz="3000" dirty="0">
                  <a:solidFill>
                    <a:prstClr val="black"/>
                  </a:solidFill>
                </a:rPr>
                <a:t>.</a:t>
              </a:r>
            </a:p>
            <a:p>
              <a:pPr marL="0" indent="0">
                <a:buNone/>
              </a:pPr>
              <a:endParaRPr lang="en-US" altLang="ko-KR" dirty="0">
                <a:latin typeface="Courier New" panose="02070309020205020404" pitchFamily="49" charset="0"/>
                <a:cs typeface="Courier New" panose="02070309020205020404" pitchFamily="49" charset="0"/>
              </a:endParaRPr>
            </a:p>
            <a:p>
              <a:pPr marL="0" indent="0">
                <a:buNone/>
              </a:pPr>
              <a:r>
                <a:rPr lang="en-US" altLang="ko-KR" dirty="0">
                  <a:latin typeface="Courier New" panose="02070309020205020404" pitchFamily="49" charset="0"/>
                  <a:cs typeface="Courier New" panose="02070309020205020404" pitchFamily="49" charset="0"/>
                </a:rPr>
                <a:t>Ex) </a:t>
              </a:r>
              <a:r>
                <a:rPr lang="en-US" dirty="0" err="1">
                  <a:latin typeface="Courier New" panose="02070309020205020404" pitchFamily="49" charset="0"/>
                  <a:cs typeface="Courier New" panose="02070309020205020404" pitchFamily="49" charset="0"/>
                </a:rPr>
                <a:t>aws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dynamodb</a:t>
              </a:r>
              <a:r>
                <a:rPr lang="en-US" dirty="0">
                  <a:latin typeface="Courier New" panose="02070309020205020404" pitchFamily="49" charset="0"/>
                  <a:cs typeface="Courier New" panose="02070309020205020404" pitchFamily="49" charset="0"/>
                </a:rPr>
                <a:t> scan \ </a:t>
              </a:r>
            </a:p>
            <a:p>
              <a:pPr marL="0" indent="0">
                <a:buNone/>
              </a:pPr>
              <a:r>
                <a:rPr lang="en-US" dirty="0">
                  <a:latin typeface="Courier New" panose="02070309020205020404" pitchFamily="49" charset="0"/>
                  <a:cs typeface="Courier New" panose="02070309020205020404" pitchFamily="49" charset="0"/>
                </a:rPr>
                <a:t>--table-name </a:t>
              </a:r>
              <a:r>
                <a:rPr lang="en-US" dirty="0" err="1">
                  <a:latin typeface="Courier New" panose="02070309020205020404" pitchFamily="49" charset="0"/>
                  <a:cs typeface="Courier New" panose="02070309020205020404" pitchFamily="49" charset="0"/>
                </a:rPr>
                <a:t>ProductCatalog</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--filter-expression "contains(Color, :c) and Price &lt;= :p" \ </a:t>
              </a:r>
            </a:p>
            <a:p>
              <a:pPr marL="0" indent="0">
                <a:buNone/>
              </a:pPr>
              <a:r>
                <a:rPr lang="en-US" dirty="0">
                  <a:latin typeface="Courier New" panose="02070309020205020404" pitchFamily="49" charset="0"/>
                  <a:cs typeface="Courier New" panose="02070309020205020404" pitchFamily="49" charset="0"/>
                </a:rPr>
                <a:t>--expression-attribute-values </a:t>
              </a:r>
              <a:r>
                <a:rPr lang="en-US" dirty="0">
                  <a:latin typeface="Courier New" panose="02070309020205020404" pitchFamily="49" charset="0"/>
                  <a:cs typeface="Courier New" panose="02070309020205020404" pitchFamily="49" charset="0"/>
                  <a:hlinkClick r:id="rId4" invalidUrl="file:///"/>
                </a:rPr>
                <a:t>file://values.json</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values.json</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":c": { "S": "Black" }, </a:t>
              </a:r>
            </a:p>
            <a:p>
              <a:pPr marL="0" indent="0">
                <a:buNone/>
              </a:pPr>
              <a:r>
                <a:rPr lang="en-US" dirty="0">
                  <a:latin typeface="Courier New" panose="02070309020205020404" pitchFamily="49" charset="0"/>
                  <a:cs typeface="Courier New" panose="02070309020205020404" pitchFamily="49" charset="0"/>
                </a:rPr>
                <a:t>  ":p": { "N": "500" } </a:t>
              </a:r>
            </a:p>
            <a:p>
              <a:pPr marL="0" indent="0">
                <a:buNone/>
              </a:pPr>
              <a:r>
                <a:rPr lang="en-US" dirty="0">
                  <a:latin typeface="Courier New" panose="02070309020205020404" pitchFamily="49" charset="0"/>
                  <a:cs typeface="Courier New" panose="02070309020205020404" pitchFamily="49" charset="0"/>
                </a:rPr>
                <a:t>}</a:t>
              </a:r>
              <a:endParaRPr lang="en-US" altLang="ko-KR" dirty="0">
                <a:latin typeface="Courier New" panose="02070309020205020404" pitchFamily="49" charset="0"/>
                <a:ea typeface="Malgun Gothic" panose="020B0503020000020004" pitchFamily="34" charset="-127"/>
                <a:cs typeface="Courier New" panose="02070309020205020404" pitchFamily="49" charset="0"/>
              </a:endParaRPr>
            </a:p>
            <a:p>
              <a:pPr marL="0" indent="0">
                <a:buNone/>
              </a:pPr>
              <a:endParaRPr lang="ko-KR" altLang="en-US" dirty="0">
                <a:latin typeface="Courier New" panose="02070309020205020404" pitchFamily="49" charset="0"/>
                <a:ea typeface="Malgun Gothic" panose="020B0503020000020004" pitchFamily="34" charset="-127"/>
                <a:cs typeface="Courier New" panose="02070309020205020404" pitchFamily="49" charset="0"/>
              </a:endParaRPr>
            </a:p>
          </p:txBody>
        </p:sp>
      </p:grpSp>
      <p:sp>
        <p:nvSpPr>
          <p:cNvPr id="2" name="Title 1"/>
          <p:cNvSpPr>
            <a:spLocks noGrp="1"/>
          </p:cNvSpPr>
          <p:nvPr>
            <p:ph type="title"/>
          </p:nvPr>
        </p:nvSpPr>
        <p:spPr/>
        <p:txBody>
          <a:bodyPr>
            <a:normAutofit/>
          </a:bodyPr>
          <a:lstStyle/>
          <a:p>
            <a:r>
              <a:rPr lang="ko-KR" dirty="0">
                <a:solidFill>
                  <a:schemeClr val="tx1"/>
                </a:solidFill>
                <a:ea typeface="Malgun Gothic Semilight" panose="020B0502040204020203" pitchFamily="34" charset="-128"/>
              </a:rPr>
              <a:t>속성 이름과 값 자리 표시자</a:t>
            </a:r>
          </a:p>
        </p:txBody>
      </p:sp>
      <p:sp>
        <p:nvSpPr>
          <p:cNvPr id="3" name="Content Placeholder 2"/>
          <p:cNvSpPr>
            <a:spLocks noGrp="1"/>
          </p:cNvSpPr>
          <p:nvPr>
            <p:ph idx="1"/>
          </p:nvPr>
        </p:nvSpPr>
        <p:spPr>
          <a:xfrm>
            <a:off x="238539" y="1348274"/>
            <a:ext cx="7633580" cy="4905041"/>
          </a:xfrm>
        </p:spPr>
        <p:txBody>
          <a:bodyPr>
            <a:normAutofit/>
          </a:bodyPr>
          <a:lstStyle/>
          <a:p>
            <a:r>
              <a:rPr lang="ko-KR" dirty="0">
                <a:ea typeface="Malgun Gothic Semilight" panose="020B0502040204020203" pitchFamily="34" charset="-128"/>
              </a:rPr>
              <a:t>표현식 속성 이름: 속성 이름이 </a:t>
            </a:r>
            <a:r>
              <a:rPr lang="ko-KR" dirty="0" err="1">
                <a:ea typeface="Malgun Gothic Semilight" panose="020B0502040204020203" pitchFamily="34" charset="-128"/>
              </a:rPr>
              <a:t>DynamoDB</a:t>
            </a:r>
            <a:r>
              <a:rPr lang="ko-KR" dirty="0">
                <a:ea typeface="Malgun Gothic Semilight" panose="020B0502040204020203" pitchFamily="34" charset="-128"/>
              </a:rPr>
              <a:t> 키워드와 충돌하는 경우를 정의합니다. </a:t>
            </a:r>
            <a:endParaRPr lang="en-US" altLang="ko-KR" dirty="0">
              <a:ea typeface="Malgun Gothic Semilight" panose="020B0502040204020203" pitchFamily="34" charset="-128"/>
            </a:endParaRPr>
          </a:p>
          <a:p>
            <a:pPr marL="0" indent="0">
              <a:buNone/>
            </a:pPr>
            <a:endParaRPr lang="ko-KR" dirty="0">
              <a:ea typeface="Malgun Gothic Semilight" panose="020B0502040204020203" pitchFamily="34" charset="-128"/>
            </a:endParaRPr>
          </a:p>
          <a:p>
            <a:pPr marL="0" indent="0">
              <a:buNone/>
            </a:pPr>
            <a:r>
              <a:rPr lang="en-US" altLang="ko-KR" dirty="0">
                <a:latin typeface="Courier New" panose="02070309020205020404" pitchFamily="49" charset="0"/>
                <a:cs typeface="Courier New" panose="02070309020205020404" pitchFamily="49" charset="0"/>
              </a:rPr>
              <a:t>Ex) </a:t>
            </a:r>
            <a:r>
              <a:rPr lang="en-US" altLang="ko-KR" dirty="0" err="1">
                <a:latin typeface="Courier New" panose="02070309020205020404" pitchFamily="49" charset="0"/>
                <a:cs typeface="Courier New" panose="02070309020205020404" pitchFamily="49" charset="0"/>
              </a:rPr>
              <a:t>aws</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dynamodb</a:t>
            </a:r>
            <a:r>
              <a:rPr lang="en-US" altLang="ko-KR" dirty="0">
                <a:latin typeface="Courier New" panose="02070309020205020404" pitchFamily="49" charset="0"/>
                <a:cs typeface="Courier New" panose="02070309020205020404" pitchFamily="49" charset="0"/>
              </a:rPr>
              <a:t> get-item \     </a:t>
            </a:r>
          </a:p>
          <a:p>
            <a:pPr marL="0" indent="0">
              <a:buNone/>
            </a:pPr>
            <a:r>
              <a:rPr lang="en-US" altLang="ko-KR" dirty="0">
                <a:latin typeface="Courier New" panose="02070309020205020404" pitchFamily="49" charset="0"/>
                <a:cs typeface="Courier New" panose="02070309020205020404" pitchFamily="49" charset="0"/>
              </a:rPr>
              <a:t>--table-name </a:t>
            </a:r>
            <a:r>
              <a:rPr lang="en-US" altLang="ko-KR" dirty="0" err="1">
                <a:latin typeface="Courier New" panose="02070309020205020404" pitchFamily="49" charset="0"/>
                <a:cs typeface="Courier New" panose="02070309020205020404" pitchFamily="49" charset="0"/>
              </a:rPr>
              <a:t>ProductCatalog</a:t>
            </a:r>
            <a:r>
              <a:rPr lang="en-US" altLang="ko-KR" dirty="0">
                <a:latin typeface="Courier New" panose="02070309020205020404" pitchFamily="49" charset="0"/>
                <a:cs typeface="Courier New" panose="02070309020205020404" pitchFamily="49" charset="0"/>
              </a:rPr>
              <a:t> \     </a:t>
            </a:r>
          </a:p>
          <a:p>
            <a:pPr marL="0" indent="0">
              <a:buNone/>
            </a:pPr>
            <a:r>
              <a:rPr lang="en-US" altLang="ko-KR" dirty="0">
                <a:latin typeface="Courier New" panose="02070309020205020404" pitchFamily="49" charset="0"/>
                <a:cs typeface="Courier New" panose="02070309020205020404" pitchFamily="49" charset="0"/>
              </a:rPr>
              <a:t>--key '{"Id":{"N":"123"}}' \     </a:t>
            </a:r>
          </a:p>
          <a:p>
            <a:pPr marL="0" indent="0">
              <a:buNone/>
            </a:pPr>
            <a:r>
              <a:rPr lang="en-US" altLang="ko-KR" dirty="0">
                <a:latin typeface="Courier New" panose="02070309020205020404" pitchFamily="49" charset="0"/>
                <a:cs typeface="Courier New" panose="02070309020205020404" pitchFamily="49" charset="0"/>
              </a:rPr>
              <a:t>--projection-expression "#c" \     </a:t>
            </a:r>
          </a:p>
          <a:p>
            <a:pPr marL="0" indent="0">
              <a:buNone/>
            </a:pPr>
            <a:r>
              <a:rPr lang="en-US" altLang="ko-KR" dirty="0">
                <a:latin typeface="Courier New" panose="02070309020205020404" pitchFamily="49" charset="0"/>
                <a:cs typeface="Courier New" panose="02070309020205020404" pitchFamily="49" charset="0"/>
              </a:rPr>
              <a:t>--expression-attribute-names '{"#</a:t>
            </a:r>
            <a:r>
              <a:rPr lang="en-US" altLang="ko-KR" dirty="0" err="1">
                <a:latin typeface="Courier New" panose="02070309020205020404" pitchFamily="49" charset="0"/>
                <a:cs typeface="Courier New" panose="02070309020205020404" pitchFamily="49" charset="0"/>
              </a:rPr>
              <a:t>c":"Comment</a:t>
            </a:r>
            <a:r>
              <a:rPr lang="en-US" altLang="ko-KR" dirty="0">
                <a:latin typeface="Courier New" panose="02070309020205020404" pitchFamily="49" charset="0"/>
                <a:cs typeface="Courier New" panose="02070309020205020404" pitchFamily="49" charset="0"/>
              </a:rPr>
              <a:t>"}’</a:t>
            </a:r>
          </a:p>
          <a:p>
            <a:pPr marL="0" indent="0">
              <a:buNone/>
            </a:pPr>
            <a:endParaRPr lang="en-US" altLang="ko-KR" dirty="0">
              <a:latin typeface="Courier New" panose="02070309020205020404" pitchFamily="49" charset="0"/>
              <a:cs typeface="Courier New" panose="02070309020205020404" pitchFamily="49" charset="0"/>
            </a:endParaRPr>
          </a:p>
        </p:txBody>
      </p:sp>
      <p:sp>
        <p:nvSpPr>
          <p:cNvPr id="6" name="Rounded Rectangle 5"/>
          <p:cNvSpPr/>
          <p:nvPr/>
        </p:nvSpPr>
        <p:spPr>
          <a:xfrm>
            <a:off x="7834491" y="1565665"/>
            <a:ext cx="3717807" cy="163402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ko-KR" sz="2400" dirty="0">
                <a:latin typeface="Amazon Ember Light" charset="0"/>
                <a:ea typeface="Malgun Gothic Semilight" panose="020B0502040204020203" pitchFamily="34" charset="-128"/>
              </a:rPr>
              <a:t>“#a”, “HomeDir”</a:t>
            </a:r>
          </a:p>
          <a:p>
            <a:r>
              <a:rPr lang="ko-KR" sz="2400" dirty="0">
                <a:latin typeface="Amazon Ember Light" charset="0"/>
                <a:ea typeface="Malgun Gothic Semilight" panose="020B0502040204020203" pitchFamily="34" charset="-128"/>
              </a:rPr>
              <a:t>“#b”, “</a:t>
            </a:r>
            <a:r>
              <a:rPr lang="ko-KR" sz="2400" dirty="0">
                <a:solidFill>
                  <a:srgbClr val="FF0000"/>
                </a:solidFill>
                <a:latin typeface="Amazon Ember Light" charset="0"/>
                <a:ea typeface="Malgun Gothic Semilight" panose="020B0502040204020203" pitchFamily="34" charset="-128"/>
              </a:rPr>
              <a:t>BACKUP</a:t>
            </a:r>
            <a:r>
              <a:rPr lang="ko-KR" sz="2400" dirty="0">
                <a:latin typeface="Amazon Ember Light" charset="0"/>
                <a:ea typeface="Malgun Gothic Semilight" panose="020B0502040204020203" pitchFamily="34" charset="-128"/>
              </a:rPr>
              <a:t>”</a:t>
            </a:r>
          </a:p>
        </p:txBody>
      </p:sp>
    </p:spTree>
    <p:extLst>
      <p:ext uri="{BB962C8B-B14F-4D97-AF65-F5344CB8AC3E}">
        <p14:creationId xmlns:p14="http://schemas.microsoft.com/office/powerpoint/2010/main" val="172465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subTnLst>
                                    <p:set>
                                      <p:cBhvr override="childStyle">
                                        <p:cTn dur="1" fill="hold" display="0" masterRel="nextClick" afterEffect="1"/>
                                        <p:tgtEl>
                                          <p:spTgt spid="3">
                                            <p:txEl>
                                              <p:pRg st="4" end="4"/>
                                            </p:txEl>
                                          </p:spTgt>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subTnLst>
                                    <p:set>
                                      <p:cBhvr override="childStyle">
                                        <p:cTn dur="1" fill="hold" display="0" masterRel="nextClick" afterEffect="1"/>
                                        <p:tgtEl>
                                          <p:spTgt spid="3">
                                            <p:txEl>
                                              <p:pRg st="5" end="5"/>
                                            </p:txEl>
                                          </p:spTgt>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subTnLst>
                                    <p:set>
                                      <p:cBhvr override="childStyle">
                                        <p:cTn dur="1" fill="hold" display="0" masterRel="nextClick" afterEffect="1"/>
                                        <p:tgtEl>
                                          <p:spTgt spid="3">
                                            <p:txEl>
                                              <p:pRg st="6" end="6"/>
                                            </p:txEl>
                                          </p:spTgt>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o-KR" dirty="0">
                <a:solidFill>
                  <a:schemeClr val="tx1"/>
                </a:solidFill>
                <a:ea typeface="Malgun Gothic Semilight" panose="020B0502040204020203" pitchFamily="34" charset="-128"/>
              </a:rPr>
              <a:t>반환되는 데이터 양을 제한</a:t>
            </a:r>
          </a:p>
        </p:txBody>
      </p:sp>
      <p:pic>
        <p:nvPicPr>
          <p:cNvPr id="1026" name="Picture 2" descr="https://openclipart.org/image/300px/svg_to_png/25528/Text-Page-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250" y="2273085"/>
            <a:ext cx="2072205" cy="22688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stretch>
            <a:fillRect/>
          </a:stretch>
        </p:blipFill>
        <p:spPr bwMode="auto">
          <a:xfrm>
            <a:off x="7871533" y="2324895"/>
            <a:ext cx="1564045" cy="19309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871533" y="1664098"/>
            <a:ext cx="1373080" cy="4582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7" name="TextBox 6"/>
          <p:cNvSpPr txBox="1"/>
          <p:nvPr/>
        </p:nvSpPr>
        <p:spPr>
          <a:xfrm>
            <a:off x="1236394" y="4530752"/>
            <a:ext cx="3861955" cy="1200329"/>
          </a:xfrm>
          <a:prstGeom prst="rect">
            <a:avLst/>
          </a:prstGeom>
          <a:noFill/>
        </p:spPr>
        <p:txBody>
          <a:bodyPr wrap="none" rtlCol="0">
            <a:spAutoFit/>
          </a:bodyPr>
          <a:lstStyle/>
          <a:p>
            <a:pPr algn="ctr"/>
            <a:r>
              <a:rPr lang="ko-KR" sz="2400" dirty="0">
                <a:latin typeface="Amazon Ember Light" charset="0"/>
                <a:ea typeface="Malgun Gothic Semilight" panose="020B0502040204020203" pitchFamily="34" charset="-128"/>
              </a:rPr>
              <a:t>페이지 매김</a:t>
            </a:r>
          </a:p>
          <a:p>
            <a:r>
              <a:rPr lang="ko-KR" sz="2400" dirty="0">
                <a:latin typeface="Amazon Ember Light" charset="0"/>
                <a:ea typeface="Malgun Gothic Semilight" panose="020B0502040204020203" pitchFamily="34" charset="-128"/>
              </a:rPr>
              <a:t>최대 1MB의 데이터를 반환</a:t>
            </a:r>
          </a:p>
          <a:p>
            <a:endParaRPr lang="ko-KR"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10" name="TextBox 9"/>
          <p:cNvSpPr txBox="1"/>
          <p:nvPr/>
        </p:nvSpPr>
        <p:spPr>
          <a:xfrm>
            <a:off x="6825170" y="4530752"/>
            <a:ext cx="3656770" cy="1200329"/>
          </a:xfrm>
          <a:prstGeom prst="rect">
            <a:avLst/>
          </a:prstGeom>
          <a:noFill/>
        </p:spPr>
        <p:txBody>
          <a:bodyPr wrap="none" rtlCol="0">
            <a:spAutoFit/>
          </a:bodyPr>
          <a:lstStyle/>
          <a:p>
            <a:pPr algn="ctr"/>
            <a:r>
              <a:rPr lang="ko-KR" sz="2400" dirty="0">
                <a:latin typeface="Amazon Ember Light" charset="0"/>
                <a:ea typeface="Malgun Gothic Semilight" panose="020B0502040204020203" pitchFamily="34" charset="-128"/>
              </a:rPr>
              <a:t>Limit 파라미터</a:t>
            </a:r>
          </a:p>
          <a:p>
            <a:r>
              <a:rPr lang="ko-KR" sz="2400" dirty="0">
                <a:latin typeface="Amazon Ember Light" charset="0"/>
                <a:ea typeface="Malgun Gothic Semilight" panose="020B0502040204020203" pitchFamily="34" charset="-128"/>
              </a:rPr>
              <a:t>반환될 항목의 수를 설정</a:t>
            </a:r>
          </a:p>
          <a:p>
            <a:pPr algn="ctr"/>
            <a:endParaRPr lang="ko-KR"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8" name="TextBox 7"/>
          <p:cNvSpPr txBox="1"/>
          <p:nvPr/>
        </p:nvSpPr>
        <p:spPr>
          <a:xfrm>
            <a:off x="2076179" y="2324893"/>
            <a:ext cx="1358064" cy="276999"/>
          </a:xfrm>
          <a:prstGeom prst="rect">
            <a:avLst/>
          </a:prstGeom>
          <a:noFill/>
        </p:spPr>
        <p:txBody>
          <a:bodyPr wrap="none" rtlCol="0">
            <a:spAutoFit/>
          </a:bodyPr>
          <a:lstStyle/>
          <a:p>
            <a:r>
              <a:rPr lang="ko-KR" sz="1200" dirty="0">
                <a:latin typeface="Amazon Ember Light" charset="0"/>
                <a:ea typeface="Malgun Gothic Semilight" panose="020B0502040204020203" pitchFamily="34" charset="-128"/>
              </a:rPr>
              <a:t>ExclusiveStartKey</a:t>
            </a:r>
          </a:p>
        </p:txBody>
      </p:sp>
      <p:sp>
        <p:nvSpPr>
          <p:cNvPr id="12" name="TextBox 11"/>
          <p:cNvSpPr txBox="1"/>
          <p:nvPr/>
        </p:nvSpPr>
        <p:spPr>
          <a:xfrm>
            <a:off x="2078152" y="3913011"/>
            <a:ext cx="1370888" cy="276999"/>
          </a:xfrm>
          <a:prstGeom prst="rect">
            <a:avLst/>
          </a:prstGeom>
          <a:noFill/>
        </p:spPr>
        <p:txBody>
          <a:bodyPr wrap="none" rtlCol="0">
            <a:spAutoFit/>
          </a:bodyPr>
          <a:lstStyle/>
          <a:p>
            <a:r>
              <a:rPr lang="ko-KR" sz="1200" dirty="0">
                <a:latin typeface="Amazon Ember Light" charset="0"/>
                <a:ea typeface="Malgun Gothic Semilight" panose="020B0502040204020203" pitchFamily="34" charset="-128"/>
              </a:rPr>
              <a:t>LastEvaluatedKey</a:t>
            </a:r>
          </a:p>
        </p:txBody>
      </p:sp>
    </p:spTree>
    <p:extLst>
      <p:ext uri="{BB962C8B-B14F-4D97-AF65-F5344CB8AC3E}">
        <p14:creationId xmlns:p14="http://schemas.microsoft.com/office/powerpoint/2010/main" val="461122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Arrow 8"/>
          <p:cNvSpPr/>
          <p:nvPr/>
        </p:nvSpPr>
        <p:spPr>
          <a:xfrm>
            <a:off x="4221961" y="2261473"/>
            <a:ext cx="4387697" cy="245371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ko-KR" sz="2400" dirty="0">
              <a:latin typeface="Amazon Ember Light" panose="020B0403020204020204" pitchFamily="34" charset="0"/>
              <a:ea typeface="Malgun Gothic Semilight" panose="020B0502040204020203" pitchFamily="34" charset="-128"/>
              <a:cs typeface="Amazon Ember Light" charset="0"/>
            </a:endParaRPr>
          </a:p>
          <a:p>
            <a:pPr marL="1447764" lvl="2" indent="-228594">
              <a:buFont typeface="Arial" panose="020B0604020202020204" pitchFamily="34" charset="0"/>
              <a:buChar char="•"/>
            </a:pPr>
            <a:r>
              <a:rPr lang="ko-KR" sz="1600" dirty="0">
                <a:latin typeface="Amazon Ember Light" panose="020B0403020204020204" pitchFamily="34" charset="0"/>
                <a:ea typeface="Malgun Gothic Semilight" panose="020B0502040204020203" pitchFamily="34" charset="-128"/>
              </a:rPr>
              <a:t>테이블 이름</a:t>
            </a:r>
          </a:p>
          <a:p>
            <a:pPr marL="1447764" lvl="2" indent="-228594">
              <a:buFont typeface="Arial" panose="020B0604020202020204" pitchFamily="34" charset="0"/>
              <a:buChar char="•"/>
            </a:pPr>
            <a:r>
              <a:rPr lang="ko-KR" sz="1600" dirty="0">
                <a:latin typeface="Amazon Ember Light" panose="020B0403020204020204" pitchFamily="34" charset="0"/>
                <a:ea typeface="Malgun Gothic Semilight" panose="020B0502040204020203" pitchFamily="34" charset="-128"/>
              </a:rPr>
              <a:t>기본 키</a:t>
            </a:r>
          </a:p>
          <a:p>
            <a:pPr marL="1447764" lvl="2" indent="-228594">
              <a:buFont typeface="Arial" panose="020B0604020202020204" pitchFamily="34" charset="0"/>
              <a:buChar char="•"/>
            </a:pPr>
            <a:r>
              <a:rPr lang="ko-KR" sz="1600" dirty="0">
                <a:latin typeface="Amazon Ember Light" panose="020B0403020204020204" pitchFamily="34" charset="0"/>
                <a:ea typeface="Malgun Gothic Semilight" panose="020B0502040204020203" pitchFamily="34" charset="-128"/>
              </a:rPr>
              <a:t>프로젝션 표현식</a:t>
            </a:r>
          </a:p>
          <a:p>
            <a:pPr marL="1447764" lvl="2" indent="-228594">
              <a:buFont typeface="Arial" panose="020B0604020202020204" pitchFamily="34" charset="0"/>
              <a:buChar char="•"/>
            </a:pPr>
            <a:r>
              <a:rPr lang="ko-KR" sz="1600" dirty="0">
                <a:latin typeface="Amazon Ember Light" panose="020B0403020204020204" pitchFamily="34" charset="0"/>
                <a:ea typeface="Malgun Gothic Semilight" panose="020B0502040204020203" pitchFamily="34" charset="-128"/>
              </a:rPr>
              <a:t>일관된 읽기</a:t>
            </a:r>
          </a:p>
          <a:p>
            <a:pPr algn="ctr"/>
            <a:endParaRPr lang="ko-KR" sz="2400" dirty="0">
              <a:latin typeface="Amazon Ember Light" panose="020B0403020204020204" pitchFamily="34" charset="0"/>
              <a:ea typeface="Malgun Gothic Semilight" panose="020B0502040204020203" pitchFamily="34" charset="-128"/>
              <a:cs typeface="Amazon Ember Light" charset="0"/>
            </a:endParaRPr>
          </a:p>
        </p:txBody>
      </p:sp>
      <p:sp>
        <p:nvSpPr>
          <p:cNvPr id="2" name="Title 1"/>
          <p:cNvSpPr>
            <a:spLocks noGrp="1"/>
          </p:cNvSpPr>
          <p:nvPr>
            <p:ph type="title"/>
          </p:nvPr>
        </p:nvSpPr>
        <p:spPr/>
        <p:txBody>
          <a:bodyPr/>
          <a:lstStyle/>
          <a:p>
            <a:r>
              <a:rPr lang="ko-KR" dirty="0">
                <a:solidFill>
                  <a:schemeClr val="tx1"/>
                </a:solidFill>
                <a:latin typeface="Amazon Ember Light" panose="020B0403020204020204" pitchFamily="34" charset="0"/>
                <a:ea typeface="Malgun Gothic Semilight" panose="020B0502040204020203" pitchFamily="34" charset="-128"/>
              </a:rPr>
              <a:t>항목 읽기</a:t>
            </a:r>
          </a:p>
        </p:txBody>
      </p:sp>
      <p:sp>
        <p:nvSpPr>
          <p:cNvPr id="3" name="Content Placeholder 2"/>
          <p:cNvSpPr>
            <a:spLocks noGrp="1"/>
          </p:cNvSpPr>
          <p:nvPr>
            <p:ph idx="1"/>
          </p:nvPr>
        </p:nvSpPr>
        <p:spPr>
          <a:xfrm>
            <a:off x="238539" y="1440305"/>
            <a:ext cx="10515600" cy="985835"/>
          </a:xfrm>
        </p:spPr>
        <p:txBody>
          <a:bodyPr>
            <a:normAutofit/>
          </a:bodyPr>
          <a:lstStyle/>
          <a:p>
            <a:pPr marL="0" indent="0">
              <a:buNone/>
            </a:pPr>
            <a:r>
              <a:rPr lang="ko-KR" dirty="0">
                <a:latin typeface="Amazon Ember Light" panose="020B0403020204020204" pitchFamily="34" charset="0"/>
                <a:ea typeface="Malgun Gothic Semilight" panose="020B0502040204020203" pitchFamily="34" charset="-128"/>
              </a:rPr>
              <a:t>GetItem: 테이블에서 항목 읽기</a:t>
            </a:r>
          </a:p>
        </p:txBody>
      </p:sp>
      <p:pic>
        <p:nvPicPr>
          <p:cNvPr id="5" name="Picture 4" descr="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986" y="2232026"/>
            <a:ext cx="2732015" cy="2732015"/>
          </a:xfrm>
          <a:prstGeom prst="rect">
            <a:avLst/>
          </a:prstGeom>
        </p:spPr>
      </p:pic>
      <p:pic>
        <p:nvPicPr>
          <p:cNvPr id="2050" name="Picture 2" descr="https://openclipart.org/image/300px/svg_to_png/215455/fil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847" y="2829716"/>
            <a:ext cx="1234288" cy="12342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38048" y="2426140"/>
            <a:ext cx="1277914" cy="461665"/>
          </a:xfrm>
          <a:prstGeom prst="rect">
            <a:avLst/>
          </a:prstGeom>
          <a:noFill/>
        </p:spPr>
        <p:txBody>
          <a:bodyPr wrap="none" rtlCol="0">
            <a:spAutoFit/>
          </a:bodyPr>
          <a:lstStyle/>
          <a:p>
            <a:r>
              <a:rPr lang="ko-KR" sz="2400" dirty="0">
                <a:latin typeface="Amazon Ember Light" panose="020B0403020204020204" pitchFamily="34" charset="0"/>
                <a:ea typeface="Malgun Gothic Semilight" panose="020B0502040204020203" pitchFamily="34" charset="-128"/>
              </a:rPr>
              <a:t>GetItem</a:t>
            </a:r>
          </a:p>
        </p:txBody>
      </p:sp>
      <p:pic>
        <p:nvPicPr>
          <p:cNvPr id="12" name="Picture 11" descr="Ite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5101" y="3022077"/>
            <a:ext cx="975360" cy="975360"/>
          </a:xfrm>
          <a:prstGeom prst="rect">
            <a:avLst/>
          </a:prstGeom>
        </p:spPr>
      </p:pic>
      <p:sp>
        <p:nvSpPr>
          <p:cNvPr id="11" name="TextBox 10"/>
          <p:cNvSpPr txBox="1"/>
          <p:nvPr/>
        </p:nvSpPr>
        <p:spPr>
          <a:xfrm>
            <a:off x="2113995" y="4786484"/>
            <a:ext cx="1107996" cy="461665"/>
          </a:xfrm>
          <a:prstGeom prst="rect">
            <a:avLst/>
          </a:prstGeom>
          <a:noFill/>
        </p:spPr>
        <p:txBody>
          <a:bodyPr wrap="none" rtlCol="0">
            <a:spAutoFit/>
          </a:bodyPr>
          <a:lstStyle/>
          <a:p>
            <a:r>
              <a:rPr lang="ko-KR" sz="2400" dirty="0">
                <a:latin typeface="Amazon Ember Light" panose="020B0403020204020204" pitchFamily="34" charset="0"/>
                <a:ea typeface="Malgun Gothic Semilight" panose="020B0502040204020203" pitchFamily="34" charset="-128"/>
              </a:rPr>
              <a:t>테이블</a:t>
            </a:r>
          </a:p>
        </p:txBody>
      </p:sp>
      <p:sp>
        <p:nvSpPr>
          <p:cNvPr id="14" name="TextBox 13"/>
          <p:cNvSpPr txBox="1"/>
          <p:nvPr/>
        </p:nvSpPr>
        <p:spPr>
          <a:xfrm>
            <a:off x="8992671" y="4660124"/>
            <a:ext cx="800219" cy="461665"/>
          </a:xfrm>
          <a:prstGeom prst="rect">
            <a:avLst/>
          </a:prstGeom>
          <a:noFill/>
        </p:spPr>
        <p:txBody>
          <a:bodyPr wrap="none" rtlCol="0">
            <a:spAutoFit/>
          </a:bodyPr>
          <a:lstStyle/>
          <a:p>
            <a:r>
              <a:rPr lang="ko-KR" sz="2400" dirty="0">
                <a:latin typeface="Amazon Ember Light" panose="020B0403020204020204" pitchFamily="34" charset="0"/>
                <a:ea typeface="Malgun Gothic Semilight" panose="020B0502040204020203" pitchFamily="34" charset="-128"/>
              </a:rPr>
              <a:t>항목</a:t>
            </a:r>
          </a:p>
        </p:txBody>
      </p:sp>
    </p:spTree>
    <p:extLst>
      <p:ext uri="{BB962C8B-B14F-4D97-AF65-F5344CB8AC3E}">
        <p14:creationId xmlns:p14="http://schemas.microsoft.com/office/powerpoint/2010/main" val="1514463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latin typeface="Amazon Ember Light" panose="020B0403020204020204" pitchFamily="34" charset="0"/>
                <a:ea typeface="Malgun Gothic Semilight" panose="020B0502040204020203" pitchFamily="34" charset="-128"/>
              </a:rPr>
              <a:t>항목 쓰기</a:t>
            </a:r>
          </a:p>
        </p:txBody>
      </p:sp>
      <p:sp>
        <p:nvSpPr>
          <p:cNvPr id="3" name="Content Placeholder 2"/>
          <p:cNvSpPr>
            <a:spLocks noGrp="1"/>
          </p:cNvSpPr>
          <p:nvPr>
            <p:ph idx="1"/>
          </p:nvPr>
        </p:nvSpPr>
        <p:spPr>
          <a:xfrm>
            <a:off x="238539" y="1440305"/>
            <a:ext cx="9076911" cy="4913308"/>
          </a:xfrm>
        </p:spPr>
        <p:txBody>
          <a:bodyPr>
            <a:normAutofit fontScale="92500"/>
          </a:bodyPr>
          <a:lstStyle/>
          <a:p>
            <a:r>
              <a:rPr lang="ko-KR" dirty="0">
                <a:latin typeface="Amazon Ember Light" panose="020B0403020204020204" pitchFamily="34" charset="0"/>
                <a:ea typeface="Malgun Gothic Semilight" panose="020B0502040204020203" pitchFamily="34" charset="-128"/>
              </a:rPr>
              <a:t>PutItem: 새로운 항목을 생성하거나 기존 항목을 새로운 항목으로 대체</a:t>
            </a:r>
          </a:p>
          <a:p>
            <a:r>
              <a:rPr lang="ko-KR" dirty="0">
                <a:latin typeface="Amazon Ember Light" panose="020B0403020204020204" pitchFamily="34" charset="0"/>
                <a:ea typeface="Malgun Gothic Semilight" panose="020B0502040204020203" pitchFamily="34" charset="-128"/>
              </a:rPr>
              <a:t>UpdateItem: </a:t>
            </a:r>
            <a:r>
              <a:rPr lang="ko-KR" b="1" dirty="0">
                <a:latin typeface="Amazon Ember Light" panose="020B0403020204020204" pitchFamily="34" charset="0"/>
                <a:ea typeface="Malgun Gothic Semilight" panose="020B0502040204020203" pitchFamily="34" charset="-128"/>
              </a:rPr>
              <a:t>기존 항목의 속성을 수정</a:t>
            </a:r>
            <a:r>
              <a:rPr lang="ko-KR" dirty="0">
                <a:latin typeface="Amazon Ember Light" panose="020B0403020204020204" pitchFamily="34" charset="0"/>
                <a:ea typeface="Malgun Gothic Semilight" panose="020B0502040204020203" pitchFamily="34" charset="-128"/>
              </a:rPr>
              <a:t>. 키가 존재하지 않는 경우 새로운 항목을 생성. 업데이트 유형을 나타내는 업데이트 표현식을 지정(SET, REMOVE, </a:t>
            </a:r>
            <a:br>
              <a:rPr lang="es-AR" altLang="ko-KR" dirty="0">
                <a:latin typeface="Amazon Ember Light" panose="020B0403020204020204" pitchFamily="34" charset="0"/>
                <a:ea typeface="Malgun Gothic Semilight" panose="020B0502040204020203" pitchFamily="34" charset="-128"/>
              </a:rPr>
            </a:br>
            <a:r>
              <a:rPr lang="ko-KR" dirty="0">
                <a:latin typeface="Amazon Ember Light" panose="020B0403020204020204" pitchFamily="34" charset="0"/>
                <a:ea typeface="Malgun Gothic Semilight" panose="020B0502040204020203" pitchFamily="34" charset="-128"/>
              </a:rPr>
              <a:t>ADD, DELETE)</a:t>
            </a:r>
          </a:p>
          <a:p>
            <a:r>
              <a:rPr lang="ko-KR" dirty="0">
                <a:latin typeface="Amazon Ember Light" panose="020B0403020204020204" pitchFamily="34" charset="0"/>
                <a:ea typeface="Malgun Gothic Semilight" panose="020B0502040204020203" pitchFamily="34" charset="-128"/>
              </a:rPr>
              <a:t>DeleteItem: 항목을 삭제</a:t>
            </a:r>
          </a:p>
          <a:p>
            <a:endParaRPr lang="ko-KR" dirty="0">
              <a:latin typeface="Amazon Ember Light" panose="020B0403020204020204" pitchFamily="34" charset="0"/>
              <a:ea typeface="Malgun Gothic Semilight" panose="020B0502040204020203" pitchFamily="34" charset="-128"/>
            </a:endParaRPr>
          </a:p>
          <a:p>
            <a:endParaRPr lang="ko-KR" dirty="0">
              <a:latin typeface="Amazon Ember Light" panose="020B0403020204020204" pitchFamily="34" charset="0"/>
              <a:ea typeface="Malgun Gothic Semilight" panose="020B0502040204020203" pitchFamily="34" charset="-128"/>
            </a:endParaRPr>
          </a:p>
          <a:p>
            <a:r>
              <a:rPr lang="ko-KR" dirty="0">
                <a:latin typeface="Amazon Ember Light" panose="020B0403020204020204" pitchFamily="34" charset="0"/>
                <a:ea typeface="Malgun Gothic Semilight" panose="020B0502040204020203" pitchFamily="34" charset="-128"/>
              </a:rPr>
              <a:t>Return values: 쓰기 작업 전 또는 후에</a:t>
            </a:r>
            <a:r>
              <a:rPr lang="es-AR" altLang="ko-KR" dirty="0">
                <a:latin typeface="Amazon Ember Light" panose="020B0403020204020204" pitchFamily="34" charset="0"/>
                <a:ea typeface="Malgun Gothic Semilight" panose="020B0502040204020203" pitchFamily="34" charset="-128"/>
              </a:rPr>
              <a:t> </a:t>
            </a:r>
            <a:r>
              <a:rPr lang="ko-KR" dirty="0">
                <a:latin typeface="Amazon Ember Light" panose="020B0403020204020204" pitchFamily="34" charset="0"/>
                <a:ea typeface="Malgun Gothic Semilight" panose="020B0502040204020203" pitchFamily="34" charset="-128"/>
              </a:rPr>
              <a:t>항목 </a:t>
            </a:r>
            <a:br>
              <a:rPr lang="es-AR" altLang="ko-KR" dirty="0">
                <a:latin typeface="Amazon Ember Light" panose="020B0403020204020204" pitchFamily="34" charset="0"/>
                <a:ea typeface="Malgun Gothic Semilight" panose="020B0502040204020203" pitchFamily="34" charset="-128"/>
              </a:rPr>
            </a:br>
            <a:r>
              <a:rPr lang="ko-KR" dirty="0">
                <a:latin typeface="Amazon Ember Light" panose="020B0403020204020204" pitchFamily="34" charset="0"/>
                <a:ea typeface="Malgun Gothic Semilight" panose="020B0502040204020203" pitchFamily="34" charset="-128"/>
              </a:rPr>
              <a:t>상태에 대한 정보를 요청</a:t>
            </a:r>
            <a:r>
              <a:rPr lang="en-US" altLang="ko-KR" dirty="0">
                <a:latin typeface="Amazon Ember Light" panose="020B0403020204020204" pitchFamily="34" charset="0"/>
                <a:ea typeface="Malgun Gothic Semilight" panose="020B0502040204020203" pitchFamily="34" charset="-128"/>
              </a:rPr>
              <a:t> -&gt; </a:t>
            </a:r>
            <a:r>
              <a:rPr lang="ko-KR" altLang="en-US" b="1" dirty="0">
                <a:latin typeface="Amazon Ember Light" panose="020B0403020204020204" pitchFamily="34" charset="0"/>
                <a:ea typeface="Malgun Gothic Semilight" panose="020B0502040204020203" pitchFamily="34" charset="-128"/>
              </a:rPr>
              <a:t>반환되는 값으로 데이터 확인 </a:t>
            </a:r>
            <a:endParaRPr lang="ko-KR" b="1" dirty="0">
              <a:latin typeface="Amazon Ember Light" panose="020B0403020204020204" pitchFamily="34" charset="0"/>
              <a:ea typeface="Malgun Gothic Semilight" panose="020B0502040204020203" pitchFamily="34" charset="-128"/>
            </a:endParaRPr>
          </a:p>
        </p:txBody>
      </p:sp>
      <p:sp>
        <p:nvSpPr>
          <p:cNvPr id="7" name="Rounded Rectangle 6"/>
          <p:cNvSpPr/>
          <p:nvPr/>
        </p:nvSpPr>
        <p:spPr>
          <a:xfrm>
            <a:off x="9315450" y="1443023"/>
            <a:ext cx="2453452" cy="160731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ko-KR" sz="2400" dirty="0">
                <a:latin typeface="Amazon Ember Light" panose="020B0403020204020204" pitchFamily="34" charset="0"/>
                <a:ea typeface="Malgun Gothic Semilight" panose="020B0502040204020203" pitchFamily="34" charset="-128"/>
              </a:rPr>
              <a:t>테이블 이름과 전체 기본 키를 지정합니다.</a:t>
            </a:r>
          </a:p>
        </p:txBody>
      </p:sp>
      <p:grpSp>
        <p:nvGrpSpPr>
          <p:cNvPr id="11" name="Group 10"/>
          <p:cNvGrpSpPr/>
          <p:nvPr/>
        </p:nvGrpSpPr>
        <p:grpSpPr>
          <a:xfrm>
            <a:off x="431543" y="4709416"/>
            <a:ext cx="11351646" cy="1424208"/>
            <a:chOff x="323657" y="3532062"/>
            <a:chExt cx="8513735" cy="1068156"/>
          </a:xfrm>
        </p:grpSpPr>
        <p:sp>
          <p:nvSpPr>
            <p:cNvPr id="8" name="Content Placeholder 2"/>
            <p:cNvSpPr txBox="1">
              <a:spLocks/>
            </p:cNvSpPr>
            <p:nvPr/>
          </p:nvSpPr>
          <p:spPr>
            <a:xfrm>
              <a:off x="323657" y="3849506"/>
              <a:ext cx="6071497" cy="750712"/>
            </a:xfrm>
            <a:prstGeom prst="rect">
              <a:avLst/>
            </a:prstGeom>
          </p:spPr>
          <p:txBody>
            <a:bodyPr vert="horz" lIns="121920" tIns="60960" rIns="121920" bIns="60960" rtlCol="0">
              <a:normAutofit/>
            </a:bodyPr>
            <a:lstStyle>
              <a:lvl1pPr marL="342900" indent="-342900" algn="l" defTabSz="457200" rtl="0" eaLnBrk="1" latinLnBrk="0" hangingPunct="1">
                <a:spcBef>
                  <a:spcPct val="20000"/>
                </a:spcBef>
                <a:buFontTx/>
                <a:buBlip>
                  <a:blip r:embed="rId3"/>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charset="0"/>
                <a:buChar char="•"/>
              </a:pPr>
              <a:endParaRPr lang="en-US" sz="3200" dirty="0">
                <a:latin typeface="Amazon Ember Light" panose="020B0403020204020204" pitchFamily="34" charset="0"/>
                <a:ea typeface="Malgun Gothic Semilight" panose="020B0502040204020203" pitchFamily="34" charset="-128"/>
              </a:endParaRPr>
            </a:p>
          </p:txBody>
        </p:sp>
        <p:sp>
          <p:nvSpPr>
            <p:cNvPr id="10" name="Oval Callout 9"/>
            <p:cNvSpPr/>
            <p:nvPr/>
          </p:nvSpPr>
          <p:spPr>
            <a:xfrm>
              <a:off x="6681214" y="3532062"/>
              <a:ext cx="2156178" cy="824371"/>
            </a:xfrm>
            <a:prstGeom prst="wedgeEllipseCallout">
              <a:avLst>
                <a:gd name="adj1" fmla="val -97509"/>
                <a:gd name="adj2" fmla="val 9206"/>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ko-KR" sz="2400" dirty="0">
                  <a:latin typeface="Amazon Ember Light" panose="020B0403020204020204" pitchFamily="34" charset="0"/>
                  <a:ea typeface="Malgun Gothic Semilight" panose="020B0502040204020203" pitchFamily="34" charset="-128"/>
                </a:rPr>
                <a:t>쓰기는 읽기로부터 자유로움!</a:t>
              </a:r>
            </a:p>
          </p:txBody>
        </p:sp>
      </p:grpSp>
      <p:sp>
        <p:nvSpPr>
          <p:cNvPr id="9" name="Oval Callout 8"/>
          <p:cNvSpPr/>
          <p:nvPr/>
        </p:nvSpPr>
        <p:spPr>
          <a:xfrm>
            <a:off x="8020873" y="3279870"/>
            <a:ext cx="2874904" cy="1200011"/>
          </a:xfrm>
          <a:prstGeom prst="wedgeEllipseCallout">
            <a:avLst>
              <a:gd name="adj1" fmla="val -75245"/>
              <a:gd name="adj2" fmla="val -36839"/>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ko-KR" sz="1467" dirty="0">
                <a:latin typeface="Amazon Ember Light" panose="020B0403020204020204" pitchFamily="34" charset="0"/>
                <a:ea typeface="Malgun Gothic Semilight" panose="020B0502040204020203" pitchFamily="34" charset="-128"/>
              </a:rPr>
              <a:t>UpdateExpression에서 SET, ADD, REMOVE, DELETE에 대한 규칙 확인!</a:t>
            </a:r>
          </a:p>
        </p:txBody>
      </p:sp>
    </p:spTree>
    <p:extLst>
      <p:ext uri="{BB962C8B-B14F-4D97-AF65-F5344CB8AC3E}">
        <p14:creationId xmlns:p14="http://schemas.microsoft.com/office/powerpoint/2010/main" val="129148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ko-KR" dirty="0" err="1">
                <a:solidFill>
                  <a:schemeClr val="tx1"/>
                </a:solidFill>
                <a:ea typeface="Malgun Gothic Semilight" panose="020B0502040204020203" pitchFamily="34" charset="-128"/>
              </a:rPr>
              <a:t>Amazon</a:t>
            </a:r>
            <a:r>
              <a:rPr lang="ko-KR" dirty="0">
                <a:solidFill>
                  <a:schemeClr val="tx1"/>
                </a:solidFill>
                <a:ea typeface="Malgun Gothic Semilight" panose="020B0502040204020203" pitchFamily="34" charset="-128"/>
              </a:rPr>
              <a:t> </a:t>
            </a:r>
            <a:r>
              <a:rPr lang="ko-KR" dirty="0" err="1">
                <a:solidFill>
                  <a:schemeClr val="tx1"/>
                </a:solidFill>
                <a:ea typeface="Malgun Gothic Semilight" panose="020B0502040204020203" pitchFamily="34" charset="-128"/>
              </a:rPr>
              <a:t>DynamoDB</a:t>
            </a:r>
            <a:endParaRPr lang="ko-KR" dirty="0">
              <a:solidFill>
                <a:schemeClr val="tx1"/>
              </a:solidFill>
              <a:ea typeface="Malgun Gothic Semilight" panose="020B0502040204020203" pitchFamily="34" charset="-128"/>
            </a:endParaRPr>
          </a:p>
        </p:txBody>
      </p:sp>
      <p:sp>
        <p:nvSpPr>
          <p:cNvPr id="6" name="Content Placeholder 5"/>
          <p:cNvSpPr>
            <a:spLocks noGrp="1"/>
          </p:cNvSpPr>
          <p:nvPr>
            <p:ph idx="1"/>
          </p:nvPr>
        </p:nvSpPr>
        <p:spPr>
          <a:xfrm>
            <a:off x="238539" y="1454727"/>
            <a:ext cx="11290826" cy="4898886"/>
          </a:xfrm>
        </p:spPr>
        <p:txBody>
          <a:bodyPr/>
          <a:lstStyle/>
          <a:p>
            <a:r>
              <a:rPr lang="ko-KR" dirty="0">
                <a:ea typeface="Malgun Gothic Semilight" panose="020B0502040204020203" pitchFamily="34" charset="-128"/>
              </a:rPr>
              <a:t>NoSQL 데이터베이스 서비스입니다.</a:t>
            </a:r>
          </a:p>
          <a:p>
            <a:r>
              <a:rPr lang="ko-KR" dirty="0">
                <a:ea typeface="Malgun Gothic Semilight" panose="020B0502040204020203" pitchFamily="34" charset="-128"/>
              </a:rPr>
              <a:t>스키마가 없습니다.</a:t>
            </a:r>
          </a:p>
          <a:p>
            <a:r>
              <a:rPr lang="ko-KR" dirty="0">
                <a:ea typeface="Malgun Gothic Semilight" panose="020B0502040204020203" pitchFamily="34" charset="-128"/>
              </a:rPr>
              <a:t>문서 구조와 키 값 데이터 구조를 지원합니다.</a:t>
            </a:r>
          </a:p>
          <a:p>
            <a:r>
              <a:rPr lang="ko-KR" dirty="0">
                <a:ea typeface="Malgun Gothic Semilight" panose="020B0502040204020203" pitchFamily="34" charset="-128"/>
              </a:rPr>
              <a:t>이벤트 중심의 프로그래밍과 세분화된 액세스 제어를 지원합니다.</a:t>
            </a:r>
          </a:p>
          <a:p>
            <a:r>
              <a:rPr lang="ko-KR" dirty="0">
                <a:ea typeface="Malgun Gothic Semilight" panose="020B0502040204020203" pitchFamily="34" charset="-128"/>
              </a:rPr>
              <a:t>다른 AWS 서비스와 통합할 수 있습니다. </a:t>
            </a:r>
          </a:p>
        </p:txBody>
      </p:sp>
      <p:sp>
        <p:nvSpPr>
          <p:cNvPr id="10" name="Rounded Rectangle 9"/>
          <p:cNvSpPr/>
          <p:nvPr/>
        </p:nvSpPr>
        <p:spPr>
          <a:xfrm>
            <a:off x="677334" y="4846699"/>
            <a:ext cx="1986844" cy="10987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sz="1600" b="1" dirty="0">
                <a:latin typeface="Amazon Ember" charset="0"/>
                <a:ea typeface="Malgun Gothic" panose="020B0503020000020004" pitchFamily="34" charset="-127"/>
              </a:rPr>
              <a:t>Amazon S3 버킷의 객체 인덱스</a:t>
            </a:r>
          </a:p>
        </p:txBody>
      </p:sp>
      <p:sp>
        <p:nvSpPr>
          <p:cNvPr id="11" name="Rounded Rectangle 10"/>
          <p:cNvSpPr/>
          <p:nvPr/>
        </p:nvSpPr>
        <p:spPr>
          <a:xfrm>
            <a:off x="2887389" y="4846699"/>
            <a:ext cx="1986844" cy="10987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sz="1600" b="1" dirty="0">
                <a:latin typeface="Amazon Ember" charset="0"/>
                <a:ea typeface="Malgun Gothic" panose="020B0503020000020004" pitchFamily="34" charset="-127"/>
              </a:rPr>
              <a:t>AWS Lambda로 트리거</a:t>
            </a:r>
          </a:p>
        </p:txBody>
      </p:sp>
      <p:sp>
        <p:nvSpPr>
          <p:cNvPr id="12" name="Rounded Rectangle 11"/>
          <p:cNvSpPr/>
          <p:nvPr/>
        </p:nvSpPr>
        <p:spPr>
          <a:xfrm>
            <a:off x="5097443" y="4846698"/>
            <a:ext cx="1986844" cy="10987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sz="1600" b="1" dirty="0">
                <a:latin typeface="Amazon Ember" charset="0"/>
                <a:ea typeface="Malgun Gothic" panose="020B0503020000020004" pitchFamily="34" charset="-127"/>
              </a:rPr>
              <a:t>Amazon Elasticsearch </a:t>
            </a:r>
            <a:br>
              <a:rPr lang="es-AR" altLang="ko-KR" sz="1600" b="1" dirty="0">
                <a:latin typeface="Amazon Ember" charset="0"/>
                <a:ea typeface="Malgun Gothic" panose="020B0503020000020004" pitchFamily="34" charset="-127"/>
              </a:rPr>
            </a:br>
            <a:r>
              <a:rPr lang="ko-KR" sz="1600" b="1" dirty="0">
                <a:latin typeface="Amazon Ember" charset="0"/>
                <a:ea typeface="Malgun Gothic" panose="020B0503020000020004" pitchFamily="34" charset="-127"/>
              </a:rPr>
              <a:t>및 CloudSearch로 검색</a:t>
            </a:r>
          </a:p>
        </p:txBody>
      </p:sp>
      <p:sp>
        <p:nvSpPr>
          <p:cNvPr id="13" name="Rounded Rectangle 12"/>
          <p:cNvSpPr/>
          <p:nvPr/>
        </p:nvSpPr>
        <p:spPr>
          <a:xfrm>
            <a:off x="7307498" y="4846698"/>
            <a:ext cx="1986844" cy="10987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sz="1600" b="1" dirty="0">
                <a:latin typeface="Amazon Ember" charset="0"/>
                <a:ea typeface="Malgun Gothic" panose="020B0503020000020004" pitchFamily="34" charset="-127"/>
              </a:rPr>
              <a:t>Amazon CloudWatch로 모니터링</a:t>
            </a:r>
          </a:p>
        </p:txBody>
      </p:sp>
      <p:sp>
        <p:nvSpPr>
          <p:cNvPr id="14" name="Rounded Rectangle 13"/>
          <p:cNvSpPr/>
          <p:nvPr/>
        </p:nvSpPr>
        <p:spPr>
          <a:xfrm>
            <a:off x="9542521" y="4846698"/>
            <a:ext cx="1986844" cy="10987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ko-KR" sz="1600" b="1" dirty="0">
                <a:latin typeface="Amazon Ember" charset="0"/>
                <a:ea typeface="Malgun Gothic" panose="020B0503020000020004" pitchFamily="34" charset="-127"/>
              </a:rPr>
              <a:t>AWS IAM로 세분화된 액세스 제어</a:t>
            </a:r>
          </a:p>
        </p:txBody>
      </p:sp>
    </p:spTree>
    <p:extLst>
      <p:ext uri="{BB962C8B-B14F-4D97-AF65-F5344CB8AC3E}">
        <p14:creationId xmlns:p14="http://schemas.microsoft.com/office/powerpoint/2010/main" val="589579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조건부 쓰기 작업</a:t>
            </a:r>
          </a:p>
        </p:txBody>
      </p:sp>
      <p:sp>
        <p:nvSpPr>
          <p:cNvPr id="3" name="Content Placeholder 2"/>
          <p:cNvSpPr>
            <a:spLocks noGrp="1"/>
          </p:cNvSpPr>
          <p:nvPr>
            <p:ph idx="1"/>
          </p:nvPr>
        </p:nvSpPr>
        <p:spPr>
          <a:xfrm>
            <a:off x="543351" y="1554605"/>
            <a:ext cx="11277186" cy="4913308"/>
          </a:xfrm>
        </p:spPr>
        <p:txBody>
          <a:bodyPr>
            <a:normAutofit/>
          </a:bodyPr>
          <a:lstStyle/>
          <a:p>
            <a:pPr marL="0" indent="0">
              <a:buNone/>
            </a:pPr>
            <a:r>
              <a:rPr lang="ko-KR" dirty="0">
                <a:ea typeface="Malgun Gothic Semilight" panose="020B0502040204020203" pitchFamily="34" charset="-128"/>
              </a:rPr>
              <a:t>조건 표현식이 </a:t>
            </a:r>
            <a:r>
              <a:rPr lang="ko-KR" dirty="0" err="1">
                <a:ea typeface="Malgun Gothic Semilight" panose="020B0502040204020203" pitchFamily="34" charset="-128"/>
              </a:rPr>
              <a:t>true로</a:t>
            </a:r>
            <a:r>
              <a:rPr lang="ko-KR" dirty="0">
                <a:ea typeface="Malgun Gothic Semilight" panose="020B0502040204020203" pitchFamily="34" charset="-128"/>
              </a:rPr>
              <a:t> 평가될 때만 쓰기 작업을 수행합니다. </a:t>
            </a:r>
          </a:p>
        </p:txBody>
      </p:sp>
      <p:sp>
        <p:nvSpPr>
          <p:cNvPr id="6" name="Rounded Rectangle 5"/>
          <p:cNvSpPr/>
          <p:nvPr/>
        </p:nvSpPr>
        <p:spPr>
          <a:xfrm>
            <a:off x="1113837" y="2685549"/>
            <a:ext cx="4184415" cy="24233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sz="2400" dirty="0">
                <a:latin typeface="Amazon Ember Light" charset="0"/>
                <a:ea typeface="Malgun Gothic Semilight" panose="020B0502040204020203" pitchFamily="34" charset="-128"/>
              </a:rPr>
              <a:t>AccountStatus 테이블</a:t>
            </a:r>
          </a:p>
          <a:p>
            <a:pPr algn="ctr"/>
            <a:endParaRPr lang="ko-KR" sz="2400" dirty="0">
              <a:latin typeface="Malgun Gothic Semilight" panose="020B0502040204020203" pitchFamily="34" charset="-128"/>
              <a:ea typeface="Malgun Gothic Semilight" panose="020B0502040204020203" pitchFamily="34" charset="-128"/>
              <a:cs typeface="Amazon Ember Light" charset="0"/>
            </a:endParaRPr>
          </a:p>
          <a:p>
            <a:r>
              <a:rPr lang="ko-KR" sz="1600" dirty="0">
                <a:latin typeface="Amazon Ember Light" charset="0"/>
                <a:ea typeface="Malgun Gothic Semilight" panose="020B0502040204020203" pitchFamily="34" charset="-128"/>
              </a:rPr>
              <a:t>userId: 1</a:t>
            </a:r>
          </a:p>
          <a:p>
            <a:r>
              <a:rPr lang="ko-KR" sz="1600" dirty="0">
                <a:latin typeface="Amazon Ember Light" charset="0"/>
                <a:ea typeface="Malgun Gothic Semilight" panose="020B0502040204020203" pitchFamily="34" charset="-128"/>
              </a:rPr>
              <a:t>lastFailedLoginTime: 2015-07-16T19:20+01:00</a:t>
            </a:r>
          </a:p>
          <a:p>
            <a:r>
              <a:rPr lang="ko-KR" sz="1600" dirty="0">
                <a:latin typeface="Amazon Ember Light" charset="0"/>
                <a:ea typeface="Malgun Gothic Semilight" panose="020B0502040204020203" pitchFamily="34" charset="-128"/>
              </a:rPr>
              <a:t>accountLocked: Y</a:t>
            </a:r>
          </a:p>
        </p:txBody>
      </p:sp>
      <p:sp>
        <p:nvSpPr>
          <p:cNvPr id="9" name="Rounded Rectangle 8"/>
          <p:cNvSpPr/>
          <p:nvPr/>
        </p:nvSpPr>
        <p:spPr>
          <a:xfrm>
            <a:off x="6181944" y="2679235"/>
            <a:ext cx="4932213" cy="24296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ko-KR" sz="2400" dirty="0">
                <a:latin typeface="Amazon Ember Light" charset="0"/>
                <a:ea typeface="Malgun Gothic Semilight" panose="020B0502040204020203" pitchFamily="34" charset="-128"/>
              </a:rPr>
              <a:t>UpdateItem 작업</a:t>
            </a:r>
          </a:p>
          <a:p>
            <a:pPr algn="ctr"/>
            <a:endParaRPr lang="ko-KR" sz="2400" dirty="0">
              <a:latin typeface="Malgun Gothic Semilight" panose="020B0502040204020203" pitchFamily="34" charset="-128"/>
              <a:ea typeface="Malgun Gothic Semilight" panose="020B0502040204020203" pitchFamily="34" charset="-128"/>
              <a:cs typeface="Amazon Ember Light" charset="0"/>
            </a:endParaRPr>
          </a:p>
          <a:p>
            <a:r>
              <a:rPr lang="ko-KR" sz="1600" dirty="0">
                <a:latin typeface="Amazon Ember Light" charset="0"/>
                <a:ea typeface="Malgun Gothic Semilight" panose="020B0502040204020203" pitchFamily="34" charset="-128"/>
              </a:rPr>
              <a:t>Primary key: userId = 1</a:t>
            </a:r>
          </a:p>
          <a:p>
            <a:r>
              <a:rPr lang="ko-KR" sz="1600" dirty="0">
                <a:latin typeface="Amazon Ember Light" charset="0"/>
                <a:ea typeface="Malgun Gothic Semilight" panose="020B0502040204020203" pitchFamily="34" charset="-128"/>
              </a:rPr>
              <a:t>Set: accountLocked = N</a:t>
            </a:r>
          </a:p>
          <a:p>
            <a:r>
              <a:rPr lang="ko-KR" sz="1600" dirty="0">
                <a:latin typeface="Amazon Ember Light" charset="0"/>
                <a:ea typeface="Malgun Gothic Semilight" panose="020B0502040204020203" pitchFamily="34" charset="-128"/>
              </a:rPr>
              <a:t>Condition Expr: currentLoginTime &gt; </a:t>
            </a:r>
          </a:p>
          <a:p>
            <a:r>
              <a:rPr lang="ko-KR" sz="1600" dirty="0">
                <a:latin typeface="Amazon Ember Light" charset="0"/>
                <a:ea typeface="Malgun Gothic Semilight" panose="020B0502040204020203" pitchFamily="34" charset="-128"/>
              </a:rPr>
              <a:t>                            lastFailedLoginTime + 24 hours</a:t>
            </a:r>
          </a:p>
          <a:p>
            <a:endParaRPr lang="ko-KR" sz="1600" dirty="0">
              <a:latin typeface="Malgun Gothic Semilight" panose="020B0502040204020203" pitchFamily="34" charset="-128"/>
              <a:ea typeface="Malgun Gothic Semilight" panose="020B0502040204020203" pitchFamily="34" charset="-128"/>
              <a:cs typeface="Amazon Ember Light" charset="0"/>
            </a:endParaRPr>
          </a:p>
        </p:txBody>
      </p:sp>
    </p:spTree>
    <p:extLst>
      <p:ext uri="{BB962C8B-B14F-4D97-AF65-F5344CB8AC3E}">
        <p14:creationId xmlns:p14="http://schemas.microsoft.com/office/powerpoint/2010/main" val="2147097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o-KR" dirty="0">
                <a:solidFill>
                  <a:schemeClr val="tx1"/>
                </a:solidFill>
                <a:ea typeface="Malgun Gothic Semilight" panose="020B0502040204020203" pitchFamily="34" charset="-128"/>
              </a:rPr>
              <a:t>버전 번호를 이용한 낙관적 잠금</a:t>
            </a:r>
          </a:p>
        </p:txBody>
      </p:sp>
      <p:sp>
        <p:nvSpPr>
          <p:cNvPr id="3" name="Content Placeholder 2"/>
          <p:cNvSpPr>
            <a:spLocks noGrp="1"/>
          </p:cNvSpPr>
          <p:nvPr>
            <p:ph idx="1"/>
          </p:nvPr>
        </p:nvSpPr>
        <p:spPr>
          <a:xfrm>
            <a:off x="238538" y="1440305"/>
            <a:ext cx="11434349" cy="4913308"/>
          </a:xfrm>
        </p:spPr>
        <p:txBody>
          <a:bodyPr>
            <a:normAutofit/>
          </a:bodyPr>
          <a:lstStyle/>
          <a:p>
            <a:pPr marL="0" indent="0">
              <a:buNone/>
            </a:pPr>
            <a:r>
              <a:rPr lang="ko-KR" dirty="0">
                <a:ea typeface="Malgun Gothic Semilight" panose="020B0502040204020203" pitchFamily="34" charset="-128"/>
              </a:rPr>
              <a:t>마지막 읽기와 업데이트 사이에 항목이 업데이트되지 않았는지 확인하도록 버전 번호를 유지 관리합니다.</a:t>
            </a:r>
          </a:p>
        </p:txBody>
      </p:sp>
      <p:sp>
        <p:nvSpPr>
          <p:cNvPr id="6" name="Rounded Rectangle 5"/>
          <p:cNvSpPr/>
          <p:nvPr/>
        </p:nvSpPr>
        <p:spPr>
          <a:xfrm>
            <a:off x="4043394" y="2409449"/>
            <a:ext cx="3522135" cy="167032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sz="1867" dirty="0">
                <a:latin typeface="Amazon Ember Light" charset="0"/>
                <a:ea typeface="Malgun Gothic Semilight" panose="020B0502040204020203" pitchFamily="34" charset="-128"/>
              </a:rPr>
              <a:t>AccountStatus 테이블</a:t>
            </a:r>
          </a:p>
          <a:p>
            <a:r>
              <a:rPr lang="ko-KR" sz="1600" dirty="0">
                <a:latin typeface="Amazon Ember Light" charset="0"/>
                <a:ea typeface="Malgun Gothic Semilight" panose="020B0502040204020203" pitchFamily="34" charset="-128"/>
              </a:rPr>
              <a:t>userId: 1</a:t>
            </a:r>
          </a:p>
          <a:p>
            <a:r>
              <a:rPr lang="ko-KR" sz="1600" dirty="0">
                <a:latin typeface="Amazon Ember Light" charset="0"/>
                <a:ea typeface="Malgun Gothic Semilight" panose="020B0502040204020203" pitchFamily="34" charset="-128"/>
              </a:rPr>
              <a:t>lastFailedLoginTime: 2015-07-16T19:20+01:00</a:t>
            </a:r>
          </a:p>
          <a:p>
            <a:r>
              <a:rPr lang="ko-KR" sz="1600" dirty="0">
                <a:latin typeface="Amazon Ember Light" charset="0"/>
                <a:ea typeface="Malgun Gothic Semilight" panose="020B0502040204020203" pitchFamily="34" charset="-128"/>
              </a:rPr>
              <a:t>accountLocked: Y</a:t>
            </a:r>
          </a:p>
          <a:p>
            <a:r>
              <a:rPr lang="ko-KR" sz="1600" dirty="0">
                <a:latin typeface="Amazon Ember Light" charset="0"/>
                <a:ea typeface="Malgun Gothic Semilight" panose="020B0502040204020203" pitchFamily="34" charset="-128"/>
              </a:rPr>
              <a:t>versionNum: 0</a:t>
            </a:r>
          </a:p>
        </p:txBody>
      </p:sp>
      <p:sp>
        <p:nvSpPr>
          <p:cNvPr id="9" name="Rounded Rectangle 8"/>
          <p:cNvSpPr/>
          <p:nvPr/>
        </p:nvSpPr>
        <p:spPr>
          <a:xfrm>
            <a:off x="5971101" y="4238587"/>
            <a:ext cx="5382699" cy="21674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ko-KR" sz="2133" dirty="0">
                <a:latin typeface="Amazon Ember Light" charset="0"/>
                <a:ea typeface="Malgun Gothic Semilight" panose="020B0502040204020203" pitchFamily="34" charset="-128"/>
              </a:rPr>
              <a:t>UpdateItem 작업</a:t>
            </a:r>
          </a:p>
          <a:p>
            <a:pPr algn="ctr"/>
            <a:endParaRPr lang="ko-KR" sz="2400" dirty="0">
              <a:latin typeface="Malgun Gothic Semilight" panose="020B0502040204020203" pitchFamily="34" charset="-128"/>
              <a:ea typeface="Malgun Gothic Semilight" panose="020B0502040204020203" pitchFamily="34" charset="-128"/>
              <a:cs typeface="Amazon Ember Light" charset="0"/>
            </a:endParaRPr>
          </a:p>
          <a:p>
            <a:r>
              <a:rPr lang="ko-KR" sz="1600" dirty="0">
                <a:latin typeface="Amazon Ember Light" charset="0"/>
                <a:ea typeface="Malgun Gothic Semilight" panose="020B0502040204020203" pitchFamily="34" charset="-128"/>
              </a:rPr>
              <a:t>Primary key: userId = 1</a:t>
            </a:r>
          </a:p>
          <a:p>
            <a:r>
              <a:rPr lang="ko-KR" sz="1600" dirty="0">
                <a:latin typeface="Amazon Ember Light" charset="0"/>
                <a:ea typeface="Malgun Gothic Semilight" panose="020B0502040204020203" pitchFamily="34" charset="-128"/>
              </a:rPr>
              <a:t>Set: accountLocked = N</a:t>
            </a:r>
          </a:p>
          <a:p>
            <a:r>
              <a:rPr lang="ko-KR" sz="1600" dirty="0">
                <a:latin typeface="Amazon Ember Light" charset="0"/>
                <a:ea typeface="Malgun Gothic Semilight" panose="020B0502040204020203" pitchFamily="34" charset="-128"/>
              </a:rPr>
              <a:t>        versionNum = 1</a:t>
            </a:r>
          </a:p>
          <a:p>
            <a:r>
              <a:rPr lang="ko-KR" sz="1600" dirty="0">
                <a:latin typeface="Amazon Ember Light" charset="0"/>
                <a:ea typeface="Malgun Gothic Semilight" panose="020B0502040204020203" pitchFamily="34" charset="-128"/>
              </a:rPr>
              <a:t>Condition Expr: currentLoginTime &gt; </a:t>
            </a:r>
          </a:p>
          <a:p>
            <a:r>
              <a:rPr lang="ko-KR" sz="1600" dirty="0">
                <a:latin typeface="Amazon Ember Light" charset="0"/>
                <a:ea typeface="Malgun Gothic Semilight" panose="020B0502040204020203" pitchFamily="34" charset="-128"/>
              </a:rPr>
              <a:t>                                lastFailedLoginTime + 24 hours </a:t>
            </a:r>
          </a:p>
          <a:p>
            <a:r>
              <a:rPr lang="ko-KR" sz="1600" dirty="0">
                <a:latin typeface="Amazon Ember Light" charset="0"/>
                <a:ea typeface="Malgun Gothic Semilight" panose="020B0502040204020203" pitchFamily="34" charset="-128"/>
              </a:rPr>
              <a:t>                         &amp;&amp; versionNum = 0</a:t>
            </a:r>
          </a:p>
        </p:txBody>
      </p:sp>
      <p:sp>
        <p:nvSpPr>
          <p:cNvPr id="7" name="Rounded Rectangle 6"/>
          <p:cNvSpPr/>
          <p:nvPr/>
        </p:nvSpPr>
        <p:spPr>
          <a:xfrm>
            <a:off x="664169" y="4240099"/>
            <a:ext cx="2747048" cy="21674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ko-KR" sz="2133" dirty="0">
                <a:latin typeface="Amazon Ember Light" charset="0"/>
                <a:ea typeface="Malgun Gothic Semilight" panose="020B0502040204020203" pitchFamily="34" charset="-128"/>
              </a:rPr>
              <a:t>GetItem 작업</a:t>
            </a:r>
          </a:p>
          <a:p>
            <a:pPr algn="ctr"/>
            <a:endParaRPr lang="ko-KR" sz="2400" dirty="0">
              <a:latin typeface="Malgun Gothic Semilight" panose="020B0502040204020203" pitchFamily="34" charset="-128"/>
              <a:ea typeface="Malgun Gothic Semilight" panose="020B0502040204020203" pitchFamily="34" charset="-128"/>
              <a:cs typeface="Amazon Ember Light" charset="0"/>
            </a:endParaRPr>
          </a:p>
          <a:p>
            <a:r>
              <a:rPr lang="ko-KR" sz="1600" dirty="0">
                <a:latin typeface="Amazon Ember Light" charset="0"/>
                <a:ea typeface="Malgun Gothic Semilight" panose="020B0502040204020203" pitchFamily="34" charset="-128"/>
              </a:rPr>
              <a:t>Primary key: userId = 1</a:t>
            </a:r>
          </a:p>
          <a:p>
            <a:endParaRPr lang="ko-KR" sz="1600" dirty="0">
              <a:latin typeface="Malgun Gothic Semilight" panose="020B0502040204020203" pitchFamily="34" charset="-128"/>
              <a:ea typeface="Malgun Gothic Semilight" panose="020B0502040204020203" pitchFamily="34" charset="-128"/>
              <a:cs typeface="Amazon Ember Light" charset="0"/>
            </a:endParaRPr>
          </a:p>
        </p:txBody>
      </p:sp>
      <p:cxnSp>
        <p:nvCxnSpPr>
          <p:cNvPr id="10" name="Straight Connector 9"/>
          <p:cNvCxnSpPr>
            <a:stCxn id="6" idx="1"/>
          </p:cNvCxnSpPr>
          <p:nvPr/>
        </p:nvCxnSpPr>
        <p:spPr>
          <a:xfrm flipH="1" flipV="1">
            <a:off x="2037694" y="3244609"/>
            <a:ext cx="20057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037694" y="3244609"/>
            <a:ext cx="0" cy="1024176"/>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3"/>
            <a:endCxn id="9" idx="1"/>
          </p:cNvCxnSpPr>
          <p:nvPr/>
        </p:nvCxnSpPr>
        <p:spPr>
          <a:xfrm flipV="1">
            <a:off x="3411218" y="5322318"/>
            <a:ext cx="2559884" cy="15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661280" y="4875449"/>
            <a:ext cx="2001347" cy="338554"/>
          </a:xfrm>
          <a:prstGeom prst="rect">
            <a:avLst/>
          </a:prstGeom>
          <a:noFill/>
        </p:spPr>
        <p:txBody>
          <a:bodyPr wrap="square" rtlCol="0">
            <a:spAutoFit/>
          </a:bodyPr>
          <a:lstStyle/>
          <a:p>
            <a:pPr algn="ctr"/>
            <a:r>
              <a:rPr lang="ko-KR" sz="1600" dirty="0">
                <a:latin typeface="Amazon Ember Light" charset="0"/>
                <a:ea typeface="Malgun Gothic Semilight" panose="020B0502040204020203" pitchFamily="34" charset="-128"/>
              </a:rPr>
              <a:t>versionNum 기억</a:t>
            </a:r>
          </a:p>
        </p:txBody>
      </p:sp>
      <p:sp>
        <p:nvSpPr>
          <p:cNvPr id="18" name="TextBox 17"/>
          <p:cNvSpPr txBox="1"/>
          <p:nvPr/>
        </p:nvSpPr>
        <p:spPr>
          <a:xfrm>
            <a:off x="3427240" y="5349585"/>
            <a:ext cx="2543859" cy="338554"/>
          </a:xfrm>
          <a:prstGeom prst="rect">
            <a:avLst/>
          </a:prstGeom>
          <a:noFill/>
        </p:spPr>
        <p:txBody>
          <a:bodyPr wrap="square" rtlCol="0">
            <a:spAutoFit/>
          </a:bodyPr>
          <a:lstStyle/>
          <a:p>
            <a:pPr algn="ctr"/>
            <a:r>
              <a:rPr lang="ko-KR" sz="1600" dirty="0">
                <a:latin typeface="Amazon Ember Light" charset="0"/>
                <a:ea typeface="Malgun Gothic Semilight" panose="020B0502040204020203" pitchFamily="34" charset="-128"/>
              </a:rPr>
              <a:t>다른 처리 작업을 수행</a:t>
            </a:r>
          </a:p>
        </p:txBody>
      </p:sp>
    </p:spTree>
    <p:extLst>
      <p:ext uri="{BB962C8B-B14F-4D97-AF65-F5344CB8AC3E}">
        <p14:creationId xmlns:p14="http://schemas.microsoft.com/office/powerpoint/2010/main" val="834098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배치 작업</a:t>
            </a:r>
          </a:p>
        </p:txBody>
      </p:sp>
      <p:sp>
        <p:nvSpPr>
          <p:cNvPr id="3" name="Content Placeholder 2"/>
          <p:cNvSpPr>
            <a:spLocks noGrp="1"/>
          </p:cNvSpPr>
          <p:nvPr>
            <p:ph idx="1"/>
          </p:nvPr>
        </p:nvSpPr>
        <p:spPr>
          <a:xfrm>
            <a:off x="238539" y="1361209"/>
            <a:ext cx="11701824" cy="5149566"/>
          </a:xfrm>
        </p:spPr>
        <p:txBody>
          <a:bodyPr>
            <a:normAutofit/>
          </a:bodyPr>
          <a:lstStyle/>
          <a:p>
            <a:r>
              <a:rPr lang="ko-KR" sz="2600" dirty="0">
                <a:ea typeface="Malgun Gothic Semilight" panose="020B0502040204020203" pitchFamily="34" charset="-128"/>
              </a:rPr>
              <a:t>BatchGetItem: 여러 테이블에서 </a:t>
            </a:r>
            <a:r>
              <a:rPr lang="ko-KR" sz="2600" b="1" dirty="0">
                <a:ea typeface="Malgun Gothic Semilight" panose="020B0502040204020203" pitchFamily="34" charset="-128"/>
              </a:rPr>
              <a:t>최대 100개의 항목</a:t>
            </a:r>
            <a:r>
              <a:rPr lang="ko-KR" sz="2600" dirty="0">
                <a:ea typeface="Malgun Gothic Semilight" panose="020B0502040204020203" pitchFamily="34" charset="-128"/>
              </a:rPr>
              <a:t>으로 이루어진 데이터를 </a:t>
            </a:r>
            <a:r>
              <a:rPr lang="ko-KR" sz="2600" b="1" dirty="0">
                <a:ea typeface="Malgun Gothic Semilight" panose="020B0502040204020203" pitchFamily="34" charset="-128"/>
              </a:rPr>
              <a:t>최대 16MB</a:t>
            </a:r>
            <a:r>
              <a:rPr lang="ko-KR" sz="2600" dirty="0">
                <a:ea typeface="Malgun Gothic Semilight" panose="020B0502040204020203" pitchFamily="34" charset="-128"/>
              </a:rPr>
              <a:t>까지 읽습니다.</a:t>
            </a:r>
          </a:p>
          <a:p>
            <a:r>
              <a:rPr lang="ko-KR" sz="2600" dirty="0">
                <a:ea typeface="Malgun Gothic Semilight" panose="020B0502040204020203" pitchFamily="34" charset="-128"/>
              </a:rPr>
              <a:t>BatchWriteItem: 여러 테이블에서 </a:t>
            </a:r>
            <a:r>
              <a:rPr lang="ko-KR" sz="2600" b="1" dirty="0">
                <a:ea typeface="Malgun Gothic Semilight" panose="020B0502040204020203" pitchFamily="34" charset="-128"/>
              </a:rPr>
              <a:t>최대 25번의 put 또는 delete 요청</a:t>
            </a:r>
            <a:r>
              <a:rPr lang="ko-KR" sz="2600" dirty="0">
                <a:ea typeface="Malgun Gothic Semilight" panose="020B0502040204020203" pitchFamily="34" charset="-128"/>
              </a:rPr>
              <a:t>을 통해 데이터를 </a:t>
            </a:r>
            <a:r>
              <a:rPr lang="ko-KR" sz="2600" b="1" dirty="0">
                <a:ea typeface="Malgun Gothic Semilight" panose="020B0502040204020203" pitchFamily="34" charset="-128"/>
              </a:rPr>
              <a:t>최대 16MB</a:t>
            </a:r>
            <a:r>
              <a:rPr lang="ko-KR" sz="2600" dirty="0">
                <a:ea typeface="Malgun Gothic Semilight" panose="020B0502040204020203" pitchFamily="34" charset="-128"/>
              </a:rPr>
              <a:t>까지 씁니다.</a:t>
            </a:r>
          </a:p>
          <a:p>
            <a:r>
              <a:rPr lang="ko-KR" sz="2600" b="1" dirty="0">
                <a:ea typeface="Malgun Gothic Semilight" panose="020B0502040204020203" pitchFamily="34" charset="-128"/>
              </a:rPr>
              <a:t>배치에서 하나의 요청이 실패해도, 전체 작업은 실패하지 않습니다</a:t>
            </a:r>
            <a:r>
              <a:rPr lang="ko-KR" sz="2600" dirty="0">
                <a:ea typeface="Malgun Gothic Semilight" panose="020B0502040204020203" pitchFamily="34" charset="-128"/>
              </a:rPr>
              <a:t>. 작업에서 반환한 실패한 키와 데이터로 다시 시도합니다.</a:t>
            </a:r>
          </a:p>
          <a:p>
            <a:r>
              <a:rPr lang="ko-KR" sz="2600" dirty="0">
                <a:ea typeface="Malgun Gothic Semilight" panose="020B0502040204020203" pitchFamily="34" charset="-128"/>
              </a:rPr>
              <a:t>장점</a:t>
            </a:r>
          </a:p>
          <a:p>
            <a:pPr lvl="1"/>
            <a:r>
              <a:rPr lang="ko-KR" sz="2200" dirty="0">
                <a:ea typeface="Malgun Gothic Semilight" panose="020B0502040204020203" pitchFamily="34" charset="-128"/>
              </a:rPr>
              <a:t>단일 요청으로 여러 항목을 쓰거나, 삭제하거나, 교체하여 </a:t>
            </a:r>
            <a:r>
              <a:rPr lang="ko-KR" sz="2200" b="1" dirty="0">
                <a:ea typeface="Malgun Gothic Semilight" panose="020B0502040204020203" pitchFamily="34" charset="-128"/>
              </a:rPr>
              <a:t>더 높은 처리량을 달성</a:t>
            </a:r>
            <a:r>
              <a:rPr lang="ko-KR" sz="2200" dirty="0">
                <a:ea typeface="Malgun Gothic Semilight" panose="020B0502040204020203" pitchFamily="34" charset="-128"/>
              </a:rPr>
              <a:t>합니다.</a:t>
            </a:r>
          </a:p>
          <a:p>
            <a:pPr lvl="1"/>
            <a:r>
              <a:rPr lang="ko-KR" sz="2200" dirty="0">
                <a:ea typeface="Malgun Gothic Semilight" panose="020B0502040204020203" pitchFamily="34" charset="-128"/>
              </a:rPr>
              <a:t>자체적으로 </a:t>
            </a:r>
            <a:r>
              <a:rPr lang="ko-KR" sz="2200" b="1" dirty="0">
                <a:ea typeface="Malgun Gothic Semilight" panose="020B0502040204020203" pitchFamily="34" charset="-128"/>
              </a:rPr>
              <a:t>여러 개의 스레드를 관리할 필요 없이 병렬 처리를 활용</a:t>
            </a:r>
            <a:r>
              <a:rPr lang="ko-KR" sz="2200" dirty="0">
                <a:ea typeface="Malgun Gothic Semilight" panose="020B0502040204020203" pitchFamily="34" charset="-128"/>
              </a:rPr>
              <a:t>합니다.</a:t>
            </a:r>
          </a:p>
          <a:p>
            <a:pPr lvl="1"/>
            <a:r>
              <a:rPr lang="ko-KR" sz="2200" dirty="0">
                <a:ea typeface="Malgun Gothic Semilight" panose="020B0502040204020203" pitchFamily="34" charset="-128"/>
              </a:rPr>
              <a:t>여러 항목을 쓰거나 삭제하거나 교체할 때 </a:t>
            </a:r>
            <a:r>
              <a:rPr lang="ko-KR" sz="2200" b="1" dirty="0">
                <a:ea typeface="Malgun Gothic Semilight" panose="020B0502040204020203" pitchFamily="34" charset="-128"/>
              </a:rPr>
              <a:t>단일 PutItem 또는 DeleteItem 작업을 사용하는 것보다 더 짧은 평균 지연 시간을 실현</a:t>
            </a:r>
            <a:r>
              <a:rPr lang="ko-KR" sz="2200" dirty="0">
                <a:ea typeface="Malgun Gothic Semilight" panose="020B0502040204020203" pitchFamily="34" charset="-128"/>
              </a:rPr>
              <a:t>합니다.</a:t>
            </a:r>
            <a:endParaRPr lang="es-AR" altLang="ko-KR" sz="2200" dirty="0">
              <a:ea typeface="Malgun Gothic Semilight" panose="020B0502040204020203" pitchFamily="34" charset="-128"/>
            </a:endParaRPr>
          </a:p>
        </p:txBody>
      </p:sp>
    </p:spTree>
    <p:extLst>
      <p:ext uri="{BB962C8B-B14F-4D97-AF65-F5344CB8AC3E}">
        <p14:creationId xmlns:p14="http://schemas.microsoft.com/office/powerpoint/2010/main" val="1074009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객체 지속성 모델</a:t>
            </a:r>
          </a:p>
        </p:txBody>
      </p:sp>
      <p:sp>
        <p:nvSpPr>
          <p:cNvPr id="3" name="Content Placeholder 2"/>
          <p:cNvSpPr>
            <a:spLocks noGrp="1"/>
          </p:cNvSpPr>
          <p:nvPr>
            <p:ph idx="1"/>
          </p:nvPr>
        </p:nvSpPr>
        <p:spPr/>
        <p:txBody>
          <a:bodyPr/>
          <a:lstStyle/>
          <a:p>
            <a:r>
              <a:rPr lang="ko-KR">
                <a:ea typeface="Malgun Gothic Semilight" panose="020B0502040204020203" pitchFamily="34" charset="-128"/>
              </a:rPr>
              <a:t>DynamoDB에 클라이언트 측 객체를 유지할 수 있습니다.</a:t>
            </a:r>
          </a:p>
          <a:p>
            <a:r>
              <a:rPr lang="ko-KR">
                <a:ea typeface="Malgun Gothic Semilight" panose="020B0502040204020203" pitchFamily="34" charset="-128"/>
              </a:rPr>
              <a:t>다음 작업을 수행할 수 있습니다.</a:t>
            </a:r>
          </a:p>
          <a:p>
            <a:pPr lvl="1"/>
            <a:r>
              <a:rPr lang="ko-KR">
                <a:ea typeface="Malgun Gothic Semilight" panose="020B0502040204020203" pitchFamily="34" charset="-128"/>
              </a:rPr>
              <a:t>DynamoDB에 연결</a:t>
            </a:r>
          </a:p>
          <a:p>
            <a:pPr lvl="1"/>
            <a:r>
              <a:rPr lang="ko-KR">
                <a:ea typeface="Malgun Gothic Semilight" panose="020B0502040204020203" pitchFamily="34" charset="-128"/>
              </a:rPr>
              <a:t>CRUD 작업 수행</a:t>
            </a:r>
          </a:p>
          <a:p>
            <a:pPr lvl="1"/>
            <a:r>
              <a:rPr lang="ko-KR">
                <a:ea typeface="Malgun Gothic Semilight" panose="020B0502040204020203" pitchFamily="34" charset="-128"/>
              </a:rPr>
              <a:t>쿼리 수행</a:t>
            </a:r>
          </a:p>
        </p:txBody>
      </p:sp>
      <p:sp>
        <p:nvSpPr>
          <p:cNvPr id="5" name="Rounded Rectangle 4"/>
          <p:cNvSpPr/>
          <p:nvPr/>
        </p:nvSpPr>
        <p:spPr>
          <a:xfrm>
            <a:off x="2513660" y="3778013"/>
            <a:ext cx="2566337" cy="1119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sz="2400" dirty="0">
                <a:latin typeface="Amazon Ember Light" charset="0"/>
                <a:ea typeface="Malgun Gothic Semilight" panose="020B0502040204020203" pitchFamily="34" charset="-128"/>
              </a:rPr>
              <a:t>고객</a:t>
            </a:r>
          </a:p>
          <a:p>
            <a:pPr algn="ctr"/>
            <a:r>
              <a:rPr lang="ko-KR" sz="2400" dirty="0">
                <a:latin typeface="Amazon Ember Light" charset="0"/>
                <a:ea typeface="Malgun Gothic Semilight" panose="020B0502040204020203" pitchFamily="34" charset="-128"/>
              </a:rPr>
              <a:t>클래스</a:t>
            </a:r>
          </a:p>
        </p:txBody>
      </p:sp>
      <p:sp>
        <p:nvSpPr>
          <p:cNvPr id="6" name="Right Arrow 5"/>
          <p:cNvSpPr/>
          <p:nvPr/>
        </p:nvSpPr>
        <p:spPr>
          <a:xfrm>
            <a:off x="5418668" y="4048948"/>
            <a:ext cx="1158993" cy="48165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pic>
        <p:nvPicPr>
          <p:cNvPr id="7" name="Picture 6" descr="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159" y="4378561"/>
            <a:ext cx="2033935" cy="2033935"/>
          </a:xfrm>
          <a:prstGeom prst="rect">
            <a:avLst/>
          </a:prstGeom>
        </p:spPr>
      </p:pic>
      <p:sp>
        <p:nvSpPr>
          <p:cNvPr id="8" name="TextBox 7"/>
          <p:cNvSpPr txBox="1"/>
          <p:nvPr/>
        </p:nvSpPr>
        <p:spPr>
          <a:xfrm>
            <a:off x="6833539" y="4033894"/>
            <a:ext cx="2492990" cy="461665"/>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Customer 테이블</a:t>
            </a:r>
          </a:p>
        </p:txBody>
      </p:sp>
      <p:sp>
        <p:nvSpPr>
          <p:cNvPr id="9" name="Oval 8"/>
          <p:cNvSpPr/>
          <p:nvPr/>
        </p:nvSpPr>
        <p:spPr>
          <a:xfrm>
            <a:off x="2558812" y="5034843"/>
            <a:ext cx="1174045" cy="1115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sz="1600" dirty="0">
                <a:latin typeface="Amazon Ember Light" charset="0"/>
                <a:ea typeface="Malgun Gothic Semilight" panose="020B0502040204020203" pitchFamily="34" charset="-128"/>
              </a:rPr>
              <a:t>객체 A</a:t>
            </a:r>
          </a:p>
        </p:txBody>
      </p:sp>
      <p:sp>
        <p:nvSpPr>
          <p:cNvPr id="11" name="Oval 10"/>
          <p:cNvSpPr/>
          <p:nvPr/>
        </p:nvSpPr>
        <p:spPr>
          <a:xfrm>
            <a:off x="3905951" y="5042367"/>
            <a:ext cx="1174045" cy="1115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sz="1600" dirty="0">
                <a:latin typeface="Amazon Ember Light" charset="0"/>
                <a:ea typeface="Malgun Gothic Semilight" panose="020B0502040204020203" pitchFamily="34" charset="-128"/>
              </a:rPr>
              <a:t>객체 B</a:t>
            </a:r>
          </a:p>
        </p:txBody>
      </p:sp>
      <p:sp>
        <p:nvSpPr>
          <p:cNvPr id="12" name="Right Arrow 11"/>
          <p:cNvSpPr/>
          <p:nvPr/>
        </p:nvSpPr>
        <p:spPr>
          <a:xfrm>
            <a:off x="5441244" y="5170309"/>
            <a:ext cx="1158993" cy="48165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13" name="TextBox 12"/>
          <p:cNvSpPr txBox="1"/>
          <p:nvPr/>
        </p:nvSpPr>
        <p:spPr>
          <a:xfrm>
            <a:off x="7556025" y="5009646"/>
            <a:ext cx="940656" cy="338554"/>
          </a:xfrm>
          <a:prstGeom prst="rect">
            <a:avLst/>
          </a:prstGeom>
          <a:noFill/>
        </p:spPr>
        <p:txBody>
          <a:bodyPr wrap="square" rtlCol="0">
            <a:spAutoFit/>
          </a:bodyPr>
          <a:lstStyle/>
          <a:p>
            <a:r>
              <a:rPr lang="ko-KR" sz="1600" dirty="0">
                <a:solidFill>
                  <a:schemeClr val="bg1"/>
                </a:solidFill>
                <a:latin typeface="Amazon Ember Light" charset="0"/>
                <a:ea typeface="Malgun Gothic Semilight" panose="020B0502040204020203" pitchFamily="34" charset="-128"/>
              </a:rPr>
              <a:t>항목 A</a:t>
            </a:r>
          </a:p>
        </p:txBody>
      </p:sp>
      <p:sp>
        <p:nvSpPr>
          <p:cNvPr id="14" name="TextBox 13"/>
          <p:cNvSpPr txBox="1"/>
          <p:nvPr/>
        </p:nvSpPr>
        <p:spPr>
          <a:xfrm>
            <a:off x="7556025" y="5396094"/>
            <a:ext cx="940656" cy="338554"/>
          </a:xfrm>
          <a:prstGeom prst="rect">
            <a:avLst/>
          </a:prstGeom>
          <a:noFill/>
        </p:spPr>
        <p:txBody>
          <a:bodyPr wrap="square" rtlCol="0">
            <a:spAutoFit/>
          </a:bodyPr>
          <a:lstStyle/>
          <a:p>
            <a:r>
              <a:rPr lang="ko-KR" sz="1600" dirty="0">
                <a:solidFill>
                  <a:schemeClr val="bg1"/>
                </a:solidFill>
                <a:latin typeface="Amazon Ember Light" charset="0"/>
                <a:ea typeface="Malgun Gothic Semilight" panose="020B0502040204020203" pitchFamily="34" charset="-128"/>
              </a:rPr>
              <a:t>항목 B</a:t>
            </a:r>
          </a:p>
        </p:txBody>
      </p:sp>
      <p:sp>
        <p:nvSpPr>
          <p:cNvPr id="15" name="Double Wave 14"/>
          <p:cNvSpPr/>
          <p:nvPr/>
        </p:nvSpPr>
        <p:spPr>
          <a:xfrm>
            <a:off x="8353695" y="2114392"/>
            <a:ext cx="2810876" cy="1534533"/>
          </a:xfrm>
          <a:prstGeom prst="doubleWave">
            <a:avLst/>
          </a:prstGeom>
        </p:spPr>
        <p:style>
          <a:lnRef idx="1">
            <a:schemeClr val="dk1"/>
          </a:lnRef>
          <a:fillRef idx="3">
            <a:schemeClr val="dk1"/>
          </a:fillRef>
          <a:effectRef idx="2">
            <a:schemeClr val="dk1"/>
          </a:effectRef>
          <a:fontRef idx="minor">
            <a:schemeClr val="lt1"/>
          </a:fontRef>
        </p:style>
        <p:txBody>
          <a:bodyPr rtlCol="0" anchor="ctr"/>
          <a:lstStyle/>
          <a:p>
            <a:pPr algn="ctr"/>
            <a:r>
              <a:rPr lang="ko-KR" sz="2400" dirty="0">
                <a:latin typeface="Amazon Ember Light" charset="0"/>
                <a:ea typeface="Malgun Gothic Semilight" panose="020B0502040204020203" pitchFamily="34" charset="-128"/>
              </a:rPr>
              <a:t>일부 SDK에서 제공</a:t>
            </a:r>
          </a:p>
        </p:txBody>
      </p:sp>
    </p:spTree>
    <p:extLst>
      <p:ext uri="{BB962C8B-B14F-4D97-AF65-F5344CB8AC3E}">
        <p14:creationId xmlns:p14="http://schemas.microsoft.com/office/powerpoint/2010/main" val="1541927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DynamoDB 로컬</a:t>
            </a:r>
          </a:p>
        </p:txBody>
      </p:sp>
      <p:sp>
        <p:nvSpPr>
          <p:cNvPr id="3" name="Content Placeholder 2"/>
          <p:cNvSpPr>
            <a:spLocks noGrp="1"/>
          </p:cNvSpPr>
          <p:nvPr>
            <p:ph idx="1"/>
          </p:nvPr>
        </p:nvSpPr>
        <p:spPr>
          <a:xfrm>
            <a:off x="238539" y="1440305"/>
            <a:ext cx="10287694" cy="4913308"/>
          </a:xfrm>
        </p:spPr>
        <p:txBody>
          <a:bodyPr>
            <a:normAutofit/>
          </a:bodyPr>
          <a:lstStyle/>
          <a:p>
            <a:r>
              <a:rPr lang="ko-KR" sz="3200" dirty="0">
                <a:ea typeface="Malgun Gothic Semilight" panose="020B0502040204020203" pitchFamily="34" charset="-128"/>
              </a:rPr>
              <a:t>DynamoDB 서비스를 모방한 클라이언트 측 애플리케이션입니다.</a:t>
            </a:r>
          </a:p>
          <a:p>
            <a:r>
              <a:rPr lang="ko-KR" sz="3200" dirty="0">
                <a:ea typeface="Malgun Gothic Semilight" panose="020B0502040204020203" pitchFamily="34" charset="-128"/>
              </a:rPr>
              <a:t>로컬로 사용하여 DynamoDB 서비스에 연결하지 않고도 DynamoDB API를 사용하는 애플리케이션을 개발 및 테스트할 수 있습니다.</a:t>
            </a:r>
          </a:p>
        </p:txBody>
      </p:sp>
    </p:spTree>
    <p:extLst>
      <p:ext uri="{BB962C8B-B14F-4D97-AF65-F5344CB8AC3E}">
        <p14:creationId xmlns:p14="http://schemas.microsoft.com/office/powerpoint/2010/main" val="130008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40" y="459605"/>
            <a:ext cx="11115261" cy="779463"/>
          </a:xfrm>
        </p:spPr>
        <p:txBody>
          <a:bodyPr/>
          <a:lstStyle/>
          <a:p>
            <a:r>
              <a:rPr lang="ko-KR" dirty="0">
                <a:solidFill>
                  <a:schemeClr val="tx1"/>
                </a:solidFill>
                <a:ea typeface="Malgun Gothic Semilight" panose="020B0502040204020203" pitchFamily="34" charset="-128"/>
              </a:rPr>
              <a:t>액세스 관리</a:t>
            </a:r>
          </a:p>
        </p:txBody>
      </p:sp>
      <p:sp>
        <p:nvSpPr>
          <p:cNvPr id="3" name="Content Placeholder 2"/>
          <p:cNvSpPr>
            <a:spLocks noGrp="1"/>
          </p:cNvSpPr>
          <p:nvPr>
            <p:ph idx="1"/>
          </p:nvPr>
        </p:nvSpPr>
        <p:spPr>
          <a:xfrm>
            <a:off x="238540" y="1440305"/>
            <a:ext cx="5558496" cy="4913308"/>
          </a:xfrm>
        </p:spPr>
        <p:txBody>
          <a:bodyPr>
            <a:normAutofit/>
          </a:bodyPr>
          <a:lstStyle/>
          <a:p>
            <a:pPr marL="0" indent="0">
              <a:buNone/>
            </a:pPr>
            <a:r>
              <a:rPr lang="ko-KR" dirty="0">
                <a:ea typeface="Malgun Gothic Semilight" panose="020B0502040204020203" pitchFamily="34" charset="-128"/>
              </a:rPr>
              <a:t>DynamoDB 리소스 및 작업에 대한 액세스를 제어할 수 있습니다</a:t>
            </a:r>
          </a:p>
          <a:p>
            <a:pPr marL="457200" lvl="1" indent="0">
              <a:buNone/>
            </a:pPr>
            <a:r>
              <a:rPr lang="ko-KR" dirty="0">
                <a:ea typeface="Malgun Gothic Semilight" panose="020B0502040204020203" pitchFamily="34" charset="-128"/>
              </a:rPr>
              <a:t>예: 사용자가 Books 테이블에 </a:t>
            </a:r>
            <a:r>
              <a:rPr lang="ko-KR" dirty="0">
                <a:latin typeface="Courier New" panose="02070309020205020404" pitchFamily="49" charset="0"/>
                <a:ea typeface="Malgun Gothic Semilight" panose="020B0502040204020203" pitchFamily="34" charset="-128"/>
              </a:rPr>
              <a:t>GetItem </a:t>
            </a:r>
            <a:r>
              <a:rPr lang="ko-KR" dirty="0">
                <a:ea typeface="Malgun Gothic Semilight" panose="020B0502040204020203" pitchFamily="34" charset="-128"/>
              </a:rPr>
              <a:t>작업을 실행하도록 허용</a:t>
            </a:r>
          </a:p>
          <a:p>
            <a:endParaRPr lang="ko-KR" dirty="0">
              <a:ea typeface="Malgun Gothic Semilight" panose="020B0502040204020203" pitchFamily="34" charset="-128"/>
            </a:endParaRPr>
          </a:p>
          <a:p>
            <a:pPr marL="0" indent="0">
              <a:buNone/>
            </a:pPr>
            <a:endParaRPr lang="ko-KR" dirty="0">
              <a:ea typeface="Malgun Gothic Semilight" panose="020B0502040204020203" pitchFamily="34" charset="-128"/>
            </a:endParaRPr>
          </a:p>
          <a:p>
            <a:pPr marL="0" indent="0">
              <a:buNone/>
            </a:pPr>
            <a:endParaRPr lang="ko-KR" dirty="0">
              <a:ea typeface="Malgun Gothic Semilight" panose="020B0502040204020203" pitchFamily="34" charset="-128"/>
            </a:endParaRPr>
          </a:p>
          <a:p>
            <a:pPr marL="0" indent="0">
              <a:buNone/>
            </a:pPr>
            <a:endParaRPr lang="ko-KR" dirty="0">
              <a:ea typeface="Malgun Gothic Semilight" panose="020B0502040204020203" pitchFamily="34" charset="-128"/>
            </a:endParaRPr>
          </a:p>
          <a:p>
            <a:pPr marL="0" indent="0">
              <a:buNone/>
            </a:pPr>
            <a:r>
              <a:rPr lang="ko-KR" dirty="0">
                <a:ea typeface="Malgun Gothic Semilight" panose="020B0502040204020203" pitchFamily="34" charset="-128"/>
              </a:rPr>
              <a:t>세분화된 액세스 제어를 할 수 있습니다</a:t>
            </a:r>
          </a:p>
        </p:txBody>
      </p:sp>
      <p:sp>
        <p:nvSpPr>
          <p:cNvPr id="5" name="Rounded Rectangle 4"/>
          <p:cNvSpPr/>
          <p:nvPr/>
        </p:nvSpPr>
        <p:spPr>
          <a:xfrm>
            <a:off x="5985510" y="1239068"/>
            <a:ext cx="5913120" cy="32424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ko-KR" sz="1400" dirty="0">
                <a:latin typeface="Courier New" panose="02070309020205020404" pitchFamily="49" charset="0"/>
                <a:ea typeface="Malgun Gothic Semilight" panose="020B0502040204020203" pitchFamily="34" charset="-128"/>
              </a:rPr>
              <a:t>{</a:t>
            </a:r>
          </a:p>
          <a:p>
            <a:r>
              <a:rPr lang="ko-KR" sz="1400" dirty="0">
                <a:latin typeface="Courier New" panose="02070309020205020404" pitchFamily="49" charset="0"/>
                <a:ea typeface="Malgun Gothic Semilight" panose="020B0502040204020203" pitchFamily="34" charset="-128"/>
              </a:rPr>
              <a:t> "Version": "2012-10-17",</a:t>
            </a:r>
          </a:p>
          <a:p>
            <a:r>
              <a:rPr lang="ko-KR" sz="1400" dirty="0">
                <a:latin typeface="Courier New" panose="02070309020205020404" pitchFamily="49" charset="0"/>
                <a:ea typeface="Malgun Gothic Semilight" panose="020B0502040204020203" pitchFamily="34" charset="-128"/>
              </a:rPr>
              <a:t> "Statement": [</a:t>
            </a:r>
          </a:p>
          <a:p>
            <a:r>
              <a:rPr lang="ko-KR" sz="1400" dirty="0">
                <a:latin typeface="Courier New" panose="02070309020205020404" pitchFamily="49" charset="0"/>
                <a:ea typeface="Malgun Gothic Semilight" panose="020B0502040204020203" pitchFamily="34" charset="-128"/>
              </a:rPr>
              <a:t>     {</a:t>
            </a:r>
          </a:p>
          <a:p>
            <a:r>
              <a:rPr lang="ko-KR" sz="1400" dirty="0">
                <a:latin typeface="Courier New" panose="02070309020205020404" pitchFamily="49" charset="0"/>
                <a:ea typeface="Malgun Gothic Semilight" panose="020B0502040204020203" pitchFamily="34" charset="-128"/>
              </a:rPr>
              <a:t>         "Effect": "Allow",</a:t>
            </a:r>
          </a:p>
          <a:p>
            <a:r>
              <a:rPr lang="ko-KR" sz="1400" dirty="0">
                <a:latin typeface="Courier New" panose="02070309020205020404" pitchFamily="49" charset="0"/>
                <a:ea typeface="Malgun Gothic Semilight" panose="020B0502040204020203" pitchFamily="34" charset="-128"/>
              </a:rPr>
              <a:t>         "Action": [</a:t>
            </a:r>
          </a:p>
          <a:p>
            <a:r>
              <a:rPr lang="ko-KR" sz="1400" dirty="0">
                <a:latin typeface="Courier New" panose="02070309020205020404" pitchFamily="49" charset="0"/>
                <a:ea typeface="Malgun Gothic Semilight" panose="020B0502040204020203" pitchFamily="34" charset="-128"/>
              </a:rPr>
              <a:t>             "dynamodb:GetItem“</a:t>
            </a:r>
          </a:p>
          <a:p>
            <a:r>
              <a:rPr lang="ko-KR" sz="1400" dirty="0">
                <a:latin typeface="Courier New" panose="02070309020205020404" pitchFamily="49" charset="0"/>
                <a:ea typeface="Malgun Gothic Semilight" panose="020B0502040204020203" pitchFamily="34" charset="-128"/>
              </a:rPr>
              <a:t>         ],</a:t>
            </a:r>
          </a:p>
          <a:p>
            <a:r>
              <a:rPr lang="ko-KR" sz="1400" dirty="0">
                <a:latin typeface="Courier New" panose="02070309020205020404" pitchFamily="49" charset="0"/>
                <a:ea typeface="Malgun Gothic Semilight" panose="020B0502040204020203" pitchFamily="34" charset="-128"/>
              </a:rPr>
              <a:t>         "Resource": </a:t>
            </a:r>
          </a:p>
          <a:p>
            <a:r>
              <a:rPr lang="ko-KR" sz="1400" dirty="0">
                <a:latin typeface="Courier New" panose="02070309020205020404" pitchFamily="49" charset="0"/>
                <a:ea typeface="Malgun Gothic Semilight" panose="020B0502040204020203" pitchFamily="34" charset="-128"/>
              </a:rPr>
              <a:t>              "arn:aws:dynamodb:us-west-2:123456789012:table/Books"</a:t>
            </a:r>
          </a:p>
          <a:p>
            <a:r>
              <a:rPr lang="ko-KR" sz="1400" dirty="0">
                <a:latin typeface="Courier New" panose="02070309020205020404" pitchFamily="49" charset="0"/>
                <a:ea typeface="Malgun Gothic Semilight" panose="020B0502040204020203" pitchFamily="34" charset="-128"/>
              </a:rPr>
              <a:t>        }</a:t>
            </a:r>
          </a:p>
          <a:p>
            <a:r>
              <a:rPr lang="ko-KR" sz="1400" dirty="0">
                <a:latin typeface="Courier New" panose="02070309020205020404" pitchFamily="49" charset="0"/>
                <a:ea typeface="Malgun Gothic Semilight" panose="020B0502040204020203" pitchFamily="34" charset="-128"/>
              </a:rPr>
              <a:t>    ]</a:t>
            </a:r>
          </a:p>
          <a:p>
            <a:r>
              <a:rPr lang="ko-KR" sz="1400" dirty="0">
                <a:latin typeface="Courier New" panose="02070309020205020404" pitchFamily="49" charset="0"/>
                <a:ea typeface="Malgun Gothic Semilight" panose="020B0502040204020203" pitchFamily="34" charset="-128"/>
              </a:rPr>
              <a:t>}</a:t>
            </a:r>
          </a:p>
        </p:txBody>
      </p:sp>
      <p:grpSp>
        <p:nvGrpSpPr>
          <p:cNvPr id="21" name="Group 20"/>
          <p:cNvGrpSpPr/>
          <p:nvPr/>
        </p:nvGrpSpPr>
        <p:grpSpPr>
          <a:xfrm>
            <a:off x="6685843" y="4878581"/>
            <a:ext cx="1788549" cy="1484119"/>
            <a:chOff x="4590758" y="3456755"/>
            <a:chExt cx="1341412" cy="1113089"/>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666" y="3456755"/>
              <a:ext cx="1054504" cy="111308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758" y="4308428"/>
              <a:ext cx="145552" cy="14555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758" y="3546133"/>
              <a:ext cx="145552" cy="145552"/>
            </a:xfrm>
            <a:prstGeom prst="rect">
              <a:avLst/>
            </a:prstGeom>
          </p:spPr>
        </p:pic>
        <p:cxnSp>
          <p:nvCxnSpPr>
            <p:cNvPr id="15" name="Straight Arrow Connector 14"/>
            <p:cNvCxnSpPr/>
            <p:nvPr/>
          </p:nvCxnSpPr>
          <p:spPr>
            <a:xfrm>
              <a:off x="4736310" y="3607479"/>
              <a:ext cx="1596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4740120" y="4388529"/>
              <a:ext cx="1596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22" name="Group 21"/>
          <p:cNvGrpSpPr/>
          <p:nvPr/>
        </p:nvGrpSpPr>
        <p:grpSpPr>
          <a:xfrm>
            <a:off x="9099232" y="4557633"/>
            <a:ext cx="1406005" cy="1805067"/>
            <a:chOff x="6835140" y="3216044"/>
            <a:chExt cx="1054504" cy="13538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140" y="3456755"/>
              <a:ext cx="1054504" cy="111308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160" y="3216044"/>
              <a:ext cx="145552" cy="145552"/>
            </a:xfrm>
            <a:prstGeom prst="rect">
              <a:avLst/>
            </a:prstGeom>
          </p:spPr>
        </p:pic>
        <p:cxnSp>
          <p:nvCxnSpPr>
            <p:cNvPr id="17" name="Straight Arrow Connector 16"/>
            <p:cNvCxnSpPr/>
            <p:nvPr/>
          </p:nvCxnSpPr>
          <p:spPr>
            <a:xfrm>
              <a:off x="7079366" y="3343679"/>
              <a:ext cx="6674" cy="1521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94983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모범 사례</a:t>
            </a:r>
          </a:p>
        </p:txBody>
      </p:sp>
    </p:spTree>
    <p:extLst>
      <p:ext uri="{BB962C8B-B14F-4D97-AF65-F5344CB8AC3E}">
        <p14:creationId xmlns:p14="http://schemas.microsoft.com/office/powerpoint/2010/main" val="716841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ko-KR" dirty="0">
                <a:solidFill>
                  <a:schemeClr val="tx1"/>
                </a:solidFill>
                <a:ea typeface="Malgun Gothic Semilight" panose="020B0502040204020203" pitchFamily="34" charset="-128"/>
              </a:rPr>
              <a:t>균일한 워크로드</a:t>
            </a:r>
          </a:p>
        </p:txBody>
      </p:sp>
      <p:sp>
        <p:nvSpPr>
          <p:cNvPr id="17" name="Content Placeholder 2"/>
          <p:cNvSpPr>
            <a:spLocks noGrp="1"/>
          </p:cNvSpPr>
          <p:nvPr>
            <p:ph idx="1"/>
          </p:nvPr>
        </p:nvSpPr>
        <p:spPr>
          <a:xfrm>
            <a:off x="238539" y="1500188"/>
            <a:ext cx="11562936" cy="5357812"/>
          </a:xfrm>
        </p:spPr>
        <p:txBody>
          <a:bodyPr/>
          <a:lstStyle/>
          <a:p>
            <a:pPr marL="0" indent="0">
              <a:buNone/>
            </a:pPr>
            <a:r>
              <a:rPr lang="ko-KR" dirty="0">
                <a:ea typeface="Malgun Gothic Semilight" panose="020B0502040204020203" pitchFamily="34" charset="-128"/>
              </a:rPr>
              <a:t>읽기 및 쓰기 작업을 파티션 키 전체에 균등하게 분산하여 처리량을 극대화합니다.</a:t>
            </a:r>
          </a:p>
          <a:p>
            <a:pPr marL="0" indent="0">
              <a:buNone/>
            </a:pPr>
            <a:endParaRPr lang="ko-KR" dirty="0">
              <a:ea typeface="Malgun Gothic Semilight" panose="020B0502040204020203" pitchFamily="34" charset="-128"/>
            </a:endParaRPr>
          </a:p>
        </p:txBody>
      </p:sp>
      <p:sp>
        <p:nvSpPr>
          <p:cNvPr id="2" name="Rounded Rectangle 1"/>
          <p:cNvSpPr/>
          <p:nvPr/>
        </p:nvSpPr>
        <p:spPr>
          <a:xfrm>
            <a:off x="1264339" y="4400328"/>
            <a:ext cx="959224" cy="1044323"/>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124</a:t>
            </a:r>
          </a:p>
        </p:txBody>
      </p:sp>
      <p:sp>
        <p:nvSpPr>
          <p:cNvPr id="3" name="TextBox 2"/>
          <p:cNvSpPr txBox="1"/>
          <p:nvPr/>
        </p:nvSpPr>
        <p:spPr>
          <a:xfrm>
            <a:off x="1077394" y="2960548"/>
            <a:ext cx="4018844" cy="923330"/>
          </a:xfrm>
          <a:prstGeom prst="rect">
            <a:avLst/>
          </a:prstGeom>
          <a:noFill/>
        </p:spPr>
        <p:txBody>
          <a:bodyPr wrap="square" rtlCol="0">
            <a:spAutoFit/>
          </a:bodyPr>
          <a:lstStyle/>
          <a:p>
            <a:r>
              <a:rPr lang="ko-KR" dirty="0">
                <a:latin typeface="Amazon Ember Light" charset="0"/>
                <a:ea typeface="Malgun Gothic Semilight" panose="020B0502040204020203" pitchFamily="34" charset="-128"/>
              </a:rPr>
              <a:t>읽기 또는 쓰기 작업이 적은 수의 파티션에 한정되어 있습니다. 파티션 키 범위가 제한적입니다.</a:t>
            </a:r>
          </a:p>
        </p:txBody>
      </p:sp>
      <p:sp>
        <p:nvSpPr>
          <p:cNvPr id="14" name="TextBox 13"/>
          <p:cNvSpPr txBox="1"/>
          <p:nvPr/>
        </p:nvSpPr>
        <p:spPr>
          <a:xfrm>
            <a:off x="1264338" y="5510113"/>
            <a:ext cx="2997637" cy="338554"/>
          </a:xfrm>
          <a:prstGeom prst="rect">
            <a:avLst/>
          </a:prstGeom>
          <a:noFill/>
        </p:spPr>
        <p:txBody>
          <a:bodyPr wrap="square" rtlCol="0">
            <a:spAutoFit/>
          </a:bodyPr>
          <a:lstStyle/>
          <a:p>
            <a:pPr algn="ctr"/>
            <a:r>
              <a:rPr lang="ko-KR" sz="1600" dirty="0">
                <a:latin typeface="Amazon Ember Light" charset="0"/>
                <a:ea typeface="Malgun Gothic Semilight" panose="020B0502040204020203" pitchFamily="34" charset="-128"/>
              </a:rPr>
              <a:t>핫 파티션</a:t>
            </a:r>
            <a:endParaRPr lang="ko-KR"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4" name="Rounded Rectangle 33"/>
          <p:cNvSpPr/>
          <p:nvPr/>
        </p:nvSpPr>
        <p:spPr>
          <a:xfrm>
            <a:off x="2283545" y="4390500"/>
            <a:ext cx="959224" cy="1044323"/>
          </a:xfrm>
          <a:prstGeom prst="round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t"/>
          <a:lstStyle/>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201</a:t>
            </a:r>
          </a:p>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204</a:t>
            </a:r>
          </a:p>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205</a:t>
            </a:r>
          </a:p>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289</a:t>
            </a:r>
          </a:p>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297</a:t>
            </a:r>
          </a:p>
        </p:txBody>
      </p:sp>
      <p:sp>
        <p:nvSpPr>
          <p:cNvPr id="35" name="Rounded Rectangle 34"/>
          <p:cNvSpPr/>
          <p:nvPr/>
        </p:nvSpPr>
        <p:spPr>
          <a:xfrm>
            <a:off x="3302752" y="4400328"/>
            <a:ext cx="959224" cy="10443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303</a:t>
            </a:r>
          </a:p>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308</a:t>
            </a:r>
          </a:p>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313</a:t>
            </a:r>
          </a:p>
        </p:txBody>
      </p:sp>
      <p:sp>
        <p:nvSpPr>
          <p:cNvPr id="38" name="Rounded Rectangle 37"/>
          <p:cNvSpPr/>
          <p:nvPr/>
        </p:nvSpPr>
        <p:spPr>
          <a:xfrm>
            <a:off x="6893424" y="4400328"/>
            <a:ext cx="959224" cy="1044323"/>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124.7</a:t>
            </a:r>
          </a:p>
        </p:txBody>
      </p:sp>
      <p:sp>
        <p:nvSpPr>
          <p:cNvPr id="39" name="Rounded Rectangle 38"/>
          <p:cNvSpPr/>
          <p:nvPr/>
        </p:nvSpPr>
        <p:spPr>
          <a:xfrm>
            <a:off x="7912631" y="4410156"/>
            <a:ext cx="959224" cy="10443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201.3</a:t>
            </a:r>
          </a:p>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204.6</a:t>
            </a:r>
          </a:p>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205.7</a:t>
            </a:r>
          </a:p>
        </p:txBody>
      </p:sp>
      <p:sp>
        <p:nvSpPr>
          <p:cNvPr id="41" name="Rounded Rectangle 40"/>
          <p:cNvSpPr/>
          <p:nvPr/>
        </p:nvSpPr>
        <p:spPr>
          <a:xfrm>
            <a:off x="8924884" y="4400328"/>
            <a:ext cx="959224" cy="10443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289.19</a:t>
            </a:r>
          </a:p>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297.18</a:t>
            </a:r>
          </a:p>
        </p:txBody>
      </p:sp>
      <p:sp>
        <p:nvSpPr>
          <p:cNvPr id="42" name="Rounded Rectangle 41"/>
          <p:cNvSpPr/>
          <p:nvPr/>
        </p:nvSpPr>
        <p:spPr>
          <a:xfrm>
            <a:off x="9944091" y="4410156"/>
            <a:ext cx="959224" cy="10443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303.6</a:t>
            </a:r>
          </a:p>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308.11</a:t>
            </a:r>
          </a:p>
          <a:p>
            <a:pPr marL="80431" indent="-80431">
              <a:buFont typeface="Arial" panose="020B0604020202020204" pitchFamily="34" charset="0"/>
              <a:buChar char="•"/>
            </a:pPr>
            <a:r>
              <a:rPr lang="ko-KR" sz="1067" dirty="0">
                <a:latin typeface="Amazon Ember Light" charset="0"/>
                <a:ea typeface="Malgun Gothic Semilight" panose="020B0502040204020203" pitchFamily="34" charset="-128"/>
              </a:rPr>
              <a:t>313.7</a:t>
            </a:r>
          </a:p>
        </p:txBody>
      </p:sp>
      <p:sp>
        <p:nvSpPr>
          <p:cNvPr id="43" name="TextBox 42"/>
          <p:cNvSpPr txBox="1"/>
          <p:nvPr/>
        </p:nvSpPr>
        <p:spPr>
          <a:xfrm>
            <a:off x="7023854" y="2960548"/>
            <a:ext cx="4365604" cy="923330"/>
          </a:xfrm>
          <a:prstGeom prst="rect">
            <a:avLst/>
          </a:prstGeom>
          <a:noFill/>
        </p:spPr>
        <p:txBody>
          <a:bodyPr wrap="square" rtlCol="0">
            <a:spAutoFit/>
          </a:bodyPr>
          <a:lstStyle/>
          <a:p>
            <a:r>
              <a:rPr lang="ko-KR" dirty="0">
                <a:latin typeface="Amazon Ember Light" charset="0"/>
                <a:ea typeface="Malgun Gothic Semilight" panose="020B0502040204020203" pitchFamily="34" charset="-128"/>
              </a:rPr>
              <a:t>읽기 또는 쓰기 작업이 더 많은 파티션에 분산되어 있습니다. 파티션 키에는 계산된 접두사가 포함됩니다.</a:t>
            </a:r>
          </a:p>
        </p:txBody>
      </p:sp>
    </p:spTree>
    <p:extLst>
      <p:ext uri="{BB962C8B-B14F-4D97-AF65-F5344CB8AC3E}">
        <p14:creationId xmlns:p14="http://schemas.microsoft.com/office/powerpoint/2010/main" val="794950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핫 데이터와 콜드 데이터</a:t>
            </a:r>
          </a:p>
        </p:txBody>
      </p:sp>
      <p:sp>
        <p:nvSpPr>
          <p:cNvPr id="3" name="Content Placeholder 2"/>
          <p:cNvSpPr>
            <a:spLocks noGrp="1"/>
          </p:cNvSpPr>
          <p:nvPr>
            <p:ph idx="1"/>
          </p:nvPr>
        </p:nvSpPr>
        <p:spPr/>
        <p:txBody>
          <a:bodyPr/>
          <a:lstStyle/>
          <a:p>
            <a:pPr marL="0" indent="0">
              <a:buNone/>
            </a:pPr>
            <a:r>
              <a:rPr lang="ko-KR">
                <a:ea typeface="Malgun Gothic Semilight" panose="020B0502040204020203" pitchFamily="34" charset="-128"/>
              </a:rPr>
              <a:t>자주 액세스하지 않는 데이터(콜드)와 자주 액세스하는 데이터(핫)를 분리합니다.</a:t>
            </a:r>
            <a:endParaRPr lang="ko-KR" dirty="0">
              <a:ea typeface="Malgun Gothic Semilight" panose="020B0502040204020203" pitchFamily="34" charset="-128"/>
            </a:endParaRPr>
          </a:p>
        </p:txBody>
      </p:sp>
      <p:sp>
        <p:nvSpPr>
          <p:cNvPr id="5" name="Rounded Rectangle 4"/>
          <p:cNvSpPr/>
          <p:nvPr/>
        </p:nvSpPr>
        <p:spPr>
          <a:xfrm>
            <a:off x="1691501" y="2865683"/>
            <a:ext cx="1633491" cy="15032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ko-KR" sz="2400" dirty="0">
                <a:latin typeface="Amazon Ember Light" charset="0"/>
                <a:ea typeface="Malgun Gothic Semilight" panose="020B0502040204020203" pitchFamily="34" charset="-128"/>
              </a:rPr>
              <a:t>Q4 Orders</a:t>
            </a:r>
          </a:p>
          <a:p>
            <a:pPr algn="ctr"/>
            <a:r>
              <a:rPr lang="ko-KR" sz="2400" dirty="0">
                <a:latin typeface="Amazon Ember Light" charset="0"/>
                <a:ea typeface="Malgun Gothic Semilight" panose="020B0502040204020203" pitchFamily="34" charset="-128"/>
              </a:rPr>
              <a:t>테이블</a:t>
            </a:r>
          </a:p>
        </p:txBody>
      </p:sp>
      <p:sp>
        <p:nvSpPr>
          <p:cNvPr id="6" name="Rounded Rectangle 5"/>
          <p:cNvSpPr/>
          <p:nvPr/>
        </p:nvSpPr>
        <p:spPr>
          <a:xfrm>
            <a:off x="3887244" y="2865683"/>
            <a:ext cx="1633491" cy="150328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ko-KR" sz="2400" dirty="0">
                <a:latin typeface="Amazon Ember Light" charset="0"/>
                <a:ea typeface="Malgun Gothic Semilight" panose="020B0502040204020203" pitchFamily="34" charset="-128"/>
              </a:rPr>
              <a:t>Q3 Orders 테이블</a:t>
            </a:r>
          </a:p>
        </p:txBody>
      </p:sp>
      <p:sp>
        <p:nvSpPr>
          <p:cNvPr id="7" name="Rounded Rectangle 6"/>
          <p:cNvSpPr/>
          <p:nvPr/>
        </p:nvSpPr>
        <p:spPr>
          <a:xfrm>
            <a:off x="6082987" y="2865683"/>
            <a:ext cx="1633491" cy="15032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ko-KR" sz="2400" dirty="0">
                <a:latin typeface="Amazon Ember Light" charset="0"/>
                <a:ea typeface="Malgun Gothic Semilight" panose="020B0502040204020203" pitchFamily="34" charset="-128"/>
              </a:rPr>
              <a:t>Q2</a:t>
            </a:r>
          </a:p>
          <a:p>
            <a:pPr algn="ctr"/>
            <a:r>
              <a:rPr lang="ko-KR" sz="2400" dirty="0">
                <a:latin typeface="Amazon Ember Light" charset="0"/>
                <a:ea typeface="Malgun Gothic Semilight" panose="020B0502040204020203" pitchFamily="34" charset="-128"/>
              </a:rPr>
              <a:t>Orders 테이블</a:t>
            </a:r>
          </a:p>
        </p:txBody>
      </p:sp>
      <p:sp>
        <p:nvSpPr>
          <p:cNvPr id="8" name="Rounded Rectangle 7"/>
          <p:cNvSpPr/>
          <p:nvPr/>
        </p:nvSpPr>
        <p:spPr>
          <a:xfrm>
            <a:off x="8353695" y="2865683"/>
            <a:ext cx="1633491" cy="15032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ko-KR" sz="2400" dirty="0">
                <a:latin typeface="Amazon Ember Light" charset="0"/>
                <a:ea typeface="Malgun Gothic Semilight" panose="020B0502040204020203" pitchFamily="34" charset="-128"/>
              </a:rPr>
              <a:t>Q1</a:t>
            </a:r>
          </a:p>
          <a:p>
            <a:pPr algn="ctr"/>
            <a:r>
              <a:rPr lang="ko-KR" sz="2400" dirty="0">
                <a:latin typeface="Amazon Ember Light" charset="0"/>
                <a:ea typeface="Malgun Gothic Semilight" panose="020B0502040204020203" pitchFamily="34" charset="-128"/>
              </a:rPr>
              <a:t>Orders 테이블</a:t>
            </a:r>
          </a:p>
        </p:txBody>
      </p:sp>
      <p:sp>
        <p:nvSpPr>
          <p:cNvPr id="9" name="Rounded Rectangle 8"/>
          <p:cNvSpPr/>
          <p:nvPr/>
        </p:nvSpPr>
        <p:spPr>
          <a:xfrm>
            <a:off x="1691502" y="4604552"/>
            <a:ext cx="8295684" cy="485312"/>
          </a:xfrm>
          <a:prstGeom prst="roundRect">
            <a:avLst/>
          </a:prstGeom>
          <a:gradFill flip="none" rotWithShape="1">
            <a:gsLst>
              <a:gs pos="0">
                <a:srgbClr val="FF4747"/>
              </a:gs>
              <a:gs pos="28000">
                <a:schemeClr val="accent2">
                  <a:lumMod val="60000"/>
                  <a:lumOff val="40000"/>
                </a:schemeClr>
              </a:gs>
              <a:gs pos="100000">
                <a:schemeClr val="accent3">
                  <a:lumMod val="20000"/>
                  <a:lumOff val="80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ko-KR" sz="2400" dirty="0">
                <a:solidFill>
                  <a:schemeClr val="tx1"/>
                </a:solidFill>
                <a:latin typeface="Amazon Ember Light" charset="0"/>
                <a:ea typeface="Malgun Gothic Semilight" panose="020B0502040204020203" pitchFamily="34" charset="-128"/>
              </a:rPr>
              <a:t>프로비저닝된 처리량</a:t>
            </a:r>
          </a:p>
        </p:txBody>
      </p:sp>
      <p:sp>
        <p:nvSpPr>
          <p:cNvPr id="10" name="TextBox 9"/>
          <p:cNvSpPr txBox="1"/>
          <p:nvPr/>
        </p:nvSpPr>
        <p:spPr>
          <a:xfrm>
            <a:off x="1822881" y="4796252"/>
            <a:ext cx="535724" cy="297454"/>
          </a:xfrm>
          <a:prstGeom prst="rect">
            <a:avLst/>
          </a:prstGeom>
          <a:noFill/>
        </p:spPr>
        <p:txBody>
          <a:bodyPr wrap="none" rtlCol="0">
            <a:spAutoFit/>
          </a:bodyPr>
          <a:lstStyle/>
          <a:p>
            <a:r>
              <a:rPr lang="ko-KR" sz="1333" dirty="0">
                <a:latin typeface="Amazon Ember Light" charset="0"/>
                <a:ea typeface="Malgun Gothic Semilight" panose="020B0502040204020203" pitchFamily="34" charset="-128"/>
              </a:rPr>
              <a:t>높음</a:t>
            </a:r>
          </a:p>
        </p:txBody>
      </p:sp>
      <p:sp>
        <p:nvSpPr>
          <p:cNvPr id="11" name="TextBox 10"/>
          <p:cNvSpPr txBox="1"/>
          <p:nvPr/>
        </p:nvSpPr>
        <p:spPr>
          <a:xfrm>
            <a:off x="9170440" y="4778911"/>
            <a:ext cx="527709" cy="297454"/>
          </a:xfrm>
          <a:prstGeom prst="rect">
            <a:avLst/>
          </a:prstGeom>
          <a:noFill/>
        </p:spPr>
        <p:txBody>
          <a:bodyPr wrap="none" rtlCol="0">
            <a:spAutoFit/>
          </a:bodyPr>
          <a:lstStyle/>
          <a:p>
            <a:r>
              <a:rPr lang="ko-KR" sz="1333" dirty="0">
                <a:latin typeface="Amazon Ember Light" charset="0"/>
                <a:ea typeface="Malgun Gothic Semilight" panose="020B0502040204020203" pitchFamily="34" charset="-128"/>
              </a:rPr>
              <a:t>낮음</a:t>
            </a:r>
          </a:p>
        </p:txBody>
      </p:sp>
      <p:sp>
        <p:nvSpPr>
          <p:cNvPr id="12" name="TextBox 11"/>
          <p:cNvSpPr txBox="1"/>
          <p:nvPr/>
        </p:nvSpPr>
        <p:spPr>
          <a:xfrm>
            <a:off x="1809978" y="2522410"/>
            <a:ext cx="1340875" cy="307777"/>
          </a:xfrm>
          <a:prstGeom prst="rect">
            <a:avLst/>
          </a:prstGeom>
          <a:noFill/>
        </p:spPr>
        <p:txBody>
          <a:bodyPr wrap="square" rtlCol="0">
            <a:spAutoFit/>
          </a:bodyPr>
          <a:lstStyle/>
          <a:p>
            <a:pPr algn="ctr"/>
            <a:r>
              <a:rPr lang="ko-KR" sz="1400" dirty="0">
                <a:latin typeface="Amazon Ember Light" charset="0"/>
                <a:ea typeface="Malgun Gothic Semilight" panose="020B0502040204020203" pitchFamily="34" charset="-128"/>
              </a:rPr>
              <a:t>현재 분기</a:t>
            </a:r>
          </a:p>
        </p:txBody>
      </p:sp>
      <p:sp>
        <p:nvSpPr>
          <p:cNvPr id="13" name="TextBox 12"/>
          <p:cNvSpPr txBox="1"/>
          <p:nvPr/>
        </p:nvSpPr>
        <p:spPr>
          <a:xfrm>
            <a:off x="6477846" y="2332586"/>
            <a:ext cx="949299" cy="307777"/>
          </a:xfrm>
          <a:prstGeom prst="rect">
            <a:avLst/>
          </a:prstGeom>
          <a:noFill/>
        </p:spPr>
        <p:txBody>
          <a:bodyPr wrap="none" rtlCol="0">
            <a:spAutoFit/>
          </a:bodyPr>
          <a:lstStyle/>
          <a:p>
            <a:r>
              <a:rPr lang="ko-KR" sz="1400" dirty="0">
                <a:latin typeface="Amazon Ember Light" charset="0"/>
                <a:ea typeface="Malgun Gothic Semilight" panose="020B0502040204020203" pitchFamily="34" charset="-128"/>
              </a:rPr>
              <a:t>이전 분기</a:t>
            </a:r>
          </a:p>
        </p:txBody>
      </p:sp>
      <p:sp>
        <p:nvSpPr>
          <p:cNvPr id="14" name="Right Brace 13"/>
          <p:cNvSpPr/>
          <p:nvPr/>
        </p:nvSpPr>
        <p:spPr>
          <a:xfrm rot="16200000">
            <a:off x="6855062" y="388099"/>
            <a:ext cx="194868" cy="466210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Tree>
    <p:extLst>
      <p:ext uri="{BB962C8B-B14F-4D97-AF65-F5344CB8AC3E}">
        <p14:creationId xmlns:p14="http://schemas.microsoft.com/office/powerpoint/2010/main" val="1164512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err="1">
                <a:solidFill>
                  <a:schemeClr val="tx1"/>
                </a:solidFill>
                <a:latin typeface="Amazon Ember Light" panose="020B0403020204020204" pitchFamily="34" charset="0"/>
                <a:ea typeface="Malgun Gothic Semilight" panose="020B0502040204020203" pitchFamily="34" charset="-128"/>
              </a:rPr>
              <a:t>DynamoDB</a:t>
            </a:r>
            <a:r>
              <a:rPr lang="ko-KR" dirty="0">
                <a:solidFill>
                  <a:schemeClr val="tx1"/>
                </a:solidFill>
                <a:latin typeface="Amazon Ember Light" panose="020B0403020204020204" pitchFamily="34" charset="0"/>
                <a:ea typeface="Malgun Gothic Semilight" panose="020B0502040204020203" pitchFamily="34" charset="-128"/>
              </a:rPr>
              <a:t> </a:t>
            </a:r>
            <a:r>
              <a:rPr lang="ko-KR" dirty="0" err="1">
                <a:solidFill>
                  <a:schemeClr val="tx1"/>
                </a:solidFill>
                <a:latin typeface="Amazon Ember Light" panose="020B0403020204020204" pitchFamily="34" charset="0"/>
                <a:ea typeface="Malgun Gothic Semilight" panose="020B0502040204020203" pitchFamily="34" charset="-128"/>
              </a:rPr>
              <a:t>Accelerator</a:t>
            </a:r>
            <a:r>
              <a:rPr lang="ko-KR" dirty="0">
                <a:solidFill>
                  <a:schemeClr val="tx1"/>
                </a:solidFill>
                <a:latin typeface="Amazon Ember Light" panose="020B0403020204020204" pitchFamily="34" charset="0"/>
                <a:ea typeface="Malgun Gothic Semilight" panose="020B0502040204020203" pitchFamily="34" charset="-128"/>
              </a:rPr>
              <a:t>(DAX)</a:t>
            </a:r>
          </a:p>
        </p:txBody>
      </p:sp>
      <p:grpSp>
        <p:nvGrpSpPr>
          <p:cNvPr id="16" name="Group 15"/>
          <p:cNvGrpSpPr/>
          <p:nvPr/>
        </p:nvGrpSpPr>
        <p:grpSpPr>
          <a:xfrm>
            <a:off x="8968003" y="2498846"/>
            <a:ext cx="1832939" cy="2503831"/>
            <a:chOff x="3754202" y="1777414"/>
            <a:chExt cx="1374704" cy="187787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033" y="1777414"/>
              <a:ext cx="1075043" cy="1190818"/>
            </a:xfrm>
            <a:prstGeom prst="rect">
              <a:avLst/>
            </a:prstGeom>
          </p:spPr>
        </p:pic>
        <p:sp>
          <p:nvSpPr>
            <p:cNvPr id="8" name="TextBox 7"/>
            <p:cNvSpPr txBox="1"/>
            <p:nvPr/>
          </p:nvSpPr>
          <p:spPr>
            <a:xfrm>
              <a:off x="3754202" y="3109794"/>
              <a:ext cx="1374704" cy="545493"/>
            </a:xfrm>
            <a:prstGeom prst="rect">
              <a:avLst/>
            </a:prstGeom>
            <a:noFill/>
          </p:spPr>
          <p:txBody>
            <a:bodyPr wrap="square" lIns="0" tIns="0" rIns="0" bIns="0" rtlCol="0" anchor="t">
              <a:noAutofit/>
            </a:bodyPr>
            <a:lstStyle/>
            <a:p>
              <a:pPr algn="ctr"/>
              <a:r>
                <a:rPr lang="ko-KR" sz="2400" dirty="0">
                  <a:latin typeface="Amazon Ember Light" panose="020B0403020204020204" pitchFamily="34" charset="0"/>
                  <a:ea typeface="Malgun Gothic Semilight" panose="020B0502040204020203" pitchFamily="34" charset="-128"/>
                </a:rPr>
                <a:t>DynamoDB</a:t>
              </a:r>
            </a:p>
          </p:txBody>
        </p:sp>
      </p:grpSp>
      <p:grpSp>
        <p:nvGrpSpPr>
          <p:cNvPr id="15" name="Group 14"/>
          <p:cNvGrpSpPr/>
          <p:nvPr/>
        </p:nvGrpSpPr>
        <p:grpSpPr>
          <a:xfrm>
            <a:off x="5111531" y="2452491"/>
            <a:ext cx="1832939" cy="2596539"/>
            <a:chOff x="1931215" y="1715093"/>
            <a:chExt cx="1374704" cy="1947404"/>
          </a:xfrm>
        </p:grpSpPr>
        <p:grpSp>
          <p:nvGrpSpPr>
            <p:cNvPr id="13" name="Group 12"/>
            <p:cNvGrpSpPr/>
            <p:nvPr/>
          </p:nvGrpSpPr>
          <p:grpSpPr>
            <a:xfrm>
              <a:off x="1990970" y="1715093"/>
              <a:ext cx="1247530" cy="1315459"/>
              <a:chOff x="619370" y="1852553"/>
              <a:chExt cx="1247530" cy="1315459"/>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370" y="1920482"/>
                <a:ext cx="1247530" cy="124753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288" y="1852553"/>
                <a:ext cx="691694" cy="691694"/>
              </a:xfrm>
              <a:prstGeom prst="rect">
                <a:avLst/>
              </a:prstGeom>
            </p:spPr>
          </p:pic>
        </p:grpSp>
        <p:sp>
          <p:nvSpPr>
            <p:cNvPr id="14" name="TextBox 13"/>
            <p:cNvSpPr txBox="1"/>
            <p:nvPr/>
          </p:nvSpPr>
          <p:spPr>
            <a:xfrm>
              <a:off x="1931215" y="3117004"/>
              <a:ext cx="1374704" cy="545493"/>
            </a:xfrm>
            <a:prstGeom prst="rect">
              <a:avLst/>
            </a:prstGeom>
            <a:noFill/>
          </p:spPr>
          <p:txBody>
            <a:bodyPr wrap="square" lIns="0" tIns="0" rIns="0" bIns="0" rtlCol="0" anchor="t">
              <a:noAutofit/>
            </a:bodyPr>
            <a:lstStyle/>
            <a:p>
              <a:pPr algn="ctr"/>
              <a:r>
                <a:rPr lang="ko-KR" sz="2400" dirty="0">
                  <a:latin typeface="Amazon Ember Light" panose="020B0403020204020204" pitchFamily="34" charset="0"/>
                  <a:ea typeface="Malgun Gothic Semilight" panose="020B0502040204020203" pitchFamily="34" charset="-128"/>
                </a:rPr>
                <a:t>DynamoDB</a:t>
              </a:r>
              <a:br>
                <a:rPr>
                  <a:latin typeface="Amazon Ember Light" panose="020B0403020204020204" pitchFamily="34" charset="0"/>
                  <a:ea typeface="Malgun Gothic Semilight" panose="020B0502040204020203" pitchFamily="34" charset="-128"/>
                </a:rPr>
              </a:br>
              <a:r>
                <a:rPr lang="ko-KR" sz="2400" dirty="0">
                  <a:latin typeface="Amazon Ember Light" panose="020B0403020204020204" pitchFamily="34" charset="0"/>
                  <a:ea typeface="Malgun Gothic Semilight" panose="020B0502040204020203" pitchFamily="34" charset="-128"/>
                </a:rPr>
                <a:t>Accelerator</a:t>
              </a:r>
            </a:p>
          </p:txBody>
        </p:sp>
      </p:grpSp>
      <p:grpSp>
        <p:nvGrpSpPr>
          <p:cNvPr id="20" name="Group 19"/>
          <p:cNvGrpSpPr/>
          <p:nvPr/>
        </p:nvGrpSpPr>
        <p:grpSpPr>
          <a:xfrm>
            <a:off x="1174531" y="2430366"/>
            <a:ext cx="1913467" cy="2640791"/>
            <a:chOff x="163349" y="1871634"/>
            <a:chExt cx="1435100" cy="1980593"/>
          </a:xfrm>
        </p:grpSpPr>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349" y="1871634"/>
              <a:ext cx="1435100" cy="1435100"/>
            </a:xfrm>
            <a:prstGeom prst="rect">
              <a:avLst/>
            </a:prstGeom>
          </p:spPr>
        </p:pic>
        <p:sp>
          <p:nvSpPr>
            <p:cNvPr id="18" name="TextBox 17"/>
            <p:cNvSpPr txBox="1"/>
            <p:nvPr/>
          </p:nvSpPr>
          <p:spPr>
            <a:xfrm>
              <a:off x="193547" y="3306734"/>
              <a:ext cx="1374704" cy="545493"/>
            </a:xfrm>
            <a:prstGeom prst="rect">
              <a:avLst/>
            </a:prstGeom>
            <a:noFill/>
          </p:spPr>
          <p:txBody>
            <a:bodyPr wrap="square" lIns="0" tIns="0" rIns="0" bIns="0" rtlCol="0" anchor="t">
              <a:noAutofit/>
            </a:bodyPr>
            <a:lstStyle/>
            <a:p>
              <a:pPr algn="ctr"/>
              <a:r>
                <a:rPr lang="ko-KR" sz="2400" dirty="0">
                  <a:latin typeface="Amazon Ember Light" panose="020B0403020204020204" pitchFamily="34" charset="0"/>
                  <a:ea typeface="Malgun Gothic Semilight" panose="020B0502040204020203" pitchFamily="34" charset="-128"/>
                </a:rPr>
                <a:t>고객사</a:t>
              </a:r>
              <a:br>
                <a:rPr>
                  <a:latin typeface="Amazon Ember Light" panose="020B0403020204020204" pitchFamily="34" charset="0"/>
                  <a:ea typeface="Malgun Gothic Semilight" panose="020B0502040204020203" pitchFamily="34" charset="-128"/>
                </a:rPr>
              </a:br>
              <a:r>
                <a:rPr lang="ko-KR" sz="2400" dirty="0">
                  <a:latin typeface="Amazon Ember Light" panose="020B0403020204020204" pitchFamily="34" charset="0"/>
                  <a:ea typeface="Malgun Gothic Semilight" panose="020B0502040204020203" pitchFamily="34" charset="-128"/>
                </a:rPr>
                <a:t>애플리케이션</a:t>
              </a:r>
            </a:p>
          </p:txBody>
        </p:sp>
      </p:grpSp>
      <p:cxnSp>
        <p:nvCxnSpPr>
          <p:cNvPr id="22" name="Straight Arrow Connector 21"/>
          <p:cNvCxnSpPr/>
          <p:nvPr/>
        </p:nvCxnSpPr>
        <p:spPr>
          <a:xfrm flipV="1">
            <a:off x="3047734" y="3387099"/>
            <a:ext cx="2103207" cy="12349"/>
          </a:xfrm>
          <a:prstGeom prst="straightConnector1">
            <a:avLst/>
          </a:prstGeom>
          <a:ln w="57150">
            <a:solidFill>
              <a:schemeClr val="accent4"/>
            </a:solidFill>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6893127" y="3368575"/>
            <a:ext cx="2103207" cy="12349"/>
          </a:xfrm>
          <a:prstGeom prst="straightConnector1">
            <a:avLst/>
          </a:prstGeom>
          <a:ln w="57150">
            <a:solidFill>
              <a:schemeClr val="accent4"/>
            </a:solidFill>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377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사용 사례</a:t>
            </a:r>
          </a:p>
        </p:txBody>
      </p:sp>
      <p:sp>
        <p:nvSpPr>
          <p:cNvPr id="3" name="Content Placeholder 2"/>
          <p:cNvSpPr>
            <a:spLocks noGrp="1"/>
          </p:cNvSpPr>
          <p:nvPr>
            <p:ph idx="1"/>
          </p:nvPr>
        </p:nvSpPr>
        <p:spPr>
          <a:xfrm>
            <a:off x="238539" y="1568893"/>
            <a:ext cx="10904382" cy="4913308"/>
          </a:xfrm>
        </p:spPr>
        <p:txBody>
          <a:bodyPr/>
          <a:lstStyle/>
          <a:p>
            <a:pPr marL="0" indent="0">
              <a:buNone/>
            </a:pPr>
            <a:r>
              <a:rPr lang="ko-KR" sz="3200" b="1" dirty="0">
                <a:ea typeface="Malgun Gothic Semilight" panose="020B0502040204020203" pitchFamily="34" charset="-128"/>
              </a:rPr>
              <a:t>짧은 지연 시간</a:t>
            </a:r>
            <a:r>
              <a:rPr lang="ko-KR" sz="3200" dirty="0">
                <a:ea typeface="Malgun Gothic Semilight" panose="020B0502040204020203" pitchFamily="34" charset="-128"/>
              </a:rPr>
              <a:t>과 </a:t>
            </a:r>
            <a:r>
              <a:rPr lang="ko-KR" sz="3200" b="1" dirty="0">
                <a:ea typeface="Malgun Gothic Semilight" panose="020B0502040204020203" pitchFamily="34" charset="-128"/>
              </a:rPr>
              <a:t>안정적이고 일관된 처리량</a:t>
            </a:r>
            <a:r>
              <a:rPr lang="ko-KR" sz="3200" dirty="0">
                <a:ea typeface="Malgun Gothic Semilight" panose="020B0502040204020203" pitchFamily="34" charset="-128"/>
              </a:rPr>
              <a:t>이 필요한 애플리케이션:</a:t>
            </a:r>
          </a:p>
          <a:p>
            <a:pPr lvl="1"/>
            <a:r>
              <a:rPr lang="ko-KR" sz="3000" dirty="0">
                <a:ea typeface="Malgun Gothic Semilight" panose="020B0502040204020203" pitchFamily="34" charset="-128"/>
              </a:rPr>
              <a:t>게임</a:t>
            </a:r>
          </a:p>
          <a:p>
            <a:pPr lvl="1"/>
            <a:r>
              <a:rPr lang="ko-KR" sz="3000" dirty="0">
                <a:ea typeface="Malgun Gothic Semilight" panose="020B0502040204020203" pitchFamily="34" charset="-128"/>
              </a:rPr>
              <a:t>광고 기술</a:t>
            </a:r>
          </a:p>
          <a:p>
            <a:pPr lvl="1"/>
            <a:r>
              <a:rPr lang="ko-KR" sz="3000" dirty="0">
                <a:ea typeface="Malgun Gothic Semilight" panose="020B0502040204020203" pitchFamily="34" charset="-128"/>
              </a:rPr>
              <a:t>모바일 앱</a:t>
            </a:r>
          </a:p>
          <a:p>
            <a:pPr lvl="1"/>
            <a:r>
              <a:rPr lang="ko-KR" sz="3000" dirty="0">
                <a:ea typeface="Malgun Gothic Semilight" panose="020B0502040204020203" pitchFamily="34" charset="-128"/>
              </a:rPr>
              <a:t>사물 인터넷(IoT)</a:t>
            </a:r>
          </a:p>
          <a:p>
            <a:endParaRPr lang="ko-KR" dirty="0">
              <a:ea typeface="Malgun Gothic Semilight" panose="020B0502040204020203" pitchFamily="34" charset="-128"/>
            </a:endParaRPr>
          </a:p>
        </p:txBody>
      </p:sp>
    </p:spTree>
    <p:extLst>
      <p:ext uri="{BB962C8B-B14F-4D97-AF65-F5344CB8AC3E}">
        <p14:creationId xmlns:p14="http://schemas.microsoft.com/office/powerpoint/2010/main" val="1919492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00" y="3148947"/>
            <a:ext cx="4166253" cy="4166253"/>
          </a:xfrm>
          <a:prstGeom prst="rect">
            <a:avLst/>
          </a:prstGeom>
        </p:spPr>
      </p:pic>
      <p:grpSp>
        <p:nvGrpSpPr>
          <p:cNvPr id="6" name="Group 5"/>
          <p:cNvGrpSpPr/>
          <p:nvPr/>
        </p:nvGrpSpPr>
        <p:grpSpPr>
          <a:xfrm>
            <a:off x="1636184" y="1621736"/>
            <a:ext cx="10143068" cy="3661739"/>
            <a:chOff x="-178150" y="788609"/>
            <a:chExt cx="6447919" cy="2349573"/>
          </a:xfrm>
        </p:grpSpPr>
        <p:sp>
          <p:nvSpPr>
            <p:cNvPr id="7" name="Rectangle 6"/>
            <p:cNvSpPr/>
            <p:nvPr/>
          </p:nvSpPr>
          <p:spPr>
            <a:xfrm>
              <a:off x="-178149" y="788609"/>
              <a:ext cx="6447918" cy="1206224"/>
            </a:xfrm>
            <a:prstGeom prst="rect">
              <a:avLst/>
            </a:prstGeom>
            <a:solidFill>
              <a:schemeClr val="tx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ea typeface="Malgun Gothic Semilight" panose="020B0502040204020203" pitchFamily="34" charset="-128"/>
              </a:endParaRPr>
            </a:p>
          </p:txBody>
        </p:sp>
        <p:sp>
          <p:nvSpPr>
            <p:cNvPr id="8" name="TextBox 7"/>
            <p:cNvSpPr txBox="1"/>
            <p:nvPr/>
          </p:nvSpPr>
          <p:spPr>
            <a:xfrm>
              <a:off x="-178150" y="886837"/>
              <a:ext cx="6447918" cy="2251345"/>
            </a:xfrm>
            <a:prstGeom prst="rect">
              <a:avLst/>
            </a:prstGeom>
            <a:noFill/>
          </p:spPr>
          <p:txBody>
            <a:bodyPr wrap="square" rtlCol="0">
              <a:spAutoFit/>
            </a:bodyPr>
            <a:lstStyle/>
            <a:p>
              <a:r>
                <a:rPr lang="ko-KR" sz="1600" dirty="0">
                  <a:solidFill>
                    <a:schemeClr val="bg1"/>
                  </a:solidFill>
                  <a:latin typeface="Courier" charset="0"/>
                  <a:ea typeface="Malgun Gothic Semilight" panose="020B0502040204020203" pitchFamily="34" charset="-128"/>
                </a:rPr>
                <a:t>String daxEnpoint = “demo1.zakkqx.clustercfg.dax.use1.cache.amazonaws.com:8111”;</a:t>
              </a:r>
            </a:p>
            <a:p>
              <a:endParaRPr lang="ko-KR" sz="1600" dirty="0">
                <a:solidFill>
                  <a:schemeClr val="bg1"/>
                </a:solidFill>
                <a:latin typeface="Malgun Gothic Semilight" panose="020B0502040204020203" pitchFamily="34" charset="-128"/>
                <a:ea typeface="Malgun Gothic Semilight" panose="020B0502040204020203" pitchFamily="34" charset="-128"/>
                <a:cs typeface="Courier" charset="0"/>
              </a:endParaRPr>
            </a:p>
            <a:p>
              <a:r>
                <a:rPr lang="ko-KR" sz="1600" dirty="0">
                  <a:solidFill>
                    <a:schemeClr val="bg1"/>
                  </a:solidFill>
                  <a:latin typeface="Courier" charset="0"/>
                  <a:ea typeface="Malgun Gothic Semilight" panose="020B0502040204020203" pitchFamily="34" charset="-128"/>
                </a:rPr>
                <a:t>ClientConfig = new ClientConfig().withCredentialsProvider</a:t>
              </a:r>
              <a:br>
                <a:rPr>
                  <a:ea typeface="Malgun Gothic Semilight" panose="020B0502040204020203" pitchFamily="34" charset="-128"/>
                </a:rPr>
              </a:br>
              <a:r>
                <a:rPr lang="ko-KR" sz="1600" dirty="0">
                  <a:solidFill>
                    <a:schemeClr val="bg1"/>
                  </a:solidFill>
                  <a:latin typeface="Courier" charset="0"/>
                  <a:ea typeface="Malgun Gothic Semilight" panose="020B0502040204020203" pitchFamily="34" charset="-128"/>
                </a:rPr>
                <a:t>(new ProfileCredentialsProvider()).withEnpoints(daxEnpoint);   </a:t>
              </a:r>
            </a:p>
            <a:p>
              <a:endParaRPr lang="ko-KR" sz="1600" dirty="0">
                <a:solidFill>
                  <a:schemeClr val="bg1"/>
                </a:solidFill>
                <a:latin typeface="Malgun Gothic Semilight" panose="020B0502040204020203" pitchFamily="34" charset="-128"/>
                <a:ea typeface="Malgun Gothic Semilight" panose="020B0502040204020203" pitchFamily="34" charset="-128"/>
                <a:cs typeface="Courier" charset="0"/>
              </a:endParaRPr>
            </a:p>
            <a:p>
              <a:r>
                <a:rPr lang="ko-KR" sz="1600" dirty="0">
                  <a:solidFill>
                    <a:schemeClr val="bg1"/>
                  </a:solidFill>
                  <a:latin typeface="Courier" charset="0"/>
                  <a:ea typeface="Malgun Gothic Semilight" panose="020B0502040204020203" pitchFamily="34" charset="-128"/>
                </a:rPr>
                <a:t>AmazonDaxClient client = new ClusterDaxClient(daxConfig);</a:t>
              </a:r>
            </a:p>
            <a:p>
              <a:r>
                <a:rPr lang="en-US">
                  <a:ea typeface="Malgun Gothic Semilight" panose="020B0502040204020203" pitchFamily="34" charset="-128"/>
                </a:rPr>
                <a:t>		</a:t>
              </a:r>
            </a:p>
            <a:p>
              <a:endParaRPr lang="ko-KR" sz="2400" dirty="0">
                <a:ea typeface="Malgun Gothic Semilight" panose="020B0502040204020203" pitchFamily="34" charset="-128"/>
              </a:endParaRPr>
            </a:p>
            <a:p>
              <a:r>
                <a:rPr lang="en-US">
                  <a:ea typeface="Malgun Gothic Semilight" panose="020B0502040204020203" pitchFamily="34" charset="-128"/>
                </a:rPr>
                <a:t>		</a:t>
              </a:r>
            </a:p>
            <a:p>
              <a:endParaRPr lang="ko-KR" sz="2400" dirty="0">
                <a:ea typeface="Malgun Gothic Semilight" panose="020B0502040204020203" pitchFamily="34" charset="-128"/>
              </a:endParaRPr>
            </a:p>
            <a:p>
              <a:r>
                <a:rPr lang="en-US">
                  <a:ea typeface="Malgun Gothic Semilight" panose="020B0502040204020203" pitchFamily="34" charset="-128"/>
                </a:rPr>
                <a:t>		</a:t>
              </a:r>
            </a:p>
            <a:p>
              <a:endParaRPr lang="ko-KR" sz="2400" dirty="0">
                <a:ea typeface="Malgun Gothic Semilight" panose="020B0502040204020203" pitchFamily="34" charset="-128"/>
              </a:endParaRPr>
            </a:p>
          </p:txBody>
        </p:sp>
      </p:grpSp>
      <p:cxnSp>
        <p:nvCxnSpPr>
          <p:cNvPr id="12" name="Straight Connector 11"/>
          <p:cNvCxnSpPr/>
          <p:nvPr/>
        </p:nvCxnSpPr>
        <p:spPr>
          <a:xfrm>
            <a:off x="3871383" y="5312444"/>
            <a:ext cx="2980267" cy="0"/>
          </a:xfrm>
          <a:prstGeom prst="line">
            <a:avLst/>
          </a:prstGeom>
          <a:ln w="57150">
            <a:solidFill>
              <a:schemeClr val="accent4"/>
            </a:solidFill>
            <a:prstDash val="sysDash"/>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6885517" y="3621481"/>
            <a:ext cx="0" cy="1690963"/>
          </a:xfrm>
          <a:prstGeom prst="straightConnector1">
            <a:avLst/>
          </a:prstGeom>
          <a:ln w="57150">
            <a:solidFill>
              <a:schemeClr val="accent4"/>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3" name="Title 1"/>
          <p:cNvSpPr>
            <a:spLocks noGrp="1"/>
          </p:cNvSpPr>
          <p:nvPr>
            <p:ph type="title"/>
          </p:nvPr>
        </p:nvSpPr>
        <p:spPr>
          <a:xfrm>
            <a:off x="238539" y="426813"/>
            <a:ext cx="11115261" cy="779463"/>
          </a:xfrm>
        </p:spPr>
        <p:txBody>
          <a:bodyPr/>
          <a:lstStyle/>
          <a:p>
            <a:r>
              <a:rPr lang="ko-KR" dirty="0">
                <a:solidFill>
                  <a:schemeClr val="tx1"/>
                </a:solidFill>
                <a:ea typeface="Malgun Gothic Semilight" panose="020B0502040204020203" pitchFamily="34" charset="-128"/>
              </a:rPr>
              <a:t>DAX </a:t>
            </a:r>
            <a:r>
              <a:rPr lang="ko-KR" dirty="0" err="1">
                <a:solidFill>
                  <a:schemeClr val="tx1"/>
                </a:solidFill>
                <a:ea typeface="Malgun Gothic Semilight" panose="020B0502040204020203" pitchFamily="34" charset="-128"/>
              </a:rPr>
              <a:t>엔드포인트</a:t>
            </a:r>
            <a:endParaRPr lang="ko-KR" dirty="0">
              <a:solidFill>
                <a:schemeClr val="tx1"/>
              </a:solidFill>
              <a:ea typeface="Malgun Gothic Semilight" panose="020B0502040204020203" pitchFamily="34" charset="-128"/>
            </a:endParaRPr>
          </a:p>
        </p:txBody>
      </p:sp>
    </p:spTree>
    <p:extLst>
      <p:ext uri="{BB962C8B-B14F-4D97-AF65-F5344CB8AC3E}">
        <p14:creationId xmlns:p14="http://schemas.microsoft.com/office/powerpoint/2010/main" val="770831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369" y="1352791"/>
            <a:ext cx="10515600" cy="4913308"/>
          </a:xfrm>
        </p:spPr>
        <p:txBody>
          <a:bodyPr/>
          <a:lstStyle/>
          <a:p>
            <a:pPr marL="0" indent="0">
              <a:buNone/>
            </a:pPr>
            <a:r>
              <a:rPr lang="ko-KR">
                <a:ea typeface="Malgun Gothic Semilight" panose="020B0502040204020203" pitchFamily="34" charset="-128"/>
              </a:rPr>
              <a:t>다수의 속성 대신 일대다 테이블을 사용합니다.</a:t>
            </a:r>
            <a:endParaRPr lang="ko-KR" dirty="0">
              <a:ea typeface="Malgun Gothic Semilight" panose="020B0502040204020203" pitchFamily="34" charset="-128"/>
            </a:endParaRPr>
          </a:p>
        </p:txBody>
      </p:sp>
      <p:sp>
        <p:nvSpPr>
          <p:cNvPr id="6" name="Content Placeholder 2"/>
          <p:cNvSpPr txBox="1">
            <a:spLocks/>
          </p:cNvSpPr>
          <p:nvPr/>
        </p:nvSpPr>
        <p:spPr>
          <a:xfrm>
            <a:off x="1370933" y="1999940"/>
            <a:ext cx="5010815" cy="18095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121920" tIns="60960" rIns="121920" bIns="60960" rtlCol="0">
            <a:noAutofit/>
          </a:bodyPr>
          <a:lstStyle>
            <a:lvl1pPr marL="342900" indent="-342900" algn="l" defTabSz="457200" rtl="0" eaLnBrk="1" latinLnBrk="0" hangingPunct="1">
              <a:spcBef>
                <a:spcPct val="20000"/>
              </a:spcBef>
              <a:buFontTx/>
              <a:buBlip>
                <a:blip r:embed="rId3"/>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ko-KR" sz="1333" dirty="0">
                <a:solidFill>
                  <a:schemeClr val="bg1"/>
                </a:solidFill>
                <a:latin typeface="Amazon Ember Light" charset="0"/>
                <a:ea typeface="Malgun Gothic Semilight" panose="020B0502040204020203" pitchFamily="34" charset="-128"/>
              </a:rPr>
              <a:t>Complex Forum Thread 테이블</a:t>
            </a:r>
          </a:p>
          <a:p>
            <a:pPr marL="0" indent="0">
              <a:buNone/>
            </a:pPr>
            <a:r>
              <a:rPr lang="ko-KR" sz="1333" dirty="0">
                <a:solidFill>
                  <a:schemeClr val="bg1"/>
                </a:solidFill>
                <a:latin typeface="Amazon Ember Light" charset="0"/>
                <a:ea typeface="Malgun Gothic Semilight" panose="020B0502040204020203" pitchFamily="34" charset="-128"/>
              </a:rPr>
              <a:t>{</a:t>
            </a:r>
          </a:p>
          <a:p>
            <a:pPr marL="0" indent="0">
              <a:buNone/>
            </a:pPr>
            <a:r>
              <a:rPr lang="ko-KR" sz="1333" dirty="0">
                <a:solidFill>
                  <a:schemeClr val="bg1"/>
                </a:solidFill>
                <a:latin typeface="Amazon Ember Light" charset="0"/>
                <a:ea typeface="Malgun Gothic Semilight" panose="020B0502040204020203" pitchFamily="34" charset="-128"/>
              </a:rPr>
              <a:t>  “thread_id" : 123,</a:t>
            </a:r>
          </a:p>
          <a:p>
            <a:pPr marL="0" indent="0">
              <a:buNone/>
            </a:pPr>
            <a:r>
              <a:rPr lang="ko-KR" sz="1333" dirty="0">
                <a:solidFill>
                  <a:schemeClr val="bg1"/>
                </a:solidFill>
                <a:latin typeface="Amazon Ember Light" charset="0"/>
                <a:ea typeface="Malgun Gothic Semilight" panose="020B0502040204020203" pitchFamily="34" charset="-128"/>
              </a:rPr>
              <a:t>  “subject" : “How do I cook potatoes?",</a:t>
            </a:r>
          </a:p>
          <a:p>
            <a:pPr marL="0" indent="0">
              <a:buNone/>
            </a:pPr>
            <a:r>
              <a:rPr lang="ko-KR" sz="1333" dirty="0">
                <a:solidFill>
                  <a:schemeClr val="bg1"/>
                </a:solidFill>
                <a:latin typeface="Amazon Ember Light" charset="0"/>
                <a:ea typeface="Malgun Gothic Semilight" panose="020B0502040204020203" pitchFamily="34" charset="-128"/>
              </a:rPr>
              <a:t>“replies"  :</a:t>
            </a:r>
          </a:p>
          <a:p>
            <a:pPr marL="0" indent="0">
              <a:buNone/>
            </a:pPr>
            <a:r>
              <a:rPr lang="ko-KR" sz="1333" dirty="0">
                <a:solidFill>
                  <a:schemeClr val="bg1"/>
                </a:solidFill>
                <a:latin typeface="Amazon Ember Light" charset="0"/>
                <a:ea typeface="Malgun Gothic Semilight" panose="020B0502040204020203" pitchFamily="34" charset="-128"/>
              </a:rPr>
              <a:t>    [ “Boil…”, “Bake…”, “Roast…”, “Fry…”, “Mash…”, “Chop…” ]</a:t>
            </a:r>
          </a:p>
          <a:p>
            <a:pPr marL="0" indent="0">
              <a:buNone/>
            </a:pPr>
            <a:r>
              <a:rPr lang="ko-KR" sz="1333" dirty="0">
                <a:solidFill>
                  <a:schemeClr val="bg1"/>
                </a:solidFill>
                <a:latin typeface="Amazon Ember Light" charset="0"/>
                <a:ea typeface="Malgun Gothic Semilight" panose="020B0502040204020203" pitchFamily="34" charset="-128"/>
              </a:rPr>
              <a:t>}</a:t>
            </a:r>
          </a:p>
        </p:txBody>
      </p:sp>
      <p:sp>
        <p:nvSpPr>
          <p:cNvPr id="7" name="Content Placeholder 2"/>
          <p:cNvSpPr txBox="1">
            <a:spLocks/>
          </p:cNvSpPr>
          <p:nvPr/>
        </p:nvSpPr>
        <p:spPr>
          <a:xfrm>
            <a:off x="7703671" y="1999940"/>
            <a:ext cx="3838963" cy="1207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121920" tIns="60960" rIns="121920" bIns="60960" rtlCol="0">
            <a:noAutofit/>
          </a:bodyPr>
          <a:lstStyle>
            <a:lvl1pPr marL="342900" indent="-342900" algn="l" defTabSz="457200" rtl="0" eaLnBrk="1" latinLnBrk="0" hangingPunct="1">
              <a:spcBef>
                <a:spcPct val="20000"/>
              </a:spcBef>
              <a:buFontTx/>
              <a:buBlip>
                <a:blip r:embed="rId3"/>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ko-KR" sz="1333" dirty="0">
                <a:solidFill>
                  <a:schemeClr val="bg1"/>
                </a:solidFill>
                <a:latin typeface="Amazon Ember Light" charset="0"/>
                <a:ea typeface="Malgun Gothic Semilight" panose="020B0502040204020203" pitchFamily="34" charset="-128"/>
              </a:rPr>
              <a:t>Simple Forum Thread 테이블</a:t>
            </a:r>
          </a:p>
          <a:p>
            <a:pPr marL="0" indent="0">
              <a:buNone/>
            </a:pPr>
            <a:r>
              <a:rPr lang="ko-KR" sz="1333" dirty="0">
                <a:solidFill>
                  <a:schemeClr val="bg1"/>
                </a:solidFill>
                <a:latin typeface="Amazon Ember Light" charset="0"/>
                <a:ea typeface="Malgun Gothic Semilight" panose="020B0502040204020203" pitchFamily="34" charset="-128"/>
              </a:rPr>
              <a:t>{</a:t>
            </a:r>
          </a:p>
          <a:p>
            <a:pPr marL="0" indent="0">
              <a:buNone/>
            </a:pPr>
            <a:r>
              <a:rPr lang="ko-KR" sz="1333" dirty="0">
                <a:solidFill>
                  <a:schemeClr val="bg1"/>
                </a:solidFill>
                <a:latin typeface="Amazon Ember Light" charset="0"/>
                <a:ea typeface="Malgun Gothic Semilight" panose="020B0502040204020203" pitchFamily="34" charset="-128"/>
              </a:rPr>
              <a:t>  “thread_id" : 123,</a:t>
            </a:r>
          </a:p>
          <a:p>
            <a:pPr marL="0" indent="0">
              <a:buNone/>
            </a:pPr>
            <a:r>
              <a:rPr lang="ko-KR" sz="1333" dirty="0">
                <a:solidFill>
                  <a:schemeClr val="bg1"/>
                </a:solidFill>
                <a:latin typeface="Amazon Ember Light" charset="0"/>
                <a:ea typeface="Malgun Gothic Semilight" panose="020B0502040204020203" pitchFamily="34" charset="-128"/>
              </a:rPr>
              <a:t>  “subject" : “How do I cook potatoes?"</a:t>
            </a:r>
          </a:p>
          <a:p>
            <a:pPr marL="0" indent="0">
              <a:buNone/>
            </a:pPr>
            <a:r>
              <a:rPr lang="ko-KR" sz="1333" dirty="0">
                <a:solidFill>
                  <a:schemeClr val="bg1"/>
                </a:solidFill>
                <a:latin typeface="Amazon Ember Light" charset="0"/>
                <a:ea typeface="Malgun Gothic Semilight" panose="020B0502040204020203" pitchFamily="34" charset="-128"/>
              </a:rPr>
              <a:t>}</a:t>
            </a:r>
          </a:p>
        </p:txBody>
      </p:sp>
      <p:sp>
        <p:nvSpPr>
          <p:cNvPr id="8" name="Content Placeholder 2"/>
          <p:cNvSpPr txBox="1">
            <a:spLocks/>
          </p:cNvSpPr>
          <p:nvPr/>
        </p:nvSpPr>
        <p:spPr>
          <a:xfrm>
            <a:off x="7703671" y="3309218"/>
            <a:ext cx="3838963" cy="29267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121920" tIns="60960" rIns="121920" bIns="60960" rtlCol="0">
            <a:noAutofit/>
          </a:bodyPr>
          <a:lstStyle>
            <a:lvl1pPr marL="342900" indent="-342900" algn="l" defTabSz="457200" rtl="0" eaLnBrk="1" latinLnBrk="0" hangingPunct="1">
              <a:spcBef>
                <a:spcPct val="20000"/>
              </a:spcBef>
              <a:buFontTx/>
              <a:buBlip>
                <a:blip r:embed="rId3"/>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ko-KR" sz="1333" dirty="0">
                <a:solidFill>
                  <a:schemeClr val="bg1"/>
                </a:solidFill>
                <a:latin typeface="Amazon Ember Light" charset="0"/>
                <a:ea typeface="Malgun Gothic Semilight" panose="020B0502040204020203" pitchFamily="34" charset="-128"/>
              </a:rPr>
              <a:t>Reply 테이블</a:t>
            </a:r>
          </a:p>
          <a:p>
            <a:pPr marL="0" indent="0">
              <a:buNone/>
            </a:pPr>
            <a:r>
              <a:rPr lang="ko-KR" sz="1333" dirty="0">
                <a:solidFill>
                  <a:schemeClr val="bg1"/>
                </a:solidFill>
                <a:latin typeface="Amazon Ember Light" charset="0"/>
                <a:ea typeface="Malgun Gothic Semilight" panose="020B0502040204020203" pitchFamily="34" charset="-128"/>
              </a:rPr>
              <a:t>{</a:t>
            </a:r>
          </a:p>
          <a:p>
            <a:pPr marL="0" indent="0">
              <a:buNone/>
            </a:pPr>
            <a:r>
              <a:rPr lang="ko-KR" sz="1333" dirty="0">
                <a:solidFill>
                  <a:schemeClr val="bg1"/>
                </a:solidFill>
                <a:latin typeface="Amazon Ember Light" charset="0"/>
                <a:ea typeface="Malgun Gothic Semilight" panose="020B0502040204020203" pitchFamily="34" charset="-128"/>
              </a:rPr>
              <a:t>  “thread_id" : 123,</a:t>
            </a:r>
          </a:p>
          <a:p>
            <a:pPr marL="0" indent="0">
              <a:buNone/>
            </a:pPr>
            <a:r>
              <a:rPr lang="ko-KR" sz="1333" dirty="0">
                <a:solidFill>
                  <a:schemeClr val="bg1"/>
                </a:solidFill>
                <a:latin typeface="Amazon Ember Light" charset="0"/>
                <a:ea typeface="Malgun Gothic Semilight" panose="020B0502040204020203" pitchFamily="34" charset="-128"/>
              </a:rPr>
              <a:t>  “reply_id” : abc</a:t>
            </a:r>
          </a:p>
          <a:p>
            <a:pPr marL="0" indent="0">
              <a:buNone/>
            </a:pPr>
            <a:r>
              <a:rPr lang="ko-KR" sz="1333" dirty="0">
                <a:solidFill>
                  <a:schemeClr val="bg1"/>
                </a:solidFill>
                <a:latin typeface="Amazon Ember Light" charset="0"/>
                <a:ea typeface="Malgun Gothic Semilight" panose="020B0502040204020203" pitchFamily="34" charset="-128"/>
              </a:rPr>
              <a:t>  “reply" : “Boil for 10 minutes"</a:t>
            </a:r>
          </a:p>
          <a:p>
            <a:pPr marL="0" indent="0">
              <a:buNone/>
            </a:pPr>
            <a:r>
              <a:rPr lang="ko-KR" sz="1333" dirty="0">
                <a:solidFill>
                  <a:schemeClr val="bg1"/>
                </a:solidFill>
                <a:latin typeface="Amazon Ember Light" charset="0"/>
                <a:ea typeface="Malgun Gothic Semilight" panose="020B0502040204020203" pitchFamily="34" charset="-128"/>
              </a:rPr>
              <a:t>}</a:t>
            </a:r>
          </a:p>
          <a:p>
            <a:pPr marL="0" indent="0">
              <a:buNone/>
            </a:pPr>
            <a:r>
              <a:rPr lang="ko-KR" sz="1333" dirty="0">
                <a:solidFill>
                  <a:schemeClr val="bg1"/>
                </a:solidFill>
                <a:latin typeface="Amazon Ember Light" charset="0"/>
                <a:ea typeface="Malgun Gothic Semilight" panose="020B0502040204020203" pitchFamily="34" charset="-128"/>
              </a:rPr>
              <a:t>{</a:t>
            </a:r>
          </a:p>
          <a:p>
            <a:pPr marL="0" indent="0">
              <a:buNone/>
            </a:pPr>
            <a:r>
              <a:rPr lang="ko-KR" sz="1333" dirty="0">
                <a:solidFill>
                  <a:schemeClr val="bg1"/>
                </a:solidFill>
                <a:latin typeface="Amazon Ember Light" charset="0"/>
                <a:ea typeface="Malgun Gothic Semilight" panose="020B0502040204020203" pitchFamily="34" charset="-128"/>
              </a:rPr>
              <a:t>  “thread_id" : 123,</a:t>
            </a:r>
          </a:p>
          <a:p>
            <a:pPr marL="0" indent="0">
              <a:buNone/>
            </a:pPr>
            <a:r>
              <a:rPr lang="ko-KR" sz="1333" dirty="0">
                <a:solidFill>
                  <a:schemeClr val="bg1"/>
                </a:solidFill>
                <a:latin typeface="Amazon Ember Light" charset="0"/>
                <a:ea typeface="Malgun Gothic Semilight" panose="020B0502040204020203" pitchFamily="34" charset="-128"/>
              </a:rPr>
              <a:t>  “reply_id” : def</a:t>
            </a:r>
          </a:p>
          <a:p>
            <a:pPr marL="0" indent="0">
              <a:buNone/>
            </a:pPr>
            <a:r>
              <a:rPr lang="ko-KR" sz="1333" dirty="0">
                <a:solidFill>
                  <a:schemeClr val="bg1"/>
                </a:solidFill>
                <a:latin typeface="Amazon Ember Light" charset="0"/>
                <a:ea typeface="Malgun Gothic Semilight" panose="020B0502040204020203" pitchFamily="34" charset="-128"/>
              </a:rPr>
              <a:t>  “reply" : “Bake for 45 minutes"</a:t>
            </a:r>
          </a:p>
          <a:p>
            <a:pPr marL="0" indent="0">
              <a:buNone/>
            </a:pPr>
            <a:r>
              <a:rPr lang="ko-KR" sz="1333" dirty="0">
                <a:solidFill>
                  <a:schemeClr val="bg1"/>
                </a:solidFill>
                <a:latin typeface="Amazon Ember Light" charset="0"/>
                <a:ea typeface="Malgun Gothic Semilight" panose="020B0502040204020203" pitchFamily="34" charset="-128"/>
              </a:rPr>
              <a:t>} </a:t>
            </a:r>
          </a:p>
          <a:p>
            <a:pPr marL="0" indent="0">
              <a:buNone/>
            </a:pPr>
            <a:r>
              <a:rPr lang="ko-KR" sz="1333" dirty="0">
                <a:solidFill>
                  <a:schemeClr val="bg1"/>
                </a:solidFill>
                <a:latin typeface="Amazon Ember Light" charset="0"/>
                <a:ea typeface="Malgun Gothic Semilight" panose="020B0502040204020203" pitchFamily="34" charset="-128"/>
              </a:rPr>
              <a:t>….</a:t>
            </a:r>
          </a:p>
          <a:p>
            <a:pPr marL="0" indent="0">
              <a:buNone/>
            </a:pPr>
            <a:endParaRPr lang="ko-KR" sz="1333" dirty="0">
              <a:solidFill>
                <a:schemeClr val="bg1"/>
              </a:solidFill>
              <a:latin typeface="Malgun Gothic Semilight" panose="020B0502040204020203" pitchFamily="34" charset="-128"/>
              <a:ea typeface="Malgun Gothic Semilight" panose="020B0502040204020203" pitchFamily="34" charset="-128"/>
              <a:cs typeface="Amazon Ember Light" charset="0"/>
            </a:endParaRPr>
          </a:p>
        </p:txBody>
      </p:sp>
      <p:pic>
        <p:nvPicPr>
          <p:cNvPr id="9" name="Picture 2" descr="https://openclipart.org/image/300px/svg_to_png/34267/process-sto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5389" y="2053977"/>
            <a:ext cx="294685" cy="3149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openclipart.org/image/300px/svg_to_png/202732/check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5023" y="2008493"/>
            <a:ext cx="384289" cy="4059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openclipart.org/image/300px/svg_to_png/202732/check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5022" y="3401274"/>
            <a:ext cx="384289" cy="40593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title"/>
          </p:nvPr>
        </p:nvSpPr>
        <p:spPr>
          <a:xfrm>
            <a:off x="238539" y="263527"/>
            <a:ext cx="11115261" cy="779463"/>
          </a:xfrm>
        </p:spPr>
        <p:txBody>
          <a:bodyPr/>
          <a:lstStyle/>
          <a:p>
            <a:r>
              <a:rPr lang="ko-KR" dirty="0">
                <a:solidFill>
                  <a:schemeClr val="tx1"/>
                </a:solidFill>
                <a:ea typeface="Malgun Gothic Semilight" panose="020B0502040204020203" pitchFamily="34" charset="-128"/>
              </a:rPr>
              <a:t>일대다 테이블 </a:t>
            </a:r>
          </a:p>
        </p:txBody>
      </p:sp>
    </p:spTree>
    <p:extLst>
      <p:ext uri="{BB962C8B-B14F-4D97-AF65-F5344CB8AC3E}">
        <p14:creationId xmlns:p14="http://schemas.microsoft.com/office/powerpoint/2010/main" val="2012742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다양한 액세스 패턴</a:t>
            </a:r>
          </a:p>
        </p:txBody>
      </p:sp>
      <p:sp>
        <p:nvSpPr>
          <p:cNvPr id="3" name="Content Placeholder 2"/>
          <p:cNvSpPr>
            <a:spLocks noGrp="1"/>
          </p:cNvSpPr>
          <p:nvPr>
            <p:ph idx="1"/>
          </p:nvPr>
        </p:nvSpPr>
        <p:spPr>
          <a:xfrm>
            <a:off x="238539" y="1516169"/>
            <a:ext cx="10515600" cy="4913308"/>
          </a:xfrm>
        </p:spPr>
        <p:txBody>
          <a:bodyPr>
            <a:normAutofit/>
          </a:bodyPr>
          <a:lstStyle/>
          <a:p>
            <a:pPr marL="0" indent="0">
              <a:buNone/>
            </a:pPr>
            <a:r>
              <a:rPr lang="ko-KR">
                <a:ea typeface="Malgun Gothic Semilight" panose="020B0502040204020203" pitchFamily="34" charset="-128"/>
              </a:rPr>
              <a:t>자주 액세스하는 작은 속성을 별도 테이블에 저장합니다.</a:t>
            </a:r>
          </a:p>
        </p:txBody>
      </p:sp>
      <p:sp>
        <p:nvSpPr>
          <p:cNvPr id="5" name="Content Placeholder 2"/>
          <p:cNvSpPr txBox="1">
            <a:spLocks/>
          </p:cNvSpPr>
          <p:nvPr/>
        </p:nvSpPr>
        <p:spPr>
          <a:xfrm>
            <a:off x="1085183" y="2276582"/>
            <a:ext cx="5010815" cy="22474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121920" tIns="60960" rIns="121920" bIns="60960" rtlCol="0">
            <a:noAutofit/>
          </a:bodyPr>
          <a:lstStyle>
            <a:lvl1pPr marL="342900" indent="-342900" algn="l" defTabSz="457200" rtl="0" eaLnBrk="1" latinLnBrk="0" hangingPunct="1">
              <a:spcBef>
                <a:spcPct val="20000"/>
              </a:spcBef>
              <a:buFontTx/>
              <a:buBlip>
                <a:blip r:embed="rId3"/>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ko-KR" sz="1333" dirty="0">
                <a:solidFill>
                  <a:schemeClr val="bg1"/>
                </a:solidFill>
                <a:latin typeface="Amazon Ember Light" charset="0"/>
                <a:ea typeface="Malgun Gothic Semilight" panose="020B0502040204020203" pitchFamily="34" charset="-128"/>
              </a:rPr>
              <a:t>Company 테이블</a:t>
            </a:r>
          </a:p>
          <a:p>
            <a:pPr marL="0" indent="0">
              <a:buNone/>
            </a:pPr>
            <a:r>
              <a:rPr lang="ko-KR" sz="1333" dirty="0">
                <a:solidFill>
                  <a:schemeClr val="bg1"/>
                </a:solidFill>
                <a:latin typeface="Amazon Ember Light" charset="0"/>
                <a:ea typeface="Malgun Gothic Semilight" panose="020B0502040204020203" pitchFamily="34" charset="-128"/>
              </a:rPr>
              <a:t>{</a:t>
            </a:r>
          </a:p>
          <a:p>
            <a:pPr marL="0" indent="0">
              <a:buNone/>
            </a:pPr>
            <a:r>
              <a:rPr lang="ko-KR" sz="1333" dirty="0">
                <a:solidFill>
                  <a:schemeClr val="bg1"/>
                </a:solidFill>
                <a:latin typeface="Amazon Ember Light" charset="0"/>
                <a:ea typeface="Malgun Gothic Semilight" panose="020B0502040204020203" pitchFamily="34" charset="-128"/>
              </a:rPr>
              <a:t>  “companyName" : “Example",</a:t>
            </a:r>
          </a:p>
          <a:p>
            <a:pPr marL="0" indent="0">
              <a:buNone/>
            </a:pPr>
            <a:r>
              <a:rPr lang="ko-KR" sz="1333" dirty="0">
                <a:solidFill>
                  <a:schemeClr val="bg1"/>
                </a:solidFill>
                <a:latin typeface="Amazon Ember Light" charset="0"/>
                <a:ea typeface="Malgun Gothic Semilight" panose="020B0502040204020203" pitchFamily="34" charset="-128"/>
              </a:rPr>
              <a:t>  “stockPrice: 285,</a:t>
            </a:r>
          </a:p>
          <a:p>
            <a:pPr marL="0" indent="0">
              <a:buNone/>
            </a:pPr>
            <a:r>
              <a:rPr lang="ko-KR" sz="1333" dirty="0">
                <a:solidFill>
                  <a:schemeClr val="bg1"/>
                </a:solidFill>
                <a:latin typeface="Amazon Ember Light" charset="0"/>
                <a:ea typeface="Malgun Gothic Semilight" panose="020B0502040204020203" pitchFamily="34" charset="-128"/>
              </a:rPr>
              <a:t>  “aboutCompany: Example company builds ships”,</a:t>
            </a:r>
          </a:p>
          <a:p>
            <a:pPr marL="0" indent="0">
              <a:buNone/>
            </a:pPr>
            <a:r>
              <a:rPr lang="ko-KR" sz="1333" dirty="0">
                <a:solidFill>
                  <a:schemeClr val="bg1"/>
                </a:solidFill>
                <a:latin typeface="Amazon Ember Light" charset="0"/>
                <a:ea typeface="Malgun Gothic Semilight" panose="020B0502040204020203" pitchFamily="34" charset="-128"/>
              </a:rPr>
              <a:t>  “missionStatement: Our mission is to build the best ships ….”,</a:t>
            </a:r>
          </a:p>
          <a:p>
            <a:pPr marL="0" indent="0">
              <a:buNone/>
            </a:pPr>
            <a:r>
              <a:rPr lang="ko-KR" sz="1333" dirty="0">
                <a:solidFill>
                  <a:schemeClr val="bg1"/>
                </a:solidFill>
                <a:latin typeface="Amazon Ember Light" charset="0"/>
                <a:ea typeface="Malgun Gothic Semilight" panose="020B0502040204020203" pitchFamily="34" charset="-128"/>
              </a:rPr>
              <a:t>  “logoHighResolution: example.png”</a:t>
            </a:r>
          </a:p>
          <a:p>
            <a:pPr marL="0" indent="0">
              <a:buNone/>
            </a:pPr>
            <a:r>
              <a:rPr lang="ko-KR" sz="1333" dirty="0">
                <a:solidFill>
                  <a:schemeClr val="bg1"/>
                </a:solidFill>
                <a:latin typeface="Amazon Ember Light" charset="0"/>
                <a:ea typeface="Malgun Gothic Semilight" panose="020B0502040204020203" pitchFamily="34" charset="-128"/>
              </a:rPr>
              <a:t> }</a:t>
            </a:r>
          </a:p>
        </p:txBody>
      </p:sp>
      <p:sp>
        <p:nvSpPr>
          <p:cNvPr id="8" name="Content Placeholder 2"/>
          <p:cNvSpPr txBox="1">
            <a:spLocks/>
          </p:cNvSpPr>
          <p:nvPr/>
        </p:nvSpPr>
        <p:spPr>
          <a:xfrm>
            <a:off x="6378643" y="2300249"/>
            <a:ext cx="5010815" cy="13005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121920" tIns="60960" rIns="121920" bIns="60960" rtlCol="0">
            <a:noAutofit/>
          </a:bodyPr>
          <a:lstStyle>
            <a:lvl1pPr marL="342900" indent="-342900" algn="l" defTabSz="457200" rtl="0" eaLnBrk="1" latinLnBrk="0" hangingPunct="1">
              <a:spcBef>
                <a:spcPct val="20000"/>
              </a:spcBef>
              <a:buFontTx/>
              <a:buBlip>
                <a:blip r:embed="rId3"/>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ko-KR" sz="1333" dirty="0">
                <a:solidFill>
                  <a:schemeClr val="bg1"/>
                </a:solidFill>
                <a:latin typeface="Amazon Ember Light" charset="0"/>
                <a:ea typeface="Malgun Gothic Semilight" panose="020B0502040204020203" pitchFamily="34" charset="-128"/>
              </a:rPr>
              <a:t>Company Stock 테이블</a:t>
            </a:r>
          </a:p>
          <a:p>
            <a:pPr marL="0" indent="0">
              <a:buNone/>
            </a:pPr>
            <a:r>
              <a:rPr lang="ko-KR" sz="1333" dirty="0">
                <a:solidFill>
                  <a:schemeClr val="bg1"/>
                </a:solidFill>
                <a:latin typeface="Amazon Ember Light" charset="0"/>
                <a:ea typeface="Malgun Gothic Semilight" panose="020B0502040204020203" pitchFamily="34" charset="-128"/>
              </a:rPr>
              <a:t>{</a:t>
            </a:r>
          </a:p>
          <a:p>
            <a:pPr marL="0" indent="0">
              <a:buNone/>
            </a:pPr>
            <a:r>
              <a:rPr lang="ko-KR" sz="1333" dirty="0">
                <a:solidFill>
                  <a:schemeClr val="bg1"/>
                </a:solidFill>
                <a:latin typeface="Amazon Ember Light" charset="0"/>
                <a:ea typeface="Malgun Gothic Semilight" panose="020B0502040204020203" pitchFamily="34" charset="-128"/>
              </a:rPr>
              <a:t> “companyName" : “Example",</a:t>
            </a:r>
          </a:p>
          <a:p>
            <a:pPr marL="0" indent="0">
              <a:buNone/>
            </a:pPr>
            <a:r>
              <a:rPr lang="ko-KR" sz="1333" dirty="0">
                <a:solidFill>
                  <a:schemeClr val="bg1"/>
                </a:solidFill>
                <a:latin typeface="Amazon Ember Light" charset="0"/>
                <a:ea typeface="Malgun Gothic Semilight" panose="020B0502040204020203" pitchFamily="34" charset="-128"/>
              </a:rPr>
              <a:t>  “stockPrice: 285</a:t>
            </a:r>
          </a:p>
          <a:p>
            <a:pPr marL="0" indent="0">
              <a:buNone/>
            </a:pPr>
            <a:r>
              <a:rPr lang="ko-KR" sz="1333" dirty="0">
                <a:solidFill>
                  <a:schemeClr val="bg1"/>
                </a:solidFill>
                <a:latin typeface="Amazon Ember Light" charset="0"/>
                <a:ea typeface="Malgun Gothic Semilight" panose="020B0502040204020203" pitchFamily="34" charset="-128"/>
              </a:rPr>
              <a:t>}</a:t>
            </a:r>
          </a:p>
        </p:txBody>
      </p:sp>
      <p:sp>
        <p:nvSpPr>
          <p:cNvPr id="9" name="Content Placeholder 2"/>
          <p:cNvSpPr txBox="1">
            <a:spLocks/>
          </p:cNvSpPr>
          <p:nvPr/>
        </p:nvSpPr>
        <p:spPr>
          <a:xfrm>
            <a:off x="6380614" y="3959386"/>
            <a:ext cx="5010815" cy="18193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121920" tIns="60960" rIns="121920" bIns="60960" rtlCol="0">
            <a:noAutofit/>
          </a:bodyPr>
          <a:lstStyle>
            <a:lvl1pPr marL="342900" indent="-342900" algn="l" defTabSz="457200" rtl="0" eaLnBrk="1" latinLnBrk="0" hangingPunct="1">
              <a:spcBef>
                <a:spcPct val="20000"/>
              </a:spcBef>
              <a:buFontTx/>
              <a:buBlip>
                <a:blip r:embed="rId3"/>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ko-KR" sz="1333" dirty="0">
                <a:solidFill>
                  <a:schemeClr val="bg1"/>
                </a:solidFill>
                <a:latin typeface="Amazon Ember Light" charset="0"/>
                <a:ea typeface="Malgun Gothic Semilight" panose="020B0502040204020203" pitchFamily="34" charset="-128"/>
              </a:rPr>
              <a:t>Company 테이블</a:t>
            </a:r>
          </a:p>
          <a:p>
            <a:pPr marL="0" indent="0">
              <a:buNone/>
            </a:pPr>
            <a:r>
              <a:rPr lang="ko-KR" sz="1333" dirty="0">
                <a:solidFill>
                  <a:schemeClr val="bg1"/>
                </a:solidFill>
                <a:latin typeface="Amazon Ember Light" charset="0"/>
                <a:ea typeface="Malgun Gothic Semilight" panose="020B0502040204020203" pitchFamily="34" charset="-128"/>
              </a:rPr>
              <a:t>{</a:t>
            </a:r>
          </a:p>
          <a:p>
            <a:pPr marL="0" indent="0">
              <a:buNone/>
            </a:pPr>
            <a:r>
              <a:rPr lang="ko-KR" sz="1333" dirty="0">
                <a:solidFill>
                  <a:schemeClr val="bg1"/>
                </a:solidFill>
                <a:latin typeface="Amazon Ember Light" charset="0"/>
                <a:ea typeface="Malgun Gothic Semilight" panose="020B0502040204020203" pitchFamily="34" charset="-128"/>
              </a:rPr>
              <a:t>  “companyName " : “Example",</a:t>
            </a:r>
          </a:p>
          <a:p>
            <a:pPr marL="0" indent="0">
              <a:buNone/>
            </a:pPr>
            <a:r>
              <a:rPr lang="ko-KR" sz="1333" dirty="0">
                <a:solidFill>
                  <a:schemeClr val="bg1"/>
                </a:solidFill>
                <a:latin typeface="Amazon Ember Light" charset="0"/>
                <a:ea typeface="Malgun Gothic Semilight" panose="020B0502040204020203" pitchFamily="34" charset="-128"/>
              </a:rPr>
              <a:t>  “aboutCompany: Example company builds ships”,</a:t>
            </a:r>
          </a:p>
          <a:p>
            <a:pPr marL="0" indent="0">
              <a:buNone/>
            </a:pPr>
            <a:r>
              <a:rPr lang="ko-KR" sz="1333" dirty="0">
                <a:solidFill>
                  <a:schemeClr val="bg1"/>
                </a:solidFill>
                <a:latin typeface="Amazon Ember Light" charset="0"/>
                <a:ea typeface="Malgun Gothic Semilight" panose="020B0502040204020203" pitchFamily="34" charset="-128"/>
              </a:rPr>
              <a:t>  “missionStatement: Our mission is to build the best ships ….”,</a:t>
            </a:r>
          </a:p>
          <a:p>
            <a:pPr marL="0" indent="0">
              <a:buNone/>
            </a:pPr>
            <a:r>
              <a:rPr lang="ko-KR" sz="1333" dirty="0">
                <a:solidFill>
                  <a:schemeClr val="bg1"/>
                </a:solidFill>
                <a:latin typeface="Amazon Ember Light" charset="0"/>
                <a:ea typeface="Malgun Gothic Semilight" panose="020B0502040204020203" pitchFamily="34" charset="-128"/>
              </a:rPr>
              <a:t>  “logoHighResolution: example.png”</a:t>
            </a:r>
          </a:p>
          <a:p>
            <a:pPr marL="0" indent="0">
              <a:buNone/>
            </a:pPr>
            <a:r>
              <a:rPr lang="ko-KR" sz="1333" dirty="0">
                <a:solidFill>
                  <a:schemeClr val="bg1"/>
                </a:solidFill>
                <a:latin typeface="Amazon Ember Light" charset="0"/>
                <a:ea typeface="Malgun Gothic Semilight" panose="020B0502040204020203" pitchFamily="34" charset="-128"/>
              </a:rPr>
              <a:t> }</a:t>
            </a:r>
          </a:p>
        </p:txBody>
      </p:sp>
      <p:pic>
        <p:nvPicPr>
          <p:cNvPr id="10" name="Picture 2" descr="https://openclipart.org/image/300px/svg_to_png/34267/process-sto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4570" y="2356657"/>
            <a:ext cx="294685" cy="31497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openclipart.org/image/300px/svg_to_png/202732/check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9580" y="2324842"/>
            <a:ext cx="384289" cy="4059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openclipart.org/image/300px/svg_to_png/202732/check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9580" y="3972823"/>
            <a:ext cx="384289" cy="405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56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77" y="1660875"/>
            <a:ext cx="10515600" cy="4913308"/>
          </a:xfrm>
        </p:spPr>
        <p:txBody>
          <a:bodyPr/>
          <a:lstStyle/>
          <a:p>
            <a:r>
              <a:rPr lang="ko-KR" dirty="0" err="1">
                <a:ea typeface="Malgun Gothic Semilight" panose="020B0502040204020203" pitchFamily="34" charset="-128"/>
              </a:rPr>
              <a:t>DynamoDB에</a:t>
            </a:r>
            <a:r>
              <a:rPr lang="ko-KR" dirty="0">
                <a:ea typeface="Malgun Gothic Semilight" panose="020B0502040204020203" pitchFamily="34" charset="-128"/>
              </a:rPr>
              <a:t> </a:t>
            </a:r>
            <a:r>
              <a:rPr lang="ko-KR" b="1" dirty="0">
                <a:ea typeface="Malgun Gothic Semilight" panose="020B0502040204020203" pitchFamily="34" charset="-128"/>
              </a:rPr>
              <a:t>저장하기 전에 큰 값을 압축</a:t>
            </a:r>
            <a:r>
              <a:rPr lang="ko-KR" dirty="0">
                <a:ea typeface="Malgun Gothic Semilight" panose="020B0502040204020203" pitchFamily="34" charset="-128"/>
              </a:rPr>
              <a:t>합니다.</a:t>
            </a:r>
          </a:p>
          <a:p>
            <a:r>
              <a:rPr lang="ko-KR" b="1" dirty="0">
                <a:ea typeface="Malgun Gothic Semilight" panose="020B0502040204020203" pitchFamily="34" charset="-128"/>
              </a:rPr>
              <a:t>큰 속성 값은 </a:t>
            </a:r>
            <a:r>
              <a:rPr lang="ko-KR" b="1" dirty="0" err="1">
                <a:ea typeface="Malgun Gothic Semilight" panose="020B0502040204020203" pitchFamily="34" charset="-128"/>
              </a:rPr>
              <a:t>Amazon</a:t>
            </a:r>
            <a:r>
              <a:rPr lang="ko-KR" b="1" dirty="0">
                <a:ea typeface="Malgun Gothic Semilight" panose="020B0502040204020203" pitchFamily="34" charset="-128"/>
              </a:rPr>
              <a:t> S3에 저장</a:t>
            </a:r>
            <a:r>
              <a:rPr lang="ko-KR" dirty="0">
                <a:ea typeface="Malgun Gothic Semilight" panose="020B0502040204020203" pitchFamily="34" charset="-128"/>
              </a:rPr>
              <a:t>하는 것을 고려합니다.</a:t>
            </a:r>
          </a:p>
          <a:p>
            <a:r>
              <a:rPr lang="ko-KR" dirty="0">
                <a:ea typeface="Malgun Gothic Semilight" panose="020B0502040204020203" pitchFamily="34" charset="-128"/>
              </a:rPr>
              <a:t>큰 속성을 </a:t>
            </a:r>
            <a:r>
              <a:rPr lang="ko-KR" b="1" dirty="0">
                <a:ea typeface="Malgun Gothic Semilight" panose="020B0502040204020203" pitchFamily="34" charset="-128"/>
              </a:rPr>
              <a:t>여러 항목으로 분할</a:t>
            </a:r>
            <a:r>
              <a:rPr lang="ko-KR" dirty="0">
                <a:ea typeface="Malgun Gothic Semilight" panose="020B0502040204020203" pitchFamily="34" charset="-128"/>
              </a:rPr>
              <a:t>합니다. </a:t>
            </a:r>
          </a:p>
        </p:txBody>
      </p:sp>
      <p:graphicFrame>
        <p:nvGraphicFramePr>
          <p:cNvPr id="5" name="Table 4"/>
          <p:cNvGraphicFramePr>
            <a:graphicFrameLocks noGrp="1"/>
          </p:cNvGraphicFramePr>
          <p:nvPr>
            <p:extLst>
              <p:ext uri="{D42A27DB-BD31-4B8C-83A1-F6EECF244321}">
                <p14:modId xmlns:p14="http://schemas.microsoft.com/office/powerpoint/2010/main" val="1857745034"/>
              </p:ext>
            </p:extLst>
          </p:nvPr>
        </p:nvGraphicFramePr>
        <p:xfrm>
          <a:off x="329332" y="4117529"/>
          <a:ext cx="5641364" cy="1889165"/>
        </p:xfrm>
        <a:graphic>
          <a:graphicData uri="http://schemas.openxmlformats.org/drawingml/2006/table">
            <a:tbl>
              <a:tblPr firstRow="1" bandRow="1">
                <a:tableStyleId>{5C22544A-7EE6-4342-B048-85BDC9FD1C3A}</a:tableStyleId>
              </a:tblPr>
              <a:tblGrid>
                <a:gridCol w="1676008">
                  <a:extLst>
                    <a:ext uri="{9D8B030D-6E8A-4147-A177-3AD203B41FA5}">
                      <a16:colId xmlns:a16="http://schemas.microsoft.com/office/drawing/2014/main" val="20000"/>
                    </a:ext>
                  </a:extLst>
                </a:gridCol>
                <a:gridCol w="1112668">
                  <a:extLst>
                    <a:ext uri="{9D8B030D-6E8A-4147-A177-3AD203B41FA5}">
                      <a16:colId xmlns:a16="http://schemas.microsoft.com/office/drawing/2014/main" val="20001"/>
                    </a:ext>
                  </a:extLst>
                </a:gridCol>
                <a:gridCol w="804908">
                  <a:extLst>
                    <a:ext uri="{9D8B030D-6E8A-4147-A177-3AD203B41FA5}">
                      <a16:colId xmlns:a16="http://schemas.microsoft.com/office/drawing/2014/main" val="20002"/>
                    </a:ext>
                  </a:extLst>
                </a:gridCol>
                <a:gridCol w="946952">
                  <a:extLst>
                    <a:ext uri="{9D8B030D-6E8A-4147-A177-3AD203B41FA5}">
                      <a16:colId xmlns:a16="http://schemas.microsoft.com/office/drawing/2014/main" val="20003"/>
                    </a:ext>
                  </a:extLst>
                </a:gridCol>
                <a:gridCol w="1100828">
                  <a:extLst>
                    <a:ext uri="{9D8B030D-6E8A-4147-A177-3AD203B41FA5}">
                      <a16:colId xmlns:a16="http://schemas.microsoft.com/office/drawing/2014/main" val="20004"/>
                    </a:ext>
                  </a:extLst>
                </a:gridCol>
              </a:tblGrid>
              <a:tr h="461685">
                <a:tc>
                  <a:txBody>
                    <a:bodyPr/>
                    <a:lstStyle/>
                    <a:p>
                      <a:pPr algn="l" fontAlgn="t"/>
                      <a:r>
                        <a:rPr lang="ko-KR" sz="1100" b="0" i="0" u="sng" baseline="0" dirty="0">
                          <a:effectLst/>
                          <a:latin typeface="Amazon Ember Light" charset="0"/>
                          <a:ea typeface="Malgun Gothic Semilight" panose="020B0502040204020203" pitchFamily="34" charset="-128"/>
                        </a:rPr>
                        <a:t>ID</a:t>
                      </a:r>
                      <a:endParaRPr lang="ko-KR" sz="1100" b="0" i="0" baseline="0" dirty="0">
                        <a:solidFill>
                          <a:srgbClr val="333333"/>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algn="l" fontAlgn="t"/>
                      <a:r>
                        <a:rPr lang="ko-KR" sz="1100" b="0" i="0" u="sng" baseline="0" dirty="0">
                          <a:effectLst/>
                          <a:latin typeface="Amazon Ember Light" charset="0"/>
                          <a:ea typeface="Malgun Gothic Semilight" panose="020B0502040204020203" pitchFamily="34" charset="-128"/>
                        </a:rPr>
                        <a:t>ReplyDateTime</a:t>
                      </a:r>
                      <a:endParaRPr lang="ko-KR" sz="1100" b="0" i="0" baseline="0" dirty="0">
                        <a:solidFill>
                          <a:srgbClr val="333333"/>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algn="l" fontAlgn="t"/>
                      <a:r>
                        <a:rPr lang="ko-KR" sz="1100" b="0" i="0" baseline="0" dirty="0">
                          <a:effectLst/>
                          <a:latin typeface="Amazon Ember Light" charset="0"/>
                          <a:ea typeface="Malgun Gothic Semilight" panose="020B0502040204020203" pitchFamily="34" charset="-128"/>
                        </a:rPr>
                        <a:t>메시지</a:t>
                      </a:r>
                      <a:endParaRPr lang="ko-KR" sz="1100" b="0" i="0" baseline="0" dirty="0">
                        <a:solidFill>
                          <a:srgbClr val="333333"/>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algn="l" fontAlgn="t"/>
                      <a:r>
                        <a:rPr lang="ko-KR" sz="1100" b="0" i="0" baseline="0" dirty="0">
                          <a:effectLst/>
                          <a:latin typeface="Amazon Ember Light" charset="0"/>
                          <a:ea typeface="Malgun Gothic Semilight" panose="020B0502040204020203" pitchFamily="34" charset="-128"/>
                        </a:rPr>
                        <a:t>ChunkCount</a:t>
                      </a:r>
                      <a:endParaRPr lang="ko-KR" sz="1100" b="0" i="0" baseline="0" dirty="0">
                        <a:solidFill>
                          <a:srgbClr val="333333"/>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algn="l" fontAlgn="t"/>
                      <a:r>
                        <a:rPr lang="ko-KR" sz="1100" b="0" i="0" baseline="0" dirty="0">
                          <a:effectLst/>
                          <a:latin typeface="Amazon Ember Light" charset="0"/>
                          <a:ea typeface="Malgun Gothic Semilight" panose="020B0502040204020203" pitchFamily="34" charset="-128"/>
                        </a:rPr>
                        <a:t>ChunkVersion</a:t>
                      </a:r>
                      <a:endParaRPr lang="ko-KR" sz="1100" b="0" i="0" baseline="0" dirty="0">
                        <a:solidFill>
                          <a:srgbClr val="333333"/>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extLst>
                  <a:ext uri="{0D108BD9-81ED-4DB2-BD59-A6C34878D82A}">
                    <a16:rowId xmlns:a16="http://schemas.microsoft.com/office/drawing/2014/main" val="10000"/>
                  </a:ext>
                </a:extLst>
              </a:tr>
              <a:tr h="614680">
                <a:tc>
                  <a:txBody>
                    <a:bodyPr/>
                    <a:lstStyle/>
                    <a:p>
                      <a:pPr fontAlgn="t"/>
                      <a:r>
                        <a:rPr lang="ko-KR" sz="1100" b="0" i="0" baseline="0" dirty="0">
                          <a:effectLst/>
                          <a:latin typeface="Amazon Ember Light" charset="0"/>
                          <a:ea typeface="Malgun Gothic Semilight" panose="020B0502040204020203" pitchFamily="34" charset="-128"/>
                        </a:rPr>
                        <a:t>"FictionBooks#Thread1"</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fontAlgn="t"/>
                      <a:r>
                        <a:rPr lang="ko-KR" sz="1100" b="0" i="0" baseline="0" dirty="0">
                          <a:effectLst/>
                          <a:latin typeface="Amazon Ember Light" charset="0"/>
                          <a:ea typeface="Malgun Gothic Semilight" panose="020B0502040204020203" pitchFamily="34" charset="-128"/>
                        </a:rPr>
                        <a:t>"2015-03-15T20:42:54.023Z"</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fontAlgn="t"/>
                      <a:r>
                        <a:rPr lang="ko-KR" sz="1100" b="0" i="0" baseline="0" dirty="0">
                          <a:effectLst/>
                          <a:latin typeface="Amazon Ember Light" charset="0"/>
                          <a:ea typeface="Malgun Gothic Semilight" panose="020B0502040204020203" pitchFamily="34" charset="-128"/>
                        </a:rPr>
                        <a:t> </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fontAlgn="t"/>
                      <a:r>
                        <a:rPr lang="ko-KR" sz="1100" b="0" i="0" baseline="0" dirty="0">
                          <a:effectLst/>
                          <a:latin typeface="Amazon Ember Light" charset="0"/>
                          <a:ea typeface="Malgun Gothic Semilight" panose="020B0502040204020203" pitchFamily="34" charset="-128"/>
                        </a:rPr>
                        <a:t>3</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fontAlgn="t"/>
                      <a:r>
                        <a:rPr lang="ko-KR" sz="1100" b="0" i="0" baseline="0" dirty="0">
                          <a:effectLst/>
                          <a:latin typeface="Amazon Ember Light" charset="0"/>
                          <a:ea typeface="Malgun Gothic Semilight" panose="020B0502040204020203" pitchFamily="34" charset="-128"/>
                        </a:rPr>
                        <a:t>1</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extLst>
                  <a:ext uri="{0D108BD9-81ED-4DB2-BD59-A6C34878D82A}">
                    <a16:rowId xmlns:a16="http://schemas.microsoft.com/office/drawing/2014/main" val="10001"/>
                  </a:ext>
                </a:extLst>
              </a:tr>
              <a:tr h="777240">
                <a:tc>
                  <a:txBody>
                    <a:bodyPr/>
                    <a:lstStyle/>
                    <a:p>
                      <a:pPr fontAlgn="t"/>
                      <a:r>
                        <a:rPr lang="ko-KR" sz="1100" b="0" i="0" baseline="0" dirty="0">
                          <a:effectLst/>
                          <a:latin typeface="Amazon Ember Light" charset="0"/>
                          <a:ea typeface="Malgun Gothic Semilight" panose="020B0502040204020203" pitchFamily="34" charset="-128"/>
                        </a:rPr>
                        <a:t>"FictionBooks#Thread2"</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fontAlgn="t"/>
                      <a:r>
                        <a:rPr lang="ko-KR" sz="1100" b="0" i="0" baseline="0" dirty="0">
                          <a:effectLst/>
                          <a:latin typeface="Amazon Ember Light" charset="0"/>
                          <a:ea typeface="Malgun Gothic Semilight" panose="020B0502040204020203" pitchFamily="34" charset="-128"/>
                        </a:rPr>
                        <a:t>"2015-03-21T20:41:23.192Z"</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fontAlgn="t"/>
                      <a:r>
                        <a:rPr lang="ko-KR" sz="1100" b="0" i="0" baseline="0" dirty="0">
                          <a:effectLst/>
                          <a:latin typeface="Amazon Ember Light" charset="0"/>
                          <a:ea typeface="Malgun Gothic Semilight" panose="020B0502040204020203" pitchFamily="34" charset="-128"/>
                        </a:rPr>
                        <a:t>“Great book! (short message)"</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fontAlgn="t"/>
                      <a:endParaRPr lang="en-US"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fontAlgn="t"/>
                      <a:r>
                        <a:rPr lang="ko-KR" sz="1100" b="0" i="0" baseline="0" dirty="0">
                          <a:effectLst/>
                          <a:latin typeface="Amazon Ember Light" charset="0"/>
                          <a:ea typeface="Malgun Gothic Semilight" panose="020B0502040204020203" pitchFamily="34" charset="-128"/>
                        </a:rPr>
                        <a:t> </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04104057"/>
              </p:ext>
            </p:extLst>
          </p:nvPr>
        </p:nvGraphicFramePr>
        <p:xfrm>
          <a:off x="6325806" y="4117530"/>
          <a:ext cx="5428224" cy="1853606"/>
        </p:xfrm>
        <a:graphic>
          <a:graphicData uri="http://schemas.openxmlformats.org/drawingml/2006/table">
            <a:tbl>
              <a:tblPr firstRow="1" bandRow="1">
                <a:tableStyleId>{5C22544A-7EE6-4342-B048-85BDC9FD1C3A}</a:tableStyleId>
              </a:tblPr>
              <a:tblGrid>
                <a:gridCol w="2154315">
                  <a:extLst>
                    <a:ext uri="{9D8B030D-6E8A-4147-A177-3AD203B41FA5}">
                      <a16:colId xmlns:a16="http://schemas.microsoft.com/office/drawing/2014/main" val="20000"/>
                    </a:ext>
                  </a:extLst>
                </a:gridCol>
                <a:gridCol w="3273909">
                  <a:extLst>
                    <a:ext uri="{9D8B030D-6E8A-4147-A177-3AD203B41FA5}">
                      <a16:colId xmlns:a16="http://schemas.microsoft.com/office/drawing/2014/main" val="20001"/>
                    </a:ext>
                  </a:extLst>
                </a:gridCol>
              </a:tblGrid>
              <a:tr h="432827">
                <a:tc>
                  <a:txBody>
                    <a:bodyPr/>
                    <a:lstStyle/>
                    <a:p>
                      <a:pPr algn="l" fontAlgn="t"/>
                      <a:r>
                        <a:rPr lang="ko-KR" sz="1100" b="0" i="0" u="sng" baseline="0" dirty="0">
                          <a:effectLst/>
                          <a:latin typeface="Amazon Ember Light" charset="0"/>
                          <a:ea typeface="Malgun Gothic Semilight" panose="020B0502040204020203" pitchFamily="34" charset="-128"/>
                        </a:rPr>
                        <a:t>ID</a:t>
                      </a:r>
                      <a:endParaRPr lang="ko-KR" sz="1100" b="0" i="0" baseline="0" dirty="0">
                        <a:solidFill>
                          <a:srgbClr val="333333"/>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algn="l" fontAlgn="t"/>
                      <a:r>
                        <a:rPr lang="ko-KR" sz="1100" b="0" i="0" baseline="0" dirty="0">
                          <a:effectLst/>
                          <a:latin typeface="Amazon Ember Light" charset="0"/>
                          <a:ea typeface="Malgun Gothic Semilight" panose="020B0502040204020203" pitchFamily="34" charset="-128"/>
                        </a:rPr>
                        <a:t>메시지</a:t>
                      </a:r>
                      <a:endParaRPr lang="ko-KR" sz="1100" b="0" i="0" baseline="0" dirty="0">
                        <a:solidFill>
                          <a:srgbClr val="333333"/>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extLst>
                  <a:ext uri="{0D108BD9-81ED-4DB2-BD59-A6C34878D82A}">
                    <a16:rowId xmlns:a16="http://schemas.microsoft.com/office/drawing/2014/main" val="10000"/>
                  </a:ext>
                </a:extLst>
              </a:tr>
              <a:tr h="473593">
                <a:tc>
                  <a:txBody>
                    <a:bodyPr/>
                    <a:lstStyle/>
                    <a:p>
                      <a:pPr fontAlgn="t"/>
                      <a:r>
                        <a:rPr lang="ko-KR" sz="1100" b="0" i="0" baseline="0" dirty="0">
                          <a:effectLst/>
                          <a:latin typeface="Amazon Ember Light" charset="0"/>
                          <a:ea typeface="Malgun Gothic Semilight" panose="020B0502040204020203" pitchFamily="34" charset="-128"/>
                        </a:rPr>
                        <a:t>"FictionBooks#Thread1#2015-03-15T20:42:54.023Z#1#1"</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fontAlgn="t"/>
                      <a:r>
                        <a:rPr lang="ko-KR" sz="1100" b="0" i="0" baseline="0" dirty="0">
                          <a:effectLst/>
                          <a:latin typeface="Amazon Ember Light" charset="0"/>
                          <a:ea typeface="Malgun Gothic Semilight" panose="020B0502040204020203" pitchFamily="34" charset="-128"/>
                        </a:rPr>
                        <a:t>"first part of long review text…"</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extLst>
                  <a:ext uri="{0D108BD9-81ED-4DB2-BD59-A6C34878D82A}">
                    <a16:rowId xmlns:a16="http://schemas.microsoft.com/office/drawing/2014/main" val="10001"/>
                  </a:ext>
                </a:extLst>
              </a:tr>
              <a:tr h="473593">
                <a:tc>
                  <a:txBody>
                    <a:bodyPr/>
                    <a:lstStyle/>
                    <a:p>
                      <a:pPr fontAlgn="t"/>
                      <a:r>
                        <a:rPr lang="ko-KR" sz="1100" b="0" i="0" baseline="0" dirty="0">
                          <a:effectLst/>
                          <a:latin typeface="Amazon Ember Light" charset="0"/>
                          <a:ea typeface="Malgun Gothic Semilight" panose="020B0502040204020203" pitchFamily="34" charset="-128"/>
                        </a:rPr>
                        <a:t>"FictionBooks#Thread1#2015-03-15T20:42:54.023Z#1#2"</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fontAlgn="t"/>
                      <a:r>
                        <a:rPr lang="ko-KR" sz="1100" b="0" i="0" baseline="0" dirty="0">
                          <a:effectLst/>
                          <a:latin typeface="Amazon Ember Light" charset="0"/>
                          <a:ea typeface="Malgun Gothic Semilight" panose="020B0502040204020203" pitchFamily="34" charset="-128"/>
                        </a:rPr>
                        <a:t>“second part of long review text…"</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extLst>
                  <a:ext uri="{0D108BD9-81ED-4DB2-BD59-A6C34878D82A}">
                    <a16:rowId xmlns:a16="http://schemas.microsoft.com/office/drawing/2014/main" val="10002"/>
                  </a:ext>
                </a:extLst>
              </a:tr>
              <a:tr h="473593">
                <a:tc>
                  <a:txBody>
                    <a:bodyPr/>
                    <a:lstStyle/>
                    <a:p>
                      <a:pPr fontAlgn="t"/>
                      <a:r>
                        <a:rPr lang="ko-KR" sz="1100" b="0" i="0" baseline="0" dirty="0">
                          <a:effectLst/>
                          <a:latin typeface="Amazon Ember Light" charset="0"/>
                          <a:ea typeface="Malgun Gothic Semilight" panose="020B0502040204020203" pitchFamily="34" charset="-128"/>
                        </a:rPr>
                        <a:t>"FictionBooks#Thread1#2015-03-15T20:42:54.023Z#1#3"</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tc>
                  <a:txBody>
                    <a:bodyPr/>
                    <a:lstStyle/>
                    <a:p>
                      <a:pPr fontAlgn="t"/>
                      <a:r>
                        <a:rPr lang="ko-KR" sz="1100" b="0" i="0" baseline="0" dirty="0">
                          <a:effectLst/>
                          <a:latin typeface="Amazon Ember Light" charset="0"/>
                          <a:ea typeface="Malgun Gothic Semilight" panose="020B0502040204020203" pitchFamily="34" charset="-128"/>
                        </a:rPr>
                        <a:t>"third part of long review text..."</a:t>
                      </a:r>
                      <a:endParaRPr lang="ko-KR" sz="1100" b="0" i="0" baseline="0" dirty="0">
                        <a:solidFill>
                          <a:srgbClr val="000000"/>
                        </a:solidFill>
                        <a:effectLst/>
                        <a:latin typeface="Malgun Gothic Semilight" panose="020B0502040204020203" pitchFamily="34" charset="-128"/>
                        <a:ea typeface="Malgun Gothic Semilight" panose="020B0502040204020203" pitchFamily="34" charset="-128"/>
                        <a:cs typeface="Amazon Ember Light" charset="0"/>
                      </a:endParaRPr>
                    </a:p>
                  </a:txBody>
                  <a:tcPr marL="63500" marR="63500" marT="63500" marB="63500"/>
                </a:tc>
                <a:extLst>
                  <a:ext uri="{0D108BD9-81ED-4DB2-BD59-A6C34878D82A}">
                    <a16:rowId xmlns:a16="http://schemas.microsoft.com/office/drawing/2014/main" val="10003"/>
                  </a:ext>
                </a:extLst>
              </a:tr>
            </a:tbl>
          </a:graphicData>
        </a:graphic>
      </p:graphicFrame>
      <p:sp>
        <p:nvSpPr>
          <p:cNvPr id="7" name="TextBox 6"/>
          <p:cNvSpPr txBox="1"/>
          <p:nvPr/>
        </p:nvSpPr>
        <p:spPr>
          <a:xfrm>
            <a:off x="329331" y="3660798"/>
            <a:ext cx="5641365" cy="461665"/>
          </a:xfrm>
          <a:prstGeom prst="rect">
            <a:avLst/>
          </a:prstGeom>
          <a:noFill/>
        </p:spPr>
        <p:txBody>
          <a:bodyPr wrap="square" rtlCol="0">
            <a:spAutoFit/>
          </a:bodyPr>
          <a:lstStyle/>
          <a:p>
            <a:pPr algn="ctr"/>
            <a:r>
              <a:rPr lang="ko-KR" sz="2400" dirty="0">
                <a:latin typeface="Amazon Ember Light" charset="0"/>
                <a:ea typeface="Malgun Gothic Semilight" panose="020B0502040204020203" pitchFamily="34" charset="-128"/>
              </a:rPr>
              <a:t>Review 테이블</a:t>
            </a:r>
          </a:p>
        </p:txBody>
      </p:sp>
      <p:sp>
        <p:nvSpPr>
          <p:cNvPr id="8" name="TextBox 7"/>
          <p:cNvSpPr txBox="1"/>
          <p:nvPr/>
        </p:nvSpPr>
        <p:spPr>
          <a:xfrm>
            <a:off x="6325806" y="3664282"/>
            <a:ext cx="5428224" cy="461665"/>
          </a:xfrm>
          <a:prstGeom prst="rect">
            <a:avLst/>
          </a:prstGeom>
          <a:noFill/>
        </p:spPr>
        <p:txBody>
          <a:bodyPr wrap="square" rtlCol="0">
            <a:spAutoFit/>
          </a:bodyPr>
          <a:lstStyle/>
          <a:p>
            <a:pPr algn="ctr"/>
            <a:r>
              <a:rPr lang="ko-KR" sz="2400" dirty="0">
                <a:latin typeface="Amazon Ember Light" charset="0"/>
                <a:ea typeface="Malgun Gothic Semilight" panose="020B0502040204020203" pitchFamily="34" charset="-128"/>
              </a:rPr>
              <a:t>ReviewChunks 테이블</a:t>
            </a:r>
          </a:p>
        </p:txBody>
      </p:sp>
      <p:sp>
        <p:nvSpPr>
          <p:cNvPr id="12" name="Title 1"/>
          <p:cNvSpPr>
            <a:spLocks noGrp="1"/>
          </p:cNvSpPr>
          <p:nvPr>
            <p:ph type="title"/>
          </p:nvPr>
        </p:nvSpPr>
        <p:spPr>
          <a:xfrm>
            <a:off x="247677" y="461574"/>
            <a:ext cx="11115261" cy="779463"/>
          </a:xfrm>
        </p:spPr>
        <p:txBody>
          <a:bodyPr/>
          <a:lstStyle/>
          <a:p>
            <a:r>
              <a:rPr lang="ko-KR" dirty="0">
                <a:solidFill>
                  <a:schemeClr val="tx1"/>
                </a:solidFill>
                <a:ea typeface="Malgun Gothic Semilight" panose="020B0502040204020203" pitchFamily="34" charset="-128"/>
              </a:rPr>
              <a:t>큰 속성</a:t>
            </a:r>
          </a:p>
        </p:txBody>
      </p:sp>
    </p:spTree>
    <p:extLst>
      <p:ext uri="{BB962C8B-B14F-4D97-AF65-F5344CB8AC3E}">
        <p14:creationId xmlns:p14="http://schemas.microsoft.com/office/powerpoint/2010/main" val="799915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로컬 보조 인덱스</a:t>
            </a:r>
          </a:p>
        </p:txBody>
      </p:sp>
      <p:sp>
        <p:nvSpPr>
          <p:cNvPr id="3" name="Content Placeholder 2"/>
          <p:cNvSpPr>
            <a:spLocks noGrp="1"/>
          </p:cNvSpPr>
          <p:nvPr>
            <p:ph idx="1"/>
          </p:nvPr>
        </p:nvSpPr>
        <p:spPr/>
        <p:txBody>
          <a:bodyPr/>
          <a:lstStyle/>
          <a:p>
            <a:r>
              <a:rPr lang="ko-KR" dirty="0">
                <a:ea typeface="Malgun Gothic Semilight" panose="020B0502040204020203" pitchFamily="34" charset="-128"/>
              </a:rPr>
              <a:t>인덱스를 최소한으로 사용</a:t>
            </a:r>
          </a:p>
          <a:p>
            <a:r>
              <a:rPr lang="ko-KR" dirty="0">
                <a:ea typeface="Malgun Gothic Semilight" panose="020B0502040204020203" pitchFamily="34" charset="-128"/>
              </a:rPr>
              <a:t>신중하게 프로젝션을 선택</a:t>
            </a:r>
          </a:p>
          <a:p>
            <a:pPr marL="571500" lvl="1" indent="0">
              <a:buNone/>
            </a:pPr>
            <a:r>
              <a:rPr lang="ko-KR" dirty="0">
                <a:ea typeface="Malgun Gothic Semilight" panose="020B0502040204020203" pitchFamily="34" charset="-128"/>
              </a:rPr>
              <a:t>자주 요청하는 속성만 프로젝션 </a:t>
            </a:r>
          </a:p>
          <a:p>
            <a:r>
              <a:rPr lang="ko-KR" dirty="0">
                <a:ea typeface="Malgun Gothic Semilight" panose="020B0502040204020203" pitchFamily="34" charset="-128"/>
              </a:rPr>
              <a:t>스파스 인덱스를 활용</a:t>
            </a:r>
          </a:p>
        </p:txBody>
      </p:sp>
      <p:graphicFrame>
        <p:nvGraphicFramePr>
          <p:cNvPr id="5" name="Table 4"/>
          <p:cNvGraphicFramePr>
            <a:graphicFrameLocks noGrp="1"/>
          </p:cNvGraphicFramePr>
          <p:nvPr>
            <p:extLst>
              <p:ext uri="{D42A27DB-BD31-4B8C-83A1-F6EECF244321}">
                <p14:modId xmlns:p14="http://schemas.microsoft.com/office/powerpoint/2010/main" val="2279985603"/>
              </p:ext>
            </p:extLst>
          </p:nvPr>
        </p:nvGraphicFramePr>
        <p:xfrm>
          <a:off x="556917" y="4070755"/>
          <a:ext cx="4470402" cy="2011679"/>
        </p:xfrm>
        <a:graphic>
          <a:graphicData uri="http://schemas.openxmlformats.org/drawingml/2006/table">
            <a:tbl>
              <a:tblPr firstRow="1" bandRow="1">
                <a:tableStyleId>{5C22544A-7EE6-4342-B048-85BDC9FD1C3A}</a:tableStyleId>
              </a:tblPr>
              <a:tblGrid>
                <a:gridCol w="1204149">
                  <a:extLst>
                    <a:ext uri="{9D8B030D-6E8A-4147-A177-3AD203B41FA5}">
                      <a16:colId xmlns:a16="http://schemas.microsoft.com/office/drawing/2014/main" val="20000"/>
                    </a:ext>
                  </a:extLst>
                </a:gridCol>
                <a:gridCol w="1143941">
                  <a:extLst>
                    <a:ext uri="{9D8B030D-6E8A-4147-A177-3AD203B41FA5}">
                      <a16:colId xmlns:a16="http://schemas.microsoft.com/office/drawing/2014/main" val="20001"/>
                    </a:ext>
                  </a:extLst>
                </a:gridCol>
                <a:gridCol w="2122312">
                  <a:extLst>
                    <a:ext uri="{9D8B030D-6E8A-4147-A177-3AD203B41FA5}">
                      <a16:colId xmlns:a16="http://schemas.microsoft.com/office/drawing/2014/main" val="20002"/>
                    </a:ext>
                  </a:extLst>
                </a:gridCol>
              </a:tblGrid>
              <a:tr h="528320">
                <a:tc>
                  <a:txBody>
                    <a:bodyPr/>
                    <a:lstStyle/>
                    <a:p>
                      <a:r>
                        <a:rPr lang="ko-KR" sz="1300" b="0" i="0" baseline="0" dirty="0">
                          <a:latin typeface="Amazon Ember Light" charset="0"/>
                          <a:ea typeface="Malgun Gothic Semilight" panose="020B0502040204020203" pitchFamily="34" charset="-128"/>
                        </a:rPr>
                        <a:t>고객 ID</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1300" b="0" i="0" baseline="0" dirty="0">
                          <a:latin typeface="Amazon Ember Light" charset="0"/>
                          <a:ea typeface="Malgun Gothic Semilight" panose="020B0502040204020203" pitchFamily="34" charset="-128"/>
                        </a:rPr>
                        <a:t>고객 이름</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1300" b="0" i="0" baseline="0" dirty="0">
                          <a:latin typeface="Amazon Ember Light" charset="0"/>
                          <a:ea typeface="Malgun Gothic Semilight" panose="020B0502040204020203" pitchFamily="34" charset="-128"/>
                        </a:rPr>
                        <a:t>SportsNewsInterest</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extLst>
                  <a:ext uri="{0D108BD9-81ED-4DB2-BD59-A6C34878D82A}">
                    <a16:rowId xmlns:a16="http://schemas.microsoft.com/office/drawing/2014/main" val="10000"/>
                  </a:ext>
                </a:extLst>
              </a:tr>
              <a:tr h="494453">
                <a:tc>
                  <a:txBody>
                    <a:bodyPr/>
                    <a:lstStyle/>
                    <a:p>
                      <a:r>
                        <a:rPr lang="ko-KR" sz="1300" b="0" i="0" baseline="0" dirty="0">
                          <a:latin typeface="Amazon Ember Light" charset="0"/>
                          <a:ea typeface="Malgun Gothic Semilight" panose="020B0502040204020203" pitchFamily="34" charset="-128"/>
                        </a:rPr>
                        <a:t>1</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1300" b="0" i="0" baseline="0" dirty="0">
                          <a:latin typeface="Amazon Ember Light" charset="0"/>
                          <a:ea typeface="Malgun Gothic Semilight" panose="020B0502040204020203" pitchFamily="34" charset="-128"/>
                        </a:rPr>
                        <a:t>John</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endParaRPr lang="en-US"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extLst>
                  <a:ext uri="{0D108BD9-81ED-4DB2-BD59-A6C34878D82A}">
                    <a16:rowId xmlns:a16="http://schemas.microsoft.com/office/drawing/2014/main" val="10001"/>
                  </a:ext>
                </a:extLst>
              </a:tr>
              <a:tr h="494453">
                <a:tc>
                  <a:txBody>
                    <a:bodyPr/>
                    <a:lstStyle/>
                    <a:p>
                      <a:r>
                        <a:rPr lang="ko-KR" sz="1300" b="0" i="0" baseline="0" dirty="0">
                          <a:latin typeface="Amazon Ember Light" charset="0"/>
                          <a:ea typeface="Malgun Gothic Semilight" panose="020B0502040204020203" pitchFamily="34" charset="-128"/>
                        </a:rPr>
                        <a:t>2</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1300" b="0" i="0" baseline="0" dirty="0">
                          <a:latin typeface="Amazon Ember Light" charset="0"/>
                          <a:ea typeface="Malgun Gothic Semilight" panose="020B0502040204020203" pitchFamily="34" charset="-128"/>
                        </a:rPr>
                        <a:t>Mary</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1300" b="0" i="0" baseline="0" dirty="0">
                          <a:latin typeface="Amazon Ember Light" charset="0"/>
                          <a:ea typeface="Malgun Gothic Semilight" panose="020B0502040204020203" pitchFamily="34" charset="-128"/>
                        </a:rPr>
                        <a:t>Y</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extLst>
                  <a:ext uri="{0D108BD9-81ED-4DB2-BD59-A6C34878D82A}">
                    <a16:rowId xmlns:a16="http://schemas.microsoft.com/office/drawing/2014/main" val="10002"/>
                  </a:ext>
                </a:extLst>
              </a:tr>
              <a:tr h="494453">
                <a:tc>
                  <a:txBody>
                    <a:bodyPr/>
                    <a:lstStyle/>
                    <a:p>
                      <a:r>
                        <a:rPr lang="ko-KR" sz="1300" b="0" i="0" baseline="0" dirty="0">
                          <a:latin typeface="Amazon Ember Light" charset="0"/>
                          <a:ea typeface="Malgun Gothic Semilight" panose="020B0502040204020203" pitchFamily="34" charset="-128"/>
                        </a:rPr>
                        <a:t>3</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1300" b="0" i="0" baseline="0" dirty="0">
                          <a:latin typeface="Amazon Ember Light" charset="0"/>
                          <a:ea typeface="Malgun Gothic Semilight" panose="020B0502040204020203" pitchFamily="34" charset="-128"/>
                        </a:rPr>
                        <a:t>Tom </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1300" b="0" i="0" baseline="0" dirty="0">
                          <a:latin typeface="Amazon Ember Light" charset="0"/>
                          <a:ea typeface="Malgun Gothic Semilight" panose="020B0502040204020203" pitchFamily="34" charset="-128"/>
                        </a:rPr>
                        <a:t>Y</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extLst>
                  <a:ext uri="{0D108BD9-81ED-4DB2-BD59-A6C34878D82A}">
                    <a16:rowId xmlns:a16="http://schemas.microsoft.com/office/drawing/2014/main" val="10003"/>
                  </a:ext>
                </a:extLst>
              </a:tr>
            </a:tbl>
          </a:graphicData>
        </a:graphic>
      </p:graphicFrame>
      <p:sp>
        <p:nvSpPr>
          <p:cNvPr id="6" name="TextBox 5"/>
          <p:cNvSpPr txBox="1"/>
          <p:nvPr/>
        </p:nvSpPr>
        <p:spPr>
          <a:xfrm>
            <a:off x="556917" y="3608025"/>
            <a:ext cx="4470402" cy="461665"/>
          </a:xfrm>
          <a:prstGeom prst="rect">
            <a:avLst/>
          </a:prstGeom>
          <a:noFill/>
        </p:spPr>
        <p:txBody>
          <a:bodyPr wrap="square" rtlCol="0">
            <a:spAutoFit/>
          </a:bodyPr>
          <a:lstStyle/>
          <a:p>
            <a:pPr algn="ctr"/>
            <a:r>
              <a:rPr lang="ko-KR" sz="2400" dirty="0">
                <a:latin typeface="Amazon Ember Light" charset="0"/>
                <a:ea typeface="Malgun Gothic Semilight" panose="020B0502040204020203" pitchFamily="34" charset="-128"/>
              </a:rPr>
              <a:t>Customer 테이블</a:t>
            </a:r>
          </a:p>
        </p:txBody>
      </p:sp>
      <p:graphicFrame>
        <p:nvGraphicFramePr>
          <p:cNvPr id="7" name="Table 6"/>
          <p:cNvGraphicFramePr>
            <a:graphicFrameLocks noGrp="1"/>
          </p:cNvGraphicFramePr>
          <p:nvPr>
            <p:extLst>
              <p:ext uri="{D42A27DB-BD31-4B8C-83A1-F6EECF244321}">
                <p14:modId xmlns:p14="http://schemas.microsoft.com/office/powerpoint/2010/main" val="3341367241"/>
              </p:ext>
            </p:extLst>
          </p:nvPr>
        </p:nvGraphicFramePr>
        <p:xfrm>
          <a:off x="6080955" y="4085807"/>
          <a:ext cx="3326461" cy="1483359"/>
        </p:xfrm>
        <a:graphic>
          <a:graphicData uri="http://schemas.openxmlformats.org/drawingml/2006/table">
            <a:tbl>
              <a:tblPr firstRow="1" bandRow="1">
                <a:tableStyleId>{5C22544A-7EE6-4342-B048-85BDC9FD1C3A}</a:tableStyleId>
              </a:tblPr>
              <a:tblGrid>
                <a:gridCol w="1204149">
                  <a:extLst>
                    <a:ext uri="{9D8B030D-6E8A-4147-A177-3AD203B41FA5}">
                      <a16:colId xmlns:a16="http://schemas.microsoft.com/office/drawing/2014/main" val="20000"/>
                    </a:ext>
                  </a:extLst>
                </a:gridCol>
                <a:gridCol w="2122312">
                  <a:extLst>
                    <a:ext uri="{9D8B030D-6E8A-4147-A177-3AD203B41FA5}">
                      <a16:colId xmlns:a16="http://schemas.microsoft.com/office/drawing/2014/main" val="20001"/>
                    </a:ext>
                  </a:extLst>
                </a:gridCol>
              </a:tblGrid>
              <a:tr h="494453">
                <a:tc>
                  <a:txBody>
                    <a:bodyPr/>
                    <a:lstStyle/>
                    <a:p>
                      <a:r>
                        <a:rPr lang="ko-KR" sz="1300" b="0" i="0" baseline="0" dirty="0">
                          <a:latin typeface="Amazon Ember Light" charset="0"/>
                          <a:ea typeface="Malgun Gothic Semilight" panose="020B0502040204020203" pitchFamily="34" charset="-128"/>
                        </a:rPr>
                        <a:t>고객 ID</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1300" b="0" i="0" baseline="0" dirty="0">
                          <a:latin typeface="Amazon Ember Light" charset="0"/>
                          <a:ea typeface="Malgun Gothic Semilight" panose="020B0502040204020203" pitchFamily="34" charset="-128"/>
                        </a:rPr>
                        <a:t>SportsNewsInterest</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extLst>
                  <a:ext uri="{0D108BD9-81ED-4DB2-BD59-A6C34878D82A}">
                    <a16:rowId xmlns:a16="http://schemas.microsoft.com/office/drawing/2014/main" val="10000"/>
                  </a:ext>
                </a:extLst>
              </a:tr>
              <a:tr h="494453">
                <a:tc>
                  <a:txBody>
                    <a:bodyPr/>
                    <a:lstStyle/>
                    <a:p>
                      <a:r>
                        <a:rPr lang="ko-KR" sz="1300" b="0" i="0" baseline="0" dirty="0">
                          <a:latin typeface="Amazon Ember Light" charset="0"/>
                          <a:ea typeface="Malgun Gothic Semilight" panose="020B0502040204020203" pitchFamily="34" charset="-128"/>
                        </a:rPr>
                        <a:t>2</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1300" b="0" i="0" baseline="0" dirty="0">
                          <a:latin typeface="Amazon Ember Light" charset="0"/>
                          <a:ea typeface="Malgun Gothic Semilight" panose="020B0502040204020203" pitchFamily="34" charset="-128"/>
                        </a:rPr>
                        <a:t>Y</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extLst>
                  <a:ext uri="{0D108BD9-81ED-4DB2-BD59-A6C34878D82A}">
                    <a16:rowId xmlns:a16="http://schemas.microsoft.com/office/drawing/2014/main" val="10001"/>
                  </a:ext>
                </a:extLst>
              </a:tr>
              <a:tr h="494453">
                <a:tc>
                  <a:txBody>
                    <a:bodyPr/>
                    <a:lstStyle/>
                    <a:p>
                      <a:r>
                        <a:rPr lang="ko-KR" sz="1300" b="0" i="0" baseline="0" dirty="0">
                          <a:latin typeface="Amazon Ember Light" charset="0"/>
                          <a:ea typeface="Malgun Gothic Semilight" panose="020B0502040204020203" pitchFamily="34" charset="-128"/>
                        </a:rPr>
                        <a:t>3</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tc>
                  <a:txBody>
                    <a:bodyPr/>
                    <a:lstStyle/>
                    <a:p>
                      <a:r>
                        <a:rPr lang="ko-KR" sz="1300" b="0" i="0" baseline="0" dirty="0">
                          <a:latin typeface="Amazon Ember Light" charset="0"/>
                          <a:ea typeface="Malgun Gothic Semilight" panose="020B0502040204020203" pitchFamily="34" charset="-128"/>
                        </a:rPr>
                        <a:t>Y</a:t>
                      </a:r>
                      <a:endParaRPr lang="ko-KR" sz="13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tc>
                <a:extLst>
                  <a:ext uri="{0D108BD9-81ED-4DB2-BD59-A6C34878D82A}">
                    <a16:rowId xmlns:a16="http://schemas.microsoft.com/office/drawing/2014/main" val="10002"/>
                  </a:ext>
                </a:extLst>
              </a:tr>
            </a:tbl>
          </a:graphicData>
        </a:graphic>
      </p:graphicFrame>
      <p:sp>
        <p:nvSpPr>
          <p:cNvPr id="8" name="TextBox 7"/>
          <p:cNvSpPr txBox="1"/>
          <p:nvPr/>
        </p:nvSpPr>
        <p:spPr>
          <a:xfrm>
            <a:off x="6080955" y="3618658"/>
            <a:ext cx="3326461" cy="461665"/>
          </a:xfrm>
          <a:prstGeom prst="rect">
            <a:avLst/>
          </a:prstGeom>
          <a:noFill/>
        </p:spPr>
        <p:txBody>
          <a:bodyPr wrap="square" rtlCol="0">
            <a:spAutoFit/>
          </a:bodyPr>
          <a:lstStyle/>
          <a:p>
            <a:pPr algn="ctr"/>
            <a:r>
              <a:rPr lang="ko-KR" sz="2400" dirty="0">
                <a:latin typeface="Amazon Ember Light" charset="0"/>
                <a:ea typeface="Malgun Gothic Semilight" panose="020B0502040204020203" pitchFamily="34" charset="-128"/>
              </a:rPr>
              <a:t>SportsInterest 인덱스</a:t>
            </a:r>
          </a:p>
        </p:txBody>
      </p:sp>
    </p:spTree>
    <p:custDataLst>
      <p:tags r:id="rId1"/>
    </p:custDataLst>
    <p:extLst>
      <p:ext uri="{BB962C8B-B14F-4D97-AF65-F5344CB8AC3E}">
        <p14:creationId xmlns:p14="http://schemas.microsoft.com/office/powerpoint/2010/main" val="516290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글로벌 보조 인덱스</a:t>
            </a:r>
          </a:p>
        </p:txBody>
      </p:sp>
      <p:sp>
        <p:nvSpPr>
          <p:cNvPr id="3" name="Content Placeholder 2"/>
          <p:cNvSpPr>
            <a:spLocks noGrp="1"/>
          </p:cNvSpPr>
          <p:nvPr>
            <p:ph idx="1"/>
          </p:nvPr>
        </p:nvSpPr>
        <p:spPr/>
        <p:txBody>
          <a:bodyPr/>
          <a:lstStyle/>
          <a:p>
            <a:r>
              <a:rPr lang="ko-KR" sz="3200" dirty="0">
                <a:ea typeface="Malgun Gothic Semilight" panose="020B0502040204020203" pitchFamily="34" charset="-128"/>
              </a:rPr>
              <a:t>균일한 워크로드를 제공할 수 있는 키를 선택</a:t>
            </a:r>
          </a:p>
          <a:p>
            <a:r>
              <a:rPr lang="ko-KR" sz="3200" dirty="0">
                <a:ea typeface="Malgun Gothic Semilight" panose="020B0502040204020203" pitchFamily="34" charset="-128"/>
              </a:rPr>
              <a:t>스파스 인덱스를 활용</a:t>
            </a:r>
          </a:p>
          <a:p>
            <a:r>
              <a:rPr lang="ko-KR" sz="3200" dirty="0">
                <a:ea typeface="Malgun Gothic Semilight" panose="020B0502040204020203" pitchFamily="34" charset="-128"/>
              </a:rPr>
              <a:t>빠른 조회를 위해 </a:t>
            </a:r>
            <a:r>
              <a:rPr lang="ko-KR" sz="3200" b="1" dirty="0">
                <a:ea typeface="Malgun Gothic Semilight" panose="020B0502040204020203" pitchFamily="34" charset="-128"/>
              </a:rPr>
              <a:t>테이블의 속성 하위 세트로 글로벌 보조 인덱스를 생성</a:t>
            </a:r>
          </a:p>
          <a:p>
            <a:r>
              <a:rPr lang="ko-KR" sz="3200" dirty="0">
                <a:ea typeface="Malgun Gothic Semilight" panose="020B0502040204020203" pitchFamily="34" charset="-128"/>
              </a:rPr>
              <a:t>최종적 일관된 읽기 복제본의 기능을 함</a:t>
            </a:r>
          </a:p>
          <a:p>
            <a:endParaRPr lang="ko-KR" dirty="0">
              <a:ea typeface="Malgun Gothic Semilight" panose="020B0502040204020203" pitchFamily="34" charset="-128"/>
            </a:endParaRPr>
          </a:p>
        </p:txBody>
      </p:sp>
    </p:spTree>
    <p:custDataLst>
      <p:tags r:id="rId1"/>
    </p:custDataLst>
    <p:extLst>
      <p:ext uri="{BB962C8B-B14F-4D97-AF65-F5344CB8AC3E}">
        <p14:creationId xmlns:p14="http://schemas.microsoft.com/office/powerpoint/2010/main" val="651032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2060" y="438839"/>
            <a:ext cx="11115261" cy="779463"/>
          </a:xfrm>
        </p:spPr>
        <p:txBody>
          <a:bodyPr/>
          <a:lstStyle/>
          <a:p>
            <a:r>
              <a:rPr lang="ko-KR" dirty="0">
                <a:solidFill>
                  <a:schemeClr val="tx1"/>
                </a:solidFill>
                <a:ea typeface="Malgun Gothic Semilight" panose="020B0502040204020203" pitchFamily="34" charset="-128"/>
              </a:rPr>
              <a:t>오류 처리</a:t>
            </a:r>
          </a:p>
        </p:txBody>
      </p:sp>
      <p:sp>
        <p:nvSpPr>
          <p:cNvPr id="6" name="Content Placeholder 5"/>
          <p:cNvSpPr>
            <a:spLocks noGrp="1"/>
          </p:cNvSpPr>
          <p:nvPr>
            <p:ph idx="1"/>
          </p:nvPr>
        </p:nvSpPr>
        <p:spPr>
          <a:xfrm>
            <a:off x="452851" y="1611755"/>
            <a:ext cx="10515600" cy="4913308"/>
          </a:xfrm>
        </p:spPr>
        <p:txBody>
          <a:bodyPr/>
          <a:lstStyle/>
          <a:p>
            <a:pPr marL="0" indent="0">
              <a:buNone/>
            </a:pPr>
            <a:r>
              <a:rPr lang="ko-KR" dirty="0" err="1">
                <a:ea typeface="Malgun Gothic Semilight" panose="020B0502040204020203" pitchFamily="34" charset="-128"/>
              </a:rPr>
              <a:t>DynamoDB</a:t>
            </a:r>
            <a:r>
              <a:rPr lang="ko-KR" dirty="0">
                <a:ea typeface="Malgun Gothic Semilight" panose="020B0502040204020203" pitchFamily="34" charset="-128"/>
              </a:rPr>
              <a:t> 응답에서 AWS 오류 코드를 확인합니다. </a:t>
            </a:r>
          </a:p>
        </p:txBody>
      </p:sp>
      <p:pic>
        <p:nvPicPr>
          <p:cNvPr id="1026" name="Picture 2" descr="https://openclipart.org/image/300px/svg_to_png/34267/process-s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701" y="3011497"/>
            <a:ext cx="767481" cy="8203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835498" y="2195033"/>
            <a:ext cx="8882122" cy="2308324"/>
          </a:xfrm>
          <a:prstGeom prst="rect">
            <a:avLst/>
          </a:prstGeom>
          <a:noFill/>
        </p:spPr>
        <p:txBody>
          <a:bodyPr wrap="square" rtlCol="0">
            <a:spAutoFit/>
          </a:bodyPr>
          <a:lstStyle/>
          <a:p>
            <a:r>
              <a:rPr lang="ko-KR" sz="2400" dirty="0">
                <a:latin typeface="Amazon Ember Light" charset="0"/>
                <a:ea typeface="Malgun Gothic Semilight" panose="020B0502040204020203" pitchFamily="34" charset="-128"/>
              </a:rPr>
              <a:t>400 오류 코드는 사용자가 처리해야 합니다.</a:t>
            </a:r>
          </a:p>
          <a:p>
            <a:endParaRPr lang="ko-KR" sz="2400" dirty="0">
              <a:latin typeface="Malgun Gothic Semilight" panose="020B0502040204020203" pitchFamily="34" charset="-128"/>
              <a:ea typeface="Malgun Gothic Semilight" panose="020B0502040204020203" pitchFamily="34" charset="-128"/>
              <a:cs typeface="Amazon Ember Light" charset="0"/>
            </a:endParaRPr>
          </a:p>
          <a:p>
            <a:r>
              <a:rPr lang="ko-KR" sz="2400" dirty="0">
                <a:latin typeface="Amazon Ember Light" charset="0"/>
                <a:ea typeface="Malgun Gothic Semilight" panose="020B0502040204020203" pitchFamily="34" charset="-128"/>
              </a:rPr>
              <a:t>일부 400 오류의 경우 요청을 다시 제출하기 전에 문제를 해결해야 합니다.</a:t>
            </a:r>
          </a:p>
          <a:p>
            <a:pPr marL="380990" indent="-380990">
              <a:buFont typeface="Arial" panose="020B0604020202020204" pitchFamily="34" charset="0"/>
              <a:buChar char="•"/>
            </a:pPr>
            <a:r>
              <a:rPr lang="ko-KR" sz="2400" dirty="0">
                <a:latin typeface="Amazon Ember Light" charset="0"/>
                <a:ea typeface="Malgun Gothic Semilight" panose="020B0502040204020203" pitchFamily="34" charset="-128"/>
              </a:rPr>
              <a:t>요청에 문제가 있습니다.</a:t>
            </a:r>
          </a:p>
          <a:p>
            <a:pPr marL="380990" indent="-380990">
              <a:buFont typeface="Arial" panose="020B0604020202020204" pitchFamily="34" charset="0"/>
              <a:buChar char="•"/>
            </a:pPr>
            <a:r>
              <a:rPr lang="ko-KR" sz="2400" dirty="0">
                <a:latin typeface="Amazon Ember Light" charset="0"/>
                <a:ea typeface="Malgun Gothic Semilight" panose="020B0502040204020203" pitchFamily="34" charset="-128"/>
              </a:rPr>
              <a:t>필요한 파라미터 일부가 누락되었습니다.</a:t>
            </a:r>
          </a:p>
        </p:txBody>
      </p:sp>
      <p:sp>
        <p:nvSpPr>
          <p:cNvPr id="9" name="TextBox 8"/>
          <p:cNvSpPr txBox="1"/>
          <p:nvPr/>
        </p:nvSpPr>
        <p:spPr>
          <a:xfrm>
            <a:off x="1835498" y="4774005"/>
            <a:ext cx="9411823" cy="830997"/>
          </a:xfrm>
          <a:prstGeom prst="rect">
            <a:avLst/>
          </a:prstGeom>
          <a:noFill/>
        </p:spPr>
        <p:txBody>
          <a:bodyPr wrap="square" rtlCol="0">
            <a:spAutoFit/>
          </a:bodyPr>
          <a:lstStyle/>
          <a:p>
            <a:r>
              <a:rPr lang="ko-KR" sz="2400" dirty="0">
                <a:latin typeface="Amazon Ember Light" charset="0"/>
                <a:ea typeface="Malgun Gothic Semilight" panose="020B0502040204020203" pitchFamily="34" charset="-128"/>
              </a:rPr>
              <a:t>그 외에는 요청이 성공할 때까지 재시도할 수 있습니다.</a:t>
            </a:r>
          </a:p>
          <a:p>
            <a:pPr marL="380990" indent="-380990">
              <a:buFont typeface="Arial" panose="020B0604020202020204" pitchFamily="34" charset="0"/>
              <a:buChar char="•"/>
            </a:pPr>
            <a:r>
              <a:rPr lang="ko-KR" sz="2400" dirty="0">
                <a:latin typeface="Amazon Ember Light" charset="0"/>
                <a:ea typeface="Malgun Gothic Semilight" panose="020B0502040204020203" pitchFamily="34" charset="-128"/>
              </a:rPr>
              <a:t>프로비저닝된 처리량이 초과되었습니다.</a:t>
            </a:r>
          </a:p>
        </p:txBody>
      </p:sp>
      <p:pic>
        <p:nvPicPr>
          <p:cNvPr id="1028" name="Picture 4" descr="https://openclipart.org/image/300px/svg_to_png/84823/restart-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365" y="4774005"/>
            <a:ext cx="954156" cy="95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06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8539" y="426813"/>
            <a:ext cx="11115261" cy="779463"/>
          </a:xfrm>
        </p:spPr>
        <p:txBody>
          <a:bodyPr/>
          <a:lstStyle/>
          <a:p>
            <a:r>
              <a:rPr lang="ko-KR" dirty="0">
                <a:solidFill>
                  <a:schemeClr val="tx1"/>
                </a:solidFill>
                <a:ea typeface="Malgun Gothic Semilight" panose="020B0502040204020203" pitchFamily="34" charset="-128"/>
              </a:rPr>
              <a:t>오류 처리</a:t>
            </a:r>
          </a:p>
        </p:txBody>
      </p:sp>
      <p:sp>
        <p:nvSpPr>
          <p:cNvPr id="6" name="Content Placeholder 5"/>
          <p:cNvSpPr>
            <a:spLocks noGrp="1"/>
          </p:cNvSpPr>
          <p:nvPr>
            <p:ph idx="1"/>
          </p:nvPr>
        </p:nvSpPr>
        <p:spPr>
          <a:xfrm>
            <a:off x="238539" y="1726055"/>
            <a:ext cx="10515600" cy="4913308"/>
          </a:xfrm>
        </p:spPr>
        <p:txBody>
          <a:bodyPr/>
          <a:lstStyle/>
          <a:p>
            <a:pPr marL="0" indent="0">
              <a:buNone/>
            </a:pPr>
            <a:r>
              <a:rPr lang="ko-KR">
                <a:ea typeface="Malgun Gothic Semilight" panose="020B0502040204020203" pitchFamily="34" charset="-128"/>
              </a:rPr>
              <a:t>DynamoDB 응답에서 AWS 오류 코드를 확인합니다. </a:t>
            </a:r>
          </a:p>
        </p:txBody>
      </p:sp>
      <p:sp>
        <p:nvSpPr>
          <p:cNvPr id="7" name="TextBox 6"/>
          <p:cNvSpPr txBox="1"/>
          <p:nvPr/>
        </p:nvSpPr>
        <p:spPr>
          <a:xfrm>
            <a:off x="1621185" y="2309333"/>
            <a:ext cx="9306459" cy="1938992"/>
          </a:xfrm>
          <a:prstGeom prst="rect">
            <a:avLst/>
          </a:prstGeom>
          <a:noFill/>
        </p:spPr>
        <p:txBody>
          <a:bodyPr wrap="square" rtlCol="0">
            <a:spAutoFit/>
          </a:bodyPr>
          <a:lstStyle/>
          <a:p>
            <a:r>
              <a:rPr lang="ko-KR" sz="2400" dirty="0">
                <a:latin typeface="Amazon Ember Light" charset="0"/>
                <a:ea typeface="Malgun Gothic Semilight" panose="020B0502040204020203" pitchFamily="34" charset="-128"/>
              </a:rPr>
              <a:t>500 및 503 오류는 Amazon에서 해결해야 합니다.</a:t>
            </a:r>
          </a:p>
          <a:p>
            <a:endParaRPr lang="ko-KR" sz="2400" dirty="0">
              <a:latin typeface="Malgun Gothic Semilight" panose="020B0502040204020203" pitchFamily="34" charset="-128"/>
              <a:ea typeface="Malgun Gothic Semilight" panose="020B0502040204020203" pitchFamily="34" charset="-128"/>
              <a:cs typeface="Amazon Ember Light" charset="0"/>
            </a:endParaRPr>
          </a:p>
          <a:p>
            <a:r>
              <a:rPr lang="ko-KR" sz="2400" dirty="0">
                <a:latin typeface="Amazon Ember Light" charset="0"/>
                <a:ea typeface="Malgun Gothic Semilight" panose="020B0502040204020203" pitchFamily="34" charset="-128"/>
              </a:rPr>
              <a:t>요청이 성공할 때까지 재시도할 수 있습니다.</a:t>
            </a:r>
          </a:p>
          <a:p>
            <a:pPr marL="380990" indent="-380990">
              <a:buFont typeface="Arial" panose="020B0604020202020204" pitchFamily="34" charset="0"/>
              <a:buChar char="•"/>
            </a:pPr>
            <a:r>
              <a:rPr lang="ko-KR" sz="2400" dirty="0">
                <a:latin typeface="Amazon Ember Light" charset="0"/>
                <a:ea typeface="Malgun Gothic Semilight" panose="020B0502040204020203" pitchFamily="34" charset="-128"/>
              </a:rPr>
              <a:t>내부 서버 오류가 발생했습니다.</a:t>
            </a:r>
          </a:p>
          <a:p>
            <a:pPr marL="380990" indent="-380990">
              <a:buFont typeface="Arial" panose="020B0604020202020204" pitchFamily="34" charset="0"/>
              <a:buChar char="•"/>
            </a:pPr>
            <a:r>
              <a:rPr lang="ko-KR" sz="2400" dirty="0">
                <a:latin typeface="Amazon Ember Light" charset="0"/>
                <a:ea typeface="Malgun Gothic Semilight" panose="020B0502040204020203" pitchFamily="34" charset="-128"/>
              </a:rPr>
              <a:t>서비스를 사용할 수 없습니다.</a:t>
            </a:r>
          </a:p>
        </p:txBody>
      </p:sp>
      <p:pic>
        <p:nvPicPr>
          <p:cNvPr id="10" name="Picture 4" descr="https://openclipart.org/image/300px/svg_to_png/84823/restart-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51" y="3037727"/>
            <a:ext cx="954156" cy="95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428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처리량 예외 처리</a:t>
            </a:r>
          </a:p>
        </p:txBody>
      </p:sp>
      <p:sp>
        <p:nvSpPr>
          <p:cNvPr id="3" name="Content Placeholder 2"/>
          <p:cNvSpPr>
            <a:spLocks noGrp="1"/>
          </p:cNvSpPr>
          <p:nvPr>
            <p:ph idx="1"/>
          </p:nvPr>
        </p:nvSpPr>
        <p:spPr/>
        <p:txBody>
          <a:bodyPr>
            <a:normAutofit/>
          </a:bodyPr>
          <a:lstStyle/>
          <a:p>
            <a:pPr marL="0" indent="0">
              <a:buNone/>
            </a:pPr>
            <a:r>
              <a:rPr lang="ko-KR" sz="3200" dirty="0">
                <a:ea typeface="Malgun Gothic Semilight" panose="020B0502040204020203" pitchFamily="34" charset="-128"/>
              </a:rPr>
              <a:t>ProvisionedThroughputExceededException</a:t>
            </a:r>
          </a:p>
          <a:p>
            <a:pPr lvl="1"/>
            <a:r>
              <a:rPr lang="ko-KR" sz="2800" dirty="0">
                <a:ea typeface="Malgun Gothic Semilight" panose="020B0502040204020203" pitchFamily="34" charset="-128"/>
              </a:rPr>
              <a:t>처리량 계산을 확인하고 </a:t>
            </a:r>
            <a:r>
              <a:rPr lang="ko-KR" sz="2800" b="1" dirty="0">
                <a:ea typeface="Malgun Gothic Semilight" panose="020B0502040204020203" pitchFamily="34" charset="-128"/>
              </a:rPr>
              <a:t>적절한 처리량을 프로비저닝</a:t>
            </a:r>
            <a:r>
              <a:rPr lang="ko-KR" sz="2800" dirty="0">
                <a:ea typeface="Malgun Gothic Semilight" panose="020B0502040204020203" pitchFamily="34" charset="-128"/>
              </a:rPr>
              <a:t>합니다.</a:t>
            </a:r>
          </a:p>
          <a:p>
            <a:pPr lvl="1"/>
            <a:r>
              <a:rPr lang="ko-KR" sz="2800" b="1" dirty="0">
                <a:ea typeface="Malgun Gothic Semilight" panose="020B0502040204020203" pitchFamily="34" charset="-128"/>
              </a:rPr>
              <a:t>인덱스를 생성하거나 미세 조정</a:t>
            </a:r>
            <a:r>
              <a:rPr lang="ko-KR" sz="2800" dirty="0">
                <a:ea typeface="Malgun Gothic Semilight" panose="020B0502040204020203" pitchFamily="34" charset="-128"/>
              </a:rPr>
              <a:t>하는 것을 고려합니다.</a:t>
            </a:r>
          </a:p>
          <a:p>
            <a:pPr lvl="1"/>
            <a:r>
              <a:rPr lang="ko-KR" sz="2800" b="1" dirty="0">
                <a:ea typeface="Malgun Gothic Semilight" panose="020B0502040204020203" pitchFamily="34" charset="-128"/>
              </a:rPr>
              <a:t>쿼리를 다시 작성</a:t>
            </a:r>
            <a:r>
              <a:rPr lang="ko-KR" sz="2800" dirty="0">
                <a:ea typeface="Malgun Gothic Semilight" panose="020B0502040204020203" pitchFamily="34" charset="-128"/>
              </a:rPr>
              <a:t>하는 것을 고려합니다.</a:t>
            </a:r>
          </a:p>
          <a:p>
            <a:pPr lvl="1"/>
            <a:r>
              <a:rPr lang="ko-KR" sz="2800" dirty="0">
                <a:ea typeface="Malgun Gothic Semilight" panose="020B0502040204020203" pitchFamily="34" charset="-128"/>
              </a:rPr>
              <a:t>요청량이 프로비저닝된 처리량의 특정 임계값을 초과하면 알림을 전송하도록 </a:t>
            </a:r>
            <a:r>
              <a:rPr lang="ko-KR" sz="2800" b="1" dirty="0">
                <a:ea typeface="Malgun Gothic Semilight" panose="020B0502040204020203" pitchFamily="34" charset="-128"/>
              </a:rPr>
              <a:t>Amazon CloudWatch 경보를 설정</a:t>
            </a:r>
            <a:r>
              <a:rPr lang="ko-KR" sz="2800" dirty="0">
                <a:ea typeface="Malgun Gothic Semilight" panose="020B0502040204020203" pitchFamily="34" charset="-128"/>
              </a:rPr>
              <a:t>합니다.</a:t>
            </a:r>
          </a:p>
          <a:p>
            <a:endParaRPr lang="ko-KR" dirty="0">
              <a:ea typeface="Malgun Gothic Semilight" panose="020B0502040204020203" pitchFamily="34" charset="-128"/>
            </a:endParaRPr>
          </a:p>
        </p:txBody>
      </p:sp>
    </p:spTree>
    <p:extLst>
      <p:ext uri="{BB962C8B-B14F-4D97-AF65-F5344CB8AC3E}">
        <p14:creationId xmlns:p14="http://schemas.microsoft.com/office/powerpoint/2010/main" val="84453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ko-KR" dirty="0">
                <a:solidFill>
                  <a:schemeClr val="tx1"/>
                </a:solidFill>
                <a:ea typeface="Malgun Gothic Semilight" panose="020B0502040204020203" pitchFamily="34" charset="-128"/>
              </a:rPr>
              <a:t>오류 재시도 및 지수 백오프</a:t>
            </a:r>
          </a:p>
        </p:txBody>
      </p:sp>
      <p:sp>
        <p:nvSpPr>
          <p:cNvPr id="3" name="Content Placeholder 2"/>
          <p:cNvSpPr>
            <a:spLocks noGrp="1"/>
          </p:cNvSpPr>
          <p:nvPr>
            <p:ph idx="1"/>
          </p:nvPr>
        </p:nvSpPr>
        <p:spPr>
          <a:xfrm>
            <a:off x="238538" y="1440305"/>
            <a:ext cx="11115261" cy="4913308"/>
          </a:xfrm>
        </p:spPr>
        <p:txBody>
          <a:bodyPr>
            <a:normAutofit/>
          </a:bodyPr>
          <a:lstStyle/>
          <a:p>
            <a:r>
              <a:rPr lang="ko-KR" sz="3200" dirty="0">
                <a:ea typeface="Malgun Gothic Semilight" panose="020B0502040204020203" pitchFamily="34" charset="-128"/>
              </a:rPr>
              <a:t>AWS SDK에는 재시도 로직이 내장되어 있습니다.</a:t>
            </a:r>
          </a:p>
          <a:p>
            <a:r>
              <a:rPr lang="ko-KR" sz="3200" dirty="0">
                <a:ea typeface="Malgun Gothic Semilight" panose="020B0502040204020203" pitchFamily="34" charset="-128"/>
              </a:rPr>
              <a:t>사용자 지정 재시도를 구현할 때 지수 백오프 알고리즘을 사용합니다. 연이은 오류 응답에 대한 재시도 간에 대기 간격이 점진적으로 길어지도록 구현합니다.</a:t>
            </a:r>
          </a:p>
        </p:txBody>
      </p:sp>
    </p:spTree>
    <p:extLst>
      <p:ext uri="{BB962C8B-B14F-4D97-AF65-F5344CB8AC3E}">
        <p14:creationId xmlns:p14="http://schemas.microsoft.com/office/powerpoint/2010/main" val="33282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solidFill>
                  <a:schemeClr val="tx1"/>
                </a:solidFill>
                <a:ea typeface="Malgun Gothic Semilight" panose="020B0502040204020203" pitchFamily="34" charset="-128"/>
              </a:rPr>
              <a:t>주요 개념</a:t>
            </a:r>
          </a:p>
        </p:txBody>
      </p:sp>
    </p:spTree>
    <p:extLst>
      <p:ext uri="{BB962C8B-B14F-4D97-AF65-F5344CB8AC3E}">
        <p14:creationId xmlns:p14="http://schemas.microsoft.com/office/powerpoint/2010/main" val="194576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배치 작업의 오류 처리</a:t>
            </a:r>
          </a:p>
        </p:txBody>
      </p:sp>
      <p:sp>
        <p:nvSpPr>
          <p:cNvPr id="3" name="Content Placeholder 2"/>
          <p:cNvSpPr>
            <a:spLocks noGrp="1"/>
          </p:cNvSpPr>
          <p:nvPr>
            <p:ph idx="1"/>
          </p:nvPr>
        </p:nvSpPr>
        <p:spPr/>
        <p:txBody>
          <a:bodyPr/>
          <a:lstStyle/>
          <a:p>
            <a:r>
              <a:rPr lang="ko-KR" sz="3200" dirty="0">
                <a:ea typeface="Malgun Gothic Semilight" panose="020B0502040204020203" pitchFamily="34" charset="-128"/>
              </a:rPr>
              <a:t>지수 백오프 알고리즘을 사용하여 배치 작업에서 실패한 테이블과 항목을 재시도합니다.</a:t>
            </a:r>
          </a:p>
          <a:p>
            <a:r>
              <a:rPr lang="ko-KR" sz="3200" dirty="0">
                <a:ea typeface="Malgun Gothic Semilight" panose="020B0502040204020203" pitchFamily="34" charset="-128"/>
              </a:rPr>
              <a:t>다음 파라미터의 정보를 사용합니다.</a:t>
            </a:r>
          </a:p>
          <a:p>
            <a:pPr lvl="1"/>
            <a:r>
              <a:rPr lang="ko-KR" sz="2800" dirty="0">
                <a:ea typeface="Malgun Gothic Semilight" panose="020B0502040204020203" pitchFamily="34" charset="-128"/>
              </a:rPr>
              <a:t>UnprocessedKeys: BatchGetItem 작업에서 실패한 개별 요청에 대한 정보가 포함되어 있습니다.</a:t>
            </a:r>
          </a:p>
          <a:p>
            <a:pPr lvl="1"/>
            <a:r>
              <a:rPr lang="ko-KR" sz="2800" dirty="0">
                <a:ea typeface="Malgun Gothic Semilight" panose="020B0502040204020203" pitchFamily="34" charset="-128"/>
              </a:rPr>
              <a:t>UnprocessedItems: BatchWriteItem 작업에서 실패한 개별 요청에 대한 정보가 포함되어 있습니다.</a:t>
            </a:r>
          </a:p>
        </p:txBody>
      </p:sp>
    </p:spTree>
    <p:extLst>
      <p:ext uri="{BB962C8B-B14F-4D97-AF65-F5344CB8AC3E}">
        <p14:creationId xmlns:p14="http://schemas.microsoft.com/office/powerpoint/2010/main" val="186897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테이블</a:t>
            </a:r>
          </a:p>
        </p:txBody>
      </p:sp>
      <p:grpSp>
        <p:nvGrpSpPr>
          <p:cNvPr id="4" name="Group 3">
            <a:extLst>
              <a:ext uri="{FF2B5EF4-FFF2-40B4-BE49-F238E27FC236}">
                <a16:creationId xmlns:a16="http://schemas.microsoft.com/office/drawing/2014/main" id="{69EB0097-F6FD-4A71-AE96-CD685599DBCA}"/>
              </a:ext>
            </a:extLst>
          </p:cNvPr>
          <p:cNvGrpSpPr/>
          <p:nvPr/>
        </p:nvGrpSpPr>
        <p:grpSpPr>
          <a:xfrm>
            <a:off x="7042598" y="1812741"/>
            <a:ext cx="1908996" cy="461665"/>
            <a:chOff x="7042598" y="1812741"/>
            <a:chExt cx="1908996" cy="461665"/>
          </a:xfrm>
        </p:grpSpPr>
        <p:cxnSp>
          <p:nvCxnSpPr>
            <p:cNvPr id="64" name="Straight Arrow Connector 63"/>
            <p:cNvCxnSpPr/>
            <p:nvPr/>
          </p:nvCxnSpPr>
          <p:spPr>
            <a:xfrm flipH="1">
              <a:off x="7042598" y="2112191"/>
              <a:ext cx="736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p:cNvSpPr txBox="1"/>
            <p:nvPr/>
          </p:nvSpPr>
          <p:spPr>
            <a:xfrm>
              <a:off x="7843598" y="1812741"/>
              <a:ext cx="1107996" cy="461665"/>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테이블</a:t>
              </a:r>
            </a:p>
          </p:txBody>
        </p:sp>
      </p:grpSp>
      <p:grpSp>
        <p:nvGrpSpPr>
          <p:cNvPr id="91" name="Group 90"/>
          <p:cNvGrpSpPr/>
          <p:nvPr/>
        </p:nvGrpSpPr>
        <p:grpSpPr>
          <a:xfrm>
            <a:off x="941931" y="1860100"/>
            <a:ext cx="6072232" cy="1594861"/>
            <a:chOff x="593559" y="898358"/>
            <a:chExt cx="5559418" cy="1957137"/>
          </a:xfrm>
        </p:grpSpPr>
        <p:sp>
          <p:nvSpPr>
            <p:cNvPr id="60" name="Rounded Rectangle 59"/>
            <p:cNvSpPr/>
            <p:nvPr/>
          </p:nvSpPr>
          <p:spPr>
            <a:xfrm>
              <a:off x="593559" y="898358"/>
              <a:ext cx="5559418" cy="19571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nvGrpSpPr>
            <p:cNvPr id="49" name="Group 48"/>
            <p:cNvGrpSpPr/>
            <p:nvPr/>
          </p:nvGrpSpPr>
          <p:grpSpPr>
            <a:xfrm>
              <a:off x="818444" y="1111957"/>
              <a:ext cx="5156201" cy="365760"/>
              <a:chOff x="818444" y="1111957"/>
              <a:chExt cx="5156201" cy="365760"/>
            </a:xfrm>
          </p:grpSpPr>
          <p:sp>
            <p:nvSpPr>
              <p:cNvPr id="28" name="Rectangle 27"/>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1" name="Rounded Rectangle 30"/>
              <p:cNvSpPr/>
              <p:nvPr/>
            </p:nvSpPr>
            <p:spPr>
              <a:xfrm>
                <a:off x="860777" y="1155161"/>
                <a:ext cx="618068" cy="26517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4" name="Rounded Rectangle 33"/>
              <p:cNvSpPr/>
              <p:nvPr/>
            </p:nvSpPr>
            <p:spPr>
              <a:xfrm>
                <a:off x="1614313" y="1155161"/>
                <a:ext cx="618068" cy="2651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35" name="Rounded Rectangle 34"/>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50" name="Group 49"/>
            <p:cNvGrpSpPr/>
            <p:nvPr/>
          </p:nvGrpSpPr>
          <p:grpSpPr>
            <a:xfrm>
              <a:off x="824087" y="1727202"/>
              <a:ext cx="5156201" cy="365760"/>
              <a:chOff x="818444" y="1111957"/>
              <a:chExt cx="5156201" cy="365760"/>
            </a:xfrm>
          </p:grpSpPr>
          <p:sp>
            <p:nvSpPr>
              <p:cNvPr id="51" name="Rectangle 50"/>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2" name="Rounded Rectangle 51"/>
              <p:cNvSpPr/>
              <p:nvPr/>
            </p:nvSpPr>
            <p:spPr>
              <a:xfrm>
                <a:off x="860777" y="1155161"/>
                <a:ext cx="618068" cy="26517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3" name="Rounded Rectangle 52"/>
              <p:cNvSpPr/>
              <p:nvPr/>
            </p:nvSpPr>
            <p:spPr>
              <a:xfrm>
                <a:off x="1614313" y="1155161"/>
                <a:ext cx="618068" cy="2651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4" name="Rounded Rectangle 53"/>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55" name="Group 54"/>
            <p:cNvGrpSpPr/>
            <p:nvPr/>
          </p:nvGrpSpPr>
          <p:grpSpPr>
            <a:xfrm>
              <a:off x="835376" y="2302935"/>
              <a:ext cx="5156201" cy="365760"/>
              <a:chOff x="818444" y="1111957"/>
              <a:chExt cx="5156201" cy="365760"/>
            </a:xfrm>
          </p:grpSpPr>
          <p:sp>
            <p:nvSpPr>
              <p:cNvPr id="56" name="Rectangle 55"/>
              <p:cNvSpPr/>
              <p:nvPr/>
            </p:nvSpPr>
            <p:spPr>
              <a:xfrm>
                <a:off x="818444" y="1111957"/>
                <a:ext cx="5156201" cy="365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7" name="Rounded Rectangle 56"/>
              <p:cNvSpPr/>
              <p:nvPr/>
            </p:nvSpPr>
            <p:spPr>
              <a:xfrm>
                <a:off x="860777" y="1155161"/>
                <a:ext cx="618068" cy="26517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8" name="Rounded Rectangle 57"/>
              <p:cNvSpPr/>
              <p:nvPr/>
            </p:nvSpPr>
            <p:spPr>
              <a:xfrm>
                <a:off x="1614313" y="1155161"/>
                <a:ext cx="618068" cy="26517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59" name="Rounded Rectangle 58"/>
              <p:cNvSpPr/>
              <p:nvPr/>
            </p:nvSpPr>
            <p:spPr>
              <a:xfrm>
                <a:off x="2353737" y="1155161"/>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sp>
          <p:nvSpPr>
            <p:cNvPr id="76" name="Rounded Rectangle 75"/>
            <p:cNvSpPr/>
            <p:nvPr/>
          </p:nvSpPr>
          <p:spPr>
            <a:xfrm>
              <a:off x="3121378" y="1762386"/>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77" name="Rounded Rectangle 76"/>
            <p:cNvSpPr/>
            <p:nvPr/>
          </p:nvSpPr>
          <p:spPr>
            <a:xfrm>
              <a:off x="3132668" y="2338119"/>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78" name="Rounded Rectangle 77"/>
            <p:cNvSpPr/>
            <p:nvPr/>
          </p:nvSpPr>
          <p:spPr>
            <a:xfrm>
              <a:off x="3878031" y="1771845"/>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sp>
          <p:nvSpPr>
            <p:cNvPr id="79" name="Rounded Rectangle 78"/>
            <p:cNvSpPr/>
            <p:nvPr/>
          </p:nvSpPr>
          <p:spPr>
            <a:xfrm>
              <a:off x="4640027" y="1763825"/>
              <a:ext cx="618068" cy="265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400" dirty="0">
                <a:latin typeface="Malgun Gothic Semilight" panose="020B0502040204020203" pitchFamily="34" charset="-128"/>
                <a:ea typeface="Malgun Gothic Semilight" panose="020B0502040204020203" pitchFamily="34" charset="-128"/>
                <a:cs typeface="Amazon Ember Light" charset="0"/>
              </a:endParaRPr>
            </a:p>
          </p:txBody>
        </p:sp>
      </p:grpSp>
      <p:grpSp>
        <p:nvGrpSpPr>
          <p:cNvPr id="7" name="Group 6">
            <a:extLst>
              <a:ext uri="{FF2B5EF4-FFF2-40B4-BE49-F238E27FC236}">
                <a16:creationId xmlns:a16="http://schemas.microsoft.com/office/drawing/2014/main" id="{7BFB5974-FA3A-47F7-B1A8-F0847C045137}"/>
              </a:ext>
            </a:extLst>
          </p:cNvPr>
          <p:cNvGrpSpPr/>
          <p:nvPr/>
        </p:nvGrpSpPr>
        <p:grpSpPr>
          <a:xfrm>
            <a:off x="6818486" y="2203078"/>
            <a:ext cx="1825331" cy="853941"/>
            <a:chOff x="6818486" y="2203078"/>
            <a:chExt cx="1825331" cy="853941"/>
          </a:xfrm>
        </p:grpSpPr>
        <p:cxnSp>
          <p:nvCxnSpPr>
            <p:cNvPr id="66" name="Straight Arrow Connector 65"/>
            <p:cNvCxnSpPr/>
            <p:nvPr/>
          </p:nvCxnSpPr>
          <p:spPr>
            <a:xfrm flipH="1" flipV="1">
              <a:off x="6837874" y="2203078"/>
              <a:ext cx="941553" cy="3204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flipH="1">
              <a:off x="6837874" y="2754127"/>
              <a:ext cx="841869" cy="3028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flipH="1">
              <a:off x="6818486" y="2672238"/>
              <a:ext cx="8534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2" name="TextBox 71"/>
            <p:cNvSpPr txBox="1"/>
            <p:nvPr/>
          </p:nvSpPr>
          <p:spPr>
            <a:xfrm>
              <a:off x="7843598" y="2374401"/>
              <a:ext cx="800219" cy="461665"/>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항목</a:t>
              </a:r>
            </a:p>
          </p:txBody>
        </p:sp>
      </p:grpSp>
      <p:grpSp>
        <p:nvGrpSpPr>
          <p:cNvPr id="90" name="Group 89"/>
          <p:cNvGrpSpPr/>
          <p:nvPr/>
        </p:nvGrpSpPr>
        <p:grpSpPr>
          <a:xfrm>
            <a:off x="783563" y="3164086"/>
            <a:ext cx="1495922" cy="1943471"/>
            <a:chOff x="576384" y="2531105"/>
            <a:chExt cx="1121941" cy="1687861"/>
          </a:xfrm>
        </p:grpSpPr>
        <p:cxnSp>
          <p:nvCxnSpPr>
            <p:cNvPr id="81" name="Straight Arrow Connector 80"/>
            <p:cNvCxnSpPr/>
            <p:nvPr/>
          </p:nvCxnSpPr>
          <p:spPr>
            <a:xfrm>
              <a:off x="1137354" y="2531105"/>
              <a:ext cx="0" cy="1188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576384" y="3818020"/>
              <a:ext cx="1121941" cy="400946"/>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파티션 키</a:t>
              </a:r>
            </a:p>
          </p:txBody>
        </p:sp>
      </p:grpSp>
      <p:grpSp>
        <p:nvGrpSpPr>
          <p:cNvPr id="89" name="Group 88"/>
          <p:cNvGrpSpPr/>
          <p:nvPr/>
        </p:nvGrpSpPr>
        <p:grpSpPr>
          <a:xfrm>
            <a:off x="1955029" y="3153391"/>
            <a:ext cx="1188146" cy="1364752"/>
            <a:chOff x="1534006" y="2523085"/>
            <a:chExt cx="891109" cy="1023564"/>
          </a:xfrm>
        </p:grpSpPr>
        <p:cxnSp>
          <p:nvCxnSpPr>
            <p:cNvPr id="85" name="Straight Arrow Connector 84"/>
            <p:cNvCxnSpPr/>
            <p:nvPr/>
          </p:nvCxnSpPr>
          <p:spPr>
            <a:xfrm>
              <a:off x="1979560" y="2523085"/>
              <a:ext cx="0" cy="685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6" name="TextBox 85"/>
            <p:cNvSpPr txBox="1"/>
            <p:nvPr/>
          </p:nvSpPr>
          <p:spPr>
            <a:xfrm>
              <a:off x="1534006" y="3200400"/>
              <a:ext cx="891109" cy="346249"/>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정렬 키</a:t>
              </a:r>
            </a:p>
          </p:txBody>
        </p:sp>
      </p:grpSp>
      <p:grpSp>
        <p:nvGrpSpPr>
          <p:cNvPr id="8" name="Group 7">
            <a:extLst>
              <a:ext uri="{FF2B5EF4-FFF2-40B4-BE49-F238E27FC236}">
                <a16:creationId xmlns:a16="http://schemas.microsoft.com/office/drawing/2014/main" id="{F8D0D0D8-ECFD-486B-83C2-B52759243F8D}"/>
              </a:ext>
            </a:extLst>
          </p:cNvPr>
          <p:cNvGrpSpPr/>
          <p:nvPr/>
        </p:nvGrpSpPr>
        <p:grpSpPr>
          <a:xfrm>
            <a:off x="4440191" y="2780403"/>
            <a:ext cx="4203626" cy="617323"/>
            <a:chOff x="4440191" y="2780403"/>
            <a:chExt cx="4203626" cy="617323"/>
          </a:xfrm>
        </p:grpSpPr>
        <p:cxnSp>
          <p:nvCxnSpPr>
            <p:cNvPr id="40" name="Straight Arrow Connector 39"/>
            <p:cNvCxnSpPr/>
            <p:nvPr/>
          </p:nvCxnSpPr>
          <p:spPr>
            <a:xfrm flipH="1">
              <a:off x="4440191" y="3209242"/>
              <a:ext cx="32317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7843598" y="2936060"/>
              <a:ext cx="800219" cy="461666"/>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속성</a:t>
              </a:r>
            </a:p>
          </p:txBody>
        </p:sp>
        <p:cxnSp>
          <p:nvCxnSpPr>
            <p:cNvPr id="44" name="Straight Arrow Connector 43"/>
            <p:cNvCxnSpPr/>
            <p:nvPr/>
          </p:nvCxnSpPr>
          <p:spPr>
            <a:xfrm flipH="1" flipV="1">
              <a:off x="5058300" y="2780403"/>
              <a:ext cx="696651" cy="4107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6" name="Group 5"/>
          <p:cNvGrpSpPr/>
          <p:nvPr/>
        </p:nvGrpSpPr>
        <p:grpSpPr>
          <a:xfrm>
            <a:off x="7926548" y="3793065"/>
            <a:ext cx="3502882" cy="2453568"/>
            <a:chOff x="6239875" y="2844799"/>
            <a:chExt cx="2627161" cy="1840176"/>
          </a:xfrm>
        </p:grpSpPr>
        <p:graphicFrame>
          <p:nvGraphicFramePr>
            <p:cNvPr id="3" name="Diagram 2"/>
            <p:cNvGraphicFramePr/>
            <p:nvPr>
              <p:extLst>
                <p:ext uri="{D42A27DB-BD31-4B8C-83A1-F6EECF244321}">
                  <p14:modId xmlns:p14="http://schemas.microsoft.com/office/powerpoint/2010/main" val="94066263"/>
                </p:ext>
              </p:extLst>
            </p:nvPr>
          </p:nvGraphicFramePr>
          <p:xfrm>
            <a:off x="6369313" y="2844799"/>
            <a:ext cx="2368287" cy="1539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239875" y="4338726"/>
              <a:ext cx="2627161" cy="346249"/>
            </a:xfrm>
            <a:prstGeom prst="rect">
              <a:avLst/>
            </a:prstGeom>
            <a:noFill/>
          </p:spPr>
          <p:txBody>
            <a:bodyPr wrap="none" rtlCol="0">
              <a:spAutoFit/>
            </a:bodyPr>
            <a:lstStyle/>
            <a:p>
              <a:r>
                <a:rPr lang="ko-KR" sz="2400" dirty="0">
                  <a:latin typeface="Amazon Ember Light" charset="0"/>
                  <a:ea typeface="Malgun Gothic Semilight" panose="020B0502040204020203" pitchFamily="34" charset="-128"/>
                </a:rPr>
                <a:t>파티션 키 기반의 파티션</a:t>
              </a:r>
            </a:p>
          </p:txBody>
        </p:sp>
      </p:grpSp>
    </p:spTree>
    <p:extLst>
      <p:ext uri="{BB962C8B-B14F-4D97-AF65-F5344CB8AC3E}">
        <p14:creationId xmlns:p14="http://schemas.microsoft.com/office/powerpoint/2010/main" val="197185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9934807"/>
              </p:ext>
            </p:extLst>
          </p:nvPr>
        </p:nvGraphicFramePr>
        <p:xfrm>
          <a:off x="6581858" y="4464034"/>
          <a:ext cx="4910804" cy="2277533"/>
        </p:xfrm>
        <a:graphic>
          <a:graphicData uri="http://schemas.openxmlformats.org/drawingml/2006/table">
            <a:tbl>
              <a:tblPr firstRow="1" bandRow="1">
                <a:tableStyleId>{69012ECD-51FC-41F1-AA8D-1B2483CD663E}</a:tableStyleId>
              </a:tblPr>
              <a:tblGrid>
                <a:gridCol w="1655705">
                  <a:extLst>
                    <a:ext uri="{9D8B030D-6E8A-4147-A177-3AD203B41FA5}">
                      <a16:colId xmlns:a16="http://schemas.microsoft.com/office/drawing/2014/main" val="20000"/>
                    </a:ext>
                  </a:extLst>
                </a:gridCol>
                <a:gridCol w="2016948">
                  <a:extLst>
                    <a:ext uri="{9D8B030D-6E8A-4147-A177-3AD203B41FA5}">
                      <a16:colId xmlns:a16="http://schemas.microsoft.com/office/drawing/2014/main" val="20001"/>
                    </a:ext>
                  </a:extLst>
                </a:gridCol>
                <a:gridCol w="1238151">
                  <a:extLst>
                    <a:ext uri="{9D8B030D-6E8A-4147-A177-3AD203B41FA5}">
                      <a16:colId xmlns:a16="http://schemas.microsoft.com/office/drawing/2014/main" val="20002"/>
                    </a:ext>
                  </a:extLst>
                </a:gridCol>
              </a:tblGrid>
              <a:tr h="619760">
                <a:tc>
                  <a:txBody>
                    <a:bodyPr/>
                    <a:lstStyle/>
                    <a:p>
                      <a:r>
                        <a:rPr lang="ko-KR" sz="1900" b="0" i="0" dirty="0">
                          <a:latin typeface="Amazon Ember Light" charset="0"/>
                          <a:ea typeface="Malgun Gothic Semilight" panose="020B0502040204020203" pitchFamily="34" charset="-128"/>
                        </a:rPr>
                        <a:t>SensorId</a:t>
                      </a:r>
                    </a:p>
                    <a:p>
                      <a:r>
                        <a:rPr lang="ko-KR" sz="1400" b="0" i="0" baseline="0" dirty="0">
                          <a:latin typeface="Amazon Ember Light" charset="0"/>
                          <a:ea typeface="Malgun Gothic Semilight" panose="020B0502040204020203" pitchFamily="34" charset="-128"/>
                        </a:rPr>
                        <a:t>(Partition Key)</a:t>
                      </a:r>
                      <a:endParaRPr lang="ko-KR" sz="19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r>
                        <a:rPr lang="ko-KR" sz="1900" b="0" i="0" dirty="0">
                          <a:latin typeface="Amazon Ember Light" charset="0"/>
                          <a:ea typeface="Malgun Gothic Semilight" panose="020B0502040204020203" pitchFamily="34" charset="-128"/>
                        </a:rPr>
                        <a:t>시간</a:t>
                      </a:r>
                    </a:p>
                    <a:p>
                      <a:r>
                        <a:rPr lang="ko-KR" sz="1400" b="0" i="0" dirty="0">
                          <a:latin typeface="Amazon Ember Light" charset="0"/>
                          <a:ea typeface="Malgun Gothic Semilight" panose="020B0502040204020203" pitchFamily="34" charset="-128"/>
                        </a:rPr>
                        <a:t>(Sort Key)</a:t>
                      </a:r>
                      <a:endParaRPr lang="ko-KR" sz="14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r>
                        <a:rPr lang="ko-KR" sz="1900" b="0" i="0" dirty="0">
                          <a:latin typeface="Amazon Ember Light" charset="0"/>
                          <a:ea typeface="Malgun Gothic Semilight" panose="020B0502040204020203" pitchFamily="34" charset="-128"/>
                        </a:rPr>
                        <a:t>값</a:t>
                      </a:r>
                      <a:endParaRPr lang="ko-KR" sz="19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94453">
                <a:tc>
                  <a:txBody>
                    <a:bodyPr/>
                    <a:lstStyle/>
                    <a:p>
                      <a:r>
                        <a:rPr lang="ko-KR" sz="1500" b="0" i="0" dirty="0">
                          <a:latin typeface="Amazon Ember Light" charset="0"/>
                          <a:ea typeface="Malgun Gothic Semilight" panose="020B0502040204020203" pitchFamily="34" charset="-128"/>
                        </a:rPr>
                        <a:t>SensorA</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kern="1200" dirty="0">
                          <a:effectLst/>
                          <a:latin typeface="Amazon Ember Light" charset="0"/>
                          <a:ea typeface="Malgun Gothic Semilight" panose="020B0502040204020203" pitchFamily="34" charset="-128"/>
                        </a:rPr>
                        <a:t>2015-1-03T10:15:30</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30</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4453">
                <a:tc>
                  <a:txBody>
                    <a:bodyPr/>
                    <a:lstStyle/>
                    <a:p>
                      <a:r>
                        <a:rPr lang="ko-KR" sz="1500" b="0" i="0" dirty="0">
                          <a:latin typeface="Amazon Ember Light" charset="0"/>
                          <a:ea typeface="Malgun Gothic Semilight" panose="020B0502040204020203" pitchFamily="34" charset="-128"/>
                        </a:rPr>
                        <a:t>SensorA</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kern="1200" dirty="0">
                          <a:effectLst/>
                          <a:latin typeface="Amazon Ember Light" charset="0"/>
                          <a:ea typeface="Malgun Gothic Semilight" panose="020B0502040204020203" pitchFamily="34" charset="-128"/>
                        </a:rPr>
                        <a:t>2015-1-04T10:오후 7:30</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35</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4453">
                <a:tc>
                  <a:txBody>
                    <a:bodyPr/>
                    <a:lstStyle/>
                    <a:p>
                      <a:r>
                        <a:rPr lang="ko-KR" sz="1500" b="0" i="0" dirty="0">
                          <a:latin typeface="Amazon Ember Light" charset="0"/>
                          <a:ea typeface="Malgun Gothic Semilight" panose="020B0502040204020203" pitchFamily="34" charset="-128"/>
                        </a:rPr>
                        <a:t>SensorB</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kern="1200" dirty="0">
                          <a:effectLst/>
                          <a:latin typeface="Amazon Ember Light" charset="0"/>
                          <a:ea typeface="Malgun Gothic Semilight" panose="020B0502040204020203" pitchFamily="34" charset="-128"/>
                        </a:rPr>
                        <a:t>2015-3-04T10:오후 7:30</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28</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6612725"/>
              </p:ext>
            </p:extLst>
          </p:nvPr>
        </p:nvGraphicFramePr>
        <p:xfrm>
          <a:off x="914835" y="4464034"/>
          <a:ext cx="4910804" cy="1613746"/>
        </p:xfrm>
        <a:graphic>
          <a:graphicData uri="http://schemas.openxmlformats.org/drawingml/2006/table">
            <a:tbl>
              <a:tblPr firstRow="1" bandRow="1">
                <a:tableStyleId>{69012ECD-51FC-41F1-AA8D-1B2483CD663E}</a:tableStyleId>
              </a:tblPr>
              <a:tblGrid>
                <a:gridCol w="1655705">
                  <a:extLst>
                    <a:ext uri="{9D8B030D-6E8A-4147-A177-3AD203B41FA5}">
                      <a16:colId xmlns:a16="http://schemas.microsoft.com/office/drawing/2014/main" val="20000"/>
                    </a:ext>
                  </a:extLst>
                </a:gridCol>
                <a:gridCol w="1497660">
                  <a:extLst>
                    <a:ext uri="{9D8B030D-6E8A-4147-A177-3AD203B41FA5}">
                      <a16:colId xmlns:a16="http://schemas.microsoft.com/office/drawing/2014/main" val="20001"/>
                    </a:ext>
                  </a:extLst>
                </a:gridCol>
                <a:gridCol w="1757439">
                  <a:extLst>
                    <a:ext uri="{9D8B030D-6E8A-4147-A177-3AD203B41FA5}">
                      <a16:colId xmlns:a16="http://schemas.microsoft.com/office/drawing/2014/main" val="20002"/>
                    </a:ext>
                  </a:extLst>
                </a:gridCol>
              </a:tblGrid>
              <a:tr h="619760">
                <a:tc>
                  <a:txBody>
                    <a:bodyPr/>
                    <a:lstStyle/>
                    <a:p>
                      <a:r>
                        <a:rPr lang="ko-KR" sz="1900" b="0" i="0" dirty="0">
                          <a:latin typeface="Amazon Ember Light" charset="0"/>
                          <a:ea typeface="Malgun Gothic Semilight" panose="020B0502040204020203" pitchFamily="34" charset="-128"/>
                        </a:rPr>
                        <a:t>SensorId</a:t>
                      </a:r>
                    </a:p>
                    <a:p>
                      <a:r>
                        <a:rPr lang="ko-KR" sz="1400" b="0" i="0" baseline="0" dirty="0">
                          <a:latin typeface="Amazon Ember Light" charset="0"/>
                          <a:ea typeface="Malgun Gothic Semilight" panose="020B0502040204020203" pitchFamily="34" charset="-128"/>
                        </a:rPr>
                        <a:t>(Partition Key)</a:t>
                      </a:r>
                      <a:endParaRPr lang="ko-KR" sz="19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r>
                        <a:rPr lang="ko-KR" sz="1900" b="0" i="0" dirty="0">
                          <a:latin typeface="Amazon Ember Light" charset="0"/>
                          <a:ea typeface="Malgun Gothic Semilight" panose="020B0502040204020203" pitchFamily="34" charset="-128"/>
                        </a:rPr>
                        <a:t>Latitude</a:t>
                      </a:r>
                      <a:endParaRPr lang="ko-KR" sz="14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ko-KR" sz="1900" b="0" i="0" dirty="0">
                          <a:latin typeface="Amazon Ember Light" charset="0"/>
                          <a:ea typeface="Malgun Gothic Semilight" panose="020B0502040204020203" pitchFamily="34" charset="-128"/>
                        </a:rPr>
                        <a:t>Longitude</a:t>
                      </a:r>
                      <a:endParaRPr lang="ko-KR" sz="19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94453">
                <a:tc>
                  <a:txBody>
                    <a:bodyPr/>
                    <a:lstStyle/>
                    <a:p>
                      <a:r>
                        <a:rPr lang="ko-KR" sz="1500" b="0" i="0" dirty="0">
                          <a:latin typeface="Amazon Ember Light" charset="0"/>
                          <a:ea typeface="Malgun Gothic Semilight" panose="020B0502040204020203" pitchFamily="34" charset="-128"/>
                        </a:rPr>
                        <a:t>SensorA</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kern="1200" dirty="0">
                          <a:effectLst/>
                          <a:latin typeface="Amazon Ember Light" charset="0"/>
                          <a:ea typeface="Malgun Gothic Semilight" panose="020B0502040204020203" pitchFamily="34" charset="-128"/>
                        </a:rPr>
                        <a:t>40.712784</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-74.005941</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4453">
                <a:tc>
                  <a:txBody>
                    <a:bodyPr/>
                    <a:lstStyle/>
                    <a:p>
                      <a:r>
                        <a:rPr lang="ko-KR" sz="1500" b="0" i="0" dirty="0">
                          <a:latin typeface="Amazon Ember Light" charset="0"/>
                          <a:ea typeface="Malgun Gothic Semilight" panose="020B0502040204020203" pitchFamily="34" charset="-128"/>
                        </a:rPr>
                        <a:t>SensorB</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kern="1200" dirty="0">
                          <a:effectLst/>
                          <a:latin typeface="Amazon Ember Light" charset="0"/>
                          <a:ea typeface="Malgun Gothic Semilight" panose="020B0502040204020203" pitchFamily="34" charset="-128"/>
                        </a:rPr>
                        <a:t>35.689488</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dirty="0">
                          <a:latin typeface="Amazon Ember Light" charset="0"/>
                          <a:ea typeface="Malgun Gothic Semilight" panose="020B0502040204020203" pitchFamily="34" charset="-128"/>
                        </a:rPr>
                        <a:t>139.691706</a:t>
                      </a:r>
                      <a:endParaRPr lang="ko-KR" sz="1500" b="0" i="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84079365"/>
              </p:ext>
            </p:extLst>
          </p:nvPr>
        </p:nvGraphicFramePr>
        <p:xfrm>
          <a:off x="816383" y="2130286"/>
          <a:ext cx="10690716" cy="1849120"/>
        </p:xfrm>
        <a:graphic>
          <a:graphicData uri="http://schemas.openxmlformats.org/drawingml/2006/table">
            <a:tbl>
              <a:tblPr firstRow="1" bandRow="1">
                <a:tableStyleId>{69012ECD-51FC-41F1-AA8D-1B2483CD663E}</a:tableStyleId>
              </a:tblPr>
              <a:tblGrid>
                <a:gridCol w="2242729">
                  <a:extLst>
                    <a:ext uri="{9D8B030D-6E8A-4147-A177-3AD203B41FA5}">
                      <a16:colId xmlns:a16="http://schemas.microsoft.com/office/drawing/2014/main" val="20000"/>
                    </a:ext>
                  </a:extLst>
                </a:gridCol>
                <a:gridCol w="3913481">
                  <a:extLst>
                    <a:ext uri="{9D8B030D-6E8A-4147-A177-3AD203B41FA5}">
                      <a16:colId xmlns:a16="http://schemas.microsoft.com/office/drawing/2014/main" val="20001"/>
                    </a:ext>
                  </a:extLst>
                </a:gridCol>
                <a:gridCol w="1791171">
                  <a:extLst>
                    <a:ext uri="{9D8B030D-6E8A-4147-A177-3AD203B41FA5}">
                      <a16:colId xmlns:a16="http://schemas.microsoft.com/office/drawing/2014/main" val="20002"/>
                    </a:ext>
                  </a:extLst>
                </a:gridCol>
                <a:gridCol w="2743335">
                  <a:extLst>
                    <a:ext uri="{9D8B030D-6E8A-4147-A177-3AD203B41FA5}">
                      <a16:colId xmlns:a16="http://schemas.microsoft.com/office/drawing/2014/main" val="20003"/>
                    </a:ext>
                  </a:extLst>
                </a:gridCol>
              </a:tblGrid>
              <a:tr h="690880">
                <a:tc>
                  <a:txBody>
                    <a:bodyPr/>
                    <a:lstStyle/>
                    <a:p>
                      <a:r>
                        <a:rPr lang="ko-KR" sz="1900" b="0" i="0" baseline="0" dirty="0">
                          <a:latin typeface="Amazon Ember Light" charset="0"/>
                          <a:ea typeface="Malgun Gothic Semilight" panose="020B0502040204020203" pitchFamily="34" charset="-128"/>
                        </a:rPr>
                        <a:t>PatientId</a:t>
                      </a:r>
                    </a:p>
                    <a:p>
                      <a:r>
                        <a:rPr lang="ko-KR" sz="1400" b="0" i="0" baseline="0" dirty="0">
                          <a:latin typeface="Amazon Ember Light" charset="0"/>
                          <a:ea typeface="Malgun Gothic Semilight" panose="020B0502040204020203" pitchFamily="34" charset="-128"/>
                        </a:rPr>
                        <a:t>(Partition Key)</a:t>
                      </a:r>
                      <a:endParaRPr lang="ko-KR" sz="19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r>
                        <a:rPr lang="ko-KR" sz="1900" b="0" i="0" baseline="0" dirty="0">
                          <a:latin typeface="Amazon Ember Light" charset="0"/>
                          <a:ea typeface="Malgun Gothic Semilight" panose="020B0502040204020203" pitchFamily="34" charset="-128"/>
                        </a:rPr>
                        <a:t>PatientSurveyS3ObjectKey</a:t>
                      </a:r>
                      <a:endParaRPr lang="ko-KR" sz="14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ko-KR" sz="1900" b="0" i="0" baseline="0" dirty="0">
                          <a:latin typeface="Amazon Ember Light" charset="0"/>
                          <a:ea typeface="Malgun Gothic Semilight" panose="020B0502040204020203" pitchFamily="34" charset="-128"/>
                        </a:rPr>
                        <a:t>Created</a:t>
                      </a:r>
                      <a:endParaRPr lang="ko-KR" sz="19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ko-KR" sz="1900" b="0" i="0" baseline="0" dirty="0">
                          <a:latin typeface="Amazon Ember Light" charset="0"/>
                          <a:ea typeface="Malgun Gothic Semilight" panose="020B0502040204020203" pitchFamily="34" charset="-128"/>
                        </a:rPr>
                        <a:t>X-amz-meta-contactedby</a:t>
                      </a:r>
                      <a:endParaRPr lang="ko-KR" sz="19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568960">
                <a:tc>
                  <a:txBody>
                    <a:bodyPr/>
                    <a:lstStyle/>
                    <a:p>
                      <a:r>
                        <a:rPr lang="ko-KR" sz="1500" b="0" i="0" baseline="0" dirty="0">
                          <a:latin typeface="Amazon Ember Light" charset="0"/>
                          <a:ea typeface="Malgun Gothic Semilight" panose="020B0502040204020203" pitchFamily="34" charset="-128"/>
                        </a:rPr>
                        <a:t>1</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kern="1200" baseline="0" dirty="0">
                          <a:effectLst/>
                          <a:latin typeface="Amazon Ember Light" charset="0"/>
                          <a:ea typeface="Malgun Gothic Semilight" panose="020B0502040204020203" pitchFamily="34" charset="-128"/>
                        </a:rPr>
                        <a:t>Paper/InPerson/Patient1.txt</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kern="1200" baseline="0" dirty="0">
                          <a:effectLst/>
                          <a:latin typeface="Amazon Ember Light" charset="0"/>
                          <a:ea typeface="Malgun Gothic Semilight" panose="020B0502040204020203" pitchFamily="34" charset="-128"/>
                        </a:rPr>
                        <a:t>2015-11-03T10:15:30</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baseline="0" dirty="0">
                          <a:latin typeface="Amazon Ember Light" charset="0"/>
                          <a:ea typeface="Malgun Gothic Semilight" panose="020B0502040204020203" pitchFamily="34" charset="-128"/>
                        </a:rPr>
                        <a:t>John Doe</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8960">
                <a:tc>
                  <a:txBody>
                    <a:bodyPr/>
                    <a:lstStyle/>
                    <a:p>
                      <a:r>
                        <a:rPr lang="ko-KR" sz="1500" b="0" i="0" baseline="0" dirty="0">
                          <a:latin typeface="Amazon Ember Light" charset="0"/>
                          <a:ea typeface="Malgun Gothic Semilight" panose="020B0502040204020203" pitchFamily="34" charset="-128"/>
                        </a:rPr>
                        <a:t>2</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baseline="0" dirty="0">
                          <a:latin typeface="Amazon Ember Light" charset="0"/>
                          <a:ea typeface="Malgun Gothic Semilight" panose="020B0502040204020203" pitchFamily="34" charset="-128"/>
                        </a:rPr>
                        <a:t>Paper/Mail/Patient2.txt</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ko-KR" sz="1500" b="0" i="0" kern="1200" baseline="0" dirty="0">
                          <a:effectLst/>
                          <a:latin typeface="Amazon Ember Light" charset="0"/>
                          <a:ea typeface="Malgun Gothic Semilight" panose="020B0502040204020203" pitchFamily="34" charset="-128"/>
                        </a:rPr>
                        <a:t>2015-11-04T10:18:30</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ko-KR" sz="1500" b="0" i="0" baseline="0" dirty="0">
                          <a:latin typeface="Amazon Ember Light" charset="0"/>
                          <a:ea typeface="Malgun Gothic Semilight" panose="020B0502040204020203" pitchFamily="34" charset="-128"/>
                        </a:rPr>
                        <a:t>Jane Smith</a:t>
                      </a:r>
                      <a:endParaRPr lang="ko-KR" sz="1500" b="0" i="0" baseline="0" dirty="0">
                        <a:latin typeface="Malgun Gothic Semilight" panose="020B0502040204020203" pitchFamily="34" charset="-128"/>
                        <a:ea typeface="Malgun Gothic Semilight" panose="020B0502040204020203" pitchFamily="34" charset="-128"/>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TextBox 2"/>
          <p:cNvSpPr txBox="1"/>
          <p:nvPr/>
        </p:nvSpPr>
        <p:spPr>
          <a:xfrm>
            <a:off x="1901102" y="1646846"/>
            <a:ext cx="4753224" cy="461665"/>
          </a:xfrm>
          <a:prstGeom prst="rect">
            <a:avLst/>
          </a:prstGeom>
          <a:noFill/>
        </p:spPr>
        <p:txBody>
          <a:bodyPr wrap="none" rtlCol="0">
            <a:spAutoFit/>
          </a:bodyPr>
          <a:lstStyle/>
          <a:p>
            <a:r>
              <a:rPr lang="ko-KR" sz="2400" dirty="0">
                <a:ea typeface="Malgun Gothic" panose="020B0503020000020004" pitchFamily="34" charset="-127"/>
              </a:rPr>
              <a:t>PatientSurveyObjectIndex 테이블</a:t>
            </a:r>
          </a:p>
        </p:txBody>
      </p:sp>
      <p:sp>
        <p:nvSpPr>
          <p:cNvPr id="8" name="TextBox 7"/>
          <p:cNvSpPr txBox="1"/>
          <p:nvPr/>
        </p:nvSpPr>
        <p:spPr>
          <a:xfrm>
            <a:off x="832048" y="4001514"/>
            <a:ext cx="3334567" cy="461665"/>
          </a:xfrm>
          <a:prstGeom prst="rect">
            <a:avLst/>
          </a:prstGeom>
          <a:noFill/>
        </p:spPr>
        <p:txBody>
          <a:bodyPr wrap="none" rtlCol="0">
            <a:spAutoFit/>
          </a:bodyPr>
          <a:lstStyle/>
          <a:p>
            <a:r>
              <a:rPr lang="ko-KR" sz="2400" dirty="0">
                <a:ea typeface="Malgun Gothic" panose="020B0503020000020004" pitchFamily="34" charset="-127"/>
              </a:rPr>
              <a:t>SensorLocation 테이블</a:t>
            </a:r>
          </a:p>
        </p:txBody>
      </p:sp>
      <p:sp>
        <p:nvSpPr>
          <p:cNvPr id="10" name="TextBox 9"/>
          <p:cNvSpPr txBox="1"/>
          <p:nvPr/>
        </p:nvSpPr>
        <p:spPr>
          <a:xfrm>
            <a:off x="6582122" y="3989566"/>
            <a:ext cx="3472425" cy="461665"/>
          </a:xfrm>
          <a:prstGeom prst="rect">
            <a:avLst/>
          </a:prstGeom>
          <a:noFill/>
        </p:spPr>
        <p:txBody>
          <a:bodyPr wrap="none" rtlCol="0">
            <a:spAutoFit/>
          </a:bodyPr>
          <a:lstStyle/>
          <a:p>
            <a:r>
              <a:rPr lang="ko-KR" sz="2400" dirty="0">
                <a:ea typeface="Malgun Gothic" panose="020B0503020000020004" pitchFamily="34" charset="-127"/>
              </a:rPr>
              <a:t>SensorReadings 테이블</a:t>
            </a:r>
          </a:p>
        </p:txBody>
      </p:sp>
      <p:sp>
        <p:nvSpPr>
          <p:cNvPr id="7" name="Right Brace 6"/>
          <p:cNvSpPr/>
          <p:nvPr/>
        </p:nvSpPr>
        <p:spPr>
          <a:xfrm>
            <a:off x="11597361" y="5134216"/>
            <a:ext cx="251984" cy="943564"/>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400" dirty="0">
              <a:ea typeface="Malgun Gothic" panose="020B0503020000020004" pitchFamily="34" charset="-127"/>
            </a:endParaRPr>
          </a:p>
        </p:txBody>
      </p:sp>
      <p:grpSp>
        <p:nvGrpSpPr>
          <p:cNvPr id="15" name="Group 14"/>
          <p:cNvGrpSpPr/>
          <p:nvPr/>
        </p:nvGrpSpPr>
        <p:grpSpPr>
          <a:xfrm>
            <a:off x="816383" y="1173293"/>
            <a:ext cx="10592396" cy="584069"/>
            <a:chOff x="451553" y="511718"/>
            <a:chExt cx="7944297" cy="438052"/>
          </a:xfrm>
        </p:grpSpPr>
        <p:sp>
          <p:nvSpPr>
            <p:cNvPr id="11" name="Right Brace 10"/>
            <p:cNvSpPr/>
            <p:nvPr/>
          </p:nvSpPr>
          <p:spPr>
            <a:xfrm rot="16200000">
              <a:off x="1164589" y="92559"/>
              <a:ext cx="144175" cy="1570247"/>
            </a:xfrm>
            <a:prstGeom prst="rightBrace">
              <a:avLst/>
            </a:prstGeom>
          </p:spPr>
          <p:style>
            <a:lnRef idx="2">
              <a:schemeClr val="accent1"/>
            </a:lnRef>
            <a:fillRef idx="0">
              <a:schemeClr val="accent1"/>
            </a:fillRef>
            <a:effectRef idx="1">
              <a:schemeClr val="accent1"/>
            </a:effectRef>
            <a:fontRef idx="minor">
              <a:schemeClr val="tx1"/>
            </a:fontRef>
          </p:style>
          <p:txBody>
            <a:bodyPr vert="horz" rtlCol="0" anchor="ctr"/>
            <a:lstStyle/>
            <a:p>
              <a:pPr algn="ctr"/>
              <a:endParaRPr lang="en-US" sz="2400" dirty="0">
                <a:ea typeface="Malgun Gothic" panose="020B0503020000020004" pitchFamily="34" charset="-127"/>
              </a:endParaRPr>
            </a:p>
          </p:txBody>
        </p:sp>
        <p:sp>
          <p:nvSpPr>
            <p:cNvPr id="12" name="Right Brace 11"/>
            <p:cNvSpPr/>
            <p:nvPr/>
          </p:nvSpPr>
          <p:spPr>
            <a:xfrm rot="16200000">
              <a:off x="5280126" y="-2165954"/>
              <a:ext cx="144175" cy="6087273"/>
            </a:xfrm>
            <a:prstGeom prst="rightBrace">
              <a:avLst/>
            </a:prstGeom>
          </p:spPr>
          <p:style>
            <a:lnRef idx="2">
              <a:schemeClr val="accent1"/>
            </a:lnRef>
            <a:fillRef idx="0">
              <a:schemeClr val="accent1"/>
            </a:fillRef>
            <a:effectRef idx="1">
              <a:schemeClr val="accent1"/>
            </a:effectRef>
            <a:fontRef idx="minor">
              <a:schemeClr val="tx1"/>
            </a:fontRef>
          </p:style>
          <p:txBody>
            <a:bodyPr vert="horz" rtlCol="0" anchor="ctr"/>
            <a:lstStyle/>
            <a:p>
              <a:pPr algn="ctr"/>
              <a:endParaRPr lang="en-US" sz="2400" dirty="0">
                <a:ea typeface="Malgun Gothic" panose="020B0503020000020004" pitchFamily="34" charset="-127"/>
              </a:endParaRPr>
            </a:p>
          </p:txBody>
        </p:sp>
        <p:sp>
          <p:nvSpPr>
            <p:cNvPr id="13" name="TextBox 12"/>
            <p:cNvSpPr txBox="1"/>
            <p:nvPr/>
          </p:nvSpPr>
          <p:spPr>
            <a:xfrm>
              <a:off x="1049540" y="511718"/>
              <a:ext cx="369332" cy="346249"/>
            </a:xfrm>
            <a:prstGeom prst="rect">
              <a:avLst/>
            </a:prstGeom>
            <a:noFill/>
          </p:spPr>
          <p:txBody>
            <a:bodyPr wrap="none" rtlCol="0">
              <a:spAutoFit/>
            </a:bodyPr>
            <a:lstStyle/>
            <a:p>
              <a:r>
                <a:rPr lang="ko-KR" sz="2400" dirty="0">
                  <a:ea typeface="Malgun Gothic" panose="020B0503020000020004" pitchFamily="34" charset="-127"/>
                </a:rPr>
                <a:t>키</a:t>
              </a:r>
            </a:p>
          </p:txBody>
        </p:sp>
        <p:sp>
          <p:nvSpPr>
            <p:cNvPr id="14" name="TextBox 13"/>
            <p:cNvSpPr txBox="1"/>
            <p:nvPr/>
          </p:nvSpPr>
          <p:spPr>
            <a:xfrm>
              <a:off x="5164880" y="521060"/>
              <a:ext cx="369332" cy="346249"/>
            </a:xfrm>
            <a:prstGeom prst="rect">
              <a:avLst/>
            </a:prstGeom>
            <a:noFill/>
          </p:spPr>
          <p:txBody>
            <a:bodyPr wrap="none" rtlCol="0">
              <a:spAutoFit/>
            </a:bodyPr>
            <a:lstStyle/>
            <a:p>
              <a:r>
                <a:rPr lang="ko-KR" sz="2400" dirty="0">
                  <a:ea typeface="Malgun Gothic" panose="020B0503020000020004" pitchFamily="34" charset="-127"/>
                </a:rPr>
                <a:t>값</a:t>
              </a:r>
            </a:p>
          </p:txBody>
        </p:sp>
      </p:grpSp>
      <p:sp>
        <p:nvSpPr>
          <p:cNvPr id="18" name="Title 1"/>
          <p:cNvSpPr>
            <a:spLocks noGrp="1"/>
          </p:cNvSpPr>
          <p:nvPr>
            <p:ph type="title"/>
          </p:nvPr>
        </p:nvSpPr>
        <p:spPr>
          <a:xfrm>
            <a:off x="238539" y="263527"/>
            <a:ext cx="11115261" cy="779463"/>
          </a:xfrm>
        </p:spPr>
        <p:txBody>
          <a:bodyPr>
            <a:normAutofit/>
          </a:bodyPr>
          <a:lstStyle/>
          <a:p>
            <a:r>
              <a:rPr lang="ko-KR" dirty="0">
                <a:solidFill>
                  <a:schemeClr val="tx1"/>
                </a:solidFill>
                <a:ea typeface="Malgun Gothic Semilight" panose="020B0502040204020203" pitchFamily="34" charset="-128"/>
              </a:rPr>
              <a:t>기본 키: 파티션 키 및 정렬 키</a:t>
            </a:r>
          </a:p>
        </p:txBody>
      </p:sp>
    </p:spTree>
    <p:extLst>
      <p:ext uri="{BB962C8B-B14F-4D97-AF65-F5344CB8AC3E}">
        <p14:creationId xmlns:p14="http://schemas.microsoft.com/office/powerpoint/2010/main" val="84955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5962" y="1307868"/>
            <a:ext cx="4211952" cy="1434451"/>
          </a:xfrm>
        </p:spPr>
        <p:style>
          <a:lnRef idx="2">
            <a:schemeClr val="accent3">
              <a:shade val="50000"/>
            </a:schemeClr>
          </a:lnRef>
          <a:fillRef idx="1">
            <a:schemeClr val="accent3"/>
          </a:fillRef>
          <a:effectRef idx="0">
            <a:schemeClr val="accent3"/>
          </a:effectRef>
          <a:fontRef idx="minor">
            <a:schemeClr val="lt1"/>
          </a:fontRef>
        </p:style>
        <p:txBody>
          <a:bodyPr>
            <a:noAutofit/>
          </a:bodyPr>
          <a:lstStyle/>
          <a:p>
            <a:pPr marL="0" indent="0">
              <a:buNone/>
            </a:pPr>
            <a:r>
              <a:rPr lang="ko-KR" sz="1600" dirty="0">
                <a:solidFill>
                  <a:schemeClr val="bg1"/>
                </a:solidFill>
                <a:ea typeface="Malgun Gothic Semilight" panose="020B0502040204020203" pitchFamily="34" charset="-128"/>
              </a:rPr>
              <a:t>Title = “My Favorite Video"</a:t>
            </a:r>
          </a:p>
          <a:p>
            <a:pPr marL="0" indent="0">
              <a:buNone/>
            </a:pPr>
            <a:r>
              <a:rPr lang="ko-KR" sz="1600" dirty="0">
                <a:solidFill>
                  <a:schemeClr val="bg1"/>
                </a:solidFill>
                <a:ea typeface="Malgun Gothic Semilight" panose="020B0502040204020203" pitchFamily="34" charset="-128"/>
              </a:rPr>
              <a:t>LeadActor = “James Smith"</a:t>
            </a:r>
          </a:p>
          <a:p>
            <a:pPr marL="0" indent="0">
              <a:buNone/>
            </a:pPr>
            <a:r>
              <a:rPr lang="ko-KR" sz="1600" dirty="0">
                <a:solidFill>
                  <a:schemeClr val="bg1"/>
                </a:solidFill>
                <a:ea typeface="Malgun Gothic Semilight" panose="020B0502040204020203" pitchFamily="34" charset="-128"/>
              </a:rPr>
              <a:t>Price = 5</a:t>
            </a:r>
          </a:p>
          <a:p>
            <a:pPr marL="0" indent="0">
              <a:buNone/>
            </a:pPr>
            <a:r>
              <a:rPr lang="ko-KR" sz="1600" dirty="0">
                <a:solidFill>
                  <a:schemeClr val="bg1"/>
                </a:solidFill>
                <a:ea typeface="Malgun Gothic Semilight" panose="020B0502040204020203" pitchFamily="34" charset="-128"/>
              </a:rPr>
              <a:t>InCirculation = true</a:t>
            </a:r>
          </a:p>
        </p:txBody>
      </p:sp>
      <p:sp>
        <p:nvSpPr>
          <p:cNvPr id="6" name="Content Placeholder 2"/>
          <p:cNvSpPr txBox="1">
            <a:spLocks/>
          </p:cNvSpPr>
          <p:nvPr/>
        </p:nvSpPr>
        <p:spPr>
          <a:xfrm>
            <a:off x="3865962" y="2827348"/>
            <a:ext cx="4211952" cy="39048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121920" tIns="60960" rIns="121920" bIns="60960" rtlCol="0">
            <a:noAutofit/>
          </a:bodyPr>
          <a:lstStyle>
            <a:lvl1pPr marL="342900" indent="-342900" algn="l" defTabSz="457200" rtl="0" eaLnBrk="1" latinLnBrk="0" hangingPunct="1">
              <a:spcBef>
                <a:spcPct val="20000"/>
              </a:spcBef>
              <a:buFontTx/>
              <a:buBlip>
                <a:blip r:embed="rId3"/>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ko-KR" sz="1600" dirty="0">
                <a:solidFill>
                  <a:schemeClr val="bg1"/>
                </a:solidFill>
                <a:latin typeface="Amazon Ember Light" charset="0"/>
                <a:ea typeface="Malgun Gothic Semilight" panose="020B0502040204020203" pitchFamily="34" charset="-128"/>
              </a:rPr>
              <a:t>{</a:t>
            </a:r>
          </a:p>
          <a:p>
            <a:pPr marL="0" indent="0">
              <a:buNone/>
            </a:pPr>
            <a:r>
              <a:rPr lang="ko-KR" sz="1600" dirty="0">
                <a:solidFill>
                  <a:schemeClr val="bg1"/>
                </a:solidFill>
                <a:latin typeface="Amazon Ember Light" charset="0"/>
                <a:ea typeface="Malgun Gothic Semilight" panose="020B0502040204020203" pitchFamily="34" charset="-128"/>
              </a:rPr>
              <a:t>  "person_id" : 123,</a:t>
            </a:r>
          </a:p>
          <a:p>
            <a:pPr marL="0" indent="0">
              <a:buNone/>
            </a:pPr>
            <a:r>
              <a:rPr lang="ko-KR" sz="1600" dirty="0">
                <a:solidFill>
                  <a:schemeClr val="bg1"/>
                </a:solidFill>
                <a:latin typeface="Amazon Ember Light" charset="0"/>
                <a:ea typeface="Malgun Gothic Semilight" panose="020B0502040204020203" pitchFamily="34" charset="-128"/>
              </a:rPr>
              <a:t>  "last_name" : “Doe",</a:t>
            </a:r>
          </a:p>
          <a:p>
            <a:pPr marL="0" indent="0">
              <a:buNone/>
            </a:pPr>
            <a:r>
              <a:rPr lang="ko-KR" sz="1600" dirty="0">
                <a:solidFill>
                  <a:schemeClr val="bg1"/>
                </a:solidFill>
                <a:latin typeface="Amazon Ember Light" charset="0"/>
                <a:ea typeface="Malgun Gothic Semilight" panose="020B0502040204020203" pitchFamily="34" charset="-128"/>
              </a:rPr>
              <a:t>  "first_name" : "John",</a:t>
            </a:r>
          </a:p>
          <a:p>
            <a:pPr marL="0" indent="0">
              <a:buNone/>
            </a:pPr>
            <a:r>
              <a:rPr lang="ko-KR" sz="1600" dirty="0">
                <a:solidFill>
                  <a:schemeClr val="bg1"/>
                </a:solidFill>
                <a:latin typeface="Amazon Ember Light" charset="0"/>
                <a:ea typeface="Malgun Gothic Semilight" panose="020B0502040204020203" pitchFamily="34" charset="-128"/>
              </a:rPr>
              <a:t>  "next_anniversary" :</a:t>
            </a:r>
          </a:p>
          <a:p>
            <a:pPr marL="0" indent="0">
              <a:buNone/>
            </a:pPr>
            <a:r>
              <a:rPr lang="ko-KR" sz="1600" dirty="0">
                <a:solidFill>
                  <a:schemeClr val="bg1"/>
                </a:solidFill>
                <a:latin typeface="Amazon Ember Light" charset="0"/>
                <a:ea typeface="Malgun Gothic Semilight" panose="020B0502040204020203" pitchFamily="34" charset="-128"/>
              </a:rPr>
              <a:t>  {</a:t>
            </a:r>
          </a:p>
          <a:p>
            <a:pPr marL="0" indent="0">
              <a:buNone/>
            </a:pPr>
            <a:r>
              <a:rPr lang="ko-KR" sz="1600" dirty="0">
                <a:solidFill>
                  <a:schemeClr val="bg1"/>
                </a:solidFill>
                <a:latin typeface="Amazon Ember Light" charset="0"/>
                <a:ea typeface="Malgun Gothic Semilight" panose="020B0502040204020203" pitchFamily="34" charset="-128"/>
              </a:rPr>
              <a:t>    "year" : 2014,</a:t>
            </a:r>
          </a:p>
          <a:p>
            <a:pPr marL="0" indent="0">
              <a:buNone/>
            </a:pPr>
            <a:r>
              <a:rPr lang="ko-KR" sz="1600" dirty="0">
                <a:solidFill>
                  <a:schemeClr val="bg1"/>
                </a:solidFill>
                <a:latin typeface="Amazon Ember Light" charset="0"/>
                <a:ea typeface="Malgun Gothic Semilight" panose="020B0502040204020203" pitchFamily="34" charset="-128"/>
              </a:rPr>
              <a:t>    "month" : 10,</a:t>
            </a:r>
          </a:p>
          <a:p>
            <a:pPr marL="0" indent="0">
              <a:buNone/>
            </a:pPr>
            <a:r>
              <a:rPr lang="ko-KR" sz="1600" dirty="0">
                <a:solidFill>
                  <a:schemeClr val="bg1"/>
                </a:solidFill>
                <a:latin typeface="Amazon Ember Light" charset="0"/>
                <a:ea typeface="Malgun Gothic Semilight" panose="020B0502040204020203" pitchFamily="34" charset="-128"/>
              </a:rPr>
              <a:t>    "day" : 30</a:t>
            </a:r>
          </a:p>
          <a:p>
            <a:pPr marL="0" indent="0">
              <a:buNone/>
            </a:pPr>
            <a:r>
              <a:rPr lang="ko-KR" sz="1600" dirty="0">
                <a:solidFill>
                  <a:schemeClr val="bg1"/>
                </a:solidFill>
                <a:latin typeface="Amazon Ember Light" charset="0"/>
                <a:ea typeface="Malgun Gothic Semilight" panose="020B0502040204020203" pitchFamily="34" charset="-128"/>
              </a:rPr>
              <a:t>  },</a:t>
            </a:r>
          </a:p>
          <a:p>
            <a:pPr marL="0" indent="0">
              <a:buNone/>
            </a:pPr>
            <a:r>
              <a:rPr lang="ko-KR" sz="1600" dirty="0">
                <a:solidFill>
                  <a:schemeClr val="bg1"/>
                </a:solidFill>
                <a:latin typeface="Amazon Ember Light" charset="0"/>
                <a:ea typeface="Malgun Gothic Semilight" panose="020B0502040204020203" pitchFamily="34" charset="-128"/>
              </a:rPr>
              <a:t>  "children"  :</a:t>
            </a:r>
          </a:p>
          <a:p>
            <a:pPr marL="0" indent="0">
              <a:buNone/>
            </a:pPr>
            <a:r>
              <a:rPr lang="ko-KR" sz="1600" dirty="0">
                <a:solidFill>
                  <a:schemeClr val="bg1"/>
                </a:solidFill>
                <a:latin typeface="Amazon Ember Light" charset="0"/>
                <a:ea typeface="Malgun Gothic Semilight" panose="020B0502040204020203" pitchFamily="34" charset="-128"/>
              </a:rPr>
              <a:t>    [“Dick", “Harry", “Jane”, “Mary" ]</a:t>
            </a:r>
          </a:p>
          <a:p>
            <a:pPr marL="0" indent="0">
              <a:buNone/>
            </a:pPr>
            <a:r>
              <a:rPr lang="ko-KR" sz="1600" dirty="0">
                <a:solidFill>
                  <a:schemeClr val="bg1"/>
                </a:solidFill>
                <a:latin typeface="Amazon Ember Light" charset="0"/>
                <a:ea typeface="Malgun Gothic Semilight" panose="020B0502040204020203" pitchFamily="34" charset="-128"/>
              </a:rPr>
              <a:t>}</a:t>
            </a:r>
          </a:p>
        </p:txBody>
      </p:sp>
      <p:cxnSp>
        <p:nvCxnSpPr>
          <p:cNvPr id="18" name="Straight Arrow Connector 17"/>
          <p:cNvCxnSpPr/>
          <p:nvPr/>
        </p:nvCxnSpPr>
        <p:spPr>
          <a:xfrm flipH="1">
            <a:off x="6536841" y="1455155"/>
            <a:ext cx="20726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8755990" y="1253174"/>
            <a:ext cx="1282303" cy="420564"/>
          </a:xfrm>
          <a:prstGeom prst="rect">
            <a:avLst/>
          </a:prstGeom>
          <a:noFill/>
        </p:spPr>
        <p:txBody>
          <a:bodyPr wrap="square" rtlCol="0">
            <a:spAutoFit/>
          </a:bodyPr>
          <a:lstStyle/>
          <a:p>
            <a:r>
              <a:rPr lang="ko-KR" sz="2133" dirty="0">
                <a:latin typeface="Amazon Ember Light" charset="0"/>
                <a:ea typeface="Malgun Gothic Semilight" panose="020B0502040204020203" pitchFamily="34" charset="-128"/>
              </a:rPr>
              <a:t>String</a:t>
            </a:r>
          </a:p>
        </p:txBody>
      </p:sp>
      <p:cxnSp>
        <p:nvCxnSpPr>
          <p:cNvPr id="21" name="Straight Arrow Connector 20"/>
          <p:cNvCxnSpPr/>
          <p:nvPr/>
        </p:nvCxnSpPr>
        <p:spPr>
          <a:xfrm flipH="1" flipV="1">
            <a:off x="4943475" y="2159162"/>
            <a:ext cx="3737568" cy="96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8755990" y="1966818"/>
            <a:ext cx="1044670" cy="420564"/>
          </a:xfrm>
          <a:prstGeom prst="rect">
            <a:avLst/>
          </a:prstGeom>
          <a:noFill/>
        </p:spPr>
        <p:txBody>
          <a:bodyPr wrap="square" rtlCol="0">
            <a:spAutoFit/>
          </a:bodyPr>
          <a:lstStyle/>
          <a:p>
            <a:r>
              <a:rPr lang="ko-KR" sz="2133" dirty="0">
                <a:latin typeface="Amazon Ember Light" charset="0"/>
                <a:ea typeface="Malgun Gothic Semilight" panose="020B0502040204020203" pitchFamily="34" charset="-128"/>
              </a:rPr>
              <a:t>숫자</a:t>
            </a:r>
          </a:p>
        </p:txBody>
      </p:sp>
      <p:cxnSp>
        <p:nvCxnSpPr>
          <p:cNvPr id="23" name="Straight Arrow Connector 22"/>
          <p:cNvCxnSpPr/>
          <p:nvPr/>
        </p:nvCxnSpPr>
        <p:spPr>
          <a:xfrm flipH="1" flipV="1">
            <a:off x="5770562" y="2514600"/>
            <a:ext cx="2902954" cy="18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8755990" y="2314482"/>
            <a:ext cx="1044670" cy="420564"/>
          </a:xfrm>
          <a:prstGeom prst="rect">
            <a:avLst/>
          </a:prstGeom>
          <a:noFill/>
        </p:spPr>
        <p:txBody>
          <a:bodyPr wrap="square" rtlCol="0">
            <a:spAutoFit/>
          </a:bodyPr>
          <a:lstStyle/>
          <a:p>
            <a:r>
              <a:rPr lang="ko-KR" sz="2133" dirty="0">
                <a:latin typeface="Amazon Ember Light" charset="0"/>
                <a:ea typeface="Malgun Gothic Semilight" panose="020B0502040204020203" pitchFamily="34" charset="-128"/>
              </a:rPr>
              <a:t>부울</a:t>
            </a:r>
          </a:p>
        </p:txBody>
      </p:sp>
      <p:sp>
        <p:nvSpPr>
          <p:cNvPr id="25" name="Rounded Rectangle 24"/>
          <p:cNvSpPr/>
          <p:nvPr/>
        </p:nvSpPr>
        <p:spPr>
          <a:xfrm>
            <a:off x="6687470" y="2872757"/>
            <a:ext cx="1295112" cy="60207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ko-KR" sz="2400" dirty="0">
                <a:latin typeface="Amazon Ember Light" charset="0"/>
                <a:ea typeface="Malgun Gothic Semilight" panose="020B0502040204020203" pitchFamily="34" charset="-128"/>
              </a:rPr>
              <a:t>JSON</a:t>
            </a:r>
          </a:p>
        </p:txBody>
      </p:sp>
      <p:cxnSp>
        <p:nvCxnSpPr>
          <p:cNvPr id="26" name="Straight Arrow Connector 25"/>
          <p:cNvCxnSpPr/>
          <p:nvPr/>
        </p:nvCxnSpPr>
        <p:spPr>
          <a:xfrm flipH="1">
            <a:off x="5988213" y="4605897"/>
            <a:ext cx="26822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8755990" y="4380117"/>
            <a:ext cx="653948" cy="420564"/>
          </a:xfrm>
          <a:prstGeom prst="rect">
            <a:avLst/>
          </a:prstGeom>
          <a:noFill/>
        </p:spPr>
        <p:txBody>
          <a:bodyPr wrap="square" rtlCol="0">
            <a:spAutoFit/>
          </a:bodyPr>
          <a:lstStyle/>
          <a:p>
            <a:r>
              <a:rPr lang="ko-KR" sz="2133" dirty="0">
                <a:latin typeface="Amazon Ember Light" charset="0"/>
                <a:ea typeface="Malgun Gothic Semilight" panose="020B0502040204020203" pitchFamily="34" charset="-128"/>
              </a:rPr>
              <a:t>맵</a:t>
            </a:r>
          </a:p>
        </p:txBody>
      </p:sp>
      <p:cxnSp>
        <p:nvCxnSpPr>
          <p:cNvPr id="28" name="Straight Arrow Connector 27"/>
          <p:cNvCxnSpPr/>
          <p:nvPr/>
        </p:nvCxnSpPr>
        <p:spPr>
          <a:xfrm flipH="1">
            <a:off x="7086600" y="6244931"/>
            <a:ext cx="15055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8755990" y="6019151"/>
            <a:ext cx="868731" cy="420564"/>
          </a:xfrm>
          <a:prstGeom prst="rect">
            <a:avLst/>
          </a:prstGeom>
          <a:noFill/>
        </p:spPr>
        <p:txBody>
          <a:bodyPr wrap="square" rtlCol="0">
            <a:spAutoFit/>
          </a:bodyPr>
          <a:lstStyle/>
          <a:p>
            <a:r>
              <a:rPr lang="ko-KR" sz="2133" dirty="0">
                <a:latin typeface="Amazon Ember Light" charset="0"/>
                <a:ea typeface="Malgun Gothic Semilight" panose="020B0502040204020203" pitchFamily="34" charset="-128"/>
              </a:rPr>
              <a:t>목록</a:t>
            </a:r>
          </a:p>
        </p:txBody>
      </p:sp>
      <p:sp>
        <p:nvSpPr>
          <p:cNvPr id="30" name="Title 1"/>
          <p:cNvSpPr>
            <a:spLocks noGrp="1"/>
          </p:cNvSpPr>
          <p:nvPr>
            <p:ph type="title"/>
          </p:nvPr>
        </p:nvSpPr>
        <p:spPr>
          <a:xfrm>
            <a:off x="238539" y="263527"/>
            <a:ext cx="11115261" cy="779463"/>
          </a:xfrm>
        </p:spPr>
        <p:txBody>
          <a:bodyPr/>
          <a:lstStyle/>
          <a:p>
            <a:r>
              <a:rPr lang="ko-KR" dirty="0">
                <a:solidFill>
                  <a:schemeClr val="tx1"/>
                </a:solidFill>
                <a:ea typeface="Malgun Gothic Semilight" panose="020B0502040204020203" pitchFamily="34" charset="-128"/>
              </a:rPr>
              <a:t>항목</a:t>
            </a:r>
          </a:p>
        </p:txBody>
      </p:sp>
    </p:spTree>
    <p:extLst>
      <p:ext uri="{BB962C8B-B14F-4D97-AF65-F5344CB8AC3E}">
        <p14:creationId xmlns:p14="http://schemas.microsoft.com/office/powerpoint/2010/main" val="103784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dirty="0">
                <a:solidFill>
                  <a:schemeClr val="tx1"/>
                </a:solidFill>
                <a:ea typeface="Malgun Gothic Semilight" panose="020B0502040204020203" pitchFamily="34" charset="-128"/>
              </a:rPr>
              <a:t>데이터 일관성</a:t>
            </a:r>
          </a:p>
        </p:txBody>
      </p:sp>
      <p:sp>
        <p:nvSpPr>
          <p:cNvPr id="3" name="Content Placeholder 2"/>
          <p:cNvSpPr>
            <a:spLocks noGrp="1"/>
          </p:cNvSpPr>
          <p:nvPr>
            <p:ph idx="1"/>
          </p:nvPr>
        </p:nvSpPr>
        <p:spPr>
          <a:xfrm>
            <a:off x="238539" y="1440305"/>
            <a:ext cx="11297788" cy="4913308"/>
          </a:xfrm>
        </p:spPr>
        <p:txBody>
          <a:bodyPr/>
          <a:lstStyle/>
          <a:p>
            <a:r>
              <a:rPr lang="ko-KR" sz="3200" dirty="0">
                <a:ea typeface="Malgun Gothic Semilight" panose="020B0502040204020203" pitchFamily="34" charset="-128"/>
              </a:rPr>
              <a:t>DynamoDB는 </a:t>
            </a:r>
            <a:r>
              <a:rPr lang="ko-KR" sz="3200" b="1" dirty="0">
                <a:ea typeface="Malgun Gothic Semilight" panose="020B0502040204020203" pitchFamily="34" charset="-128"/>
              </a:rPr>
              <a:t>안정성을 위해 여러 개의 데이터 복사본을 유지 관리</a:t>
            </a:r>
            <a:r>
              <a:rPr lang="ko-KR" sz="3200" dirty="0">
                <a:ea typeface="Malgun Gothic Semilight" panose="020B0502040204020203" pitchFamily="34" charset="-128"/>
              </a:rPr>
              <a:t>합니다. 대개 모든 복사본은 쓰기 작업 후 1초 이내의 일관성을 유지합니다.</a:t>
            </a:r>
          </a:p>
          <a:p>
            <a:r>
              <a:rPr lang="ko-KR" sz="3200" dirty="0">
                <a:ea typeface="Malgun Gothic Semilight" panose="020B0502040204020203" pitchFamily="34" charset="-128"/>
              </a:rPr>
              <a:t>DynamoDB는 최종적 일관된 읽기와 강력한 일관된 읽기를 지원합니다.</a:t>
            </a:r>
          </a:p>
          <a:p>
            <a:pPr lvl="1"/>
            <a:r>
              <a:rPr lang="ko-KR" sz="2800" b="1" dirty="0">
                <a:ea typeface="Malgun Gothic Semilight" panose="020B0502040204020203" pitchFamily="34" charset="-128"/>
              </a:rPr>
              <a:t>최종적 일관된 읽기</a:t>
            </a:r>
            <a:r>
              <a:rPr lang="ko-KR" sz="2800" dirty="0">
                <a:ea typeface="Malgun Gothic Semilight" panose="020B0502040204020203" pitchFamily="34" charset="-128"/>
              </a:rPr>
              <a:t>는 읽기 작업이 쓰기 작업 직후에 수행되는 경우 </a:t>
            </a:r>
            <a:r>
              <a:rPr lang="ko-KR" sz="2800" u="sng" dirty="0">
                <a:ea typeface="Malgun Gothic Semilight" panose="020B0502040204020203" pitchFamily="34" charset="-128"/>
              </a:rPr>
              <a:t>약간 오래된 데이터를 반환할 수 있습니다</a:t>
            </a:r>
            <a:r>
              <a:rPr lang="ko-KR" sz="2800" dirty="0">
                <a:ea typeface="Malgun Gothic Semilight" panose="020B0502040204020203" pitchFamily="34" charset="-128"/>
              </a:rPr>
              <a:t>. </a:t>
            </a:r>
          </a:p>
          <a:p>
            <a:pPr lvl="1"/>
            <a:r>
              <a:rPr lang="ko-KR" sz="2800" b="1" dirty="0">
                <a:ea typeface="Malgun Gothic Semilight" panose="020B0502040204020203" pitchFamily="34" charset="-128"/>
              </a:rPr>
              <a:t>강력한 일관된 읽기</a:t>
            </a:r>
            <a:r>
              <a:rPr lang="ko-KR" sz="2800" dirty="0">
                <a:ea typeface="Malgun Gothic Semilight" panose="020B0502040204020203" pitchFamily="34" charset="-128"/>
              </a:rPr>
              <a:t>는 </a:t>
            </a:r>
            <a:r>
              <a:rPr lang="ko-KR" sz="2800" u="sng" dirty="0">
                <a:ea typeface="Malgun Gothic Semilight" panose="020B0502040204020203" pitchFamily="34" charset="-128"/>
              </a:rPr>
              <a:t>가장 최신 데이터를 반환합니다</a:t>
            </a:r>
            <a:r>
              <a:rPr lang="ko-KR" sz="2800" dirty="0">
                <a:ea typeface="Malgun Gothic Semilight" panose="020B0502040204020203" pitchFamily="34" charset="-128"/>
              </a:rPr>
              <a:t>. </a:t>
            </a:r>
          </a:p>
          <a:p>
            <a:r>
              <a:rPr lang="ko-KR" sz="3200" b="1" dirty="0">
                <a:ea typeface="Malgun Gothic Semilight" panose="020B0502040204020203" pitchFamily="34" charset="-128"/>
              </a:rPr>
              <a:t>데이터를 읽을 때의 일관성 수준을 지정</a:t>
            </a:r>
            <a:r>
              <a:rPr lang="ko-KR" sz="3200" dirty="0">
                <a:ea typeface="Malgun Gothic Semilight" panose="020B0502040204020203" pitchFamily="34" charset="-128"/>
              </a:rPr>
              <a:t>할 수 있습니다.</a:t>
            </a:r>
          </a:p>
        </p:txBody>
      </p:sp>
    </p:spTree>
    <p:extLst>
      <p:ext uri="{BB962C8B-B14F-4D97-AF65-F5344CB8AC3E}">
        <p14:creationId xmlns:p14="http://schemas.microsoft.com/office/powerpoint/2010/main" val="9636843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28578</TotalTime>
  <Words>9915</Words>
  <Application>Microsoft Macintosh PowerPoint</Application>
  <PresentationFormat>와이드스크린</PresentationFormat>
  <Paragraphs>1102</Paragraphs>
  <Slides>50</Slides>
  <Notes>50</Notes>
  <HiddenSlides>1</HiddenSlides>
  <MMClips>0</MMClips>
  <ScaleCrop>false</ScaleCrop>
  <HeadingPairs>
    <vt:vector size="8" baseType="variant">
      <vt:variant>
        <vt:lpstr>사용한 글꼴</vt:lpstr>
      </vt:variant>
      <vt:variant>
        <vt:i4>11</vt:i4>
      </vt:variant>
      <vt:variant>
        <vt:lpstr>테마</vt:lpstr>
      </vt:variant>
      <vt:variant>
        <vt:i4>1</vt:i4>
      </vt:variant>
      <vt:variant>
        <vt:lpstr>포함된 OLE 서버</vt:lpstr>
      </vt:variant>
      <vt:variant>
        <vt:i4>1</vt:i4>
      </vt:variant>
      <vt:variant>
        <vt:lpstr>슬라이드 제목</vt:lpstr>
      </vt:variant>
      <vt:variant>
        <vt:i4>50</vt:i4>
      </vt:variant>
    </vt:vector>
  </HeadingPairs>
  <TitlesOfParts>
    <vt:vector size="63" baseType="lpstr">
      <vt:lpstr>Amazon Ember</vt:lpstr>
      <vt:lpstr>Amazon Ember Light</vt:lpstr>
      <vt:lpstr>Malgun Gothic</vt:lpstr>
      <vt:lpstr>Malgun Gothic Semilight</vt:lpstr>
      <vt:lpstr>Arial</vt:lpstr>
      <vt:lpstr>Calibri</vt:lpstr>
      <vt:lpstr>Courier</vt:lpstr>
      <vt:lpstr>Courier New</vt:lpstr>
      <vt:lpstr>Helvetica Neue LT Std 65 Medium</vt:lpstr>
      <vt:lpstr>Symbol</vt:lpstr>
      <vt:lpstr>Wingdings</vt:lpstr>
      <vt:lpstr>Office Theme</vt:lpstr>
      <vt:lpstr>Image</vt:lpstr>
      <vt:lpstr>Amazon DynamoDB 개요</vt:lpstr>
      <vt:lpstr>SQL 데이터베이스와 NoSQL 데이터베이스 비교</vt:lpstr>
      <vt:lpstr>Amazon DynamoDB</vt:lpstr>
      <vt:lpstr>사용 사례</vt:lpstr>
      <vt:lpstr>주요 개념</vt:lpstr>
      <vt:lpstr>테이블</vt:lpstr>
      <vt:lpstr>기본 키: 파티션 키 및 정렬 키</vt:lpstr>
      <vt:lpstr>항목</vt:lpstr>
      <vt:lpstr>데이터 일관성</vt:lpstr>
      <vt:lpstr>읽기 및 쓰기 처리량</vt:lpstr>
      <vt:lpstr>DynamoDB Auto Scaling</vt:lpstr>
      <vt:lpstr>보조 인덱스</vt:lpstr>
      <vt:lpstr>글로벌 보조 인덱스</vt:lpstr>
      <vt:lpstr>로컬 보조 인덱스</vt:lpstr>
      <vt:lpstr>스트림</vt:lpstr>
      <vt:lpstr>글로벌 테이블</vt:lpstr>
      <vt:lpstr>글로벌 테이블</vt:lpstr>
      <vt:lpstr>글로벌 테이블</vt:lpstr>
      <vt:lpstr>글로벌 테이블</vt:lpstr>
      <vt:lpstr>글로벌 테이블</vt:lpstr>
      <vt:lpstr>테이블 작업: Create</vt:lpstr>
      <vt:lpstr>업데이트, 삭제, 나열</vt:lpstr>
      <vt:lpstr>DynamoDB를 위한 백업 및 복원</vt:lpstr>
      <vt:lpstr>쿼리</vt:lpstr>
      <vt:lpstr>스캔</vt:lpstr>
      <vt:lpstr>속성 이름과 값 자리 표시자</vt:lpstr>
      <vt:lpstr>반환되는 데이터 양을 제한</vt:lpstr>
      <vt:lpstr>항목 읽기</vt:lpstr>
      <vt:lpstr>항목 쓰기</vt:lpstr>
      <vt:lpstr>조건부 쓰기 작업</vt:lpstr>
      <vt:lpstr>버전 번호를 이용한 낙관적 잠금</vt:lpstr>
      <vt:lpstr>배치 작업</vt:lpstr>
      <vt:lpstr>객체 지속성 모델</vt:lpstr>
      <vt:lpstr>DynamoDB 로컬</vt:lpstr>
      <vt:lpstr>액세스 관리</vt:lpstr>
      <vt:lpstr>모범 사례</vt:lpstr>
      <vt:lpstr>균일한 워크로드</vt:lpstr>
      <vt:lpstr>핫 데이터와 콜드 데이터</vt:lpstr>
      <vt:lpstr>DynamoDB Accelerator(DAX)</vt:lpstr>
      <vt:lpstr>DAX 엔드포인트</vt:lpstr>
      <vt:lpstr>일대다 테이블 </vt:lpstr>
      <vt:lpstr>다양한 액세스 패턴</vt:lpstr>
      <vt:lpstr>큰 속성</vt:lpstr>
      <vt:lpstr>로컬 보조 인덱스</vt:lpstr>
      <vt:lpstr>글로벌 보조 인덱스</vt:lpstr>
      <vt:lpstr>오류 처리</vt:lpstr>
      <vt:lpstr>오류 처리</vt:lpstr>
      <vt:lpstr>처리량 예외 처리</vt:lpstr>
      <vt:lpstr>오류 재시도 및 지수 백오프</vt:lpstr>
      <vt:lpstr>배치 작업의 오류 처리</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홍 성민</cp:lastModifiedBy>
  <cp:revision>303</cp:revision>
  <cp:lastPrinted>2017-08-03T20:30:13Z</cp:lastPrinted>
  <dcterms:created xsi:type="dcterms:W3CDTF">2017-05-11T23:06:57Z</dcterms:created>
  <dcterms:modified xsi:type="dcterms:W3CDTF">2021-12-10T05:51:59Z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6A958559-74BC-411B-8D12-70715F5EA4A5</vt:lpwstr>
  </property>
  <property fmtid="{D5CDD505-2E9C-101B-9397-08002B2CF9AE}" pid="3" name="ArticulatePath">
    <vt:lpwstr>04_DevelopingWithDynamoDB</vt:lpwstr>
  </property>
</Properties>
</file>