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notesSlides/notesSlide36.xml" ContentType="application/vnd.openxmlformats-officedocument.presentationml.notesSlide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notesSlides/notesSlide38.xml" ContentType="application/vnd.openxmlformats-officedocument.presentationml.notesSlide+xml"/>
  <Override PartName="/ppt/tags/tag40.xml" ContentType="application/vnd.openxmlformats-officedocument.presentationml.tags+xml"/>
  <Override PartName="/ppt/notesSlides/notesSlide39.xml" ContentType="application/vnd.openxmlformats-officedocument.presentationml.notesSlide+xml"/>
  <Override PartName="/ppt/tags/tag41.xml" ContentType="application/vnd.openxmlformats-officedocument.presentationml.tags+xml"/>
  <Override PartName="/ppt/notesSlides/notesSlide40.xml" ContentType="application/vnd.openxmlformats-officedocument.presentationml.notesSlide+xml"/>
  <Override PartName="/ppt/tags/tag42.xml" ContentType="application/vnd.openxmlformats-officedocument.presentationml.tags+xml"/>
  <Override PartName="/ppt/notesSlides/notesSlide41.xml" ContentType="application/vnd.openxmlformats-officedocument.presentationml.notesSlide+xml"/>
  <Override PartName="/ppt/tags/tag43.xml" ContentType="application/vnd.openxmlformats-officedocument.presentationml.tags+xml"/>
  <Override PartName="/ppt/notesSlides/notesSlide42.xml" ContentType="application/vnd.openxmlformats-officedocument.presentationml.notesSlide+xml"/>
  <Override PartName="/ppt/tags/tag44.xml" ContentType="application/vnd.openxmlformats-officedocument.presentationml.tags+xml"/>
  <Override PartName="/ppt/notesSlides/notesSlide43.xml" ContentType="application/vnd.openxmlformats-officedocument.presentationml.notesSlide+xml"/>
  <Override PartName="/ppt/tags/tag45.xml" ContentType="application/vnd.openxmlformats-officedocument.presentationml.tags+xml"/>
  <Override PartName="/ppt/notesSlides/notesSlide44.xml" ContentType="application/vnd.openxmlformats-officedocument.presentationml.notesSlide+xml"/>
  <Override PartName="/ppt/tags/tag46.xml" ContentType="application/vnd.openxmlformats-officedocument.presentationml.tags+xml"/>
  <Override PartName="/ppt/notesSlides/notesSlide45.xml" ContentType="application/vnd.openxmlformats-officedocument.presentationml.notesSlide+xml"/>
  <Override PartName="/ppt/tags/tag47.xml" ContentType="application/vnd.openxmlformats-officedocument.presentationml.tags+xml"/>
  <Override PartName="/ppt/notesSlides/notesSlide46.xml" ContentType="application/vnd.openxmlformats-officedocument.presentationml.notesSlide+xml"/>
  <Override PartName="/ppt/tags/tag48.xml" ContentType="application/vnd.openxmlformats-officedocument.presentationml.tags+xml"/>
  <Override PartName="/ppt/notesSlides/notesSlide47.xml" ContentType="application/vnd.openxmlformats-officedocument.presentationml.notesSlide+xml"/>
  <Override PartName="/ppt/tags/tag49.xml" ContentType="application/vnd.openxmlformats-officedocument.presentationml.tags+xml"/>
  <Override PartName="/ppt/notesSlides/notesSlide48.xml" ContentType="application/vnd.openxmlformats-officedocument.presentationml.notesSlide+xml"/>
  <Override PartName="/ppt/tags/tag50.xml" ContentType="application/vnd.openxmlformats-officedocument.presentationml.tags+xml"/>
  <Override PartName="/ppt/notesSlides/notesSlide49.xml" ContentType="application/vnd.openxmlformats-officedocument.presentationml.notesSlide+xml"/>
  <Override PartName="/ppt/tags/tag51.xml" ContentType="application/vnd.openxmlformats-officedocument.presentationml.tags+xml"/>
  <Override PartName="/ppt/notesSlides/notesSlide50.xml" ContentType="application/vnd.openxmlformats-officedocument.presentationml.notesSlide+xml"/>
  <Override PartName="/ppt/tags/tag52.xml" ContentType="application/vnd.openxmlformats-officedocument.presentationml.tags+xml"/>
  <Override PartName="/ppt/notesSlides/notesSlide51.xml" ContentType="application/vnd.openxmlformats-officedocument.presentationml.notesSlide+xml"/>
  <Override PartName="/ppt/tags/tag53.xml" ContentType="application/vnd.openxmlformats-officedocument.presentationml.tags+xml"/>
  <Override PartName="/ppt/notesSlides/notesSlide52.xml" ContentType="application/vnd.openxmlformats-officedocument.presentationml.notesSlide+xml"/>
  <Override PartName="/ppt/tags/tag54.xml" ContentType="application/vnd.openxmlformats-officedocument.presentationml.tags+xml"/>
  <Override PartName="/ppt/notesSlides/notesSlide53.xml" ContentType="application/vnd.openxmlformats-officedocument.presentationml.notesSlide+xml"/>
  <Override PartName="/ppt/tags/tag55.xml" ContentType="application/vnd.openxmlformats-officedocument.presentationml.tags+xml"/>
  <Override PartName="/ppt/notesSlides/notesSlide54.xml" ContentType="application/vnd.openxmlformats-officedocument.presentationml.notesSlide+xml"/>
  <Override PartName="/ppt/tags/tag56.xml" ContentType="application/vnd.openxmlformats-officedocument.presentationml.tags+xml"/>
  <Override PartName="/ppt/notesSlides/notesSlide55.xml" ContentType="application/vnd.openxmlformats-officedocument.presentationml.notesSlide+xml"/>
  <Override PartName="/ppt/tags/tag57.xml" ContentType="application/vnd.openxmlformats-officedocument.presentationml.tags+xml"/>
  <Override PartName="/ppt/notesSlides/notesSlide56.xml" ContentType="application/vnd.openxmlformats-officedocument.presentationml.notesSlide+xml"/>
  <Override PartName="/ppt/tags/tag58.xml" ContentType="application/vnd.openxmlformats-officedocument.presentationml.tags+xml"/>
  <Override PartName="/ppt/notesSlides/notesSlide57.xml" ContentType="application/vnd.openxmlformats-officedocument.presentationml.notesSlide+xml"/>
  <Override PartName="/ppt/tags/tag59.xml" ContentType="application/vnd.openxmlformats-officedocument.presentationml.tags+xml"/>
  <Override PartName="/ppt/notesSlides/notesSlide58.xml" ContentType="application/vnd.openxmlformats-officedocument.presentationml.notesSlide+xml"/>
  <Override PartName="/ppt/tags/tag60.xml" ContentType="application/vnd.openxmlformats-officedocument.presentationml.tags+xml"/>
  <Override PartName="/ppt/notesSlides/notesSlide59.xml" ContentType="application/vnd.openxmlformats-officedocument.presentationml.notesSlide+xml"/>
  <Override PartName="/ppt/tags/tag61.xml" ContentType="application/vnd.openxmlformats-officedocument.presentationml.tags+xml"/>
  <Override PartName="/ppt/notesSlides/notesSlide60.xml" ContentType="application/vnd.openxmlformats-officedocument.presentationml.notesSlide+xml"/>
  <Override PartName="/ppt/tags/tag62.xml" ContentType="application/vnd.openxmlformats-officedocument.presentationml.tags+xml"/>
  <Override PartName="/ppt/notesSlides/notesSlide61.xml" ContentType="application/vnd.openxmlformats-officedocument.presentationml.notesSlide+xml"/>
  <Override PartName="/ppt/tags/tag63.xml" ContentType="application/vnd.openxmlformats-officedocument.presentationml.tags+xml"/>
  <Override PartName="/ppt/notesSlides/notesSlide62.xml" ContentType="application/vnd.openxmlformats-officedocument.presentationml.notesSlide+xml"/>
  <Override PartName="/ppt/tags/tag64.xml" ContentType="application/vnd.openxmlformats-officedocument.presentationml.tags+xml"/>
  <Override PartName="/ppt/notesSlides/notesSlide63.xml" ContentType="application/vnd.openxmlformats-officedocument.presentationml.notesSlide+xml"/>
  <Override PartName="/ppt/tags/tag65.xml" ContentType="application/vnd.openxmlformats-officedocument.presentationml.tags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411" r:id="rId3"/>
    <p:sldId id="412" r:id="rId4"/>
    <p:sldId id="413" r:id="rId5"/>
    <p:sldId id="414" r:id="rId6"/>
    <p:sldId id="415" r:id="rId7"/>
    <p:sldId id="321" r:id="rId8"/>
    <p:sldId id="416" r:id="rId9"/>
    <p:sldId id="417" r:id="rId10"/>
    <p:sldId id="418" r:id="rId11"/>
    <p:sldId id="282" r:id="rId12"/>
    <p:sldId id="419" r:id="rId13"/>
    <p:sldId id="420" r:id="rId14"/>
    <p:sldId id="421" r:id="rId15"/>
    <p:sldId id="422" r:id="rId16"/>
    <p:sldId id="423" r:id="rId17"/>
    <p:sldId id="397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31" r:id="rId26"/>
    <p:sldId id="432" r:id="rId27"/>
    <p:sldId id="433" r:id="rId28"/>
    <p:sldId id="434" r:id="rId29"/>
    <p:sldId id="435" r:id="rId30"/>
    <p:sldId id="410" r:id="rId31"/>
    <p:sldId id="436" r:id="rId32"/>
    <p:sldId id="437" r:id="rId33"/>
    <p:sldId id="438" r:id="rId34"/>
    <p:sldId id="439" r:id="rId35"/>
    <p:sldId id="440" r:id="rId36"/>
    <p:sldId id="441" r:id="rId37"/>
    <p:sldId id="442" r:id="rId38"/>
    <p:sldId id="443" r:id="rId39"/>
    <p:sldId id="448" r:id="rId40"/>
    <p:sldId id="445" r:id="rId41"/>
    <p:sldId id="446" r:id="rId42"/>
    <p:sldId id="447" r:id="rId43"/>
    <p:sldId id="449" r:id="rId44"/>
    <p:sldId id="450" r:id="rId45"/>
    <p:sldId id="451" r:id="rId46"/>
    <p:sldId id="452" r:id="rId47"/>
    <p:sldId id="453" r:id="rId48"/>
    <p:sldId id="454" r:id="rId49"/>
    <p:sldId id="455" r:id="rId50"/>
    <p:sldId id="456" r:id="rId51"/>
    <p:sldId id="457" r:id="rId52"/>
    <p:sldId id="458" r:id="rId53"/>
    <p:sldId id="459" r:id="rId54"/>
    <p:sldId id="460" r:id="rId55"/>
    <p:sldId id="461" r:id="rId56"/>
    <p:sldId id="463" r:id="rId57"/>
    <p:sldId id="464" r:id="rId58"/>
    <p:sldId id="465" r:id="rId59"/>
    <p:sldId id="466" r:id="rId60"/>
    <p:sldId id="467" r:id="rId61"/>
    <p:sldId id="468" r:id="rId62"/>
    <p:sldId id="469" r:id="rId63"/>
    <p:sldId id="470" r:id="rId64"/>
    <p:sldId id="471" r:id="rId65"/>
  </p:sldIdLst>
  <p:sldSz cx="12192000" cy="6858000"/>
  <p:notesSz cx="6858000" cy="9144000"/>
  <p:custDataLst>
    <p:tags r:id="rId6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bik, Gabriel" initials="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CCFFFF"/>
    <a:srgbClr val="FFFFCC"/>
    <a:srgbClr val="0000FF"/>
    <a:srgbClr val="33CC33"/>
    <a:srgbClr val="CC0066"/>
    <a:srgbClr val="FF99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 autoAdjust="0"/>
    <p:restoredTop sz="82789" autoAdjust="0"/>
  </p:normalViewPr>
  <p:slideViewPr>
    <p:cSldViewPr snapToGrid="0" snapToObjects="1">
      <p:cViewPr varScale="1">
        <p:scale>
          <a:sx n="105" d="100"/>
          <a:sy n="105" d="100"/>
        </p:scale>
        <p:origin x="156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014743151076299"/>
          <c:y val="0.12763186670493801"/>
          <c:w val="0.42903379658323498"/>
          <c:h val="0.8723681332950620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IP Addresses (1024 total IPs)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c:spPr>
          <c:dPt>
            <c:idx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bg2">
                    <a:lumMod val="1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59E-4AD6-B908-E75A074D8A75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bg2">
                    <a:lumMod val="1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59E-4AD6-B908-E75A074D8A75}"/>
              </c:ext>
            </c:extLst>
          </c:dPt>
          <c:dPt>
            <c:idx val="2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bg2">
                    <a:lumMod val="1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59E-4AD6-B908-E75A074D8A75}"/>
              </c:ext>
            </c:extLst>
          </c:dPt>
          <c:dPt>
            <c:idx val="3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bg2">
                    <a:lumMod val="1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59E-4AD6-B908-E75A074D8A75}"/>
              </c:ext>
            </c:extLst>
          </c:dPt>
          <c:dLbls>
            <c:dLbl>
              <c:idx val="0"/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59E-4AD6-B908-E75A074D8A75}"/>
                </c:ext>
              </c:extLst>
            </c:dLbl>
            <c:dLbl>
              <c:idx val="1"/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59E-4AD6-B908-E75A074D8A75}"/>
                </c:ext>
              </c:extLst>
            </c:dLbl>
            <c:dLbl>
              <c:idx val="2"/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59E-4AD6-B908-E75A074D8A75}"/>
                </c:ext>
              </c:extLst>
            </c:dLbl>
            <c:dLbl>
              <c:idx val="3"/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59E-4AD6-B908-E75A074D8A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mazon Ember Medium" panose="020B0603020204030204" pitchFamily="34" charset="0"/>
                    <a:ea typeface="Amazon Ember Medium" panose="020B0603020204030204" pitchFamily="34" charset="0"/>
                    <a:cs typeface="Amazon Ember Medium" panose="020B0603020204030204" pitchFamily="34" charset="0"/>
                  </a:defRPr>
                </a:pPr>
                <a:endParaRPr lang="ko-Kore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Subnet 1</c:v>
                </c:pt>
                <c:pt idx="1">
                  <c:v>Subnet 2</c:v>
                </c:pt>
                <c:pt idx="2">
                  <c:v>Subnet 3</c:v>
                </c:pt>
                <c:pt idx="3">
                  <c:v>Subnet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251</c:v>
                </c:pt>
                <c:pt idx="1">
                  <c:v>251</c:v>
                </c:pt>
                <c:pt idx="2">
                  <c:v>251</c:v>
                </c:pt>
                <c:pt idx="3">
                  <c:v>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59E-4AD6-B908-E75A074D8A7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7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5A0912-B829-4578-A995-02F403CE9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99EF1-DE85-4340-A7B5-DBE6D83AC4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753F471E-33D7-42C7-8A3D-023C095F22CE}" type="datetimeFigureOut">
              <a:rPr lang="en-US" altLang="ko-KR"/>
              <a:pPr>
                <a:defRPr/>
              </a:pPr>
              <a:t>5/30/22</a:t>
            </a:fld>
            <a:endParaRPr lang="en-US" altLang="ko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C8B33-E45B-4840-9C4A-E8AE9380B2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837CC-0D2C-4A26-A7CE-FC75D34F09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5EC42EF3-D494-4D62-B6E3-EC49D7D00C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80251D-1DAB-41B9-A2D3-AAD0C44655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2D9A0-3764-443F-914F-B5349A18695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80D2D80E-C28B-4AA9-8D67-00AC72876BD9}" type="datetimeFigureOut">
              <a:rPr lang="en-US" altLang="ko-KR"/>
              <a:pPr>
                <a:defRPr/>
              </a:pPr>
              <a:t>5/30/22</a:t>
            </a:fld>
            <a:endParaRPr lang="en-US" altLang="ko-KR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9FF5964-99F8-4520-9186-2E985CD7E0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336052C-1CC7-446C-B4AE-F5674FC26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7808E-B299-4D89-8914-642AC66707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ws.amazon.com/AmazonVPC/latest/UserGuide/VPC_Networking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bout-aws/sustainability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ighscalability.com/latency-everywhere-and-it-costs-you-sales-how-crush-i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ws.amazon.com/AmazonVPC/latest/PeeringGuide/peering-sceconfigurations.html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ws.amazon.com/AmazonVPC/latest/UserGuide/VPC_VPN.html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directconnect/details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71B0B316-BE62-435C-A5E0-BBCDA2C972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49E6910D-0F30-4824-A90A-8CDFBBA26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20E9F631-4373-4B55-992C-6A44602195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CF28AE35-05EA-4BE3-AE53-8B82B73366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Amazon EC2 </a:t>
            </a:r>
            <a:r>
              <a:rPr lang="ko-KR" altLang="en-US">
                <a:solidFill>
                  <a:srgbClr val="000000"/>
                </a:solidFill>
              </a:rPr>
              <a:t>스팟 인스턴스는 가용 영역에 따라 요금이 책정되므로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가격 변동 시 최적의 가격을 받도록 </a:t>
            </a:r>
            <a:r>
              <a:rPr lang="en-US" altLang="ko-KR">
                <a:solidFill>
                  <a:srgbClr val="000000"/>
                </a:solidFill>
              </a:rPr>
              <a:t>2</a:t>
            </a:r>
            <a:r>
              <a:rPr lang="ko-KR" altLang="en-US">
                <a:solidFill>
                  <a:srgbClr val="000000"/>
                </a:solidFill>
              </a:rPr>
              <a:t>개의 가용 영역을 활용할 수 있습니다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DE718437-5AC9-4FC1-88F2-42703BDC03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18F843B5-6E65-48BD-B1DB-97C2416F4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7ECB488A-99A3-4E6A-9CED-AACD7D4772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308B6693-DE86-4F41-B830-AFFD34DE9B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단일 </a:t>
            </a:r>
            <a:r>
              <a:rPr lang="en-US" altLang="ko-KR">
                <a:solidFill>
                  <a:srgbClr val="000000"/>
                </a:solidFill>
              </a:rPr>
              <a:t>VPC </a:t>
            </a:r>
            <a:r>
              <a:rPr lang="ko-KR" altLang="en-US">
                <a:solidFill>
                  <a:srgbClr val="000000"/>
                </a:solidFill>
              </a:rPr>
              <a:t>환경이 여러 </a:t>
            </a: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에 걸쳐 분산된 환경보다 지연 시간이 짧으므로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고성능 컴퓨팅 환경은 전적으로 단일 </a:t>
            </a:r>
            <a:r>
              <a:rPr lang="en-US" altLang="ko-KR">
                <a:solidFill>
                  <a:srgbClr val="000000"/>
                </a:solidFill>
              </a:rPr>
              <a:t>VPC </a:t>
            </a:r>
            <a:r>
              <a:rPr lang="ko-KR" altLang="en-US">
                <a:solidFill>
                  <a:srgbClr val="000000"/>
                </a:solidFill>
              </a:rPr>
              <a:t>내에서 가장 잘 작동할 수 있습니다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자격 증명 관리 환경은 최적의 보안을 위해 하나의 </a:t>
            </a: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로 제한되는 것이 좋을 수 있습니다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작은 팀이 지원하는 소규모 애플리케이션은 하나의 </a:t>
            </a: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를 사용하는 것이 가장 간편할 수 있습니다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6BEE5140-A777-4660-83CE-FAC040F849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03AE70C4-9EE6-4D9A-919C-C0EE877ED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1E1B0B60-A103-4F4E-BA35-2373B9F078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50C6098D-7E2A-49C6-B62B-723D8E97F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2" defTabSz="457200" eaLnBrk="1" hangingPunct="1">
              <a:spcBef>
                <a:spcPct val="0"/>
              </a:spcBef>
              <a:spcAft>
                <a:spcPts val="600"/>
              </a:spcAft>
            </a:pPr>
            <a:r>
              <a:rPr lang="ko-KR" altLang="en-US">
                <a:solidFill>
                  <a:srgbClr val="000000"/>
                </a:solidFill>
              </a:rPr>
              <a:t>다중 </a:t>
            </a:r>
            <a:r>
              <a:rPr lang="en-US" altLang="ko-KR">
                <a:solidFill>
                  <a:srgbClr val="000000"/>
                </a:solidFill>
              </a:rPr>
              <a:t>VPC </a:t>
            </a:r>
            <a:r>
              <a:rPr lang="ko-KR" altLang="en-US">
                <a:solidFill>
                  <a:srgbClr val="000000"/>
                </a:solidFill>
              </a:rPr>
              <a:t>패턴은 각 애플리케이션 환경의 모든 리소스 프로비저닝 및 관리를 완전히 제어하는 단일 팀 또는 조직에 적합합니다</a:t>
            </a:r>
            <a:r>
              <a:rPr lang="en-US" altLang="ko-KR">
                <a:solidFill>
                  <a:srgbClr val="000000"/>
                </a:solidFill>
              </a:rPr>
              <a:t>.  </a:t>
            </a:r>
            <a:r>
              <a:rPr lang="ko-KR" altLang="en-US">
                <a:solidFill>
                  <a:srgbClr val="000000"/>
                </a:solidFill>
              </a:rPr>
              <a:t>예를 들어 대규모 전자 상거래 애플리케이션을 개발하는 단일 팀은 개발자가 개발</a:t>
            </a:r>
            <a:r>
              <a:rPr lang="en-US" altLang="ko-KR">
                <a:solidFill>
                  <a:srgbClr val="000000"/>
                </a:solidFill>
              </a:rPr>
              <a:t>/</a:t>
            </a:r>
            <a:r>
              <a:rPr lang="ko-KR" altLang="en-US">
                <a:solidFill>
                  <a:srgbClr val="000000"/>
                </a:solidFill>
              </a:rPr>
              <a:t>프로덕션 환경에 대한 전체 액세스 권한이 있을 때 이 패턴을 사용할 수 있습니다</a:t>
            </a:r>
            <a:r>
              <a:rPr lang="en-US" altLang="ko-KR">
                <a:solidFill>
                  <a:srgbClr val="000000"/>
                </a:solidFill>
              </a:rPr>
              <a:t>.  </a:t>
            </a:r>
            <a:r>
              <a:rPr lang="ko-KR" altLang="en-US">
                <a:solidFill>
                  <a:srgbClr val="000000"/>
                </a:solidFill>
              </a:rPr>
              <a:t>또한 테스트</a:t>
            </a:r>
            <a:r>
              <a:rPr lang="en-US" altLang="ko-KR">
                <a:solidFill>
                  <a:srgbClr val="000000"/>
                </a:solidFill>
              </a:rPr>
              <a:t>/</a:t>
            </a:r>
            <a:r>
              <a:rPr lang="ko-KR" altLang="en-US">
                <a:solidFill>
                  <a:srgbClr val="000000"/>
                </a:solidFill>
              </a:rPr>
              <a:t>프로덕션의 모든 리소스를 관리하는 관리형 서비스 공급자</a:t>
            </a:r>
            <a:r>
              <a:rPr lang="en-US" altLang="ko-KR">
                <a:solidFill>
                  <a:srgbClr val="000000"/>
                </a:solidFill>
              </a:rPr>
              <a:t>(MSP)</a:t>
            </a:r>
            <a:r>
              <a:rPr lang="ko-KR" altLang="en-US">
                <a:solidFill>
                  <a:srgbClr val="000000"/>
                </a:solidFill>
              </a:rPr>
              <a:t>의 경우 이 패턴이 매우 일반적입니다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5654F0AC-57D1-4FD2-9F4D-454763614B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70BF68C4-8C26-439B-8628-BDF126BF42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2" defTabSz="457200" eaLnBrk="1" hangingPunct="1">
              <a:spcBef>
                <a:spcPct val="0"/>
              </a:spcBef>
              <a:spcAft>
                <a:spcPts val="600"/>
              </a:spcAft>
            </a:pPr>
            <a:r>
              <a:rPr lang="ko-KR" altLang="en-US">
                <a:solidFill>
                  <a:srgbClr val="000000"/>
                </a:solidFill>
              </a:rPr>
              <a:t>다중 계정 패턴은 배포하는 애플리케이션을 여러 팀에서 관리하는 엔터프라이즈 고객 또는 조직에 가장 적합합니다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예를 들어 </a:t>
            </a:r>
            <a:r>
              <a:rPr lang="en-US" altLang="ko-KR">
                <a:solidFill>
                  <a:srgbClr val="000000"/>
                </a:solidFill>
              </a:rPr>
              <a:t>2</a:t>
            </a:r>
            <a:r>
              <a:rPr lang="ko-KR" altLang="en-US">
                <a:solidFill>
                  <a:srgbClr val="000000"/>
                </a:solidFill>
              </a:rPr>
              <a:t>개 이상의 팀을 지원하는 조직은 이 패턴을 사용하여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개발 환경 리소스에는 전체 액세스 권한이 있지만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프로덕션 환경 리소스에는 제한된 액세스 또는 전혀 액세스 권한이 없는 개발자를 지원할 수 있습니다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B398A32A-DCB2-46BE-B983-30D572843A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F1E44D67-3398-4250-B59D-39BE082415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EC2 </a:t>
            </a:r>
            <a:r>
              <a:rPr lang="ko-KR" altLang="en-US">
                <a:solidFill>
                  <a:srgbClr val="000000"/>
                </a:solidFill>
              </a:rPr>
              <a:t>인스턴스가 퍼블릭 </a:t>
            </a:r>
            <a:r>
              <a:rPr lang="en-US" altLang="ko-KR">
                <a:solidFill>
                  <a:srgbClr val="000000"/>
                </a:solidFill>
              </a:rPr>
              <a:t>IP </a:t>
            </a:r>
            <a:r>
              <a:rPr lang="ko-KR" altLang="en-US">
                <a:solidFill>
                  <a:srgbClr val="000000"/>
                </a:solidFill>
              </a:rPr>
              <a:t>주소로 구성된 경우에도 </a:t>
            </a:r>
            <a:r>
              <a:rPr lang="en-US" altLang="ko-KR">
                <a:solidFill>
                  <a:srgbClr val="000000"/>
                </a:solidFill>
              </a:rPr>
              <a:t>AWS </a:t>
            </a:r>
            <a:r>
              <a:rPr lang="ko-KR" altLang="en-US">
                <a:solidFill>
                  <a:srgbClr val="000000"/>
                </a:solidFill>
              </a:rPr>
              <a:t>리전 간 네트워크 트래픽은 기본적으로 </a:t>
            </a:r>
            <a:r>
              <a:rPr lang="en-US" altLang="ko-KR">
                <a:solidFill>
                  <a:srgbClr val="000000"/>
                </a:solidFill>
              </a:rPr>
              <a:t>AWS </a:t>
            </a:r>
            <a:r>
              <a:rPr lang="ko-KR" altLang="en-US">
                <a:solidFill>
                  <a:srgbClr val="000000"/>
                </a:solidFill>
              </a:rPr>
              <a:t>글로벌 네트워크 백본을 통과합니다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따라서 인터넷 기반 연결보다 더 일관되고 지연 시간은 더 짧은 네트워크 연결성을 제공합니다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VPC </a:t>
            </a:r>
            <a:r>
              <a:rPr lang="ko-KR" altLang="en-US">
                <a:solidFill>
                  <a:srgbClr val="000000"/>
                </a:solidFill>
              </a:rPr>
              <a:t>엔드포인트를 사용하면 인터넷</a:t>
            </a:r>
            <a:r>
              <a:rPr lang="en-US" altLang="ko-KR">
                <a:solidFill>
                  <a:srgbClr val="000000"/>
                </a:solidFill>
              </a:rPr>
              <a:t>, NAT </a:t>
            </a:r>
            <a:r>
              <a:rPr lang="ko-KR" altLang="en-US">
                <a:solidFill>
                  <a:srgbClr val="000000"/>
                </a:solidFill>
              </a:rPr>
              <a:t>디바이스</a:t>
            </a:r>
            <a:r>
              <a:rPr lang="en-US" altLang="ko-KR">
                <a:solidFill>
                  <a:srgbClr val="000000"/>
                </a:solidFill>
              </a:rPr>
              <a:t>, VPN </a:t>
            </a:r>
            <a:r>
              <a:rPr lang="ko-KR" altLang="en-US">
                <a:solidFill>
                  <a:srgbClr val="000000"/>
                </a:solidFill>
              </a:rPr>
              <a:t>연결 또는 </a:t>
            </a:r>
            <a:r>
              <a:rPr lang="en-US" altLang="ko-KR">
                <a:solidFill>
                  <a:srgbClr val="000000"/>
                </a:solidFill>
              </a:rPr>
              <a:t>AWS Direct Connect</a:t>
            </a:r>
            <a:r>
              <a:rPr lang="ko-KR" altLang="en-US">
                <a:solidFill>
                  <a:srgbClr val="000000"/>
                </a:solidFill>
              </a:rPr>
              <a:t>를 통한 액세스를 요구하지 않아도 </a:t>
            </a: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와 다른 </a:t>
            </a:r>
            <a:r>
              <a:rPr lang="en-US" altLang="ko-KR">
                <a:solidFill>
                  <a:srgbClr val="000000"/>
                </a:solidFill>
              </a:rPr>
              <a:t>AWS </a:t>
            </a:r>
            <a:r>
              <a:rPr lang="ko-KR" altLang="en-US">
                <a:solidFill>
                  <a:srgbClr val="000000"/>
                </a:solidFill>
              </a:rPr>
              <a:t>서비스 사이에 프라이빗 연결을 생성할 수 있습니다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자세한 내용은 </a:t>
            </a:r>
            <a:r>
              <a:rPr lang="en-US" altLang="ko-KR">
                <a:solidFill>
                  <a:srgbClr val="000000"/>
                </a:solidFill>
                <a:hlinkClick r:id="rId3"/>
              </a:rPr>
              <a:t>http://docs.aws.amazon.com/AmazonVPC/latest/UserGuide/VPC_Networking.html</a:t>
            </a:r>
            <a:r>
              <a:rPr lang="ko-KR" altLang="en-US">
                <a:solidFill>
                  <a:srgbClr val="000000"/>
                </a:solidFill>
              </a:rPr>
              <a:t>을 참조하십시오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BA35DDB9-8662-42D0-978E-C2449A51B8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5ED1CAAD-5F90-4E1C-96AF-F6589B9C2B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F6CB1538-003A-4769-940C-AE25DA9DC3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BA9767F5-4275-4E3B-B0B0-17B44B4288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253E5C27-6996-43B3-9B03-90AB48A68F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B0819AF8-0DB0-49EF-B61C-FE01AAB01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1FEB4498-B246-4459-A886-91C3BF7D19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94F2E0D9-FFC8-4363-8F0C-86456EC84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0C54BD02-F9C3-4395-9531-771A3467B9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D8C8765B-9C12-4047-9171-54113B49C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283E3A47-B658-492D-A0DB-B370BD9AF7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A58C30AD-777D-46C9-9845-8C072D0D4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F024A022-7D56-4598-A048-A6F817D1F1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1C61E277-5186-4DC6-B62C-6177CCF628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3E658AC7-039E-4874-90D9-944C689BFA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AD4AEBFD-4536-491E-9F06-80DC87221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937092B7-7FD8-4DD3-8F98-FC69B1701E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9F1E9013-A024-4A80-A293-3B0E009AD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각 서브넷 </a:t>
            </a:r>
            <a:r>
              <a:rPr lang="en-US" altLang="ko-KR">
                <a:solidFill>
                  <a:srgbClr val="000000"/>
                </a:solidFill>
              </a:rPr>
              <a:t>CIDR </a:t>
            </a:r>
            <a:r>
              <a:rPr lang="ko-KR" altLang="en-US">
                <a:solidFill>
                  <a:srgbClr val="000000"/>
                </a:solidFill>
              </a:rPr>
              <a:t>블록에서 처음 </a:t>
            </a:r>
            <a:r>
              <a:rPr lang="en-US" altLang="ko-KR">
                <a:solidFill>
                  <a:srgbClr val="000000"/>
                </a:solidFill>
              </a:rPr>
              <a:t>4</a:t>
            </a:r>
            <a:r>
              <a:rPr lang="ko-KR" altLang="en-US">
                <a:solidFill>
                  <a:srgbClr val="000000"/>
                </a:solidFill>
              </a:rPr>
              <a:t>개의 </a:t>
            </a:r>
            <a:r>
              <a:rPr lang="en-US" altLang="ko-KR">
                <a:solidFill>
                  <a:srgbClr val="000000"/>
                </a:solidFill>
              </a:rPr>
              <a:t>IP </a:t>
            </a:r>
            <a:r>
              <a:rPr lang="ko-KR" altLang="en-US">
                <a:solidFill>
                  <a:srgbClr val="000000"/>
                </a:solidFill>
              </a:rPr>
              <a:t>주소와 마지막 </a:t>
            </a:r>
            <a:r>
              <a:rPr lang="en-US" altLang="ko-KR">
                <a:solidFill>
                  <a:srgbClr val="000000"/>
                </a:solidFill>
              </a:rPr>
              <a:t>IP </a:t>
            </a:r>
            <a:r>
              <a:rPr lang="ko-KR" altLang="en-US">
                <a:solidFill>
                  <a:srgbClr val="000000"/>
                </a:solidFill>
              </a:rPr>
              <a:t>주소는 고객이 사용할 수 없으며 인스턴스에 할당할 수 없습니다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예를 들어 </a:t>
            </a:r>
            <a:r>
              <a:rPr lang="en-US" altLang="ko-KR">
                <a:solidFill>
                  <a:srgbClr val="000000"/>
                </a:solidFill>
              </a:rPr>
              <a:t>CIDR </a:t>
            </a:r>
            <a:r>
              <a:rPr lang="ko-KR" altLang="en-US">
                <a:solidFill>
                  <a:srgbClr val="000000"/>
                </a:solidFill>
              </a:rPr>
              <a:t>블록이 </a:t>
            </a:r>
            <a:r>
              <a:rPr lang="en-US" altLang="ko-KR">
                <a:solidFill>
                  <a:srgbClr val="000000"/>
                </a:solidFill>
              </a:rPr>
              <a:t>10.0.0.0/24</a:t>
            </a:r>
            <a:r>
              <a:rPr lang="ko-KR" altLang="en-US">
                <a:solidFill>
                  <a:srgbClr val="000000"/>
                </a:solidFill>
              </a:rPr>
              <a:t>인 서브넷에서 다음 </a:t>
            </a:r>
            <a:r>
              <a:rPr lang="en-US" altLang="ko-KR">
                <a:solidFill>
                  <a:srgbClr val="000000"/>
                </a:solidFill>
              </a:rPr>
              <a:t>5</a:t>
            </a:r>
            <a:r>
              <a:rPr lang="ko-KR" altLang="en-US">
                <a:solidFill>
                  <a:srgbClr val="000000"/>
                </a:solidFill>
              </a:rPr>
              <a:t>개의 </a:t>
            </a:r>
            <a:r>
              <a:rPr lang="en-US" altLang="ko-KR">
                <a:solidFill>
                  <a:srgbClr val="000000"/>
                </a:solidFill>
              </a:rPr>
              <a:t>IP </a:t>
            </a:r>
            <a:r>
              <a:rPr lang="ko-KR" altLang="en-US">
                <a:solidFill>
                  <a:srgbClr val="000000"/>
                </a:solidFill>
              </a:rPr>
              <a:t>주소는 예약되어 있습니다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ko-KR">
                <a:solidFill>
                  <a:srgbClr val="000000"/>
                </a:solidFill>
              </a:rPr>
              <a:t>10.0.0.0: </a:t>
            </a:r>
            <a:r>
              <a:rPr lang="ko-KR" altLang="en-US">
                <a:solidFill>
                  <a:srgbClr val="000000"/>
                </a:solidFill>
              </a:rPr>
              <a:t>네트워크 주소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ko-KR">
                <a:solidFill>
                  <a:srgbClr val="000000"/>
                </a:solidFill>
              </a:rPr>
              <a:t>10.0.0.1: AWS</a:t>
            </a:r>
            <a:r>
              <a:rPr lang="ko-KR" altLang="en-US">
                <a:solidFill>
                  <a:srgbClr val="000000"/>
                </a:solidFill>
              </a:rPr>
              <a:t>에서 </a:t>
            </a:r>
            <a:r>
              <a:rPr lang="en-US" altLang="ko-KR">
                <a:solidFill>
                  <a:srgbClr val="000000"/>
                </a:solidFill>
              </a:rPr>
              <a:t>VPC </a:t>
            </a:r>
            <a:r>
              <a:rPr lang="ko-KR" altLang="en-US">
                <a:solidFill>
                  <a:srgbClr val="000000"/>
                </a:solidFill>
              </a:rPr>
              <a:t>라우터용으로 예약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ko-KR">
                <a:solidFill>
                  <a:srgbClr val="000000"/>
                </a:solidFill>
              </a:rPr>
              <a:t>10.0.0.2: AWS</a:t>
            </a:r>
            <a:r>
              <a:rPr lang="ko-KR" altLang="en-US">
                <a:solidFill>
                  <a:srgbClr val="000000"/>
                </a:solidFill>
              </a:rPr>
              <a:t>에서 </a:t>
            </a:r>
            <a:r>
              <a:rPr lang="en-US" altLang="ko-KR">
                <a:solidFill>
                  <a:srgbClr val="000000"/>
                </a:solidFill>
              </a:rPr>
              <a:t>Amazon </a:t>
            </a:r>
            <a:r>
              <a:rPr lang="ko-KR" altLang="en-US">
                <a:solidFill>
                  <a:srgbClr val="000000"/>
                </a:solidFill>
              </a:rPr>
              <a:t>제공 </a:t>
            </a:r>
            <a:r>
              <a:rPr lang="en-US" altLang="ko-KR">
                <a:solidFill>
                  <a:srgbClr val="000000"/>
                </a:solidFill>
              </a:rPr>
              <a:t>DNS</a:t>
            </a:r>
            <a:r>
              <a:rPr lang="ko-KR" altLang="en-US">
                <a:solidFill>
                  <a:srgbClr val="000000"/>
                </a:solidFill>
              </a:rPr>
              <a:t>에 매핑하기 위해 예약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ko-KR">
                <a:solidFill>
                  <a:srgbClr val="000000"/>
                </a:solidFill>
              </a:rPr>
              <a:t>10.0.0.3: </a:t>
            </a:r>
            <a:r>
              <a:rPr lang="ko-KR" altLang="en-US">
                <a:solidFill>
                  <a:srgbClr val="000000"/>
                </a:solidFill>
              </a:rPr>
              <a:t>차후 사용을 위해 </a:t>
            </a:r>
            <a:r>
              <a:rPr lang="en-US" altLang="ko-KR">
                <a:solidFill>
                  <a:srgbClr val="000000"/>
                </a:solidFill>
              </a:rPr>
              <a:t>AWS</a:t>
            </a:r>
            <a:r>
              <a:rPr lang="ko-KR" altLang="en-US">
                <a:solidFill>
                  <a:srgbClr val="000000"/>
                </a:solidFill>
              </a:rPr>
              <a:t>에서 예약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ko-KR">
                <a:solidFill>
                  <a:srgbClr val="000000"/>
                </a:solidFill>
              </a:rPr>
              <a:t>10.0.0.255: </a:t>
            </a:r>
            <a:r>
              <a:rPr lang="ko-KR" altLang="en-US">
                <a:solidFill>
                  <a:srgbClr val="000000"/>
                </a:solidFill>
              </a:rPr>
              <a:t>네트워크 브로드캐스트 주소 </a:t>
            </a:r>
            <a:r>
              <a:rPr lang="en-US" altLang="ko-KR">
                <a:solidFill>
                  <a:srgbClr val="000000"/>
                </a:solidFill>
              </a:rPr>
              <a:t>AWS</a:t>
            </a:r>
            <a:r>
              <a:rPr lang="ko-KR" altLang="en-US">
                <a:solidFill>
                  <a:srgbClr val="000000"/>
                </a:solidFill>
              </a:rPr>
              <a:t>는 </a:t>
            </a: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에서 브로드캐스트를 지원하지 않으므로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이 주소를 예약합니다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C1D45854-F9B8-4DB3-8450-6C8985848F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CAD3A8FC-5CEF-41C9-ABE8-AFF30BF3E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애플리케이션 또는 기능 티어</a:t>
            </a:r>
            <a:r>
              <a:rPr lang="en-US" altLang="ko-KR">
                <a:solidFill>
                  <a:srgbClr val="000000"/>
                </a:solidFill>
              </a:rPr>
              <a:t>(</a:t>
            </a:r>
            <a:r>
              <a:rPr lang="ko-KR" altLang="en-US">
                <a:solidFill>
                  <a:srgbClr val="000000"/>
                </a:solidFill>
              </a:rPr>
              <a:t>웹</a:t>
            </a:r>
            <a:r>
              <a:rPr lang="en-US" altLang="ko-KR">
                <a:solidFill>
                  <a:srgbClr val="000000"/>
                </a:solidFill>
              </a:rPr>
              <a:t>/</a:t>
            </a:r>
            <a:r>
              <a:rPr lang="ko-KR" altLang="en-US">
                <a:solidFill>
                  <a:srgbClr val="000000"/>
                </a:solidFill>
              </a:rPr>
              <a:t>앱</a:t>
            </a:r>
            <a:r>
              <a:rPr lang="en-US" altLang="ko-KR">
                <a:solidFill>
                  <a:srgbClr val="000000"/>
                </a:solidFill>
              </a:rPr>
              <a:t>/</a:t>
            </a:r>
            <a:r>
              <a:rPr lang="ko-KR" altLang="en-US">
                <a:solidFill>
                  <a:srgbClr val="000000"/>
                </a:solidFill>
              </a:rPr>
              <a:t>데이터 등</a:t>
            </a:r>
            <a:r>
              <a:rPr lang="en-US" altLang="ko-KR">
                <a:solidFill>
                  <a:srgbClr val="000000"/>
                </a:solidFill>
              </a:rPr>
              <a:t>)</a:t>
            </a:r>
            <a:r>
              <a:rPr lang="ko-KR" altLang="en-US">
                <a:solidFill>
                  <a:srgbClr val="000000"/>
                </a:solidFill>
              </a:rPr>
              <a:t>를 기준으로 서브넷을 정의하기보다는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인터넷 접근성을 기준으로 서브넷을 구성해야 합니다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이를 통해 퍼블릭 리소스와 프라이빗 리소스 간에 명확한 서브넷 수준의 격리를 정의할 수 있습니다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참고</a:t>
            </a:r>
            <a:r>
              <a:rPr lang="en-US" altLang="ko-KR">
                <a:solidFill>
                  <a:srgbClr val="000000"/>
                </a:solidFill>
              </a:rPr>
              <a:t>: PCI </a:t>
            </a:r>
            <a:r>
              <a:rPr lang="ko-KR" altLang="en-US">
                <a:solidFill>
                  <a:srgbClr val="000000"/>
                </a:solidFill>
              </a:rPr>
              <a:t>규정 준수 등 특정 상황에서 매우 민감한 데이터는 인터넷에 직접 또는 간접적으로 연결될 수 없는 경우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이러한 서브넷을 </a:t>
            </a:r>
            <a:r>
              <a:rPr lang="en-US" altLang="ko-KR">
                <a:solidFill>
                  <a:srgbClr val="000000"/>
                </a:solidFill>
              </a:rPr>
              <a:t>"</a:t>
            </a:r>
            <a:r>
              <a:rPr lang="ko-KR" altLang="en-US">
                <a:solidFill>
                  <a:srgbClr val="000000"/>
                </a:solidFill>
              </a:rPr>
              <a:t>보호된</a:t>
            </a:r>
            <a:r>
              <a:rPr lang="en-US" altLang="ko-KR">
                <a:solidFill>
                  <a:srgbClr val="000000"/>
                </a:solidFill>
              </a:rPr>
              <a:t>" </a:t>
            </a:r>
            <a:r>
              <a:rPr lang="ko-KR" altLang="en-US">
                <a:solidFill>
                  <a:srgbClr val="000000"/>
                </a:solidFill>
              </a:rPr>
              <a:t>서브넷이라고 부릅니다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DC9B1851-3CC2-4E81-9507-676FDEFF10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D65DECE6-89DB-46B3-A0D0-EF3269E696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4338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서브넷은 인터넷 접근성을 정의하는 데 사용되어야 하므로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가용 영역당 </a:t>
            </a:r>
            <a:r>
              <a:rPr lang="en-US" altLang="ko-KR">
                <a:solidFill>
                  <a:srgbClr val="000000"/>
                </a:solidFill>
              </a:rPr>
              <a:t>1</a:t>
            </a:r>
            <a:r>
              <a:rPr lang="ko-KR" altLang="en-US">
                <a:solidFill>
                  <a:srgbClr val="000000"/>
                </a:solidFill>
              </a:rPr>
              <a:t>개의 퍼블릭 서브넷과 </a:t>
            </a:r>
            <a:r>
              <a:rPr lang="en-US" altLang="ko-KR">
                <a:solidFill>
                  <a:srgbClr val="000000"/>
                </a:solidFill>
              </a:rPr>
              <a:t>1</a:t>
            </a:r>
            <a:r>
              <a:rPr lang="ko-KR" altLang="en-US">
                <a:solidFill>
                  <a:srgbClr val="000000"/>
                </a:solidFill>
              </a:rPr>
              <a:t>개의 프라이빗 서브넷보다 더 많은 서브넷을 구성할 이유는 없습니다</a:t>
            </a:r>
            <a:r>
              <a:rPr lang="en-US" altLang="ko-KR">
                <a:solidFill>
                  <a:srgbClr val="000000"/>
                </a:solidFill>
              </a:rPr>
              <a:t>.  </a:t>
            </a:r>
            <a:r>
              <a:rPr lang="ko-KR" altLang="en-US">
                <a:solidFill>
                  <a:srgbClr val="000000"/>
                </a:solidFill>
              </a:rPr>
              <a:t>이러한 환경에서는 인터넷에 직접 액세스해야 하는 모든 리소스</a:t>
            </a:r>
            <a:r>
              <a:rPr lang="en-US" altLang="ko-KR">
                <a:solidFill>
                  <a:srgbClr val="000000"/>
                </a:solidFill>
              </a:rPr>
              <a:t>(</a:t>
            </a:r>
            <a:r>
              <a:rPr lang="ko-KR" altLang="en-US">
                <a:solidFill>
                  <a:srgbClr val="000000"/>
                </a:solidFill>
              </a:rPr>
              <a:t>퍼블릭 로드 밸런서</a:t>
            </a:r>
            <a:r>
              <a:rPr lang="en-US" altLang="ko-KR">
                <a:solidFill>
                  <a:srgbClr val="000000"/>
                </a:solidFill>
              </a:rPr>
              <a:t>, NAT </a:t>
            </a:r>
            <a:r>
              <a:rPr lang="ko-KR" altLang="en-US">
                <a:solidFill>
                  <a:srgbClr val="000000"/>
                </a:solidFill>
              </a:rPr>
              <a:t>인스턴스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배스천 호스트 등</a:t>
            </a:r>
            <a:r>
              <a:rPr lang="en-US" altLang="ko-KR">
                <a:solidFill>
                  <a:srgbClr val="000000"/>
                </a:solidFill>
              </a:rPr>
              <a:t>)</a:t>
            </a:r>
            <a:r>
              <a:rPr lang="ko-KR" altLang="en-US">
                <a:solidFill>
                  <a:srgbClr val="000000"/>
                </a:solidFill>
              </a:rPr>
              <a:t>는 퍼블릭 서브넷으로 가고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모든 다른 인스턴스는 프라이빗 서브넷으로 갑니다</a:t>
            </a:r>
            <a:r>
              <a:rPr lang="en-US" altLang="ko-KR">
                <a:solidFill>
                  <a:srgbClr val="000000"/>
                </a:solidFill>
              </a:rPr>
              <a:t>(</a:t>
            </a:r>
            <a:r>
              <a:rPr lang="ko-KR" altLang="en-US">
                <a:solidFill>
                  <a:srgbClr val="000000"/>
                </a:solidFill>
              </a:rPr>
              <a:t>예외</a:t>
            </a:r>
            <a:r>
              <a:rPr lang="en-US" altLang="ko-KR">
                <a:solidFill>
                  <a:srgbClr val="000000"/>
                </a:solidFill>
              </a:rPr>
              <a:t>: </a:t>
            </a:r>
            <a:r>
              <a:rPr lang="ko-KR" altLang="en-US">
                <a:solidFill>
                  <a:srgbClr val="000000"/>
                </a:solidFill>
              </a:rPr>
              <a:t>직접적 또는 간접적으로도 인터넷에 대한 액세스가 전혀 필요 없는 리소스는 별도의 프라이빗 서브넷으로 갑니다</a:t>
            </a:r>
            <a:r>
              <a:rPr lang="en-US" altLang="ko-KR">
                <a:solidFill>
                  <a:srgbClr val="000000"/>
                </a:solidFill>
              </a:rPr>
              <a:t>).</a:t>
            </a:r>
          </a:p>
          <a:p>
            <a:pPr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일부 환경에서는 리소스 </a:t>
            </a:r>
            <a:r>
              <a:rPr lang="en-US" altLang="ko-KR">
                <a:solidFill>
                  <a:srgbClr val="000000"/>
                </a:solidFill>
              </a:rPr>
              <a:t>"</a:t>
            </a:r>
            <a:r>
              <a:rPr lang="ko-KR" altLang="en-US">
                <a:solidFill>
                  <a:srgbClr val="000000"/>
                </a:solidFill>
              </a:rPr>
              <a:t>티어</a:t>
            </a:r>
            <a:r>
              <a:rPr lang="en-US" altLang="ko-KR">
                <a:solidFill>
                  <a:srgbClr val="000000"/>
                </a:solidFill>
              </a:rPr>
              <a:t>" </a:t>
            </a:r>
            <a:r>
              <a:rPr lang="ko-KR" altLang="en-US">
                <a:solidFill>
                  <a:srgbClr val="000000"/>
                </a:solidFill>
              </a:rPr>
              <a:t>간에 분리 계층을 생성하는 데 서브넷을 사용하려고 시도합니다</a:t>
            </a:r>
            <a:r>
              <a:rPr lang="en-US" altLang="ko-KR">
                <a:solidFill>
                  <a:srgbClr val="000000"/>
                </a:solidFill>
              </a:rPr>
              <a:t>(</a:t>
            </a:r>
            <a:r>
              <a:rPr lang="ko-KR" altLang="en-US">
                <a:solidFill>
                  <a:srgbClr val="000000"/>
                </a:solidFill>
              </a:rPr>
              <a:t>예</a:t>
            </a:r>
            <a:r>
              <a:rPr lang="en-US" altLang="ko-KR">
                <a:solidFill>
                  <a:srgbClr val="000000"/>
                </a:solidFill>
              </a:rPr>
              <a:t>: </a:t>
            </a:r>
            <a:r>
              <a:rPr lang="ko-KR" altLang="en-US">
                <a:solidFill>
                  <a:srgbClr val="000000"/>
                </a:solidFill>
              </a:rPr>
              <a:t>백엔드 애플리케이션 인스턴스와 데이터 소스를 개별 프라이빗 서브넷에 추가</a:t>
            </a:r>
            <a:r>
              <a:rPr lang="en-US" altLang="ko-KR">
                <a:solidFill>
                  <a:srgbClr val="000000"/>
                </a:solidFill>
              </a:rPr>
              <a:t>).  </a:t>
            </a:r>
            <a:r>
              <a:rPr lang="ko-KR" altLang="en-US">
                <a:solidFill>
                  <a:srgbClr val="000000"/>
                </a:solidFill>
              </a:rPr>
              <a:t>이러한 사례에서는 각 서브넷에 필요한 호스트 수를 좀 더 정확히 예측해야 하므로</a:t>
            </a:r>
            <a:r>
              <a:rPr lang="en-US" altLang="ko-KR">
                <a:solidFill>
                  <a:srgbClr val="000000"/>
                </a:solidFill>
              </a:rPr>
              <a:t>, IP</a:t>
            </a:r>
            <a:r>
              <a:rPr lang="ko-KR" altLang="en-US">
                <a:solidFill>
                  <a:srgbClr val="000000"/>
                </a:solidFill>
              </a:rPr>
              <a:t>가 빠르게 고갈되거나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다른데 사용할 수 있었을 미사용 </a:t>
            </a:r>
            <a:r>
              <a:rPr lang="en-US" altLang="ko-KR">
                <a:solidFill>
                  <a:srgbClr val="000000"/>
                </a:solidFill>
              </a:rPr>
              <a:t>IP</a:t>
            </a:r>
            <a:r>
              <a:rPr lang="ko-KR" altLang="en-US">
                <a:solidFill>
                  <a:srgbClr val="000000"/>
                </a:solidFill>
              </a:rPr>
              <a:t>가 너무 많이 남을 가능성이 높습니다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서브넷은 네트워크 </a:t>
            </a:r>
            <a:r>
              <a:rPr lang="en-US" altLang="ko-KR">
                <a:solidFill>
                  <a:srgbClr val="000000"/>
                </a:solidFill>
              </a:rPr>
              <a:t>ACL </a:t>
            </a:r>
            <a:r>
              <a:rPr lang="ko-KR" altLang="en-US">
                <a:solidFill>
                  <a:srgbClr val="000000"/>
                </a:solidFill>
              </a:rPr>
              <a:t>규칙을 사용하여 리소스 간에 매우 기본적인 분리 요소를 제공할 수 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반면에 보안 그룹은 인프라를 너무 복잡하게 만들고</a:t>
            </a:r>
            <a:r>
              <a:rPr lang="en-US" altLang="ko-KR">
                <a:solidFill>
                  <a:srgbClr val="000000"/>
                </a:solidFill>
              </a:rPr>
              <a:t>, IP</a:t>
            </a:r>
            <a:r>
              <a:rPr lang="ko-KR" altLang="en-US">
                <a:solidFill>
                  <a:srgbClr val="000000"/>
                </a:solidFill>
              </a:rPr>
              <a:t>를 낭비하거나 </a:t>
            </a:r>
            <a:r>
              <a:rPr lang="en-US" altLang="ko-KR">
                <a:solidFill>
                  <a:srgbClr val="000000"/>
                </a:solidFill>
              </a:rPr>
              <a:t>IP</a:t>
            </a:r>
            <a:r>
              <a:rPr lang="ko-KR" altLang="en-US">
                <a:solidFill>
                  <a:srgbClr val="000000"/>
                </a:solidFill>
              </a:rPr>
              <a:t>가 부족할 위험 없이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리소스 간에 좀 더 정교한 수준의 트래픽 제어를 제공할 수 있습니다</a:t>
            </a:r>
            <a:r>
              <a:rPr lang="en-US" altLang="ko-KR">
                <a:solidFill>
                  <a:srgbClr val="000000"/>
                </a:solidFill>
              </a:rPr>
              <a:t>.  </a:t>
            </a:r>
            <a:r>
              <a:rPr lang="ko-KR" altLang="en-US">
                <a:solidFill>
                  <a:srgbClr val="000000"/>
                </a:solidFill>
              </a:rPr>
              <a:t>이 접근 방식에서는 </a:t>
            </a: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에서 필요한 퍼블릭 </a:t>
            </a:r>
            <a:r>
              <a:rPr lang="en-US" altLang="ko-KR">
                <a:solidFill>
                  <a:srgbClr val="000000"/>
                </a:solidFill>
              </a:rPr>
              <a:t>IP</a:t>
            </a:r>
            <a:r>
              <a:rPr lang="ko-KR" altLang="en-US">
                <a:solidFill>
                  <a:srgbClr val="000000"/>
                </a:solidFill>
              </a:rPr>
              <a:t>와 프라이빗 </a:t>
            </a:r>
            <a:r>
              <a:rPr lang="en-US" altLang="ko-KR">
                <a:solidFill>
                  <a:srgbClr val="000000"/>
                </a:solidFill>
              </a:rPr>
              <a:t>IP </a:t>
            </a:r>
            <a:r>
              <a:rPr lang="ko-KR" altLang="en-US">
                <a:solidFill>
                  <a:srgbClr val="000000"/>
                </a:solidFill>
              </a:rPr>
              <a:t>수만 예측하고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서브넷 내 리소스 간에 분리는 다른 리소스를 사용하여 생성합니다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AA58ED3D-327A-4492-B50E-AB6BBD617D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D23F362E-6912-4559-BCA0-D83A38D71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AWS</a:t>
            </a:r>
            <a:r>
              <a:rPr lang="ko-KR" altLang="en-US">
                <a:solidFill>
                  <a:srgbClr val="000000"/>
                </a:solidFill>
              </a:rPr>
              <a:t>의 리소스 대부분은 프라이빗 서브넷에서 호스팅할 수 있으며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필요에 따라 인터넷에 대한 제어된 액세스를 위해 퍼블릭 서브넷을 사용할 수 있습니다</a:t>
            </a:r>
            <a:r>
              <a:rPr lang="en-US" altLang="ko-KR">
                <a:solidFill>
                  <a:srgbClr val="000000"/>
                </a:solidFill>
              </a:rPr>
              <a:t>.  </a:t>
            </a:r>
            <a:r>
              <a:rPr lang="ko-KR" altLang="en-US">
                <a:solidFill>
                  <a:srgbClr val="000000"/>
                </a:solidFill>
              </a:rPr>
              <a:t>이 때문에 퍼블릭 서브넷과 비교하여 프라이빗 서브넷에 훨씬 더 많은 </a:t>
            </a:r>
            <a:r>
              <a:rPr lang="en-US" altLang="ko-KR">
                <a:solidFill>
                  <a:srgbClr val="000000"/>
                </a:solidFill>
              </a:rPr>
              <a:t>IP</a:t>
            </a:r>
            <a:r>
              <a:rPr lang="ko-KR" altLang="en-US">
                <a:solidFill>
                  <a:srgbClr val="000000"/>
                </a:solidFill>
              </a:rPr>
              <a:t>를 제공하도록 서브넷을 계획해야 합니다</a:t>
            </a:r>
            <a:r>
              <a:rPr lang="en-US" altLang="ko-KR">
                <a:solidFill>
                  <a:srgbClr val="000000"/>
                </a:solidFill>
              </a:rPr>
              <a:t>.  </a:t>
            </a:r>
            <a:r>
              <a:rPr lang="ko-KR" altLang="en-US">
                <a:solidFill>
                  <a:srgbClr val="000000"/>
                </a:solidFill>
              </a:rPr>
              <a:t>아키텍처를 계획할 때</a:t>
            </a:r>
            <a:r>
              <a:rPr lang="en-US" altLang="ko-KR">
                <a:solidFill>
                  <a:srgbClr val="000000"/>
                </a:solidFill>
              </a:rPr>
              <a:t>, VPC</a:t>
            </a:r>
            <a:r>
              <a:rPr lang="ko-KR" altLang="en-US">
                <a:solidFill>
                  <a:srgbClr val="000000"/>
                </a:solidFill>
              </a:rPr>
              <a:t>에서 필요한 호스트 수가 몇 개인지와 그중 몇 개를 프라이빗 서브넷에 배치할 수 있는지를 예측하는 것이 중요합니다</a:t>
            </a:r>
            <a:r>
              <a:rPr lang="en-US" altLang="ko-KR">
                <a:solidFill>
                  <a:srgbClr val="000000"/>
                </a:solidFill>
              </a:rPr>
              <a:t>.  </a:t>
            </a:r>
            <a:r>
              <a:rPr lang="ko-KR" altLang="en-US">
                <a:solidFill>
                  <a:srgbClr val="000000"/>
                </a:solidFill>
              </a:rPr>
              <a:t>본 교육 과정에서는 프라이빗 서브넷에 퍼블릭 리소스를 배치하는 데 대한 전략을 좀 더 상세히 다룹니다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C6C8D620-FEF7-4E93-B5B6-CA770CD247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D5727E06-3D60-4D84-B090-94752C888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 defTabSz="457200" eaLnBrk="1" hangingPunct="1">
              <a:spcBef>
                <a:spcPct val="0"/>
              </a:spcBef>
              <a:spcAft>
                <a:spcPts val="600"/>
              </a:spcAft>
            </a:pPr>
            <a:r>
              <a:rPr lang="ko-KR" altLang="en-US">
                <a:solidFill>
                  <a:srgbClr val="000000"/>
                </a:solidFill>
              </a:rPr>
              <a:t>참고</a:t>
            </a:r>
            <a:r>
              <a:rPr lang="en-US" altLang="ko-KR">
                <a:solidFill>
                  <a:srgbClr val="000000"/>
                </a:solidFill>
              </a:rPr>
              <a:t>: </a:t>
            </a:r>
            <a:r>
              <a:rPr lang="ko-KR" altLang="en-US">
                <a:solidFill>
                  <a:srgbClr val="000000"/>
                </a:solidFill>
              </a:rPr>
              <a:t>더는 </a:t>
            </a:r>
            <a:r>
              <a:rPr lang="en-US" altLang="ko-KR">
                <a:solidFill>
                  <a:srgbClr val="000000"/>
                </a:solidFill>
              </a:rPr>
              <a:t>Address Resolution Protocol(ARP) </a:t>
            </a:r>
            <a:r>
              <a:rPr lang="ko-KR" altLang="en-US">
                <a:solidFill>
                  <a:srgbClr val="000000"/>
                </a:solidFill>
              </a:rPr>
              <a:t>브로드캐스트 도메인을 제한할 필요가 없습니다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이 부분은 </a:t>
            </a: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에서 처리합니다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7C380171-58A0-426E-97B1-8F897F7F07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07477B14-AA1A-4055-AB38-233F70D0C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* </a:t>
            </a:r>
            <a:r>
              <a:rPr lang="ko-KR" altLang="en-US">
                <a:solidFill>
                  <a:srgbClr val="000000"/>
                </a:solidFill>
              </a:rPr>
              <a:t>웹 티어 인스턴스를 퍼블릭 서브넷에 넣을 수 있지만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실제로는 퍼블릭 서브넷에 배치된 로드 밸런서 뒤에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프라이빗 서브넷 내에 배치하는 것이 좋습니다</a:t>
            </a:r>
            <a:r>
              <a:rPr lang="en-US" altLang="ko-KR">
                <a:solidFill>
                  <a:srgbClr val="000000"/>
                </a:solidFill>
              </a:rPr>
              <a:t>.  </a:t>
            </a:r>
            <a:r>
              <a:rPr lang="ko-KR" altLang="en-US">
                <a:solidFill>
                  <a:srgbClr val="000000"/>
                </a:solidFill>
              </a:rPr>
              <a:t>일부 환경에서는 웹 애플리케이션 인스턴스를 탄력적 </a:t>
            </a:r>
            <a:r>
              <a:rPr lang="en-US" altLang="ko-KR">
                <a:solidFill>
                  <a:srgbClr val="000000"/>
                </a:solidFill>
              </a:rPr>
              <a:t>IP</a:t>
            </a:r>
            <a:r>
              <a:rPr lang="ko-KR" altLang="en-US">
                <a:solidFill>
                  <a:srgbClr val="000000"/>
                </a:solidFill>
              </a:rPr>
              <a:t>에 직접 연결해야 하며</a:t>
            </a:r>
            <a:r>
              <a:rPr lang="en-US" altLang="ko-KR">
                <a:solidFill>
                  <a:srgbClr val="000000"/>
                </a:solidFill>
              </a:rPr>
              <a:t>(</a:t>
            </a:r>
            <a:r>
              <a:rPr lang="ko-KR" altLang="en-US">
                <a:solidFill>
                  <a:srgbClr val="000000"/>
                </a:solidFill>
              </a:rPr>
              <a:t>탄력적 </a:t>
            </a:r>
            <a:r>
              <a:rPr lang="en-US" altLang="ko-KR">
                <a:solidFill>
                  <a:srgbClr val="000000"/>
                </a:solidFill>
              </a:rPr>
              <a:t>IP</a:t>
            </a:r>
            <a:r>
              <a:rPr lang="ko-KR" altLang="en-US">
                <a:solidFill>
                  <a:srgbClr val="000000"/>
                </a:solidFill>
              </a:rPr>
              <a:t>를 로드 밸런서에 연결할 수 있더라도</a:t>
            </a:r>
            <a:r>
              <a:rPr lang="en-US" altLang="ko-KR">
                <a:solidFill>
                  <a:srgbClr val="000000"/>
                </a:solidFill>
              </a:rPr>
              <a:t>), </a:t>
            </a:r>
            <a:r>
              <a:rPr lang="ko-KR" altLang="en-US">
                <a:solidFill>
                  <a:srgbClr val="000000"/>
                </a:solidFill>
              </a:rPr>
              <a:t>그런 경우 웹 애플리케이션 인스턴스는 퍼블릭 서브넷에 있어야 합니다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로드 밸런서는 이후 수업에서 자세히 살펴보겠습니다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FECBAE3A-DBBE-4A08-824B-FB175D4CB1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4DB9B66E-FDF1-41A4-A489-8155460B5E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데이터는 데이터가 저장되는 국가 및 지역 법의 적용을 받습니다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또한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일부 법에서는 관할 구역에서 비즈니스를 운영하는 경우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다른 곳에 데이터를 저장하지 못하도록 규정하고 있습니다</a:t>
            </a:r>
            <a:r>
              <a:rPr lang="en-US" altLang="ko-KR">
                <a:solidFill>
                  <a:srgbClr val="000000"/>
                </a:solidFill>
              </a:rPr>
              <a:t>.  </a:t>
            </a:r>
            <a:r>
              <a:rPr lang="ko-KR" altLang="en-US">
                <a:solidFill>
                  <a:srgbClr val="000000"/>
                </a:solidFill>
              </a:rPr>
              <a:t>마찬가지로 규정 준수 표준</a:t>
            </a:r>
            <a:r>
              <a:rPr lang="en-US" altLang="ko-KR">
                <a:solidFill>
                  <a:srgbClr val="000000"/>
                </a:solidFill>
              </a:rPr>
              <a:t>(</a:t>
            </a:r>
            <a:r>
              <a:rPr lang="ko-KR" altLang="en-US">
                <a:solidFill>
                  <a:srgbClr val="000000"/>
                </a:solidFill>
              </a:rPr>
              <a:t>예</a:t>
            </a:r>
            <a:r>
              <a:rPr lang="en-US" altLang="ko-KR">
                <a:solidFill>
                  <a:srgbClr val="000000"/>
                </a:solidFill>
              </a:rPr>
              <a:t>: </a:t>
            </a:r>
            <a:r>
              <a:rPr lang="ko-KR" altLang="en-US">
                <a:solidFill>
                  <a:srgbClr val="000000"/>
                </a:solidFill>
              </a:rPr>
              <a:t>미국의 건강 보험 양도 및 책임에 관한 법률 또는 </a:t>
            </a:r>
            <a:r>
              <a:rPr lang="en-US" altLang="ko-KR">
                <a:solidFill>
                  <a:srgbClr val="000000"/>
                </a:solidFill>
              </a:rPr>
              <a:t>HIPAA)</a:t>
            </a:r>
            <a:r>
              <a:rPr lang="ko-KR" altLang="en-US">
                <a:solidFill>
                  <a:srgbClr val="000000"/>
                </a:solidFill>
              </a:rPr>
              <a:t>에는 데이터 보관 방법 및 위치에 관한 엄격한 지침이 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또한 </a:t>
            </a:r>
            <a:r>
              <a:rPr lang="en-US" altLang="ko-KR">
                <a:solidFill>
                  <a:srgbClr val="000000"/>
                </a:solidFill>
              </a:rPr>
              <a:t>AWS</a:t>
            </a:r>
            <a:r>
              <a:rPr lang="ko-KR" altLang="en-US">
                <a:solidFill>
                  <a:srgbClr val="000000"/>
                </a:solidFill>
              </a:rPr>
              <a:t>는 </a:t>
            </a:r>
            <a:r>
              <a:rPr lang="en-US" altLang="ko-KR">
                <a:solidFill>
                  <a:srgbClr val="000000"/>
                </a:solidFill>
              </a:rPr>
              <a:t>2011</a:t>
            </a:r>
            <a:r>
              <a:rPr lang="ko-KR" altLang="en-US">
                <a:solidFill>
                  <a:srgbClr val="000000"/>
                </a:solidFill>
              </a:rPr>
              <a:t>년 첫 번째 탄소 중립 리전을 열었으며 현재 </a:t>
            </a:r>
            <a:r>
              <a:rPr lang="en-US" altLang="ko-KR">
                <a:solidFill>
                  <a:srgbClr val="000000"/>
                </a:solidFill>
              </a:rPr>
              <a:t>5</a:t>
            </a:r>
            <a:r>
              <a:rPr lang="ko-KR" altLang="en-US">
                <a:solidFill>
                  <a:srgbClr val="000000"/>
                </a:solidFill>
              </a:rPr>
              <a:t>개의 탄소 중립 리전을 제공합니다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환경을 배치할 장소를 평가할 때는 이 모든 것을 고려해야 합니다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ko-KR" altLang="en-US">
                <a:solidFill>
                  <a:srgbClr val="000000"/>
                </a:solidFill>
              </a:rPr>
              <a:t>탄소 중립 옵션에 대해 자세히 알아보려면 </a:t>
            </a:r>
            <a:r>
              <a:rPr lang="en-US" altLang="ko-KR">
                <a:solidFill>
                  <a:srgbClr val="000000"/>
                </a:solidFill>
                <a:hlinkClick r:id="rId3"/>
              </a:rPr>
              <a:t>https://aws.amazon.com/about-aws/sustainability</a:t>
            </a:r>
            <a:r>
              <a:rPr lang="ko-KR" altLang="en-US">
                <a:solidFill>
                  <a:srgbClr val="000000"/>
                </a:solidFill>
              </a:rPr>
              <a:t>를 참조하십시오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064F8218-0C87-461D-929F-36D1D97CE3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E1C4A4B5-7C03-4742-AD23-74FE1A237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0736E6A7-DFC8-4CF8-A493-12965E414B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BC6DC25B-E896-41ED-88E9-8B21F0179C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4360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600"/>
              </a:spcBef>
            </a:pPr>
            <a:r>
              <a:rPr lang="ko-KR" altLang="en-US">
                <a:solidFill>
                  <a:srgbClr val="000000"/>
                </a:solidFill>
              </a:rPr>
              <a:t>라우팅 테이블은 네트워크 트래픽이 향하는 방향을 결정하는 데 사용되는 경로라고 부르는 규칙 세트를 포함합니다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60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를 생성하면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자동으로 기본 라우팅 테이블이 생성됩니다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처음에는 기본 라우팅 테이블</a:t>
            </a:r>
            <a:r>
              <a:rPr lang="en-US" altLang="ko-KR">
                <a:solidFill>
                  <a:srgbClr val="000000"/>
                </a:solidFill>
              </a:rPr>
              <a:t>(</a:t>
            </a:r>
            <a:r>
              <a:rPr lang="ko-KR" altLang="en-US">
                <a:solidFill>
                  <a:srgbClr val="000000"/>
                </a:solidFill>
              </a:rPr>
              <a:t>및 </a:t>
            </a: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의 모든 라우팅 테이블</a:t>
            </a:r>
            <a:r>
              <a:rPr lang="en-US" altLang="ko-KR">
                <a:solidFill>
                  <a:srgbClr val="000000"/>
                </a:solidFill>
              </a:rPr>
              <a:t>)</a:t>
            </a:r>
            <a:r>
              <a:rPr lang="ko-KR" altLang="en-US">
                <a:solidFill>
                  <a:srgbClr val="000000"/>
                </a:solidFill>
              </a:rPr>
              <a:t>에 단일 경로 즉</a:t>
            </a:r>
            <a:r>
              <a:rPr lang="en-US" altLang="ko-KR">
                <a:solidFill>
                  <a:srgbClr val="000000"/>
                </a:solidFill>
              </a:rPr>
              <a:t>, VPC </a:t>
            </a:r>
            <a:r>
              <a:rPr lang="ko-KR" altLang="en-US">
                <a:solidFill>
                  <a:srgbClr val="000000"/>
                </a:solidFill>
              </a:rPr>
              <a:t>내에서 통신할 수 있도록 하는 로컬 경로만 포함되어 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라우팅 테이블의 로컬 경로는 수정할 수 없습니다</a:t>
            </a:r>
            <a:r>
              <a:rPr lang="en-US" altLang="ko-KR">
                <a:solidFill>
                  <a:srgbClr val="000000"/>
                </a:solidFill>
              </a:rPr>
              <a:t>. VPC</a:t>
            </a:r>
            <a:r>
              <a:rPr lang="ko-KR" altLang="en-US">
                <a:solidFill>
                  <a:srgbClr val="000000"/>
                </a:solidFill>
              </a:rPr>
              <a:t>에서 인스턴스를 시작할 때마다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로컬 경로는 해당 인스턴스에 자동으로 적용됩니다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라우팅 테이블에 새 인스턴스를 추가할 필요가 없습니다</a:t>
            </a:r>
            <a:r>
              <a:rPr lang="en-US" altLang="ko-KR">
                <a:solidFill>
                  <a:srgbClr val="000000"/>
                </a:solidFill>
              </a:rPr>
              <a:t>. VPC</a:t>
            </a:r>
            <a:r>
              <a:rPr lang="ko-KR" altLang="en-US">
                <a:solidFill>
                  <a:srgbClr val="000000"/>
                </a:solidFill>
              </a:rPr>
              <a:t>에 대한 사용자 정의 테이블을 추가로 생성할 수 있습니다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60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에 있는 각 서브넷은 라우팅 테이블에 연결되어 있어야 합니다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이 테이블이 서브넷에 대한 라우팅을 제어합니다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서브넷을 특정 라우팅 테이블과 명시적으로 연결하지 않는 경우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서브넷은 암시적으로 기본 라우팅 테이블과 연결되어 이를 사용합니다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서브넷은 한 번에 하나의 라우팅 테이블에만 연결할 수 있지만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여러 서브넷을 같은 라우팅 테이블에 연결할 수 있습니다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60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</a:pPr>
            <a:r>
              <a:rPr lang="ko-KR" altLang="en-US">
                <a:solidFill>
                  <a:srgbClr val="000000"/>
                </a:solidFill>
              </a:rPr>
              <a:t>각 서브넷에 사용자 정의 라우팅 테이블을 사용하여 목적지 경로를 세분화합니다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58BBFF48-598B-4EF2-A989-30969BBE70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678E0981-48D6-4D72-B9EC-21379A2EC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상태 저장 규칙 관련</a:t>
            </a:r>
            <a:r>
              <a:rPr lang="en-US" altLang="ko-KR">
                <a:solidFill>
                  <a:srgbClr val="000000"/>
                </a:solidFill>
              </a:rPr>
              <a:t>: </a:t>
            </a:r>
            <a:r>
              <a:rPr lang="ko-KR" altLang="en-US">
                <a:solidFill>
                  <a:srgbClr val="000000"/>
                </a:solidFill>
              </a:rPr>
              <a:t>예를 들어 집 컴퓨터에서 인스턴스에 대한 </a:t>
            </a:r>
            <a:r>
              <a:rPr lang="en-US" altLang="ko-KR">
                <a:solidFill>
                  <a:srgbClr val="000000"/>
                </a:solidFill>
              </a:rPr>
              <a:t>ICMP </a:t>
            </a:r>
            <a:r>
              <a:rPr lang="ko-KR" altLang="en-US" i="1">
                <a:solidFill>
                  <a:srgbClr val="000000"/>
                </a:solidFill>
              </a:rPr>
              <a:t>핑 </a:t>
            </a:r>
            <a:r>
              <a:rPr lang="ko-KR" altLang="en-US">
                <a:solidFill>
                  <a:srgbClr val="000000"/>
                </a:solidFill>
              </a:rPr>
              <a:t>명령을 시작하고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인바운드 보안 그룹 규칙이 </a:t>
            </a:r>
            <a:r>
              <a:rPr lang="en-US" altLang="ko-KR">
                <a:solidFill>
                  <a:srgbClr val="000000"/>
                </a:solidFill>
              </a:rPr>
              <a:t>ICMP </a:t>
            </a:r>
            <a:r>
              <a:rPr lang="ko-KR" altLang="en-US">
                <a:solidFill>
                  <a:srgbClr val="000000"/>
                </a:solidFill>
              </a:rPr>
              <a:t>트래픽을 허용한 경우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연결에 대한 정보</a:t>
            </a:r>
            <a:r>
              <a:rPr lang="en-US" altLang="ko-KR">
                <a:solidFill>
                  <a:srgbClr val="000000"/>
                </a:solidFill>
              </a:rPr>
              <a:t>(</a:t>
            </a:r>
            <a:r>
              <a:rPr lang="ko-KR" altLang="en-US">
                <a:solidFill>
                  <a:srgbClr val="000000"/>
                </a:solidFill>
              </a:rPr>
              <a:t>포트 정보 포함</a:t>
            </a:r>
            <a:r>
              <a:rPr lang="en-US" altLang="ko-KR">
                <a:solidFill>
                  <a:srgbClr val="000000"/>
                </a:solidFill>
              </a:rPr>
              <a:t>)</a:t>
            </a:r>
            <a:r>
              <a:rPr lang="ko-KR" altLang="en-US">
                <a:solidFill>
                  <a:srgbClr val="000000"/>
                </a:solidFill>
              </a:rPr>
              <a:t>가 추적됩니다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핑 명령에 대한 인스턴스의 응답 트래픽은 새로운 요청으로 추적되지 않고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대신 설정된 연결로 처리되므로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아웃바운드 보안 그룹 규칙이 아웃바운드 </a:t>
            </a:r>
            <a:r>
              <a:rPr lang="en-US" altLang="ko-KR">
                <a:solidFill>
                  <a:srgbClr val="000000"/>
                </a:solidFill>
              </a:rPr>
              <a:t>ICMP </a:t>
            </a:r>
            <a:r>
              <a:rPr lang="ko-KR" altLang="en-US">
                <a:solidFill>
                  <a:srgbClr val="000000"/>
                </a:solidFill>
              </a:rPr>
              <a:t>트래픽을 제한하는 경우에도 인스턴스 외부로의 트래픽 흐름이 허용됩니다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모든 트래픽 흐름이 추적되지는 않습니다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보안 그룹 규칙이 모든 트래픽</a:t>
            </a:r>
            <a:r>
              <a:rPr lang="en-US" altLang="ko-KR">
                <a:solidFill>
                  <a:srgbClr val="000000"/>
                </a:solidFill>
              </a:rPr>
              <a:t>(0.0.0.0/0)</a:t>
            </a:r>
            <a:r>
              <a:rPr lang="ko-KR" altLang="en-US">
                <a:solidFill>
                  <a:srgbClr val="000000"/>
                </a:solidFill>
              </a:rPr>
              <a:t>에 대한 </a:t>
            </a:r>
            <a:r>
              <a:rPr lang="en-US" altLang="ko-KR">
                <a:solidFill>
                  <a:srgbClr val="000000"/>
                </a:solidFill>
              </a:rPr>
              <a:t>TCP </a:t>
            </a:r>
            <a:r>
              <a:rPr lang="ko-KR" altLang="en-US">
                <a:solidFill>
                  <a:srgbClr val="000000"/>
                </a:solidFill>
              </a:rPr>
              <a:t>또는 </a:t>
            </a:r>
            <a:r>
              <a:rPr lang="en-US" altLang="ko-KR">
                <a:solidFill>
                  <a:srgbClr val="000000"/>
                </a:solidFill>
              </a:rPr>
              <a:t>UDP </a:t>
            </a:r>
            <a:r>
              <a:rPr lang="ko-KR" altLang="en-US">
                <a:solidFill>
                  <a:srgbClr val="000000"/>
                </a:solidFill>
              </a:rPr>
              <a:t>흐름을 허용하고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반대 방향에 이에 상응하는 규칙이 응답 트래픽을 허용하는 경우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해당 트래픽 흐름은 추적되지 않습니다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따라서 응답 트래픽은 응답 트래픽을 허용하는 인바운드 또는 아웃바운드 규칙을 기준으로 흐름이 허용되며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추적 정보에 포함되지 않습니다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A39CAF47-7CFD-4206-97A5-12A7EB2DD4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F047CA9A-5858-4A54-9A84-3D8A47D02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지금까지 리소스를 네트워크 및 서브넷 수준에서 구성하고 격리하는 방법을 설명했습니다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이제 </a:t>
            </a:r>
            <a:r>
              <a:rPr lang="en-US" altLang="ko-KR">
                <a:solidFill>
                  <a:srgbClr val="000000"/>
                </a:solidFill>
              </a:rPr>
              <a:t>VPC </a:t>
            </a:r>
            <a:r>
              <a:rPr lang="ko-KR" altLang="en-US">
                <a:solidFill>
                  <a:srgbClr val="000000"/>
                </a:solidFill>
              </a:rPr>
              <a:t>내에 위치한 서비스를 리소스 수준에서 구성하고 격리하는 방법을 살펴보겠습니다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위의 예에서는 애플리케이션 및 데이터 티어 모두 이 </a:t>
            </a: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의 프라이빗 서브넷에 존재합니다</a:t>
            </a:r>
            <a:r>
              <a:rPr lang="en-US" altLang="ko-KR">
                <a:solidFill>
                  <a:srgbClr val="000000"/>
                </a:solidFill>
              </a:rPr>
              <a:t>.  </a:t>
            </a:r>
            <a:r>
              <a:rPr lang="ko-KR" altLang="en-US">
                <a:solidFill>
                  <a:srgbClr val="000000"/>
                </a:solidFill>
              </a:rPr>
              <a:t>구성 요소 격리를 제공하기 위해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애플리케이션 서버가 한 보안 그룹을 공유하고</a:t>
            </a:r>
            <a:r>
              <a:rPr lang="en-US" altLang="ko-KR">
                <a:solidFill>
                  <a:srgbClr val="000000"/>
                </a:solidFill>
              </a:rPr>
              <a:t>, Amazon RDS </a:t>
            </a:r>
            <a:r>
              <a:rPr lang="ko-KR" altLang="en-US">
                <a:solidFill>
                  <a:srgbClr val="000000"/>
                </a:solidFill>
              </a:rPr>
              <a:t>인스턴스는 다른 보안 그룹을 공유합니다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4CCA7D32-88DA-4541-AF63-C965B45AB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BF29D7CE-BD20-4BEF-A657-9385332C0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ECBCDD25-A178-4DC3-A9AE-8A0B8CC487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E7D454C9-4907-4C32-BD9D-3D99842D5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이 슬라이드는 보안 그룹 체인의 예입니다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트래픽이 상위 티어에서 하위 티어로만 흐른 후 다시 반대로 흐르도록 인바운드와 아웃바운드 규칙이 설정됩니다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보안 그룹은 한 티어에서 발생한 보안 위반으로 손상된 클라이언트에 서브넷 전체의 모든 리소스에 대한 액세스가 자동으로 제공되는 것을 방지하는 방화벽 역할을 합니다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311C6E73-8A84-4DD9-87A0-E06E4919EF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98DE7FFE-F50B-4320-BF66-2F1D3BB61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보안 그룹은 </a:t>
            </a:r>
            <a:r>
              <a:rPr lang="en-US" altLang="ko-KR">
                <a:solidFill>
                  <a:srgbClr val="000000"/>
                </a:solidFill>
              </a:rPr>
              <a:t>NACL</a:t>
            </a:r>
            <a:r>
              <a:rPr lang="ko-KR" altLang="en-US">
                <a:solidFill>
                  <a:srgbClr val="000000"/>
                </a:solidFill>
              </a:rPr>
              <a:t>보다 트래픽에 대해 훨씬 더 세분화된 제어를 제공합니다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특정 규정 준수 표준에서 </a:t>
            </a:r>
            <a:r>
              <a:rPr lang="en-US" altLang="ko-KR">
                <a:solidFill>
                  <a:srgbClr val="000000"/>
                </a:solidFill>
              </a:rPr>
              <a:t>NACL</a:t>
            </a:r>
            <a:r>
              <a:rPr lang="ko-KR" altLang="en-US">
                <a:solidFill>
                  <a:srgbClr val="000000"/>
                </a:solidFill>
              </a:rPr>
              <a:t>을 명시적으로 요구하는 경우가 일부 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이런 경우 가능하면 </a:t>
            </a:r>
            <a:r>
              <a:rPr lang="en-US" altLang="ko-KR">
                <a:solidFill>
                  <a:srgbClr val="000000"/>
                </a:solidFill>
              </a:rPr>
              <a:t>NACL</a:t>
            </a:r>
            <a:r>
              <a:rPr lang="ko-KR" altLang="en-US">
                <a:solidFill>
                  <a:srgbClr val="000000"/>
                </a:solidFill>
              </a:rPr>
              <a:t>이 보안 그룹과 중복적인 역할을 하는 것이 좋습니다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5CB092FC-AF24-4FB2-8FD7-E94B8BD9DC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id="{484D2464-30A2-455F-9553-F278038702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>
            <a:extLst>
              <a:ext uri="{FF2B5EF4-FFF2-40B4-BE49-F238E27FC236}">
                <a16:creationId xmlns:a16="http://schemas.microsoft.com/office/drawing/2014/main" id="{DC936C12-102E-4A67-9AEC-D43EAD599F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>
            <a:extLst>
              <a:ext uri="{FF2B5EF4-FFF2-40B4-BE49-F238E27FC236}">
                <a16:creationId xmlns:a16="http://schemas.microsoft.com/office/drawing/2014/main" id="{679FDAAD-725E-4340-ADE0-F314AC504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>
            <a:extLst>
              <a:ext uri="{FF2B5EF4-FFF2-40B4-BE49-F238E27FC236}">
                <a16:creationId xmlns:a16="http://schemas.microsoft.com/office/drawing/2014/main" id="{F22A568C-AAAE-4F3B-969A-260040742F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>
            <a:extLst>
              <a:ext uri="{FF2B5EF4-FFF2-40B4-BE49-F238E27FC236}">
                <a16:creationId xmlns:a16="http://schemas.microsoft.com/office/drawing/2014/main" id="{06E14C4F-A107-493E-8588-FE737EB60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D8AFBD7C-2552-4F4D-BAE2-BE380CBE56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670F500E-A7A9-4034-8992-91A3E6995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근접성은 특히 지연 시간이 중요할 때 리전 선택의 중요한 요소입니다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대부분의 경우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가장 가까운 리전과 가장 먼 리전 간의 지연 시간의 차이는 상대적으로 작습니다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하지만 지연 시간의 작은 차이가 고객 경험에 영향을 줄 수 있습니다</a:t>
            </a:r>
            <a:r>
              <a:rPr lang="en-US" altLang="ko-KR">
                <a:solidFill>
                  <a:srgbClr val="000000"/>
                </a:solidFill>
              </a:rPr>
              <a:t>. 2006</a:t>
            </a:r>
            <a:r>
              <a:rPr lang="ko-KR" altLang="en-US">
                <a:solidFill>
                  <a:srgbClr val="000000"/>
                </a:solidFill>
              </a:rPr>
              <a:t>년에 수행한 내부 연구 조사에 따르면</a:t>
            </a:r>
            <a:r>
              <a:rPr lang="en-US" altLang="ko-KR">
                <a:solidFill>
                  <a:srgbClr val="000000"/>
                </a:solidFill>
              </a:rPr>
              <a:t>, Amazon.com</a:t>
            </a:r>
            <a:r>
              <a:rPr lang="ko-KR" altLang="en-US">
                <a:solidFill>
                  <a:srgbClr val="000000"/>
                </a:solidFill>
              </a:rPr>
              <a:t>의 지연 시간이 </a:t>
            </a:r>
            <a:r>
              <a:rPr lang="en-US" altLang="ko-KR">
                <a:solidFill>
                  <a:srgbClr val="000000"/>
                </a:solidFill>
              </a:rPr>
              <a:t>100</a:t>
            </a:r>
            <a:r>
              <a:rPr lang="ko-KR" altLang="en-US">
                <a:solidFill>
                  <a:srgbClr val="000000"/>
                </a:solidFill>
              </a:rPr>
              <a:t>밀리초 늘어날 때마다 매출이 </a:t>
            </a:r>
            <a:r>
              <a:rPr lang="en-US" altLang="ko-KR">
                <a:solidFill>
                  <a:srgbClr val="000000"/>
                </a:solidFill>
              </a:rPr>
              <a:t>1%</a:t>
            </a:r>
            <a:r>
              <a:rPr lang="ko-KR" altLang="en-US">
                <a:solidFill>
                  <a:srgbClr val="000000"/>
                </a:solidFill>
              </a:rPr>
              <a:t>씩 감소했습니다</a:t>
            </a:r>
            <a:r>
              <a:rPr lang="en-US" altLang="ko-KR">
                <a:solidFill>
                  <a:srgbClr val="000000"/>
                </a:solidFill>
              </a:rPr>
              <a:t>. 2006</a:t>
            </a:r>
            <a:r>
              <a:rPr lang="ko-KR" altLang="en-US">
                <a:solidFill>
                  <a:srgbClr val="000000"/>
                </a:solidFill>
              </a:rPr>
              <a:t>년 </a:t>
            </a:r>
            <a:r>
              <a:rPr lang="en-US" altLang="ko-KR">
                <a:solidFill>
                  <a:srgbClr val="000000"/>
                </a:solidFill>
              </a:rPr>
              <a:t>Google </a:t>
            </a:r>
            <a:r>
              <a:rPr lang="ko-KR" altLang="en-US">
                <a:solidFill>
                  <a:srgbClr val="000000"/>
                </a:solidFill>
              </a:rPr>
              <a:t>연구 조사에서도 이와 유사하게 검색 결과 표시가 </a:t>
            </a:r>
            <a:r>
              <a:rPr lang="en-US" altLang="ko-KR">
                <a:solidFill>
                  <a:srgbClr val="000000"/>
                </a:solidFill>
              </a:rPr>
              <a:t>500</a:t>
            </a:r>
            <a:r>
              <a:rPr lang="ko-KR" altLang="en-US">
                <a:solidFill>
                  <a:srgbClr val="000000"/>
                </a:solidFill>
              </a:rPr>
              <a:t>밀리초 지연되면 트래픽과 매출이 </a:t>
            </a:r>
            <a:r>
              <a:rPr lang="en-US" altLang="ko-KR">
                <a:solidFill>
                  <a:srgbClr val="000000"/>
                </a:solidFill>
              </a:rPr>
              <a:t>20% </a:t>
            </a:r>
            <a:r>
              <a:rPr lang="ko-KR" altLang="en-US">
                <a:solidFill>
                  <a:srgbClr val="000000"/>
                </a:solidFill>
              </a:rPr>
              <a:t>감소하는 것으로 나타났습니다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고객은 즉각적으로 응답하는 환경을 기대하며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시간이 지나고 기술이 더 강력해질수록 그러한 기대도 함께 상승합니다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지연 시간과 매출 간의 관계에 대한 자세히 알아보려면 </a:t>
            </a:r>
            <a:r>
              <a:rPr lang="en-US" altLang="ko-KR">
                <a:solidFill>
                  <a:srgbClr val="000000"/>
                </a:solidFill>
                <a:hlinkClick r:id="rId3"/>
              </a:rPr>
              <a:t>http://highscalability.com/latency-everywhere-and-it-costs-you-sales-how-crush-it</a:t>
            </a:r>
            <a:r>
              <a:rPr lang="ko-KR" altLang="en-US">
                <a:solidFill>
                  <a:srgbClr val="000000"/>
                </a:solidFill>
              </a:rPr>
              <a:t>을 참조하십시오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>
            <a:extLst>
              <a:ext uri="{FF2B5EF4-FFF2-40B4-BE49-F238E27FC236}">
                <a16:creationId xmlns:a16="http://schemas.microsoft.com/office/drawing/2014/main" id="{54F35A7A-FC1C-4B57-801F-84DF8E884D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>
            <a:extLst>
              <a:ext uri="{FF2B5EF4-FFF2-40B4-BE49-F238E27FC236}">
                <a16:creationId xmlns:a16="http://schemas.microsoft.com/office/drawing/2014/main" id="{FDC6E892-3CF4-4184-ADDA-5F39DC4E6E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  <a:cs typeface="Arial" panose="020B0604020202020204" pitchFamily="34" charset="0"/>
              </a:rPr>
              <a:t>IPv6 </a:t>
            </a:r>
            <a:r>
              <a:rPr lang="ko-KR" altLang="en-US">
                <a:solidFill>
                  <a:srgbClr val="000000"/>
                </a:solidFill>
                <a:cs typeface="Arial" panose="020B0604020202020204" pitchFamily="34" charset="0"/>
              </a:rPr>
              <a:t>지원 </a:t>
            </a:r>
            <a:r>
              <a:rPr lang="en-US" altLang="ko-KR">
                <a:solidFill>
                  <a:srgbClr val="000000"/>
                </a:solidFill>
                <a:cs typeface="Arial" panose="020B0604020202020204" pitchFamily="34" charset="0"/>
              </a:rPr>
              <a:t>VPC</a:t>
            </a:r>
            <a:r>
              <a:rPr lang="ko-KR" altLang="en-US">
                <a:solidFill>
                  <a:srgbClr val="000000"/>
                </a:solidFill>
                <a:cs typeface="Arial" panose="020B0604020202020204" pitchFamily="34" charset="0"/>
              </a:rPr>
              <a:t>에서 프라이빗 서브넷을 요구하는 고객을 위해 인터넷 리소스에 대한 단방향 액세스를 허용하도록 설정할 수 있는 외부 전용 인터넷 게이트웨이라는 새로운 리소스를 </a:t>
            </a:r>
            <a:r>
              <a:rPr lang="en-US" altLang="ko-KR">
                <a:solidFill>
                  <a:srgbClr val="000000"/>
                </a:solidFill>
                <a:cs typeface="Arial" panose="020B0604020202020204" pitchFamily="34" charset="0"/>
              </a:rPr>
              <a:t>VPC </a:t>
            </a:r>
            <a:r>
              <a:rPr lang="ko-KR" altLang="en-US">
                <a:solidFill>
                  <a:srgbClr val="000000"/>
                </a:solidFill>
                <a:cs typeface="Arial" panose="020B0604020202020204" pitchFamily="34" charset="0"/>
              </a:rPr>
              <a:t>내에 도입했습니다</a:t>
            </a:r>
            <a:r>
              <a:rPr lang="en-US" altLang="ko-KR">
                <a:solidFill>
                  <a:srgbClr val="000000"/>
                </a:solidFill>
                <a:cs typeface="Arial" panose="020B0604020202020204" pitchFamily="34" charset="0"/>
              </a:rPr>
              <a:t>. </a:t>
            </a:r>
            <a:r>
              <a:rPr lang="ko-KR" altLang="en-US">
                <a:solidFill>
                  <a:srgbClr val="000000"/>
                </a:solidFill>
                <a:cs typeface="Arial" panose="020B0604020202020204" pitchFamily="34" charset="0"/>
              </a:rPr>
              <a:t>외부 전용 인터넷 게이트웨이를 통해 인터넷으로 나가는 트래픽을 허용합니다</a:t>
            </a:r>
            <a:r>
              <a:rPr lang="en-US" altLang="ko-KR">
                <a:solidFill>
                  <a:srgbClr val="000000"/>
                </a:solidFill>
                <a:cs typeface="Arial" panose="020B0604020202020204" pitchFamily="34" charset="0"/>
              </a:rPr>
              <a:t>. </a:t>
            </a:r>
            <a:r>
              <a:rPr lang="ko-KR" altLang="en-US">
                <a:solidFill>
                  <a:srgbClr val="000000"/>
                </a:solidFill>
                <a:cs typeface="Arial" panose="020B0604020202020204" pitchFamily="34" charset="0"/>
              </a:rPr>
              <a:t>하지만</a:t>
            </a:r>
            <a:r>
              <a:rPr lang="en-US" altLang="ko-KR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ko-KR" altLang="en-US">
                <a:solidFill>
                  <a:srgbClr val="000000"/>
                </a:solidFill>
                <a:cs typeface="Arial" panose="020B0604020202020204" pitchFamily="34" charset="0"/>
              </a:rPr>
              <a:t>인터넷에서 시작한 수신 트래픽은 차단합니다</a:t>
            </a:r>
            <a:r>
              <a:rPr lang="en-US" altLang="ko-KR">
                <a:solidFill>
                  <a:srgbClr val="000000"/>
                </a:solidFill>
                <a:cs typeface="Arial" panose="020B0604020202020204" pitchFamily="34" charset="0"/>
              </a:rPr>
              <a:t>. </a:t>
            </a:r>
            <a:r>
              <a:rPr lang="ko-KR" altLang="en-US">
                <a:solidFill>
                  <a:srgbClr val="000000"/>
                </a:solidFill>
                <a:cs typeface="Arial" panose="020B0604020202020204" pitchFamily="34" charset="0"/>
              </a:rPr>
              <a:t>외부 전용 인터넷 게이트웨이는 추가 요금 없이 사용할 수 있습니다</a:t>
            </a:r>
            <a:r>
              <a:rPr lang="en-US" altLang="ko-KR">
                <a:solidFill>
                  <a:srgbClr val="000000"/>
                </a:solidFill>
                <a:cs typeface="Arial" panose="020B0604020202020204" pitchFamily="34" charset="0"/>
              </a:rPr>
              <a:t>. </a:t>
            </a:r>
            <a:r>
              <a:rPr lang="ko-KR" altLang="en-US">
                <a:solidFill>
                  <a:srgbClr val="000000"/>
                </a:solidFill>
                <a:cs typeface="Arial" panose="020B0604020202020204" pitchFamily="34" charset="0"/>
              </a:rPr>
              <a:t>데이터 전송 요금은 당일 해당하는 만큼 적용합니다</a:t>
            </a:r>
            <a:r>
              <a:rPr lang="en-US" altLang="ko-KR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>
            <a:extLst>
              <a:ext uri="{FF2B5EF4-FFF2-40B4-BE49-F238E27FC236}">
                <a16:creationId xmlns:a16="http://schemas.microsoft.com/office/drawing/2014/main" id="{2BC536CF-3A86-4EA7-B121-CC5F2296A4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>
            <a:extLst>
              <a:ext uri="{FF2B5EF4-FFF2-40B4-BE49-F238E27FC236}">
                <a16:creationId xmlns:a16="http://schemas.microsoft.com/office/drawing/2014/main" id="{511ADF28-995B-4B48-9248-1EAFB6C82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사용할 </a:t>
            </a:r>
            <a:r>
              <a:rPr lang="en-US" altLang="ko-KR">
                <a:solidFill>
                  <a:srgbClr val="000000"/>
                </a:solidFill>
              </a:rPr>
              <a:t>Network Address Translation </a:t>
            </a:r>
            <a:r>
              <a:rPr lang="ko-KR" altLang="en-US">
                <a:solidFill>
                  <a:srgbClr val="000000"/>
                </a:solidFill>
              </a:rPr>
              <a:t>솔루션을 신중하게 결정해야 합니다</a:t>
            </a:r>
            <a:r>
              <a:rPr lang="en-US" altLang="ko-KR">
                <a:solidFill>
                  <a:srgbClr val="000000"/>
                </a:solidFill>
              </a:rPr>
              <a:t>. VPC NAT </a:t>
            </a:r>
            <a:r>
              <a:rPr lang="ko-KR" altLang="en-US">
                <a:solidFill>
                  <a:srgbClr val="000000"/>
                </a:solidFill>
              </a:rPr>
              <a:t>게이트웨이는 </a:t>
            </a:r>
            <a:r>
              <a:rPr lang="en-US" altLang="ko-KR">
                <a:solidFill>
                  <a:srgbClr val="000000"/>
                </a:solidFill>
              </a:rPr>
              <a:t>AWS</a:t>
            </a:r>
            <a:r>
              <a:rPr lang="ko-KR" altLang="en-US">
                <a:solidFill>
                  <a:srgbClr val="000000"/>
                </a:solidFill>
              </a:rPr>
              <a:t>가 관리하는 서비스의 모든 이점</a:t>
            </a:r>
            <a:r>
              <a:rPr lang="en-US" altLang="ko-KR">
                <a:solidFill>
                  <a:srgbClr val="000000"/>
                </a:solidFill>
              </a:rPr>
              <a:t>(</a:t>
            </a:r>
            <a:r>
              <a:rPr lang="ko-KR" altLang="en-US">
                <a:solidFill>
                  <a:srgbClr val="000000"/>
                </a:solidFill>
              </a:rPr>
              <a:t>예</a:t>
            </a:r>
            <a:r>
              <a:rPr lang="en-US" altLang="ko-KR">
                <a:solidFill>
                  <a:srgbClr val="000000"/>
                </a:solidFill>
              </a:rPr>
              <a:t>: </a:t>
            </a:r>
            <a:r>
              <a:rPr lang="ko-KR" altLang="en-US">
                <a:solidFill>
                  <a:srgbClr val="000000"/>
                </a:solidFill>
              </a:rPr>
              <a:t>내재적으로 고가용성</a:t>
            </a:r>
            <a:r>
              <a:rPr lang="en-US" altLang="ko-KR">
                <a:solidFill>
                  <a:srgbClr val="000000"/>
                </a:solidFill>
              </a:rPr>
              <a:t>)</a:t>
            </a:r>
            <a:r>
              <a:rPr lang="ko-KR" altLang="en-US">
                <a:solidFill>
                  <a:srgbClr val="000000"/>
                </a:solidFill>
              </a:rPr>
              <a:t>을 제공하는 반면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애플리케이션에서 요구하는 제어 수준을 정확히 제공하지 못할 수 있습니다</a:t>
            </a:r>
            <a:r>
              <a:rPr lang="en-US" altLang="ko-KR">
                <a:solidFill>
                  <a:srgbClr val="000000"/>
                </a:solidFill>
              </a:rPr>
              <a:t>.  </a:t>
            </a:r>
            <a:r>
              <a:rPr lang="ko-KR" altLang="en-US">
                <a:solidFill>
                  <a:srgbClr val="000000"/>
                </a:solidFill>
              </a:rPr>
              <a:t>또한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두 가지 옵션 간의 비용 차이도 고려해야 합니다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1003BEA7-D7BF-408F-8A63-6480C1BDC3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7A0B7488-D5BA-4EF0-AE17-FBB201B74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 typeface="Calibri Light" panose="020F0302020204030204" pitchFamily="34" charset="0"/>
              <a:buAutoNum type="arabicPeriod"/>
            </a:pPr>
            <a:r>
              <a:rPr lang="ko-KR" altLang="en-US">
                <a:solidFill>
                  <a:srgbClr val="000000"/>
                </a:solidFill>
              </a:rPr>
              <a:t>서브넷을 퍼블릭으로 만들려면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인터넷 게이트웨이를 통해 라우팅해야 합니다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marL="228600" indent="-228600" eaLnBrk="1" hangingPunct="1">
              <a:spcBef>
                <a:spcPct val="0"/>
              </a:spcBef>
              <a:buFont typeface="Calibri Light" panose="020F0302020204030204" pitchFamily="34" charset="0"/>
              <a:buAutoNum type="arabicPeriod"/>
            </a:pPr>
            <a:r>
              <a:rPr lang="ko-KR" altLang="en-US">
                <a:solidFill>
                  <a:srgbClr val="000000"/>
                </a:solidFill>
              </a:rPr>
              <a:t>프라이빗 서브넷의 인스턴스가 데이터를 인터넷으로 송신해야 하는 경우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트래픽을 </a:t>
            </a:r>
            <a:r>
              <a:rPr lang="en-US" altLang="ko-KR">
                <a:solidFill>
                  <a:srgbClr val="000000"/>
                </a:solidFill>
              </a:rPr>
              <a:t>NAT </a:t>
            </a:r>
            <a:r>
              <a:rPr lang="ko-KR" altLang="en-US">
                <a:solidFill>
                  <a:srgbClr val="000000"/>
                </a:solidFill>
              </a:rPr>
              <a:t>인스턴스 또는 </a:t>
            </a:r>
            <a:r>
              <a:rPr lang="en-US" altLang="ko-KR">
                <a:solidFill>
                  <a:srgbClr val="000000"/>
                </a:solidFill>
              </a:rPr>
              <a:t>NAT </a:t>
            </a:r>
            <a:r>
              <a:rPr lang="ko-KR" altLang="en-US">
                <a:solidFill>
                  <a:srgbClr val="000000"/>
                </a:solidFill>
              </a:rPr>
              <a:t>게이트웨이로 라우팅해야 합니다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marL="228600" indent="-228600" eaLnBrk="1" hangingPunct="1">
              <a:spcBef>
                <a:spcPct val="0"/>
              </a:spcBef>
              <a:buFont typeface="Calibri Light" panose="020F0302020204030204" pitchFamily="34" charset="0"/>
              <a:buAutoNum type="arabicPeriod"/>
            </a:pPr>
            <a:r>
              <a:rPr lang="ko-KR" altLang="en-US" sz="1100">
                <a:solidFill>
                  <a:srgbClr val="000000"/>
                </a:solidFill>
              </a:rPr>
              <a:t>보안 그룹을 사용하여 보안을 더 강화했습니다</a:t>
            </a:r>
            <a:r>
              <a:rPr lang="en-US" altLang="ko-KR" sz="110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>
            <a:extLst>
              <a:ext uri="{FF2B5EF4-FFF2-40B4-BE49-F238E27FC236}">
                <a16:creationId xmlns:a16="http://schemas.microsoft.com/office/drawing/2014/main" id="{F6F327E6-C122-44B3-A319-4D6A334BAC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>
            <a:extLst>
              <a:ext uri="{FF2B5EF4-FFF2-40B4-BE49-F238E27FC236}">
                <a16:creationId xmlns:a16="http://schemas.microsoft.com/office/drawing/2014/main" id="{B2D7D371-A778-4247-964D-ED42ED728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>
            <a:extLst>
              <a:ext uri="{FF2B5EF4-FFF2-40B4-BE49-F238E27FC236}">
                <a16:creationId xmlns:a16="http://schemas.microsoft.com/office/drawing/2014/main" id="{D2CB1BDC-0B47-4BFD-9F8A-0611784F91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>
            <a:extLst>
              <a:ext uri="{FF2B5EF4-FFF2-40B4-BE49-F238E27FC236}">
                <a16:creationId xmlns:a16="http://schemas.microsoft.com/office/drawing/2014/main" id="{740D8BE4-F98C-478F-B750-EABEF602D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9588" y="4343400"/>
            <a:ext cx="5856287" cy="4314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600"/>
              </a:spcBef>
            </a:pPr>
            <a:r>
              <a:rPr lang="ko-KR" altLang="en-US">
                <a:solidFill>
                  <a:srgbClr val="000000"/>
                </a:solidFill>
              </a:rPr>
              <a:t>구성된 네트워크 액세스 규칙이 예상대로 작동하는지 확인하려면 어떻게 해야 합니까</a:t>
            </a:r>
            <a:r>
              <a:rPr lang="en-US" altLang="ko-KR">
                <a:solidFill>
                  <a:srgbClr val="000000"/>
                </a:solidFill>
              </a:rPr>
              <a:t>? </a:t>
            </a:r>
            <a:r>
              <a:rPr lang="ko-KR" altLang="en-US">
                <a:solidFill>
                  <a:srgbClr val="000000"/>
                </a:solidFill>
              </a:rPr>
              <a:t>대부분 조직에서는 일반적으로 연결 및 보안 문제 해결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네트워크 액세스 규칙 테스트 등 다양한 목적으로 네트워크 흐름 로그를 수집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저장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모니터링 및 분석합니다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60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ko-KR">
                <a:solidFill>
                  <a:srgbClr val="000000"/>
                </a:solidFill>
              </a:rPr>
              <a:t>VPC </a:t>
            </a:r>
            <a:r>
              <a:rPr lang="ko-KR" altLang="en-US">
                <a:solidFill>
                  <a:srgbClr val="000000"/>
                </a:solidFill>
              </a:rPr>
              <a:t>흐름 로그는 </a:t>
            </a: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의 네트워크 인터페이스에서 송수신되는 </a:t>
            </a:r>
            <a:r>
              <a:rPr lang="en-US" altLang="ko-KR">
                <a:solidFill>
                  <a:srgbClr val="000000"/>
                </a:solidFill>
              </a:rPr>
              <a:t>IP </a:t>
            </a:r>
            <a:r>
              <a:rPr lang="ko-KR" altLang="en-US">
                <a:solidFill>
                  <a:srgbClr val="000000"/>
                </a:solidFill>
              </a:rPr>
              <a:t>트래픽에 대한 정보를 캡처할 수 있게 해주는 기능입니다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흐름 로그는 선택한 리소스의 모든 네트워크 인터페이스에 대한 수락된 트래픽과 거부된 트래픽 흐름 정보를 캡처합니다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흐름 로그가 캡처한 정보는 여러 작업에 도움이 될 수 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예를 들어 특정 트래픽이 인스턴스에 도달하지 않는 문제를 해결함으로써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과도하게 제한적인 보안 그룹 규칙을 진단하는 데 도움이 될 수 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또한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흐름 로그를 보안 도구로 사용하여 인스턴스에 도달하는 트래픽을 모니터링할 수 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특정 유형의 트래픽이 탐지되면 알림을 보내도록 경보를 생성할 수 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또한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추세와 패턴을 파악하는 데 도움이 되는 지표를 생성할 수도 있습니다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60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ko-KR">
                <a:solidFill>
                  <a:srgbClr val="000000"/>
                </a:solidFill>
              </a:rPr>
              <a:t>VPC, </a:t>
            </a:r>
            <a:r>
              <a:rPr lang="ko-KR" altLang="en-US">
                <a:solidFill>
                  <a:srgbClr val="000000"/>
                </a:solidFill>
              </a:rPr>
              <a:t>서브넷 또는 네트워크 인터페이스에 대한 흐름 로그를 생성할 수 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서브넷 또는 </a:t>
            </a: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에 대한 흐름 로그를 생성하는 경우</a:t>
            </a:r>
            <a:r>
              <a:rPr lang="en-US" altLang="ko-KR">
                <a:solidFill>
                  <a:srgbClr val="000000"/>
                </a:solidFill>
              </a:rPr>
              <a:t>, VPC </a:t>
            </a:r>
            <a:r>
              <a:rPr lang="ko-KR" altLang="en-US">
                <a:solidFill>
                  <a:srgbClr val="000000"/>
                </a:solidFill>
              </a:rPr>
              <a:t>또는 서브넷의 각 네트워크 인터페이스가 모니터링됩니다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흐름 로그 데이터는 </a:t>
            </a:r>
            <a:r>
              <a:rPr lang="en-US" altLang="ko-KR">
                <a:solidFill>
                  <a:srgbClr val="000000"/>
                </a:solidFill>
              </a:rPr>
              <a:t>CloudWatch Logs</a:t>
            </a:r>
            <a:r>
              <a:rPr lang="ko-KR" altLang="en-US">
                <a:solidFill>
                  <a:srgbClr val="000000"/>
                </a:solidFill>
              </a:rPr>
              <a:t>의 로그 그룹에 게시되며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각 네트워크 인터페이스는 고유한 로그 스트림을 갖습니다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로그 스트림은 흐름 로그 레코드를 포함하며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이 레코드는 해당 네트워크 인터페이스에 대한 트래픽을 설명하는 필드로 구성된 로그 이벤트입니다</a:t>
            </a:r>
            <a:r>
              <a:rPr lang="en-US" altLang="ko-KR">
                <a:solidFill>
                  <a:srgbClr val="000000"/>
                </a:solidFill>
              </a:rPr>
              <a:t>. Amazon CloudWatch</a:t>
            </a:r>
            <a:r>
              <a:rPr lang="ko-KR" altLang="en-US">
                <a:solidFill>
                  <a:srgbClr val="000000"/>
                </a:solidFill>
              </a:rPr>
              <a:t>와 </a:t>
            </a:r>
            <a:r>
              <a:rPr lang="en-US" altLang="ko-KR">
                <a:solidFill>
                  <a:srgbClr val="000000"/>
                </a:solidFill>
              </a:rPr>
              <a:t>CloudWatch Logs</a:t>
            </a:r>
            <a:r>
              <a:rPr lang="ko-KR" altLang="en-US">
                <a:solidFill>
                  <a:srgbClr val="000000"/>
                </a:solidFill>
              </a:rPr>
              <a:t>는 나중에 다룹니다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60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</a:pPr>
            <a:r>
              <a:rPr lang="ko-KR" altLang="en-US">
                <a:solidFill>
                  <a:srgbClr val="000000"/>
                </a:solidFill>
              </a:rPr>
              <a:t>자체 애플리케이션이나 </a:t>
            </a:r>
            <a:r>
              <a:rPr lang="en-US" altLang="ko-KR">
                <a:solidFill>
                  <a:srgbClr val="000000"/>
                </a:solidFill>
              </a:rPr>
              <a:t>AWS Marketplace</a:t>
            </a:r>
            <a:r>
              <a:rPr lang="ko-KR" altLang="en-US">
                <a:solidFill>
                  <a:srgbClr val="000000"/>
                </a:solidFill>
              </a:rPr>
              <a:t>에서 제공하는 솔루션을 사용하여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흐름 로그에서 캡처한 데이터를 분석할 수 있습니다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>
            <a:extLst>
              <a:ext uri="{FF2B5EF4-FFF2-40B4-BE49-F238E27FC236}">
                <a16:creationId xmlns:a16="http://schemas.microsoft.com/office/drawing/2014/main" id="{CA621B7F-E8FF-4D76-9405-6462D14133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>
            <a:extLst>
              <a:ext uri="{FF2B5EF4-FFF2-40B4-BE49-F238E27FC236}">
                <a16:creationId xmlns:a16="http://schemas.microsoft.com/office/drawing/2014/main" id="{E16DF070-975B-4795-A6F2-6EB9BBEAEE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872DC21-32B4-493B-A9D5-51F30B886D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>
            <a:extLst>
              <a:ext uri="{FF2B5EF4-FFF2-40B4-BE49-F238E27FC236}">
                <a16:creationId xmlns:a16="http://schemas.microsoft.com/office/drawing/2014/main" id="{535E6518-4435-4D03-84CC-7406A72C1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여러 </a:t>
            </a: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를 데이터 센터에 연결해야 하는 경우</a:t>
            </a:r>
            <a:r>
              <a:rPr lang="en-US" altLang="ko-KR">
                <a:solidFill>
                  <a:srgbClr val="000000"/>
                </a:solidFill>
              </a:rPr>
              <a:t>, CGW</a:t>
            </a:r>
            <a:r>
              <a:rPr lang="ko-KR" altLang="en-US">
                <a:solidFill>
                  <a:srgbClr val="000000"/>
                </a:solidFill>
              </a:rPr>
              <a:t>를 사용할 때의 문제점을 분명히 확인할 수 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엔드포인트와 경로에 고유 </a:t>
            </a:r>
            <a:r>
              <a:rPr lang="en-US" altLang="ko-KR">
                <a:solidFill>
                  <a:srgbClr val="000000"/>
                </a:solidFill>
              </a:rPr>
              <a:t>IP </a:t>
            </a:r>
            <a:r>
              <a:rPr lang="ko-KR" altLang="en-US">
                <a:solidFill>
                  <a:srgbClr val="000000"/>
                </a:solidFill>
              </a:rPr>
              <a:t>주소를 유지해야 합니다</a:t>
            </a:r>
            <a:r>
              <a:rPr lang="en-US" altLang="ko-KR">
                <a:solidFill>
                  <a:srgbClr val="000000"/>
                </a:solidFill>
              </a:rPr>
              <a:t>. VPN </a:t>
            </a:r>
            <a:r>
              <a:rPr lang="ko-KR" altLang="en-US">
                <a:solidFill>
                  <a:srgbClr val="000000"/>
                </a:solidFill>
              </a:rPr>
              <a:t>허브 앤 스포크 아키텍처를 사용해 문제를 해결할 수 있지만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이 방법이 정말 효율적인 솔루션일까요</a:t>
            </a:r>
            <a:r>
              <a:rPr lang="en-US" altLang="ko-KR">
                <a:solidFill>
                  <a:srgbClr val="000000"/>
                </a:solidFill>
              </a:rPr>
              <a:t>?</a:t>
            </a:r>
          </a:p>
          <a:p>
            <a:pPr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VPN </a:t>
            </a:r>
            <a:r>
              <a:rPr lang="ko-KR" altLang="en-US">
                <a:solidFill>
                  <a:srgbClr val="000000"/>
                </a:solidFill>
              </a:rPr>
              <a:t>허브 앤 스포크 아키텍처</a:t>
            </a:r>
            <a:r>
              <a:rPr lang="en-US" altLang="ko-KR">
                <a:solidFill>
                  <a:srgbClr val="000000"/>
                </a:solidFill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ko-KR">
                <a:solidFill>
                  <a:srgbClr val="000000"/>
                </a:solidFill>
              </a:rPr>
              <a:t>Amazon EC2 VPN </a:t>
            </a:r>
            <a:r>
              <a:rPr lang="ko-KR" altLang="en-US">
                <a:solidFill>
                  <a:srgbClr val="000000"/>
                </a:solidFill>
              </a:rPr>
              <a:t>인스턴스에서 중앙 </a:t>
            </a:r>
            <a:r>
              <a:rPr lang="en-US" altLang="ko-KR">
                <a:solidFill>
                  <a:srgbClr val="000000"/>
                </a:solidFill>
              </a:rPr>
              <a:t>VGW</a:t>
            </a:r>
            <a:r>
              <a:rPr lang="ko-KR" altLang="en-US">
                <a:solidFill>
                  <a:srgbClr val="000000"/>
                </a:solidFill>
              </a:rPr>
              <a:t>로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ko-KR" altLang="en-US">
                <a:solidFill>
                  <a:srgbClr val="000000"/>
                </a:solidFill>
              </a:rPr>
              <a:t>고가용성을 위해 각 스포크에 </a:t>
            </a:r>
            <a:r>
              <a:rPr lang="en-US" altLang="ko-KR">
                <a:solidFill>
                  <a:srgbClr val="000000"/>
                </a:solidFill>
              </a:rPr>
              <a:t>2</a:t>
            </a:r>
            <a:r>
              <a:rPr lang="ko-KR" altLang="en-US">
                <a:solidFill>
                  <a:srgbClr val="000000"/>
                </a:solidFill>
              </a:rPr>
              <a:t>개의 </a:t>
            </a:r>
            <a:r>
              <a:rPr lang="en-US" altLang="ko-KR">
                <a:solidFill>
                  <a:srgbClr val="000000"/>
                </a:solidFill>
              </a:rPr>
              <a:t>EC2 </a:t>
            </a:r>
            <a:r>
              <a:rPr lang="ko-KR" altLang="en-US">
                <a:solidFill>
                  <a:srgbClr val="000000"/>
                </a:solidFill>
              </a:rPr>
              <a:t>기반 </a:t>
            </a:r>
            <a:r>
              <a:rPr lang="en-US" altLang="ko-KR">
                <a:solidFill>
                  <a:srgbClr val="000000"/>
                </a:solidFill>
              </a:rPr>
              <a:t>VPN </a:t>
            </a:r>
            <a:r>
              <a:rPr lang="ko-KR" altLang="en-US">
                <a:solidFill>
                  <a:srgbClr val="000000"/>
                </a:solidFill>
              </a:rPr>
              <a:t>엔드포인트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ko-KR" altLang="en-US">
                <a:solidFill>
                  <a:srgbClr val="000000"/>
                </a:solidFill>
              </a:rPr>
              <a:t>중앙 </a:t>
            </a:r>
            <a:r>
              <a:rPr lang="en-US" altLang="ko-KR">
                <a:solidFill>
                  <a:srgbClr val="000000"/>
                </a:solidFill>
              </a:rPr>
              <a:t>VPC(</a:t>
            </a:r>
            <a:r>
              <a:rPr lang="ko-KR" altLang="en-US">
                <a:solidFill>
                  <a:srgbClr val="000000"/>
                </a:solidFill>
              </a:rPr>
              <a:t>허브</a:t>
            </a:r>
            <a:r>
              <a:rPr lang="en-US" altLang="ko-KR">
                <a:solidFill>
                  <a:srgbClr val="000000"/>
                </a:solidFill>
              </a:rPr>
              <a:t>)</a:t>
            </a:r>
            <a:r>
              <a:rPr lang="ko-KR" altLang="en-US">
                <a:solidFill>
                  <a:srgbClr val="000000"/>
                </a:solidFill>
              </a:rPr>
              <a:t>는 모든 앱 </a:t>
            </a: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를 위한 공통 서비스를 포함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ko-KR" altLang="en-US">
                <a:solidFill>
                  <a:srgbClr val="000000"/>
                </a:solidFill>
              </a:rPr>
              <a:t>스포크와 허브 간에 동적 라우팅 프로토콜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52645098-BA6F-4275-B0AB-F39139564C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A09C1294-9152-4C27-A1D9-144358805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610225" cy="434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57200"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이 다이어그램에서 </a:t>
            </a:r>
            <a:r>
              <a:rPr lang="en-US" altLang="ko-KR">
                <a:solidFill>
                  <a:srgbClr val="000000"/>
                </a:solidFill>
              </a:rPr>
              <a:t>VPC A</a:t>
            </a:r>
            <a:r>
              <a:rPr lang="ko-KR" altLang="en-US">
                <a:solidFill>
                  <a:srgbClr val="000000"/>
                </a:solidFill>
              </a:rPr>
              <a:t>와 </a:t>
            </a:r>
            <a:r>
              <a:rPr lang="en-US" altLang="ko-KR">
                <a:solidFill>
                  <a:srgbClr val="000000"/>
                </a:solidFill>
              </a:rPr>
              <a:t>B</a:t>
            </a:r>
            <a:r>
              <a:rPr lang="ko-KR" altLang="en-US">
                <a:solidFill>
                  <a:srgbClr val="000000"/>
                </a:solidFill>
              </a:rPr>
              <a:t>는 피어링되어 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이는 </a:t>
            </a:r>
            <a:r>
              <a:rPr lang="en-US" altLang="ko-KR">
                <a:solidFill>
                  <a:srgbClr val="000000"/>
                </a:solidFill>
              </a:rPr>
              <a:t>C</a:t>
            </a:r>
            <a:r>
              <a:rPr lang="ko-KR" altLang="en-US">
                <a:solidFill>
                  <a:srgbClr val="000000"/>
                </a:solidFill>
              </a:rPr>
              <a:t>가 </a:t>
            </a:r>
            <a:r>
              <a:rPr lang="en-US" altLang="ko-KR">
                <a:solidFill>
                  <a:srgbClr val="000000"/>
                </a:solidFill>
              </a:rPr>
              <a:t>A</a:t>
            </a:r>
            <a:r>
              <a:rPr lang="ko-KR" altLang="en-US">
                <a:solidFill>
                  <a:srgbClr val="000000"/>
                </a:solidFill>
              </a:rPr>
              <a:t>에게 통신할 수 있다는 의미는 아닙니다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 u="sng">
                <a:solidFill>
                  <a:srgbClr val="000000"/>
                </a:solidFill>
              </a:rPr>
              <a:t>피어로 명시적으로 설정</a:t>
            </a:r>
            <a:r>
              <a:rPr lang="ko-KR" altLang="en-US">
                <a:solidFill>
                  <a:srgbClr val="000000"/>
                </a:solidFill>
              </a:rPr>
              <a:t>되지 않는 한 기본적으로 </a:t>
            </a:r>
            <a:r>
              <a:rPr lang="en-US" altLang="ko-KR">
                <a:solidFill>
                  <a:srgbClr val="000000"/>
                </a:solidFill>
              </a:rPr>
              <a:t>VPC </a:t>
            </a:r>
            <a:r>
              <a:rPr lang="ko-KR" altLang="en-US">
                <a:solidFill>
                  <a:srgbClr val="000000"/>
                </a:solidFill>
              </a:rPr>
              <a:t>피어링은 </a:t>
            </a:r>
            <a:r>
              <a:rPr lang="en-US" altLang="ko-KR">
                <a:solidFill>
                  <a:srgbClr val="000000"/>
                </a:solidFill>
              </a:rPr>
              <a:t>C</a:t>
            </a:r>
            <a:r>
              <a:rPr lang="ko-KR" altLang="en-US">
                <a:solidFill>
                  <a:srgbClr val="000000"/>
                </a:solidFill>
              </a:rPr>
              <a:t>가 </a:t>
            </a:r>
            <a:r>
              <a:rPr lang="en-US" altLang="ko-KR">
                <a:solidFill>
                  <a:srgbClr val="000000"/>
                </a:solidFill>
              </a:rPr>
              <a:t>A</a:t>
            </a:r>
            <a:r>
              <a:rPr lang="ko-KR" altLang="en-US">
                <a:solidFill>
                  <a:srgbClr val="000000"/>
                </a:solidFill>
              </a:rPr>
              <a:t>에 연결하도록 허용하지 않습니다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따라서 어떤 </a:t>
            </a: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가 서로 통신할 수 있는지 제어할 수 있습니다</a:t>
            </a:r>
            <a:r>
              <a:rPr lang="en-US" altLang="ko-KR">
                <a:solidFill>
                  <a:srgbClr val="000000"/>
                </a:solidFill>
              </a:rPr>
              <a:t>.  </a:t>
            </a:r>
          </a:p>
          <a:p>
            <a:pPr defTabSz="457200"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defTabSz="457200" eaLnBrk="1" hangingPunct="1"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VPC </a:t>
            </a:r>
            <a:r>
              <a:rPr lang="ko-KR" altLang="en-US">
                <a:solidFill>
                  <a:srgbClr val="000000"/>
                </a:solidFill>
              </a:rPr>
              <a:t>피어링 연결을 설정하려면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요청자 </a:t>
            </a:r>
            <a:r>
              <a:rPr lang="en-US" altLang="ko-KR">
                <a:solidFill>
                  <a:srgbClr val="000000"/>
                </a:solidFill>
              </a:rPr>
              <a:t>VPC(</a:t>
            </a:r>
            <a:r>
              <a:rPr lang="ko-KR" altLang="en-US">
                <a:solidFill>
                  <a:srgbClr val="000000"/>
                </a:solidFill>
              </a:rPr>
              <a:t>또는 로컬 </a:t>
            </a:r>
            <a:r>
              <a:rPr lang="en-US" altLang="ko-KR">
                <a:solidFill>
                  <a:srgbClr val="000000"/>
                </a:solidFill>
              </a:rPr>
              <a:t>VPC)</a:t>
            </a:r>
            <a:r>
              <a:rPr lang="ko-KR" altLang="en-US">
                <a:solidFill>
                  <a:srgbClr val="000000"/>
                </a:solidFill>
              </a:rPr>
              <a:t>의 소유자가 피어 </a:t>
            </a: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의 소유자에게 요청을 전송하여 </a:t>
            </a:r>
            <a:r>
              <a:rPr lang="en-US" altLang="ko-KR">
                <a:solidFill>
                  <a:srgbClr val="000000"/>
                </a:solidFill>
              </a:rPr>
              <a:t>VPC </a:t>
            </a:r>
            <a:r>
              <a:rPr lang="ko-KR" altLang="en-US">
                <a:solidFill>
                  <a:srgbClr val="000000"/>
                </a:solidFill>
              </a:rPr>
              <a:t>피어링 연결을 생성합니다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피어 </a:t>
            </a: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는 여러분이나 다른 </a:t>
            </a:r>
            <a:r>
              <a:rPr lang="en-US" altLang="ko-KR">
                <a:solidFill>
                  <a:srgbClr val="000000"/>
                </a:solidFill>
              </a:rPr>
              <a:t>AWS </a:t>
            </a:r>
            <a:r>
              <a:rPr lang="ko-KR" altLang="en-US">
                <a:solidFill>
                  <a:srgbClr val="000000"/>
                </a:solidFill>
              </a:rPr>
              <a:t>계정에서 소유할 수 있으며</a:t>
            </a:r>
            <a:r>
              <a:rPr lang="en-US" altLang="ko-KR">
                <a:solidFill>
                  <a:srgbClr val="000000"/>
                </a:solidFill>
              </a:rPr>
              <a:t>, CIDR </a:t>
            </a:r>
            <a:r>
              <a:rPr lang="ko-KR" altLang="en-US">
                <a:solidFill>
                  <a:srgbClr val="000000"/>
                </a:solidFill>
              </a:rPr>
              <a:t>블록이 요청자 </a:t>
            </a: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의 </a:t>
            </a:r>
            <a:r>
              <a:rPr lang="en-US" altLang="ko-KR">
                <a:solidFill>
                  <a:srgbClr val="000000"/>
                </a:solidFill>
              </a:rPr>
              <a:t>CIDR </a:t>
            </a:r>
            <a:r>
              <a:rPr lang="ko-KR" altLang="en-US">
                <a:solidFill>
                  <a:srgbClr val="000000"/>
                </a:solidFill>
              </a:rPr>
              <a:t>블록과 중복되어서는 안 됩니다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피어 </a:t>
            </a: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의 소유자가 </a:t>
            </a:r>
            <a:r>
              <a:rPr lang="en-US" altLang="ko-KR">
                <a:solidFill>
                  <a:srgbClr val="000000"/>
                </a:solidFill>
              </a:rPr>
              <a:t>VPC </a:t>
            </a:r>
            <a:r>
              <a:rPr lang="ko-KR" altLang="en-US">
                <a:solidFill>
                  <a:srgbClr val="000000"/>
                </a:solidFill>
              </a:rPr>
              <a:t>피어링 연결 요청을 수락해야 </a:t>
            </a:r>
            <a:r>
              <a:rPr lang="en-US" altLang="ko-KR">
                <a:solidFill>
                  <a:srgbClr val="000000"/>
                </a:solidFill>
              </a:rPr>
              <a:t>VPC </a:t>
            </a:r>
            <a:r>
              <a:rPr lang="ko-KR" altLang="en-US">
                <a:solidFill>
                  <a:srgbClr val="000000"/>
                </a:solidFill>
              </a:rPr>
              <a:t>피어링 연결이 활성화됩니다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프라이빗 </a:t>
            </a:r>
            <a:r>
              <a:rPr lang="en-US" altLang="ko-KR">
                <a:solidFill>
                  <a:srgbClr val="000000"/>
                </a:solidFill>
              </a:rPr>
              <a:t>IP </a:t>
            </a:r>
            <a:r>
              <a:rPr lang="ko-KR" altLang="en-US">
                <a:solidFill>
                  <a:srgbClr val="000000"/>
                </a:solidFill>
              </a:rPr>
              <a:t>주소를 사용하여 피어 </a:t>
            </a:r>
            <a:r>
              <a:rPr lang="en-US" altLang="ko-KR">
                <a:solidFill>
                  <a:srgbClr val="000000"/>
                </a:solidFill>
              </a:rPr>
              <a:t>VPC </a:t>
            </a:r>
            <a:r>
              <a:rPr lang="ko-KR" altLang="en-US">
                <a:solidFill>
                  <a:srgbClr val="000000"/>
                </a:solidFill>
              </a:rPr>
              <a:t>간에 트래픽이 전송되도록 하려면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피어 </a:t>
            </a: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의 </a:t>
            </a:r>
            <a:r>
              <a:rPr lang="en-US" altLang="ko-KR">
                <a:solidFill>
                  <a:srgbClr val="000000"/>
                </a:solidFill>
              </a:rPr>
              <a:t>IP </a:t>
            </a:r>
            <a:r>
              <a:rPr lang="ko-KR" altLang="en-US">
                <a:solidFill>
                  <a:srgbClr val="000000"/>
                </a:solidFill>
              </a:rPr>
              <a:t>주소 범위를 가리키는 여러분의 </a:t>
            </a:r>
            <a:r>
              <a:rPr lang="en-US" altLang="ko-KR">
                <a:solidFill>
                  <a:srgbClr val="000000"/>
                </a:solidFill>
              </a:rPr>
              <a:t>VPC </a:t>
            </a:r>
            <a:r>
              <a:rPr lang="ko-KR" altLang="en-US">
                <a:solidFill>
                  <a:srgbClr val="000000"/>
                </a:solidFill>
              </a:rPr>
              <a:t>라우팅 테이블 하나 이상에 경로를 추가합니다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피어 </a:t>
            </a: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의 소유자는 여러분의 </a:t>
            </a:r>
            <a:r>
              <a:rPr lang="en-US" altLang="ko-KR">
                <a:solidFill>
                  <a:srgbClr val="000000"/>
                </a:solidFill>
              </a:rPr>
              <a:t>VPC IP </a:t>
            </a:r>
            <a:r>
              <a:rPr lang="ko-KR" altLang="en-US">
                <a:solidFill>
                  <a:srgbClr val="000000"/>
                </a:solidFill>
              </a:rPr>
              <a:t>주소 범위를 가리키는 자신의 </a:t>
            </a:r>
            <a:r>
              <a:rPr lang="en-US" altLang="ko-KR">
                <a:solidFill>
                  <a:srgbClr val="000000"/>
                </a:solidFill>
              </a:rPr>
              <a:t>VPC </a:t>
            </a:r>
            <a:r>
              <a:rPr lang="ko-KR" altLang="en-US">
                <a:solidFill>
                  <a:srgbClr val="000000"/>
                </a:solidFill>
              </a:rPr>
              <a:t>라우팅 테이블 하나 이상에 경로를 추가합니다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또한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여러분은 인스턴스와 연결된 보안 그룹 규칙을 업데이트하여 피어 </a:t>
            </a: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로 송수신되는 트래픽이 제한되지 않도록 해야 할 수 있습니다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defTabSz="457200"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defTabSz="457200" eaLnBrk="1" hangingPunct="1"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VPC </a:t>
            </a:r>
            <a:r>
              <a:rPr lang="ko-KR" altLang="en-US">
                <a:solidFill>
                  <a:srgbClr val="000000"/>
                </a:solidFill>
              </a:rPr>
              <a:t>피어링 연결은 두 </a:t>
            </a:r>
            <a:r>
              <a:rPr lang="en-US" altLang="ko-KR">
                <a:solidFill>
                  <a:srgbClr val="000000"/>
                </a:solidFill>
              </a:rPr>
              <a:t>VPC </a:t>
            </a:r>
            <a:r>
              <a:rPr lang="ko-KR" altLang="en-US">
                <a:solidFill>
                  <a:srgbClr val="000000"/>
                </a:solidFill>
              </a:rPr>
              <a:t>간에 일대일 관계입니다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소유한 각 </a:t>
            </a: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에 대해 여러 개의 </a:t>
            </a:r>
            <a:r>
              <a:rPr lang="en-US" altLang="ko-KR">
                <a:solidFill>
                  <a:srgbClr val="000000"/>
                </a:solidFill>
              </a:rPr>
              <a:t>VPC </a:t>
            </a:r>
            <a:r>
              <a:rPr lang="ko-KR" altLang="en-US">
                <a:solidFill>
                  <a:srgbClr val="000000"/>
                </a:solidFill>
              </a:rPr>
              <a:t>피어링 연결을 생성할 수 있지만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전이적 피어링 관계는 지원되지 않습니다</a:t>
            </a:r>
            <a:r>
              <a:rPr lang="en-US" altLang="ko-KR">
                <a:solidFill>
                  <a:srgbClr val="000000"/>
                </a:solidFill>
              </a:rPr>
              <a:t>. VPC</a:t>
            </a:r>
            <a:r>
              <a:rPr lang="ko-KR" altLang="en-US">
                <a:solidFill>
                  <a:srgbClr val="000000"/>
                </a:solidFill>
              </a:rPr>
              <a:t>가 직접 피어링되지 않은 </a:t>
            </a: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와는 피어링 관계가 형성되지 않습니다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 sz="1100">
                <a:solidFill>
                  <a:srgbClr val="000000"/>
                </a:solidFill>
              </a:rPr>
              <a:t>자체 </a:t>
            </a:r>
            <a:r>
              <a:rPr lang="en-US" altLang="ko-KR" sz="1100">
                <a:solidFill>
                  <a:srgbClr val="000000"/>
                </a:solidFill>
              </a:rPr>
              <a:t>VPC </a:t>
            </a:r>
            <a:r>
              <a:rPr lang="ko-KR" altLang="en-US" sz="1100">
                <a:solidFill>
                  <a:srgbClr val="000000"/>
                </a:solidFill>
              </a:rPr>
              <a:t>간에 </a:t>
            </a:r>
            <a:r>
              <a:rPr lang="en-US" altLang="ko-KR" sz="1100">
                <a:solidFill>
                  <a:srgbClr val="000000"/>
                </a:solidFill>
              </a:rPr>
              <a:t>VPC </a:t>
            </a:r>
            <a:r>
              <a:rPr lang="ko-KR" altLang="en-US" sz="1100">
                <a:solidFill>
                  <a:srgbClr val="000000"/>
                </a:solidFill>
              </a:rPr>
              <a:t>피어링 연결을 만들 수도 있고</a:t>
            </a:r>
            <a:r>
              <a:rPr lang="en-US" altLang="ko-KR" sz="1100">
                <a:solidFill>
                  <a:srgbClr val="000000"/>
                </a:solidFill>
              </a:rPr>
              <a:t>, </a:t>
            </a:r>
            <a:r>
              <a:rPr lang="ko-KR" altLang="en-US" sz="1100">
                <a:solidFill>
                  <a:srgbClr val="000000"/>
                </a:solidFill>
              </a:rPr>
              <a:t>단일 리전 내 다른 </a:t>
            </a:r>
            <a:r>
              <a:rPr lang="en-US" altLang="ko-KR" sz="1100">
                <a:solidFill>
                  <a:srgbClr val="000000"/>
                </a:solidFill>
              </a:rPr>
              <a:t>AWS </a:t>
            </a:r>
            <a:r>
              <a:rPr lang="ko-KR" altLang="en-US" sz="1100">
                <a:solidFill>
                  <a:srgbClr val="000000"/>
                </a:solidFill>
              </a:rPr>
              <a:t>계정의 </a:t>
            </a:r>
            <a:r>
              <a:rPr lang="en-US" altLang="ko-KR" sz="1100">
                <a:solidFill>
                  <a:srgbClr val="000000"/>
                </a:solidFill>
              </a:rPr>
              <a:t>VPC</a:t>
            </a:r>
            <a:r>
              <a:rPr lang="ko-KR" altLang="en-US" sz="1100">
                <a:solidFill>
                  <a:srgbClr val="000000"/>
                </a:solidFill>
              </a:rPr>
              <a:t>와 </a:t>
            </a:r>
            <a:r>
              <a:rPr lang="en-US" altLang="ko-KR" sz="1100">
                <a:solidFill>
                  <a:srgbClr val="000000"/>
                </a:solidFill>
              </a:rPr>
              <a:t>VPC </a:t>
            </a:r>
            <a:r>
              <a:rPr lang="ko-KR" altLang="en-US" sz="1100">
                <a:solidFill>
                  <a:srgbClr val="000000"/>
                </a:solidFill>
              </a:rPr>
              <a:t>피어링 연결을 만들 수도 있습니다</a:t>
            </a:r>
            <a:r>
              <a:rPr lang="en-US" altLang="ko-KR" sz="1100">
                <a:solidFill>
                  <a:srgbClr val="000000"/>
                </a:solidFill>
              </a:rPr>
              <a:t>.</a:t>
            </a:r>
          </a:p>
          <a:p>
            <a:pPr defTabSz="457200" eaLnBrk="1" hangingPunct="1">
              <a:spcBef>
                <a:spcPct val="0"/>
              </a:spcBef>
            </a:pPr>
            <a:endParaRPr lang="en-US" altLang="ko-KR" sz="1100">
              <a:solidFill>
                <a:srgbClr val="000000"/>
              </a:solidFill>
            </a:endParaRPr>
          </a:p>
          <a:p>
            <a:pPr defTabSz="457200" eaLnBrk="1" hangingPunct="1">
              <a:spcBef>
                <a:spcPct val="0"/>
              </a:spcBef>
            </a:pPr>
            <a:endParaRPr lang="en-US" altLang="ko-KR" sz="1100">
              <a:solidFill>
                <a:srgbClr val="000000"/>
              </a:solidFill>
            </a:endParaRPr>
          </a:p>
          <a:p>
            <a:pPr defTabSz="457200"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이제 </a:t>
            </a:r>
            <a:r>
              <a:rPr lang="en-US" altLang="ko-KR">
                <a:solidFill>
                  <a:srgbClr val="000000"/>
                </a:solidFill>
              </a:rPr>
              <a:t>Amazon EC2</a:t>
            </a:r>
            <a:r>
              <a:rPr lang="ko-KR" altLang="en-US">
                <a:solidFill>
                  <a:srgbClr val="000000"/>
                </a:solidFill>
              </a:rPr>
              <a:t>를 사용하면 다른 리전의 가상 프라이빗 클라우드</a:t>
            </a:r>
            <a:r>
              <a:rPr lang="en-US" altLang="ko-KR">
                <a:solidFill>
                  <a:srgbClr val="000000"/>
                </a:solidFill>
              </a:rPr>
              <a:t>(VPC) </a:t>
            </a:r>
            <a:r>
              <a:rPr lang="ko-KR" altLang="en-US">
                <a:solidFill>
                  <a:srgbClr val="000000"/>
                </a:solidFill>
              </a:rPr>
              <a:t>간의 피어링 관계를 설정할 수 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상호 리전 </a:t>
            </a:r>
            <a:r>
              <a:rPr lang="en-US" altLang="ko-KR">
                <a:solidFill>
                  <a:srgbClr val="000000"/>
                </a:solidFill>
              </a:rPr>
              <a:t>VPC </a:t>
            </a:r>
            <a:r>
              <a:rPr lang="ko-KR" altLang="en-US">
                <a:solidFill>
                  <a:srgbClr val="000000"/>
                </a:solidFill>
              </a:rPr>
              <a:t>피어링을 사용하면 다른 리전에서 실행되는 </a:t>
            </a:r>
            <a:r>
              <a:rPr lang="en-US" altLang="ko-KR">
                <a:solidFill>
                  <a:srgbClr val="000000"/>
                </a:solidFill>
              </a:rPr>
              <a:t>Amazon EC2 </a:t>
            </a:r>
            <a:r>
              <a:rPr lang="ko-KR" altLang="en-US">
                <a:solidFill>
                  <a:srgbClr val="000000"/>
                </a:solidFill>
              </a:rPr>
              <a:t>인스턴스</a:t>
            </a:r>
            <a:r>
              <a:rPr lang="en-US" altLang="ko-KR">
                <a:solidFill>
                  <a:srgbClr val="000000"/>
                </a:solidFill>
              </a:rPr>
              <a:t>, Amazon RDS </a:t>
            </a:r>
            <a:r>
              <a:rPr lang="ko-KR" altLang="en-US">
                <a:solidFill>
                  <a:srgbClr val="000000"/>
                </a:solidFill>
              </a:rPr>
              <a:t>데이터베이스 및 </a:t>
            </a:r>
            <a:r>
              <a:rPr lang="en-US" altLang="ko-KR">
                <a:solidFill>
                  <a:srgbClr val="000000"/>
                </a:solidFill>
              </a:rPr>
              <a:t>Lambda </a:t>
            </a:r>
            <a:r>
              <a:rPr lang="ko-KR" altLang="en-US">
                <a:solidFill>
                  <a:srgbClr val="000000"/>
                </a:solidFill>
              </a:rPr>
              <a:t>기능과 같은 </a:t>
            </a:r>
            <a:r>
              <a:rPr lang="en-US" altLang="ko-KR">
                <a:solidFill>
                  <a:srgbClr val="000000"/>
                </a:solidFill>
              </a:rPr>
              <a:t>VPC </a:t>
            </a:r>
            <a:r>
              <a:rPr lang="ko-KR" altLang="en-US">
                <a:solidFill>
                  <a:srgbClr val="000000"/>
                </a:solidFill>
              </a:rPr>
              <a:t>리소스가 게이트웨이</a:t>
            </a:r>
            <a:r>
              <a:rPr lang="en-US" altLang="ko-KR">
                <a:solidFill>
                  <a:srgbClr val="000000"/>
                </a:solidFill>
              </a:rPr>
              <a:t>, VPN </a:t>
            </a:r>
            <a:r>
              <a:rPr lang="ko-KR" altLang="en-US">
                <a:solidFill>
                  <a:srgbClr val="000000"/>
                </a:solidFill>
              </a:rPr>
              <a:t>연결 또는 별도의 네트워크 어플라이언스 없이 프라이빗 </a:t>
            </a:r>
            <a:r>
              <a:rPr lang="en-US" altLang="ko-KR">
                <a:solidFill>
                  <a:srgbClr val="000000"/>
                </a:solidFill>
              </a:rPr>
              <a:t>IP </a:t>
            </a:r>
            <a:r>
              <a:rPr lang="ko-KR" altLang="en-US">
                <a:solidFill>
                  <a:srgbClr val="000000"/>
                </a:solidFill>
              </a:rPr>
              <a:t>주소를 사용하여 서로 통신할 수 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상호 리전 </a:t>
            </a:r>
            <a:r>
              <a:rPr lang="en-US" altLang="ko-KR">
                <a:solidFill>
                  <a:srgbClr val="000000"/>
                </a:solidFill>
              </a:rPr>
              <a:t>VPC </a:t>
            </a:r>
            <a:r>
              <a:rPr lang="ko-KR" altLang="en-US">
                <a:solidFill>
                  <a:srgbClr val="000000"/>
                </a:solidFill>
              </a:rPr>
              <a:t>피어링 연결을 통해 전송된 데이터는 표준 상호 리전 데이터 전송 속도로 요금이 부과됩니다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>
            <a:extLst>
              <a:ext uri="{FF2B5EF4-FFF2-40B4-BE49-F238E27FC236}">
                <a16:creationId xmlns:a16="http://schemas.microsoft.com/office/drawing/2014/main" id="{6A718BC3-AA4F-4FDE-A9DD-4D50F321C4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>
            <a:extLst>
              <a:ext uri="{FF2B5EF4-FFF2-40B4-BE49-F238E27FC236}">
                <a16:creationId xmlns:a16="http://schemas.microsoft.com/office/drawing/2014/main" id="{5D053AEC-0667-4599-9F01-7A33805BC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4384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>
                <a:solidFill>
                  <a:srgbClr val="000000"/>
                </a:solidFill>
              </a:rPr>
              <a:t>이 슬라이드의 예제는 전체 </a:t>
            </a:r>
            <a:r>
              <a:rPr lang="en-US" altLang="ko-KR" dirty="0">
                <a:solidFill>
                  <a:srgbClr val="000000"/>
                </a:solidFill>
              </a:rPr>
              <a:t>CIDR </a:t>
            </a:r>
            <a:r>
              <a:rPr lang="ko-KR" altLang="en-US" dirty="0">
                <a:solidFill>
                  <a:srgbClr val="000000"/>
                </a:solidFill>
              </a:rPr>
              <a:t>블록이 개방되어 있지만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라우팅 테이블에 </a:t>
            </a:r>
            <a:r>
              <a:rPr lang="en-US" altLang="ko-KR" dirty="0">
                <a:solidFill>
                  <a:srgbClr val="000000"/>
                </a:solidFill>
              </a:rPr>
              <a:t>IP(10.0.150.38/32)</a:t>
            </a:r>
            <a:r>
              <a:rPr lang="ko-KR" altLang="en-US" dirty="0">
                <a:solidFill>
                  <a:srgbClr val="000000"/>
                </a:solidFill>
              </a:rPr>
              <a:t>를 지정할 수 있음을 보여줍니다</a:t>
            </a:r>
            <a:r>
              <a:rPr lang="en-US" altLang="ko-KR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>
                <a:solidFill>
                  <a:srgbClr val="000000"/>
                </a:solidFill>
              </a:rPr>
              <a:t>다른 </a:t>
            </a:r>
            <a:r>
              <a:rPr lang="en-US" altLang="ko-KR" dirty="0">
                <a:solidFill>
                  <a:srgbClr val="000000"/>
                </a:solidFill>
              </a:rPr>
              <a:t>VPC</a:t>
            </a:r>
            <a:r>
              <a:rPr lang="ko-KR" altLang="en-US" dirty="0">
                <a:solidFill>
                  <a:srgbClr val="000000"/>
                </a:solidFill>
              </a:rPr>
              <a:t>와 </a:t>
            </a:r>
            <a:r>
              <a:rPr lang="en-US" altLang="ko-KR" dirty="0">
                <a:solidFill>
                  <a:srgbClr val="000000"/>
                </a:solidFill>
              </a:rPr>
              <a:t>VPC </a:t>
            </a:r>
            <a:r>
              <a:rPr lang="ko-KR" altLang="en-US" dirty="0">
                <a:solidFill>
                  <a:srgbClr val="000000"/>
                </a:solidFill>
              </a:rPr>
              <a:t>피어링 연결을 생성하려면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다음 제한과 규칙을 이해해야 합니다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ko-KR" dirty="0">
                <a:solidFill>
                  <a:srgbClr val="000000"/>
                </a:solidFill>
              </a:rPr>
              <a:t>VPC</a:t>
            </a:r>
            <a:r>
              <a:rPr lang="ko-KR" altLang="en-US" dirty="0">
                <a:solidFill>
                  <a:srgbClr val="000000"/>
                </a:solidFill>
              </a:rPr>
              <a:t>당 생성할 수 있는 활성 및 보류 </a:t>
            </a:r>
            <a:r>
              <a:rPr lang="en-US" altLang="ko-KR" dirty="0">
                <a:solidFill>
                  <a:srgbClr val="000000"/>
                </a:solidFill>
              </a:rPr>
              <a:t>VPC </a:t>
            </a:r>
            <a:r>
              <a:rPr lang="ko-KR" altLang="en-US" dirty="0">
                <a:solidFill>
                  <a:srgbClr val="000000"/>
                </a:solidFill>
              </a:rPr>
              <a:t>피어링 연결의 수에는 제한이 있습니다</a:t>
            </a:r>
            <a:r>
              <a:rPr lang="en-US" altLang="ko-KR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ko-KR" dirty="0">
                <a:solidFill>
                  <a:srgbClr val="000000"/>
                </a:solidFill>
              </a:rPr>
              <a:t>VPC </a:t>
            </a:r>
            <a:r>
              <a:rPr lang="ko-KR" altLang="en-US" dirty="0">
                <a:solidFill>
                  <a:srgbClr val="000000"/>
                </a:solidFill>
              </a:rPr>
              <a:t>피어링은 전이적 피어링 관계를 지원하지 않습니다</a:t>
            </a:r>
            <a:r>
              <a:rPr lang="en-US" altLang="ko-KR" dirty="0">
                <a:solidFill>
                  <a:srgbClr val="000000"/>
                </a:solidFill>
              </a:rPr>
              <a:t>. VPC </a:t>
            </a:r>
            <a:r>
              <a:rPr lang="ko-KR" altLang="en-US" dirty="0">
                <a:solidFill>
                  <a:srgbClr val="000000"/>
                </a:solidFill>
              </a:rPr>
              <a:t>피어링 연결에서 </a:t>
            </a:r>
            <a:r>
              <a:rPr lang="en-US" altLang="ko-KR" dirty="0">
                <a:solidFill>
                  <a:srgbClr val="000000"/>
                </a:solidFill>
              </a:rPr>
              <a:t>VPC</a:t>
            </a:r>
            <a:r>
              <a:rPr lang="ko-KR" altLang="en-US" dirty="0">
                <a:solidFill>
                  <a:srgbClr val="000000"/>
                </a:solidFill>
              </a:rPr>
              <a:t>는 피어 </a:t>
            </a:r>
            <a:r>
              <a:rPr lang="en-US" altLang="ko-KR" dirty="0">
                <a:solidFill>
                  <a:srgbClr val="000000"/>
                </a:solidFill>
              </a:rPr>
              <a:t>VPC</a:t>
            </a:r>
            <a:r>
              <a:rPr lang="ko-KR" altLang="en-US" dirty="0">
                <a:solidFill>
                  <a:srgbClr val="000000"/>
                </a:solidFill>
              </a:rPr>
              <a:t>가 피어링되어 있는 다른 </a:t>
            </a:r>
            <a:r>
              <a:rPr lang="en-US" altLang="ko-KR" dirty="0">
                <a:solidFill>
                  <a:srgbClr val="000000"/>
                </a:solidFill>
              </a:rPr>
              <a:t>VPC</a:t>
            </a:r>
            <a:r>
              <a:rPr lang="ko-KR" altLang="en-US" dirty="0">
                <a:solidFill>
                  <a:srgbClr val="000000"/>
                </a:solidFill>
              </a:rPr>
              <a:t>에 액세스할 권한이 없습니다</a:t>
            </a:r>
            <a:r>
              <a:rPr lang="en-US" altLang="ko-KR" dirty="0">
                <a:solidFill>
                  <a:srgbClr val="000000"/>
                </a:solidFill>
              </a:rPr>
              <a:t>. </a:t>
            </a:r>
            <a:r>
              <a:rPr lang="ko-KR" altLang="en-US" dirty="0">
                <a:solidFill>
                  <a:srgbClr val="000000"/>
                </a:solidFill>
              </a:rPr>
              <a:t>이는 모든 것이 자신의 </a:t>
            </a:r>
            <a:r>
              <a:rPr lang="en-US" altLang="ko-KR" dirty="0">
                <a:solidFill>
                  <a:srgbClr val="000000"/>
                </a:solidFill>
              </a:rPr>
              <a:t>AWS </a:t>
            </a:r>
            <a:r>
              <a:rPr lang="ko-KR" altLang="en-US" dirty="0">
                <a:solidFill>
                  <a:srgbClr val="000000"/>
                </a:solidFill>
              </a:rPr>
              <a:t>계정 내에 설정되어 있는 </a:t>
            </a:r>
            <a:r>
              <a:rPr lang="en-US" altLang="ko-KR" dirty="0">
                <a:solidFill>
                  <a:srgbClr val="000000"/>
                </a:solidFill>
              </a:rPr>
              <a:t>VPC </a:t>
            </a:r>
            <a:r>
              <a:rPr lang="ko-KR" altLang="en-US" dirty="0">
                <a:solidFill>
                  <a:srgbClr val="000000"/>
                </a:solidFill>
              </a:rPr>
              <a:t>피어링 연결에도 적용됩니다</a:t>
            </a:r>
            <a:r>
              <a:rPr lang="en-US" altLang="ko-KR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ko-KR" altLang="en-US" dirty="0">
                <a:solidFill>
                  <a:srgbClr val="000000"/>
                </a:solidFill>
              </a:rPr>
              <a:t>동일한 </a:t>
            </a:r>
            <a:r>
              <a:rPr lang="en-US" altLang="ko-KR" dirty="0">
                <a:solidFill>
                  <a:srgbClr val="000000"/>
                </a:solidFill>
              </a:rPr>
              <a:t>2</a:t>
            </a:r>
            <a:r>
              <a:rPr lang="ko-KR" altLang="en-US" dirty="0">
                <a:solidFill>
                  <a:srgbClr val="000000"/>
                </a:solidFill>
              </a:rPr>
              <a:t>개의 </a:t>
            </a:r>
            <a:r>
              <a:rPr lang="en-US" altLang="ko-KR" dirty="0">
                <a:solidFill>
                  <a:srgbClr val="000000"/>
                </a:solidFill>
              </a:rPr>
              <a:t>VPC </a:t>
            </a:r>
            <a:r>
              <a:rPr lang="ko-KR" altLang="en-US" dirty="0">
                <a:solidFill>
                  <a:srgbClr val="000000"/>
                </a:solidFill>
              </a:rPr>
              <a:t>간에 동시에 두 개 이상의 </a:t>
            </a:r>
            <a:r>
              <a:rPr lang="en-US" altLang="ko-KR" dirty="0">
                <a:solidFill>
                  <a:srgbClr val="000000"/>
                </a:solidFill>
              </a:rPr>
              <a:t>VPC </a:t>
            </a:r>
            <a:r>
              <a:rPr lang="ko-KR" altLang="en-US" dirty="0">
                <a:solidFill>
                  <a:srgbClr val="000000"/>
                </a:solidFill>
              </a:rPr>
              <a:t>피어링 연결을 생성할 수 없습니다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ko-KR" dirty="0">
                <a:solidFill>
                  <a:srgbClr val="000000"/>
                </a:solidFill>
              </a:rPr>
              <a:t>VPC </a:t>
            </a:r>
            <a:r>
              <a:rPr lang="ko-KR" altLang="en-US" dirty="0">
                <a:solidFill>
                  <a:srgbClr val="000000"/>
                </a:solidFill>
              </a:rPr>
              <a:t>피어링 연결에서 </a:t>
            </a:r>
            <a:r>
              <a:rPr lang="en-US" altLang="ko-KR" dirty="0">
                <a:solidFill>
                  <a:srgbClr val="000000"/>
                </a:solidFill>
              </a:rPr>
              <a:t>MTU(</a:t>
            </a:r>
            <a:r>
              <a:rPr lang="ko-KR" altLang="en-US" dirty="0">
                <a:solidFill>
                  <a:srgbClr val="000000"/>
                </a:solidFill>
              </a:rPr>
              <a:t>최대 전송 단위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r>
              <a:rPr lang="ko-KR" altLang="en-US" dirty="0">
                <a:solidFill>
                  <a:srgbClr val="000000"/>
                </a:solidFill>
              </a:rPr>
              <a:t>는 </a:t>
            </a:r>
            <a:r>
              <a:rPr lang="en-US" altLang="ko-KR" dirty="0">
                <a:solidFill>
                  <a:srgbClr val="000000"/>
                </a:solidFill>
              </a:rPr>
              <a:t>1,500</a:t>
            </a:r>
            <a:r>
              <a:rPr lang="ko-KR" altLang="en-US" dirty="0">
                <a:solidFill>
                  <a:srgbClr val="000000"/>
                </a:solidFill>
              </a:rPr>
              <a:t>바이트입니다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ko-KR" altLang="en-US" dirty="0">
                <a:solidFill>
                  <a:srgbClr val="000000"/>
                </a:solidFill>
              </a:rPr>
              <a:t>배치 그룹은 피어링된 여러 </a:t>
            </a:r>
            <a:r>
              <a:rPr lang="en-US" altLang="ko-KR" dirty="0">
                <a:solidFill>
                  <a:srgbClr val="000000"/>
                </a:solidFill>
              </a:rPr>
              <a:t>VPC</a:t>
            </a:r>
            <a:r>
              <a:rPr lang="ko-KR" altLang="en-US" dirty="0">
                <a:solidFill>
                  <a:srgbClr val="000000"/>
                </a:solidFill>
              </a:rPr>
              <a:t>를 포괄할 수 있지만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피어링된 </a:t>
            </a:r>
            <a:r>
              <a:rPr lang="en-US" altLang="ko-KR" dirty="0">
                <a:solidFill>
                  <a:srgbClr val="000000"/>
                </a:solidFill>
              </a:rPr>
              <a:t>VPC</a:t>
            </a:r>
            <a:r>
              <a:rPr lang="ko-KR" altLang="en-US" dirty="0">
                <a:solidFill>
                  <a:srgbClr val="000000"/>
                </a:solidFill>
              </a:rPr>
              <a:t>의 인스턴스 간에는 양방향 대역폭이 제공되지 않습니다</a:t>
            </a:r>
            <a:r>
              <a:rPr lang="en-US" altLang="ko-KR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ko-KR" dirty="0">
                <a:solidFill>
                  <a:srgbClr val="000000"/>
                </a:solidFill>
              </a:rPr>
              <a:t>VPC </a:t>
            </a:r>
            <a:r>
              <a:rPr lang="ko-KR" altLang="en-US" dirty="0">
                <a:solidFill>
                  <a:srgbClr val="000000"/>
                </a:solidFill>
              </a:rPr>
              <a:t>피어링 연결에서는 유니캐스트 역경로 전달은 지원되지 않습니다</a:t>
            </a:r>
            <a:r>
              <a:rPr lang="en-US" altLang="ko-KR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ko-KR" altLang="en-US" dirty="0">
                <a:solidFill>
                  <a:srgbClr val="000000"/>
                </a:solidFill>
              </a:rPr>
              <a:t>피어링된 </a:t>
            </a:r>
            <a:r>
              <a:rPr lang="en-US" altLang="ko-KR" dirty="0">
                <a:solidFill>
                  <a:srgbClr val="000000"/>
                </a:solidFill>
              </a:rPr>
              <a:t>VPC</a:t>
            </a:r>
            <a:r>
              <a:rPr lang="ko-KR" altLang="en-US" dirty="0">
                <a:solidFill>
                  <a:srgbClr val="000000"/>
                </a:solidFill>
              </a:rPr>
              <a:t>에서 인스턴스 간에 프라이빗 </a:t>
            </a:r>
            <a:r>
              <a:rPr lang="en-US" altLang="ko-KR" dirty="0">
                <a:solidFill>
                  <a:srgbClr val="000000"/>
                </a:solidFill>
              </a:rPr>
              <a:t>DNS </a:t>
            </a:r>
            <a:r>
              <a:rPr lang="ko-KR" altLang="en-US" dirty="0">
                <a:solidFill>
                  <a:srgbClr val="000000"/>
                </a:solidFill>
              </a:rPr>
              <a:t>값을 확인할 수 없습니다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>
                <a:solidFill>
                  <a:srgbClr val="000000"/>
                </a:solidFill>
              </a:rPr>
              <a:t>상호 리전 </a:t>
            </a:r>
            <a:r>
              <a:rPr lang="en-US" altLang="ko-KR" dirty="0">
                <a:solidFill>
                  <a:srgbClr val="000000"/>
                </a:solidFill>
              </a:rPr>
              <a:t>VPC </a:t>
            </a:r>
            <a:r>
              <a:rPr lang="ko-KR" altLang="en-US" dirty="0">
                <a:solidFill>
                  <a:srgbClr val="000000"/>
                </a:solidFill>
              </a:rPr>
              <a:t>피어링을 사용하는 트래픽은 항상 글로벌 </a:t>
            </a:r>
            <a:r>
              <a:rPr lang="en-US" altLang="ko-KR" dirty="0">
                <a:solidFill>
                  <a:srgbClr val="000000"/>
                </a:solidFill>
              </a:rPr>
              <a:t>AWS </a:t>
            </a:r>
            <a:r>
              <a:rPr lang="ko-KR" altLang="en-US" dirty="0">
                <a:solidFill>
                  <a:srgbClr val="000000"/>
                </a:solidFill>
              </a:rPr>
              <a:t>백본에 위치하고 퍼블릭 인터넷을 통과하지 않으므로 일반 공격 및 </a:t>
            </a:r>
            <a:r>
              <a:rPr lang="en-US" altLang="ko-KR" dirty="0">
                <a:solidFill>
                  <a:srgbClr val="000000"/>
                </a:solidFill>
              </a:rPr>
              <a:t>DDoS </a:t>
            </a:r>
            <a:r>
              <a:rPr lang="ko-KR" altLang="en-US" dirty="0">
                <a:solidFill>
                  <a:srgbClr val="000000"/>
                </a:solidFill>
              </a:rPr>
              <a:t>공격과 같은 위험 요소를 줄입니다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ko-KR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>
                <a:solidFill>
                  <a:srgbClr val="000000"/>
                </a:solidFill>
              </a:rPr>
              <a:t>이제 인바운드 및 아웃바운드 규칙 모두에서 피어링된 </a:t>
            </a:r>
            <a:r>
              <a:rPr lang="en-US" altLang="ko-KR" dirty="0">
                <a:solidFill>
                  <a:srgbClr val="000000"/>
                </a:solidFill>
              </a:rPr>
              <a:t>Virtual Private Cloud(VPC)</a:t>
            </a:r>
            <a:r>
              <a:rPr lang="ko-KR" altLang="en-US" dirty="0">
                <a:solidFill>
                  <a:srgbClr val="000000"/>
                </a:solidFill>
              </a:rPr>
              <a:t>의 보안 그룹을 참조할 수 있습니다</a:t>
            </a:r>
            <a:r>
              <a:rPr lang="en-US" altLang="ko-KR" dirty="0">
                <a:solidFill>
                  <a:srgbClr val="000000"/>
                </a:solidFill>
              </a:rPr>
              <a:t>. </a:t>
            </a:r>
            <a:r>
              <a:rPr lang="ko-KR" altLang="en-US" dirty="0">
                <a:solidFill>
                  <a:srgbClr val="000000"/>
                </a:solidFill>
              </a:rPr>
              <a:t>이 기능은 교차 계정을 지원하므로 두 </a:t>
            </a:r>
            <a:r>
              <a:rPr lang="en-US" altLang="ko-KR" dirty="0">
                <a:solidFill>
                  <a:srgbClr val="000000"/>
                </a:solidFill>
              </a:rPr>
              <a:t>VPC</a:t>
            </a:r>
            <a:r>
              <a:rPr lang="ko-KR" altLang="en-US" dirty="0">
                <a:solidFill>
                  <a:srgbClr val="000000"/>
                </a:solidFill>
              </a:rPr>
              <a:t>가 다른 계정에 있을 수 있습니다</a:t>
            </a:r>
            <a:r>
              <a:rPr lang="en-US" altLang="ko-KR" dirty="0">
                <a:solidFill>
                  <a:srgbClr val="000000"/>
                </a:solidFill>
              </a:rPr>
              <a:t>. </a:t>
            </a:r>
            <a:r>
              <a:rPr lang="ko-KR" altLang="en-US" dirty="0">
                <a:solidFill>
                  <a:srgbClr val="000000"/>
                </a:solidFill>
              </a:rPr>
              <a:t>피어링된 </a:t>
            </a:r>
            <a:r>
              <a:rPr lang="en-US" altLang="ko-KR" dirty="0">
                <a:solidFill>
                  <a:srgbClr val="000000"/>
                </a:solidFill>
              </a:rPr>
              <a:t>VPC</a:t>
            </a:r>
            <a:r>
              <a:rPr lang="ko-KR" altLang="en-US" dirty="0">
                <a:solidFill>
                  <a:srgbClr val="000000"/>
                </a:solidFill>
              </a:rPr>
              <a:t>에서 보안 그룹 참조를 지원하면 </a:t>
            </a:r>
            <a:r>
              <a:rPr lang="en-US" altLang="ko-KR" dirty="0">
                <a:solidFill>
                  <a:srgbClr val="000000"/>
                </a:solidFill>
              </a:rPr>
              <a:t>CIDR </a:t>
            </a:r>
            <a:r>
              <a:rPr lang="ko-KR" altLang="en-US" dirty="0">
                <a:solidFill>
                  <a:srgbClr val="000000"/>
                </a:solidFill>
              </a:rPr>
              <a:t>범위 대신 보안 그룹 구성원을 통해 피어링 트래픽을 제어하여 구성을 간소화할 수 있습니다</a:t>
            </a:r>
            <a:r>
              <a:rPr lang="en-US" altLang="ko-KR" dirty="0">
                <a:solidFill>
                  <a:srgbClr val="000000"/>
                </a:solidFill>
              </a:rPr>
              <a:t>. AWS Management Console, AWS CLI</a:t>
            </a:r>
            <a:r>
              <a:rPr lang="ko-KR" altLang="en-US" dirty="0">
                <a:solidFill>
                  <a:srgbClr val="000000"/>
                </a:solidFill>
              </a:rPr>
              <a:t>를 사용하거나 </a:t>
            </a:r>
            <a:r>
              <a:rPr lang="en-US" altLang="ko-KR" dirty="0">
                <a:solidFill>
                  <a:srgbClr val="000000"/>
                </a:solidFill>
              </a:rPr>
              <a:t>SDK</a:t>
            </a:r>
            <a:r>
              <a:rPr lang="ko-KR" altLang="en-US" dirty="0">
                <a:solidFill>
                  <a:srgbClr val="000000"/>
                </a:solidFill>
              </a:rPr>
              <a:t>릍 통해 피어링된 </a:t>
            </a:r>
            <a:r>
              <a:rPr lang="en-US" altLang="ko-KR" dirty="0">
                <a:solidFill>
                  <a:srgbClr val="000000"/>
                </a:solidFill>
              </a:rPr>
              <a:t>VPC</a:t>
            </a:r>
            <a:r>
              <a:rPr lang="ko-KR" altLang="en-US" dirty="0">
                <a:solidFill>
                  <a:srgbClr val="000000"/>
                </a:solidFill>
              </a:rPr>
              <a:t>에서 보안 그룹을 참조할 수 있습니다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>
            <a:extLst>
              <a:ext uri="{FF2B5EF4-FFF2-40B4-BE49-F238E27FC236}">
                <a16:creationId xmlns:a16="http://schemas.microsoft.com/office/drawing/2014/main" id="{997A63C7-BAA5-4488-A1A4-E8AE944367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>
            <a:extLst>
              <a:ext uri="{FF2B5EF4-FFF2-40B4-BE49-F238E27FC236}">
                <a16:creationId xmlns:a16="http://schemas.microsoft.com/office/drawing/2014/main" id="{F2866689-AE63-4BD4-853D-D5531C2CFB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4560888"/>
            <a:ext cx="6021387" cy="4362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 defTabSz="457200"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이 다이어그램에서 </a:t>
            </a:r>
            <a:r>
              <a:rPr lang="en-US" altLang="ko-KR">
                <a:solidFill>
                  <a:srgbClr val="000000"/>
                </a:solidFill>
              </a:rPr>
              <a:t>VPC A</a:t>
            </a:r>
            <a:r>
              <a:rPr lang="ko-KR" altLang="en-US">
                <a:solidFill>
                  <a:srgbClr val="000000"/>
                </a:solidFill>
              </a:rPr>
              <a:t>와 </a:t>
            </a:r>
            <a:r>
              <a:rPr lang="en-US" altLang="ko-KR">
                <a:solidFill>
                  <a:srgbClr val="000000"/>
                </a:solidFill>
              </a:rPr>
              <a:t>B</a:t>
            </a:r>
            <a:r>
              <a:rPr lang="ko-KR" altLang="en-US">
                <a:solidFill>
                  <a:srgbClr val="000000"/>
                </a:solidFill>
              </a:rPr>
              <a:t>는 피어링되어 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이는 </a:t>
            </a:r>
            <a:r>
              <a:rPr lang="en-US" altLang="ko-KR">
                <a:solidFill>
                  <a:srgbClr val="000000"/>
                </a:solidFill>
              </a:rPr>
              <a:t>C</a:t>
            </a:r>
            <a:r>
              <a:rPr lang="ko-KR" altLang="en-US">
                <a:solidFill>
                  <a:srgbClr val="000000"/>
                </a:solidFill>
              </a:rPr>
              <a:t>가 </a:t>
            </a:r>
            <a:r>
              <a:rPr lang="en-US" altLang="ko-KR">
                <a:solidFill>
                  <a:srgbClr val="000000"/>
                </a:solidFill>
              </a:rPr>
              <a:t>B</a:t>
            </a:r>
            <a:r>
              <a:rPr lang="ko-KR" altLang="en-US">
                <a:solidFill>
                  <a:srgbClr val="000000"/>
                </a:solidFill>
              </a:rPr>
              <a:t>에게 통신할 수 있다는 의미는 아닙니다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명시적으로 피어로 설정되지 않는 한 기본적으로 </a:t>
            </a:r>
            <a:r>
              <a:rPr lang="en-US" altLang="ko-KR">
                <a:solidFill>
                  <a:srgbClr val="000000"/>
                </a:solidFill>
              </a:rPr>
              <a:t>VPC </a:t>
            </a:r>
            <a:r>
              <a:rPr lang="ko-KR" altLang="en-US">
                <a:solidFill>
                  <a:srgbClr val="000000"/>
                </a:solidFill>
              </a:rPr>
              <a:t>피어링은 </a:t>
            </a:r>
            <a:r>
              <a:rPr lang="en-US" altLang="ko-KR">
                <a:solidFill>
                  <a:srgbClr val="000000"/>
                </a:solidFill>
              </a:rPr>
              <a:t>C</a:t>
            </a:r>
            <a:r>
              <a:rPr lang="ko-KR" altLang="en-US">
                <a:solidFill>
                  <a:srgbClr val="000000"/>
                </a:solidFill>
              </a:rPr>
              <a:t>가 </a:t>
            </a:r>
            <a:r>
              <a:rPr lang="en-US" altLang="ko-KR">
                <a:solidFill>
                  <a:srgbClr val="000000"/>
                </a:solidFill>
              </a:rPr>
              <a:t>B</a:t>
            </a:r>
            <a:r>
              <a:rPr lang="ko-KR" altLang="en-US">
                <a:solidFill>
                  <a:srgbClr val="000000"/>
                </a:solidFill>
              </a:rPr>
              <a:t>에 연결하도록 허용하지 않습니다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이는 기업 데이터 센터 액세스에도 동일하게 적용됩니다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하나의 </a:t>
            </a: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에 대한 </a:t>
            </a:r>
            <a:r>
              <a:rPr lang="en-US" altLang="ko-KR">
                <a:solidFill>
                  <a:srgbClr val="000000"/>
                </a:solidFill>
              </a:rPr>
              <a:t>VPN </a:t>
            </a:r>
            <a:r>
              <a:rPr lang="ko-KR" altLang="en-US">
                <a:solidFill>
                  <a:srgbClr val="000000"/>
                </a:solidFill>
              </a:rPr>
              <a:t>연결은 피어링된 연결 간에 공유될 수 없습니다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marL="0" lvl="1" defTabSz="457200"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defTabSz="457200"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모든 </a:t>
            </a: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를 서로 피어링되게 구성할 수 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너무 과하다고 생각할 수도 있지만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그렇지 않습니다</a:t>
            </a:r>
            <a:r>
              <a:rPr lang="en-US" altLang="ko-KR">
                <a:solidFill>
                  <a:srgbClr val="000000"/>
                </a:solidFill>
              </a:rPr>
              <a:t>. VPC </a:t>
            </a:r>
            <a:r>
              <a:rPr lang="ko-KR" altLang="en-US">
                <a:solidFill>
                  <a:srgbClr val="000000"/>
                </a:solidFill>
              </a:rPr>
              <a:t>피어링은 하드웨어나 외부 구성이 필요하지 않기 때문입니다</a:t>
            </a:r>
            <a:r>
              <a:rPr lang="en-US" altLang="ko-KR">
                <a:solidFill>
                  <a:srgbClr val="000000"/>
                </a:solidFill>
              </a:rPr>
              <a:t>. 50</a:t>
            </a:r>
            <a:r>
              <a:rPr lang="ko-KR" altLang="en-US">
                <a:solidFill>
                  <a:srgbClr val="000000"/>
                </a:solidFill>
              </a:rPr>
              <a:t>개 </a:t>
            </a:r>
            <a:r>
              <a:rPr lang="en-US" altLang="ko-KR">
                <a:solidFill>
                  <a:srgbClr val="000000"/>
                </a:solidFill>
              </a:rPr>
              <a:t>VPC </a:t>
            </a:r>
            <a:r>
              <a:rPr lang="ko-KR" altLang="en-US">
                <a:solidFill>
                  <a:srgbClr val="000000"/>
                </a:solidFill>
              </a:rPr>
              <a:t>간의 피어링도 과하지 않습니다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defTabSz="457200"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defTabSz="457200"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조직에서 전체 조직에 걸쳐 리소스를 공유하고자 하는 사례를 생각해보십시오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예를 들어 회계 부서용 전용 </a:t>
            </a: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와 엔지니어링 부서용 </a:t>
            </a:r>
            <a:r>
              <a:rPr lang="en-US" altLang="ko-KR">
                <a:solidFill>
                  <a:srgbClr val="000000"/>
                </a:solidFill>
              </a:rPr>
              <a:t>VPC </a:t>
            </a:r>
            <a:r>
              <a:rPr lang="ko-KR" altLang="en-US">
                <a:solidFill>
                  <a:srgbClr val="000000"/>
                </a:solidFill>
              </a:rPr>
              <a:t>모두 관리 승인 서비스 또는 구매 서비스와 같은 공유 서비스에 액세스해야 합니다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하지만 엔지니어링 </a:t>
            </a: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는 회계 </a:t>
            </a: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에 액세스할 수 없어야 합니다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이런 경우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회계 </a:t>
            </a: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와 공유 서비스 </a:t>
            </a:r>
            <a:r>
              <a:rPr lang="en-US" altLang="ko-KR">
                <a:solidFill>
                  <a:srgbClr val="000000"/>
                </a:solidFill>
              </a:rPr>
              <a:t>VPC </a:t>
            </a:r>
            <a:r>
              <a:rPr lang="ko-KR" altLang="en-US">
                <a:solidFill>
                  <a:srgbClr val="000000"/>
                </a:solidFill>
              </a:rPr>
              <a:t>간에 </a:t>
            </a:r>
            <a:r>
              <a:rPr lang="en-US" altLang="ko-KR">
                <a:solidFill>
                  <a:srgbClr val="000000"/>
                </a:solidFill>
              </a:rPr>
              <a:t>VPC </a:t>
            </a:r>
            <a:r>
              <a:rPr lang="ko-KR" altLang="en-US">
                <a:solidFill>
                  <a:srgbClr val="000000"/>
                </a:solidFill>
              </a:rPr>
              <a:t>피어링을 생성하고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또한 엔지니어링 </a:t>
            </a: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와 공유 서비스 </a:t>
            </a:r>
            <a:r>
              <a:rPr lang="en-US" altLang="ko-KR">
                <a:solidFill>
                  <a:srgbClr val="000000"/>
                </a:solidFill>
              </a:rPr>
              <a:t>VPC </a:t>
            </a:r>
            <a:r>
              <a:rPr lang="ko-KR" altLang="en-US">
                <a:solidFill>
                  <a:srgbClr val="000000"/>
                </a:solidFill>
              </a:rPr>
              <a:t>간에 </a:t>
            </a:r>
            <a:r>
              <a:rPr lang="en-US" altLang="ko-KR">
                <a:solidFill>
                  <a:srgbClr val="000000"/>
                </a:solidFill>
              </a:rPr>
              <a:t>VPC </a:t>
            </a:r>
            <a:r>
              <a:rPr lang="ko-KR" altLang="en-US">
                <a:solidFill>
                  <a:srgbClr val="000000"/>
                </a:solidFill>
              </a:rPr>
              <a:t>피어링을 생성합니다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defTabSz="457200"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defTabSz="457200"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이 시나리오에서 </a:t>
            </a:r>
            <a:r>
              <a:rPr lang="en-US" altLang="ko-KR">
                <a:solidFill>
                  <a:srgbClr val="000000"/>
                </a:solidFill>
              </a:rPr>
              <a:t>A</a:t>
            </a:r>
            <a:r>
              <a:rPr lang="ko-KR" altLang="en-US">
                <a:solidFill>
                  <a:srgbClr val="000000"/>
                </a:solidFill>
              </a:rPr>
              <a:t>만이 기업 데이터 센터에 연결할 수 있고 허브의 역할을 할 수 있습니다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defTabSz="457200" eaLnBrk="1" hangingPunct="1">
              <a:spcBef>
                <a:spcPct val="0"/>
              </a:spcBef>
              <a:spcAft>
                <a:spcPts val="600"/>
              </a:spcAft>
            </a:pPr>
            <a:r>
              <a:rPr lang="ko-KR" altLang="en-US">
                <a:solidFill>
                  <a:srgbClr val="000000"/>
                </a:solidFill>
              </a:rPr>
              <a:t>구성할 수 있는 피어링 시나리오는 다양합니다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추가 시나리오는 온라인 설명서 참조</a:t>
            </a:r>
            <a:r>
              <a:rPr lang="en-US" altLang="ko-KR">
                <a:solidFill>
                  <a:srgbClr val="000000"/>
                </a:solidFill>
              </a:rPr>
              <a:t>: </a:t>
            </a:r>
            <a:r>
              <a:rPr lang="en-US" altLang="ko-KR">
                <a:solidFill>
                  <a:srgbClr val="000000"/>
                </a:solidFill>
                <a:hlinkClick r:id="rId3"/>
              </a:rPr>
              <a:t>http://docs.aws.amazon.com/AmazonVPC/latest/PeeringGuide/peering-scenarios.html#peering-scenarios-classiclink.html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72B4674B-8636-4FCD-83A5-02D350D33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9A443442-E795-4114-B75E-C09E297C2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AWS</a:t>
            </a:r>
            <a:r>
              <a:rPr lang="ko-KR" altLang="en-US">
                <a:solidFill>
                  <a:srgbClr val="000000"/>
                </a:solidFill>
              </a:rPr>
              <a:t>에서는 모든 리전에서 모든 서비스와 기능을 제공하기 위해 최선을 다하지만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글로벌 접근성을 제공함에 따라 발생하는 복잡한 문제는 이러한 목표 달성을 매우 어렵게 합니다</a:t>
            </a:r>
            <a:r>
              <a:rPr lang="en-US" altLang="ko-KR">
                <a:solidFill>
                  <a:srgbClr val="000000"/>
                </a:solidFill>
              </a:rPr>
              <a:t>. AWS</a:t>
            </a:r>
            <a:r>
              <a:rPr lang="ko-KR" altLang="en-US">
                <a:solidFill>
                  <a:srgbClr val="000000"/>
                </a:solidFill>
              </a:rPr>
              <a:t>에서는 서비스를 모든 리전에서 제공할 수 있을 때까지 기다렸다가 출시하지 않고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서비스가 준비되면 먼저 릴리스하고 가능한 한 빠르게 제공 리전을 확장합니다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6D3498CA-CE1C-4B5C-8174-7AF04195E2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D7962B49-6BC5-40C6-8C4E-84B49964C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>
            <a:extLst>
              <a:ext uri="{FF2B5EF4-FFF2-40B4-BE49-F238E27FC236}">
                <a16:creationId xmlns:a16="http://schemas.microsoft.com/office/drawing/2014/main" id="{2BA29DF2-C512-4F6B-BF3E-783746D614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>
            <a:extLst>
              <a:ext uri="{FF2B5EF4-FFF2-40B4-BE49-F238E27FC236}">
                <a16:creationId xmlns:a16="http://schemas.microsoft.com/office/drawing/2014/main" id="{E57689B0-4DBD-4E74-A473-C72238E0C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>
            <a:extLst>
              <a:ext uri="{FF2B5EF4-FFF2-40B4-BE49-F238E27FC236}">
                <a16:creationId xmlns:a16="http://schemas.microsoft.com/office/drawing/2014/main" id="{64A6A746-6F21-4B3E-A2F4-678A96EF5C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>
            <a:extLst>
              <a:ext uri="{FF2B5EF4-FFF2-40B4-BE49-F238E27FC236}">
                <a16:creationId xmlns:a16="http://schemas.microsoft.com/office/drawing/2014/main" id="{9AA7F3F5-AFFB-4E31-907E-D3828EF6F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한 가지 방법은 </a:t>
            </a: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의 가상 게이트웨이와 데이터 센터 간에 </a:t>
            </a:r>
            <a:r>
              <a:rPr lang="en-US" altLang="ko-KR">
                <a:solidFill>
                  <a:srgbClr val="000000"/>
                </a:solidFill>
              </a:rPr>
              <a:t>VPN </a:t>
            </a:r>
            <a:r>
              <a:rPr lang="ko-KR" altLang="en-US">
                <a:solidFill>
                  <a:srgbClr val="000000"/>
                </a:solidFill>
              </a:rPr>
              <a:t>연결을 사용하는 것입니다</a:t>
            </a:r>
            <a:r>
              <a:rPr lang="en-US" altLang="ko-KR">
                <a:solidFill>
                  <a:srgbClr val="000000"/>
                </a:solidFill>
              </a:rPr>
              <a:t>.  AWS </a:t>
            </a:r>
            <a:r>
              <a:rPr lang="ko-KR" altLang="en-US">
                <a:solidFill>
                  <a:srgbClr val="000000"/>
                </a:solidFill>
              </a:rPr>
              <a:t>하드웨어 </a:t>
            </a:r>
            <a:r>
              <a:rPr lang="en-US" altLang="ko-KR">
                <a:solidFill>
                  <a:srgbClr val="000000"/>
                </a:solidFill>
              </a:rPr>
              <a:t>VPN</a:t>
            </a:r>
            <a:r>
              <a:rPr lang="ko-KR" altLang="en-US">
                <a:solidFill>
                  <a:srgbClr val="000000"/>
                </a:solidFill>
              </a:rPr>
              <a:t>에서는 기본적인 자동 장애 조치를 지원할 수 있도록 </a:t>
            </a:r>
            <a:r>
              <a:rPr lang="en-US" altLang="ko-KR">
                <a:solidFill>
                  <a:srgbClr val="000000"/>
                </a:solidFill>
              </a:rPr>
              <a:t>2</a:t>
            </a:r>
            <a:r>
              <a:rPr lang="ko-KR" altLang="en-US">
                <a:solidFill>
                  <a:srgbClr val="000000"/>
                </a:solidFill>
              </a:rPr>
              <a:t>개의 </a:t>
            </a:r>
            <a:r>
              <a:rPr lang="en-US" altLang="ko-KR">
                <a:solidFill>
                  <a:srgbClr val="000000"/>
                </a:solidFill>
              </a:rPr>
              <a:t>VPN </a:t>
            </a:r>
            <a:r>
              <a:rPr lang="ko-KR" altLang="en-US">
                <a:solidFill>
                  <a:srgbClr val="000000"/>
                </a:solidFill>
              </a:rPr>
              <a:t>엔드포인트를 제공합니다</a:t>
            </a:r>
            <a:r>
              <a:rPr lang="en-US" altLang="ko-KR">
                <a:solidFill>
                  <a:srgbClr val="000000"/>
                </a:solidFill>
              </a:rPr>
              <a:t>.  AWS </a:t>
            </a:r>
            <a:r>
              <a:rPr lang="ko-KR" altLang="en-US">
                <a:solidFill>
                  <a:srgbClr val="000000"/>
                </a:solidFill>
              </a:rPr>
              <a:t>하드웨어 </a:t>
            </a:r>
            <a:r>
              <a:rPr lang="en-US" altLang="ko-KR">
                <a:solidFill>
                  <a:srgbClr val="000000"/>
                </a:solidFill>
              </a:rPr>
              <a:t>VPN</a:t>
            </a:r>
            <a:r>
              <a:rPr lang="ko-KR" altLang="en-US">
                <a:solidFill>
                  <a:srgbClr val="000000"/>
                </a:solidFill>
              </a:rPr>
              <a:t>을 생성하려면 </a:t>
            </a:r>
            <a:r>
              <a:rPr lang="en-US" altLang="ko-KR">
                <a:solidFill>
                  <a:srgbClr val="000000"/>
                </a:solidFill>
                <a:hlinkClick r:id="rId3"/>
              </a:rPr>
              <a:t>http://docs.aws.amazon.com/AmazonVPC/latest/UserGuide/VPC_VPN.html</a:t>
            </a:r>
            <a:r>
              <a:rPr lang="ko-KR" altLang="en-US">
                <a:solidFill>
                  <a:srgbClr val="000000"/>
                </a:solidFill>
              </a:rPr>
              <a:t>로 이동하십시오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 	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소프트웨어 </a:t>
            </a:r>
            <a:r>
              <a:rPr lang="en-US" altLang="ko-KR">
                <a:solidFill>
                  <a:srgbClr val="000000"/>
                </a:solidFill>
              </a:rPr>
              <a:t>VPN </a:t>
            </a:r>
            <a:r>
              <a:rPr lang="ko-KR" altLang="en-US">
                <a:solidFill>
                  <a:srgbClr val="000000"/>
                </a:solidFill>
              </a:rPr>
              <a:t>어플라이언스를 실행하는 </a:t>
            </a: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의 </a:t>
            </a:r>
            <a:r>
              <a:rPr lang="en-US" altLang="ko-KR">
                <a:solidFill>
                  <a:srgbClr val="000000"/>
                </a:solidFill>
              </a:rPr>
              <a:t>Amazon EC2 </a:t>
            </a:r>
            <a:r>
              <a:rPr lang="ko-KR" altLang="en-US">
                <a:solidFill>
                  <a:srgbClr val="000000"/>
                </a:solidFill>
              </a:rPr>
              <a:t>인스턴스를 사용하여 원격 네트워크에 대한 </a:t>
            </a:r>
            <a:r>
              <a:rPr lang="en-US" altLang="ko-KR">
                <a:solidFill>
                  <a:srgbClr val="000000"/>
                </a:solidFill>
              </a:rPr>
              <a:t>VPN </a:t>
            </a:r>
            <a:r>
              <a:rPr lang="ko-KR" altLang="en-US">
                <a:solidFill>
                  <a:srgbClr val="000000"/>
                </a:solidFill>
              </a:rPr>
              <a:t>연결을 생성할 수도 있습니다</a:t>
            </a:r>
            <a:r>
              <a:rPr lang="en-US" altLang="ko-KR">
                <a:solidFill>
                  <a:srgbClr val="000000"/>
                </a:solidFill>
              </a:rPr>
              <a:t>. AWS</a:t>
            </a:r>
            <a:r>
              <a:rPr lang="ko-KR" altLang="en-US">
                <a:solidFill>
                  <a:srgbClr val="000000"/>
                </a:solidFill>
              </a:rPr>
              <a:t>에서는 소프트웨어 </a:t>
            </a:r>
            <a:r>
              <a:rPr lang="en-US" altLang="ko-KR">
                <a:solidFill>
                  <a:srgbClr val="000000"/>
                </a:solidFill>
              </a:rPr>
              <a:t>VPN </a:t>
            </a:r>
            <a:r>
              <a:rPr lang="ko-KR" altLang="en-US">
                <a:solidFill>
                  <a:srgbClr val="000000"/>
                </a:solidFill>
              </a:rPr>
              <a:t>어플라이언스를 제공하거나 유지 관리하지 않지만</a:t>
            </a:r>
            <a:r>
              <a:rPr lang="en-US" altLang="ko-KR">
                <a:solidFill>
                  <a:srgbClr val="000000"/>
                </a:solidFill>
              </a:rPr>
              <a:t>, AWS Marketplace</a:t>
            </a:r>
            <a:r>
              <a:rPr lang="ko-KR" altLang="en-US">
                <a:solidFill>
                  <a:srgbClr val="000000"/>
                </a:solidFill>
              </a:rPr>
              <a:t>에서 파트너 및 오픈 소스 커뮤니티가 제공하는 다양한 제품을 선택할 수 있습니다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>
            <a:extLst>
              <a:ext uri="{FF2B5EF4-FFF2-40B4-BE49-F238E27FC236}">
                <a16:creationId xmlns:a16="http://schemas.microsoft.com/office/drawing/2014/main" id="{1F1EA838-3428-48C6-8D26-F2D61AB4D0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>
            <a:extLst>
              <a:ext uri="{FF2B5EF4-FFF2-40B4-BE49-F238E27FC236}">
                <a16:creationId xmlns:a16="http://schemas.microsoft.com/office/drawing/2014/main" id="{2F07B58C-1E8E-4352-800B-5DA0A3CA3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이 슬라이드에서 보는 것처럼 고객이 </a:t>
            </a:r>
            <a:r>
              <a:rPr lang="en-US" altLang="ko-KR">
                <a:solidFill>
                  <a:srgbClr val="000000"/>
                </a:solidFill>
              </a:rPr>
              <a:t>VPN </a:t>
            </a:r>
            <a:r>
              <a:rPr lang="ko-KR" altLang="en-US">
                <a:solidFill>
                  <a:srgbClr val="000000"/>
                </a:solidFill>
              </a:rPr>
              <a:t>연결의 고객 측 중복성과 장애 조치를 구현할 수 있도록</a:t>
            </a:r>
            <a:r>
              <a:rPr lang="en-US" altLang="ko-KR">
                <a:solidFill>
                  <a:srgbClr val="000000"/>
                </a:solidFill>
              </a:rPr>
              <a:t>, Amazon VGW</a:t>
            </a:r>
            <a:r>
              <a:rPr lang="ko-KR" altLang="en-US">
                <a:solidFill>
                  <a:srgbClr val="000000"/>
                </a:solidFill>
              </a:rPr>
              <a:t>는 다수의 고객 게이트웨이 연결을 지원 및 권장합니다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라우팅 구성 시 고객에게 유연성을 제공하도록 동적 및 정적 라우팅 옵션 둘 다 제공됩니다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동적 라우팅은 </a:t>
            </a:r>
            <a:r>
              <a:rPr lang="en-US" altLang="ko-KR">
                <a:solidFill>
                  <a:srgbClr val="000000"/>
                </a:solidFill>
              </a:rPr>
              <a:t>BGP </a:t>
            </a:r>
            <a:r>
              <a:rPr lang="ko-KR" altLang="en-US">
                <a:solidFill>
                  <a:srgbClr val="000000"/>
                </a:solidFill>
              </a:rPr>
              <a:t>피어링을 활용하여 </a:t>
            </a:r>
            <a:r>
              <a:rPr lang="en-US" altLang="ko-KR">
                <a:solidFill>
                  <a:srgbClr val="000000"/>
                </a:solidFill>
              </a:rPr>
              <a:t>AWS</a:t>
            </a:r>
            <a:r>
              <a:rPr lang="ko-KR" altLang="en-US">
                <a:solidFill>
                  <a:srgbClr val="000000"/>
                </a:solidFill>
              </a:rPr>
              <a:t>와 해당 원격 엔드포인트 간에 라우팅 정보를 교환합니다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또한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동적 라우팅을 사용하면 고객이 </a:t>
            </a:r>
            <a:r>
              <a:rPr lang="en-US" altLang="ko-KR">
                <a:solidFill>
                  <a:srgbClr val="000000"/>
                </a:solidFill>
              </a:rPr>
              <a:t>BGP </a:t>
            </a:r>
            <a:r>
              <a:rPr lang="ko-KR" altLang="en-US">
                <a:solidFill>
                  <a:srgbClr val="000000"/>
                </a:solidFill>
              </a:rPr>
              <a:t>광고의 가중치</a:t>
            </a:r>
            <a:r>
              <a:rPr lang="en-US" altLang="ko-KR">
                <a:solidFill>
                  <a:srgbClr val="000000"/>
                </a:solidFill>
              </a:rPr>
              <a:t>(</a:t>
            </a:r>
            <a:r>
              <a:rPr lang="ko-KR" altLang="en-US">
                <a:solidFill>
                  <a:srgbClr val="000000"/>
                </a:solidFill>
              </a:rPr>
              <a:t>지표</a:t>
            </a:r>
            <a:r>
              <a:rPr lang="en-US" altLang="ko-KR">
                <a:solidFill>
                  <a:srgbClr val="000000"/>
                </a:solidFill>
              </a:rPr>
              <a:t>), </a:t>
            </a:r>
            <a:r>
              <a:rPr lang="ko-KR" altLang="en-US">
                <a:solidFill>
                  <a:srgbClr val="000000"/>
                </a:solidFill>
              </a:rPr>
              <a:t>라우팅 속성 및 정책을 지정하고 네트워크와 </a:t>
            </a:r>
            <a:r>
              <a:rPr lang="en-US" altLang="ko-KR">
                <a:solidFill>
                  <a:srgbClr val="000000"/>
                </a:solidFill>
              </a:rPr>
              <a:t>AWS </a:t>
            </a:r>
            <a:r>
              <a:rPr lang="ko-KR" altLang="en-US">
                <a:solidFill>
                  <a:srgbClr val="000000"/>
                </a:solidFill>
              </a:rPr>
              <a:t>간의 네트워크 경로에 영향을 줄 수 있습니다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BGP</a:t>
            </a:r>
            <a:r>
              <a:rPr lang="ko-KR" altLang="en-US">
                <a:solidFill>
                  <a:srgbClr val="000000"/>
                </a:solidFill>
              </a:rPr>
              <a:t>를 사용할 때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같은 고객 게이트웨이 디바이스에서 </a:t>
            </a:r>
            <a:r>
              <a:rPr lang="en-US" altLang="ko-KR">
                <a:solidFill>
                  <a:srgbClr val="000000"/>
                </a:solidFill>
              </a:rPr>
              <a:t>IPSec</a:t>
            </a:r>
            <a:r>
              <a:rPr lang="ko-KR" altLang="en-US">
                <a:solidFill>
                  <a:srgbClr val="000000"/>
                </a:solidFill>
              </a:rPr>
              <a:t>과 </a:t>
            </a:r>
            <a:r>
              <a:rPr lang="en-US" altLang="ko-KR">
                <a:solidFill>
                  <a:srgbClr val="000000"/>
                </a:solidFill>
              </a:rPr>
              <a:t>BGP </a:t>
            </a:r>
            <a:r>
              <a:rPr lang="ko-KR" altLang="en-US">
                <a:solidFill>
                  <a:srgbClr val="000000"/>
                </a:solidFill>
              </a:rPr>
              <a:t>연결이 모두 종료되어야 하므로</a:t>
            </a:r>
            <a:r>
              <a:rPr lang="en-US" altLang="ko-KR">
                <a:solidFill>
                  <a:srgbClr val="000000"/>
                </a:solidFill>
              </a:rPr>
              <a:t>, IPSec</a:t>
            </a:r>
            <a:r>
              <a:rPr lang="ko-KR" altLang="en-US">
                <a:solidFill>
                  <a:srgbClr val="000000"/>
                </a:solidFill>
              </a:rPr>
              <a:t>과 </a:t>
            </a:r>
            <a:r>
              <a:rPr lang="en-US" altLang="ko-KR">
                <a:solidFill>
                  <a:srgbClr val="000000"/>
                </a:solidFill>
              </a:rPr>
              <a:t>BGP </a:t>
            </a:r>
            <a:r>
              <a:rPr lang="ko-KR" altLang="en-US">
                <a:solidFill>
                  <a:srgbClr val="000000"/>
                </a:solidFill>
              </a:rPr>
              <a:t>연결을 둘 다 종료할 수 있어야 합니다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>
            <a:extLst>
              <a:ext uri="{FF2B5EF4-FFF2-40B4-BE49-F238E27FC236}">
                <a16:creationId xmlns:a16="http://schemas.microsoft.com/office/drawing/2014/main" id="{4C06C6BE-4F24-43DD-AE49-F6E73982B2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>
            <a:extLst>
              <a:ext uri="{FF2B5EF4-FFF2-40B4-BE49-F238E27FC236}">
                <a16:creationId xmlns:a16="http://schemas.microsoft.com/office/drawing/2014/main" id="{1FC16263-87F1-4FBC-B6EB-2F2BCC0B07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21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AWS Direct Connect</a:t>
            </a:r>
            <a:r>
              <a:rPr lang="ko-KR" altLang="en-US">
                <a:solidFill>
                  <a:srgbClr val="000000"/>
                </a:solidFill>
              </a:rPr>
              <a:t>는 인터넷을 통한 단순한 연결을 넘어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중요한 애플리케이션을 위해 </a:t>
            </a:r>
            <a:r>
              <a:rPr lang="en-US" altLang="ko-KR">
                <a:solidFill>
                  <a:srgbClr val="000000"/>
                </a:solidFill>
              </a:rPr>
              <a:t>AWS </a:t>
            </a:r>
            <a:r>
              <a:rPr lang="ko-KR" altLang="en-US">
                <a:solidFill>
                  <a:srgbClr val="000000"/>
                </a:solidFill>
              </a:rPr>
              <a:t>네트워크에 규모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속도 및 일관성을 가지고 액세스할 수 있는 고유한 솔루션입니다</a:t>
            </a:r>
            <a:r>
              <a:rPr lang="en-US" altLang="ko-KR">
                <a:solidFill>
                  <a:srgbClr val="000000"/>
                </a:solidFill>
              </a:rPr>
              <a:t>. AWS Direct Connect</a:t>
            </a:r>
            <a:r>
              <a:rPr lang="ko-KR" altLang="en-US">
                <a:solidFill>
                  <a:srgbClr val="000000"/>
                </a:solidFill>
              </a:rPr>
              <a:t>에는 인터넷이 필요하지 않습니다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대신 사용자의 온프레미스 솔루션과 </a:t>
            </a:r>
            <a:r>
              <a:rPr lang="en-US" altLang="ko-KR">
                <a:solidFill>
                  <a:srgbClr val="000000"/>
                </a:solidFill>
              </a:rPr>
              <a:t>AWS </a:t>
            </a:r>
            <a:r>
              <a:rPr lang="ko-KR" altLang="en-US">
                <a:solidFill>
                  <a:srgbClr val="000000"/>
                </a:solidFill>
              </a:rPr>
              <a:t>간에 프라이빗 네트워크 연결을 사용합니다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b="1">
                <a:solidFill>
                  <a:srgbClr val="000000"/>
                </a:solidFill>
              </a:rPr>
              <a:t>서비스 이점</a:t>
            </a:r>
            <a:br>
              <a:rPr lang="ko-KR" altLang="en-US">
                <a:solidFill>
                  <a:srgbClr val="000000"/>
                </a:solidFill>
              </a:rPr>
            </a:br>
            <a:r>
              <a:rPr lang="en-US" altLang="ko-KR">
                <a:solidFill>
                  <a:srgbClr val="000000"/>
                </a:solidFill>
              </a:rPr>
              <a:t>AWS Direct Connect</a:t>
            </a:r>
            <a:r>
              <a:rPr lang="ko-KR" altLang="en-US">
                <a:solidFill>
                  <a:srgbClr val="000000"/>
                </a:solidFill>
              </a:rPr>
              <a:t>를 유용하게 사용할 수 있는 많은 시나리오가 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일반적인 시나리오 일부는 다음과 같습니다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u="sng">
                <a:solidFill>
                  <a:srgbClr val="000000"/>
                </a:solidFill>
              </a:rPr>
              <a:t>대용량 데이터 세트 전송</a:t>
            </a:r>
            <a:br>
              <a:rPr lang="ko-KR" altLang="en-US">
                <a:solidFill>
                  <a:srgbClr val="000000"/>
                </a:solidFill>
              </a:rPr>
            </a:br>
            <a:r>
              <a:rPr lang="en-US" altLang="ko-KR">
                <a:solidFill>
                  <a:srgbClr val="000000"/>
                </a:solidFill>
              </a:rPr>
              <a:t>AWS </a:t>
            </a:r>
            <a:r>
              <a:rPr lang="ko-KR" altLang="en-US">
                <a:solidFill>
                  <a:srgbClr val="000000"/>
                </a:solidFill>
              </a:rPr>
              <a:t>클라우드와 데이터 센터 간에 전송해야 하는 대용량 데이터 세트에서 작동하는 </a:t>
            </a:r>
            <a:r>
              <a:rPr lang="en-US" altLang="ko-KR">
                <a:solidFill>
                  <a:srgbClr val="000000"/>
                </a:solidFill>
              </a:rPr>
              <a:t>HPC </a:t>
            </a:r>
            <a:r>
              <a:rPr lang="ko-KR" altLang="en-US">
                <a:solidFill>
                  <a:srgbClr val="000000"/>
                </a:solidFill>
              </a:rPr>
              <a:t>애플리케이션을 예로 들어보겠습니다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이러한 애플리케이션의 경우</a:t>
            </a:r>
            <a:r>
              <a:rPr lang="en-US" altLang="ko-KR">
                <a:solidFill>
                  <a:srgbClr val="000000"/>
                </a:solidFill>
              </a:rPr>
              <a:t>, AWS Direct Connect</a:t>
            </a:r>
            <a:r>
              <a:rPr lang="ko-KR" altLang="en-US">
                <a:solidFill>
                  <a:srgbClr val="000000"/>
                </a:solidFill>
              </a:rPr>
              <a:t>를 사용해 </a:t>
            </a:r>
            <a:r>
              <a:rPr lang="en-US" altLang="ko-KR">
                <a:solidFill>
                  <a:srgbClr val="000000"/>
                </a:solidFill>
              </a:rPr>
              <a:t>AWS </a:t>
            </a:r>
            <a:r>
              <a:rPr lang="ko-KR" altLang="en-US">
                <a:solidFill>
                  <a:srgbClr val="000000"/>
                </a:solidFill>
              </a:rPr>
              <a:t>클라우드에 연결하는 것이 좋은 해결책이 됩니다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네트워크 전송이 데이터 센터 또는 사무실 위치에서 인터넷 대역폭을 두고 경쟁할 필요가 없습니다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고대역폭 연결은 잠재적 네트워크 혼잡과 애플리케이션 성능 저하를 줄여줍니다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u="sng">
                <a:solidFill>
                  <a:srgbClr val="000000"/>
                </a:solidFill>
              </a:rPr>
              <a:t>네트워크 전송 비용 절감</a:t>
            </a:r>
            <a:br>
              <a:rPr lang="ko-KR" altLang="en-US">
                <a:solidFill>
                  <a:srgbClr val="000000"/>
                </a:solidFill>
              </a:rPr>
            </a:br>
            <a:r>
              <a:rPr lang="en-US" altLang="ko-KR">
                <a:solidFill>
                  <a:srgbClr val="000000"/>
                </a:solidFill>
              </a:rPr>
              <a:t>AWS Direct Connect</a:t>
            </a:r>
            <a:r>
              <a:rPr lang="ko-KR" altLang="en-US">
                <a:solidFill>
                  <a:srgbClr val="000000"/>
                </a:solidFill>
              </a:rPr>
              <a:t>를 사용하여 대용량 데이터 세트를 전송함으로써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애플리케이션이 사용하는 인터넷 대역폭을 제한할 수 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이를 통해 인터넷 서비스 제공업체에 지불하는 네트워크 비용을 절감하고 인터넷 대역폭 증가 약정 또는 새로운 계약에 비용을 지불할 필요가 없습니다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</a:p>
          <a:p>
            <a:pPr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또한</a:t>
            </a:r>
            <a:r>
              <a:rPr lang="en-US" altLang="ko-KR">
                <a:solidFill>
                  <a:srgbClr val="000000"/>
                </a:solidFill>
              </a:rPr>
              <a:t>, AWS Direct Connect</a:t>
            </a:r>
            <a:r>
              <a:rPr lang="ko-KR" altLang="en-US">
                <a:solidFill>
                  <a:srgbClr val="000000"/>
                </a:solidFill>
              </a:rPr>
              <a:t>를 통해 전송되는 모든 데이터는 인터넷 데이터 전송 요금이 아닌 저렴한 </a:t>
            </a:r>
            <a:r>
              <a:rPr lang="en-US" altLang="ko-KR">
                <a:solidFill>
                  <a:srgbClr val="000000"/>
                </a:solidFill>
              </a:rPr>
              <a:t>AWS Direct Connect </a:t>
            </a:r>
            <a:r>
              <a:rPr lang="ko-KR" altLang="en-US">
                <a:solidFill>
                  <a:srgbClr val="000000"/>
                </a:solidFill>
              </a:rPr>
              <a:t>데이터 전송 요금으로 부과되어 네트워크 비용을 크게 절약할 수 있습니다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u="sng">
                <a:solidFill>
                  <a:srgbClr val="000000"/>
                </a:solidFill>
              </a:rPr>
              <a:t>애플리케이션 성능 향상</a:t>
            </a:r>
            <a:br>
              <a:rPr lang="ko-KR" altLang="en-US">
                <a:solidFill>
                  <a:srgbClr val="000000"/>
                </a:solidFill>
              </a:rPr>
            </a:br>
            <a:r>
              <a:rPr lang="ko-KR" altLang="en-US">
                <a:solidFill>
                  <a:srgbClr val="000000"/>
                </a:solidFill>
              </a:rPr>
              <a:t>예측 가능한 네트워크 성능이 필요한 애플리케이션도 </a:t>
            </a:r>
            <a:r>
              <a:rPr lang="en-US" altLang="ko-KR">
                <a:solidFill>
                  <a:srgbClr val="000000"/>
                </a:solidFill>
              </a:rPr>
              <a:t>AWS Direct Connect</a:t>
            </a:r>
            <a:r>
              <a:rPr lang="ko-KR" altLang="en-US">
                <a:solidFill>
                  <a:srgbClr val="000000"/>
                </a:solidFill>
              </a:rPr>
              <a:t>를 활용할 수 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오디오 또는 동영상 스트림과 같은 실시간 데이터 피드에서 운영되는 애플리케이션이 그 예입니다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이러한 경우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전용 네트워크 연결이 표준 인터넷 연결보다 더 일관된 네트워크 성능을 제공할 수 있습니다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u="sng">
                <a:solidFill>
                  <a:srgbClr val="000000"/>
                </a:solidFill>
              </a:rPr>
              <a:t>보안 및 규정 준수</a:t>
            </a:r>
            <a:br>
              <a:rPr lang="ko-KR" altLang="en-US">
                <a:solidFill>
                  <a:srgbClr val="000000"/>
                </a:solidFill>
              </a:rPr>
            </a:br>
            <a:r>
              <a:rPr lang="ko-KR" altLang="en-US">
                <a:solidFill>
                  <a:srgbClr val="000000"/>
                </a:solidFill>
              </a:rPr>
              <a:t>엔터프라이즈 보안 또는 규제 정책에 따라 </a:t>
            </a:r>
            <a:r>
              <a:rPr lang="en-US" altLang="ko-KR">
                <a:solidFill>
                  <a:srgbClr val="000000"/>
                </a:solidFill>
              </a:rPr>
              <a:t>AWS </a:t>
            </a:r>
            <a:r>
              <a:rPr lang="ko-KR" altLang="en-US">
                <a:solidFill>
                  <a:srgbClr val="000000"/>
                </a:solidFill>
              </a:rPr>
              <a:t>클라우드에 호스팅된 애플리케이션이 프라이빗 네트워크 회로를 통해서만 액세스되도록 해야 할 경우가 있습니다</a:t>
            </a:r>
            <a:r>
              <a:rPr lang="en-US" altLang="ko-KR">
                <a:solidFill>
                  <a:srgbClr val="000000"/>
                </a:solidFill>
              </a:rPr>
              <a:t>. AWS Direct Connect</a:t>
            </a:r>
            <a:r>
              <a:rPr lang="ko-KR" altLang="en-US">
                <a:solidFill>
                  <a:srgbClr val="000000"/>
                </a:solidFill>
              </a:rPr>
              <a:t>에서는 데이터 센터와 애플리케이션 간의 트래픽이 전용 프라이빗 네트워크 연결을 통해서만 전송되므로 이러한 요구 사항을 기본적으로 충족합니다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u="sng">
                <a:solidFill>
                  <a:srgbClr val="000000"/>
                </a:solidFill>
              </a:rPr>
              <a:t>하이브리드 클라우드 아키텍처</a:t>
            </a:r>
            <a:br>
              <a:rPr lang="ko-KR" altLang="en-US">
                <a:solidFill>
                  <a:srgbClr val="000000"/>
                </a:solidFill>
              </a:rPr>
            </a:br>
            <a:r>
              <a:rPr lang="ko-KR" altLang="en-US">
                <a:solidFill>
                  <a:srgbClr val="000000"/>
                </a:solidFill>
              </a:rPr>
              <a:t>고객이 소유한 기존 데이터 센터 장비에 액세스해야 하는 애플리케이션도 </a:t>
            </a:r>
            <a:r>
              <a:rPr lang="en-US" altLang="ko-KR">
                <a:solidFill>
                  <a:srgbClr val="000000"/>
                </a:solidFill>
              </a:rPr>
              <a:t>AWS Direct Connect</a:t>
            </a:r>
            <a:r>
              <a:rPr lang="ko-KR" altLang="en-US">
                <a:solidFill>
                  <a:srgbClr val="000000"/>
                </a:solidFill>
              </a:rPr>
              <a:t>를 활용할 수 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다음 섹션에서는 이러한 사용 사례를 다루고</a:t>
            </a:r>
            <a:r>
              <a:rPr lang="en-US" altLang="ko-KR">
                <a:solidFill>
                  <a:srgbClr val="000000"/>
                </a:solidFill>
              </a:rPr>
              <a:t>, AWS Direct Connect</a:t>
            </a:r>
            <a:r>
              <a:rPr lang="ko-KR" altLang="en-US">
                <a:solidFill>
                  <a:srgbClr val="000000"/>
                </a:solidFill>
              </a:rPr>
              <a:t>에서 지원할 수 있는 다른 시나리오도 소개합니다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>
            <a:extLst>
              <a:ext uri="{FF2B5EF4-FFF2-40B4-BE49-F238E27FC236}">
                <a16:creationId xmlns:a16="http://schemas.microsoft.com/office/drawing/2014/main" id="{4C6C2EDE-3CE8-4F1B-AA73-6BD04C317A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>
            <a:extLst>
              <a:ext uri="{FF2B5EF4-FFF2-40B4-BE49-F238E27FC236}">
                <a16:creationId xmlns:a16="http://schemas.microsoft.com/office/drawing/2014/main" id="{86CEBC8E-C921-4278-8367-AA30F557F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3875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이점</a:t>
            </a:r>
            <a:r>
              <a:rPr lang="en-US" altLang="ko-KR">
                <a:solidFill>
                  <a:srgbClr val="000000"/>
                </a:solidFill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ko-KR" altLang="en-US">
                <a:solidFill>
                  <a:srgbClr val="000000"/>
                </a:solidFill>
              </a:rPr>
              <a:t>예측 가능한 네트워크 성능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ko-KR" altLang="en-US">
                <a:solidFill>
                  <a:srgbClr val="000000"/>
                </a:solidFill>
              </a:rPr>
              <a:t>대역폭 비용 감소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ko-KR">
                <a:solidFill>
                  <a:srgbClr val="000000"/>
                </a:solidFill>
              </a:rPr>
              <a:t>1- </a:t>
            </a:r>
            <a:r>
              <a:rPr lang="ko-KR" altLang="en-US">
                <a:solidFill>
                  <a:srgbClr val="000000"/>
                </a:solidFill>
              </a:rPr>
              <a:t>또는 </a:t>
            </a:r>
            <a:r>
              <a:rPr lang="en-US" altLang="ko-KR">
                <a:solidFill>
                  <a:srgbClr val="000000"/>
                </a:solidFill>
              </a:rPr>
              <a:t>10-Gbps </a:t>
            </a:r>
            <a:r>
              <a:rPr lang="ko-KR" altLang="en-US">
                <a:solidFill>
                  <a:srgbClr val="000000"/>
                </a:solidFill>
              </a:rPr>
              <a:t>프로비저닝된 연결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ko-KR">
                <a:solidFill>
                  <a:srgbClr val="000000"/>
                </a:solidFill>
              </a:rPr>
              <a:t>BGP </a:t>
            </a:r>
            <a:r>
              <a:rPr lang="ko-KR" altLang="en-US">
                <a:solidFill>
                  <a:srgbClr val="000000"/>
                </a:solidFill>
              </a:rPr>
              <a:t>피어링과 라우팅 정책 지원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ko-KR" altLang="en-US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AWS</a:t>
            </a:r>
            <a:r>
              <a:rPr lang="ko-KR" altLang="en-US">
                <a:solidFill>
                  <a:srgbClr val="000000"/>
                </a:solidFill>
              </a:rPr>
              <a:t>에서는 </a:t>
            </a:r>
            <a:r>
              <a:rPr lang="en-US" altLang="ko-KR">
                <a:solidFill>
                  <a:srgbClr val="000000"/>
                </a:solidFill>
              </a:rPr>
              <a:t>Equinix, Coresite, Eircom, TelecityGroup </a:t>
            </a:r>
            <a:r>
              <a:rPr lang="ko-KR" altLang="en-US">
                <a:solidFill>
                  <a:srgbClr val="000000"/>
                </a:solidFill>
              </a:rPr>
              <a:t>및 </a:t>
            </a:r>
            <a:r>
              <a:rPr lang="en-US" altLang="ko-KR">
                <a:solidFill>
                  <a:srgbClr val="000000"/>
                </a:solidFill>
              </a:rPr>
              <a:t>Terramark</a:t>
            </a:r>
            <a:r>
              <a:rPr lang="ko-KR" altLang="en-US">
                <a:solidFill>
                  <a:srgbClr val="000000"/>
                </a:solidFill>
              </a:rPr>
              <a:t>와의 긴밀한 협력을 통해 전 세계 모든 </a:t>
            </a:r>
            <a:r>
              <a:rPr lang="en-US" altLang="ko-KR">
                <a:solidFill>
                  <a:srgbClr val="000000"/>
                </a:solidFill>
              </a:rPr>
              <a:t>AWS </a:t>
            </a:r>
            <a:r>
              <a:rPr lang="ko-KR" altLang="en-US">
                <a:solidFill>
                  <a:srgbClr val="000000"/>
                </a:solidFill>
              </a:rPr>
              <a:t>리전에 대한 글로벌 </a:t>
            </a:r>
            <a:r>
              <a:rPr lang="en-US" altLang="ko-KR">
                <a:solidFill>
                  <a:srgbClr val="000000"/>
                </a:solidFill>
              </a:rPr>
              <a:t>Direct Connect </a:t>
            </a:r>
            <a:r>
              <a:rPr lang="ko-KR" altLang="en-US">
                <a:solidFill>
                  <a:srgbClr val="000000"/>
                </a:solidFill>
              </a:rPr>
              <a:t>액세스를 구축했습니다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일부 로케이션에서는</a:t>
            </a:r>
            <a:r>
              <a:rPr lang="en-US" altLang="ko-KR">
                <a:solidFill>
                  <a:srgbClr val="000000"/>
                </a:solidFill>
              </a:rPr>
              <a:t>(LA, </a:t>
            </a:r>
            <a:r>
              <a:rPr lang="ko-KR" altLang="en-US">
                <a:solidFill>
                  <a:srgbClr val="000000"/>
                </a:solidFill>
              </a:rPr>
              <a:t>뉴욕 및 런던</a:t>
            </a:r>
            <a:r>
              <a:rPr lang="en-US" altLang="ko-KR">
                <a:solidFill>
                  <a:srgbClr val="000000"/>
                </a:solidFill>
              </a:rPr>
              <a:t>), </a:t>
            </a:r>
            <a:r>
              <a:rPr lang="ko-KR" altLang="en-US">
                <a:solidFill>
                  <a:srgbClr val="000000"/>
                </a:solidFill>
              </a:rPr>
              <a:t>이 서비스의 기능을 확장하여 추가적인 </a:t>
            </a:r>
            <a:r>
              <a:rPr lang="en-US" altLang="ko-KR">
                <a:solidFill>
                  <a:srgbClr val="000000"/>
                </a:solidFill>
              </a:rPr>
              <a:t>IT </a:t>
            </a:r>
            <a:r>
              <a:rPr lang="ko-KR" altLang="en-US">
                <a:solidFill>
                  <a:srgbClr val="000000"/>
                </a:solidFill>
              </a:rPr>
              <a:t>핫 스팟에 대한 액세스도 제공합니다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제한 사항</a:t>
            </a:r>
            <a:r>
              <a:rPr lang="en-US" altLang="ko-KR">
                <a:solidFill>
                  <a:srgbClr val="000000"/>
                </a:solidFill>
              </a:rPr>
              <a:t>: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통신 및 호스팅 제공업체가 추가로 필요하거나 새로운 네트워크 회로를 프로비저닝해야 할 수도 있습니다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AWS Direct Connect</a:t>
            </a:r>
            <a:r>
              <a:rPr lang="ko-KR" altLang="en-US">
                <a:solidFill>
                  <a:srgbClr val="000000"/>
                </a:solidFill>
              </a:rPr>
              <a:t>를 사용하면 온프레미스에서 </a:t>
            </a:r>
            <a:r>
              <a:rPr lang="en-US" altLang="ko-KR">
                <a:solidFill>
                  <a:srgbClr val="000000"/>
                </a:solidFill>
              </a:rPr>
              <a:t>Amazon VPC</a:t>
            </a:r>
            <a:r>
              <a:rPr lang="ko-KR" altLang="en-US">
                <a:solidFill>
                  <a:srgbClr val="000000"/>
                </a:solidFill>
              </a:rPr>
              <a:t>로 전용 네트워크 연결을 손쉽게 구축할 수 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고객은 </a:t>
            </a:r>
            <a:r>
              <a:rPr lang="en-US" altLang="ko-KR">
                <a:solidFill>
                  <a:srgbClr val="000000"/>
                </a:solidFill>
              </a:rPr>
              <a:t>AWS Direct Connect</a:t>
            </a:r>
            <a:r>
              <a:rPr lang="ko-KR" altLang="en-US">
                <a:solidFill>
                  <a:srgbClr val="000000"/>
                </a:solidFill>
              </a:rPr>
              <a:t>를 사용해 </a:t>
            </a:r>
            <a:r>
              <a:rPr lang="en-US" altLang="ko-KR">
                <a:solidFill>
                  <a:srgbClr val="000000"/>
                </a:solidFill>
              </a:rPr>
              <a:t>AWS</a:t>
            </a:r>
            <a:r>
              <a:rPr lang="ko-KR" altLang="en-US">
                <a:solidFill>
                  <a:srgbClr val="000000"/>
                </a:solidFill>
              </a:rPr>
              <a:t>와 고객의 데이터 센터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사무실 또는 코로케이션 환경 간에 프라이빗 연결을 설정할 수 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이 프라이빗 연결은 네트워크 비용을 줄이고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대역폭 처리량을 높이며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인터넷 기반 연결보다 더 일관된 네트워크 환경을 제공합니다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</a:p>
          <a:p>
            <a:pPr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AWS Direct Connect</a:t>
            </a:r>
            <a:r>
              <a:rPr lang="ko-KR" altLang="en-US">
                <a:solidFill>
                  <a:srgbClr val="000000"/>
                </a:solidFill>
              </a:rPr>
              <a:t>를 사용하면 고객은 </a:t>
            </a:r>
            <a:r>
              <a:rPr lang="en-US" altLang="ko-KR">
                <a:solidFill>
                  <a:srgbClr val="000000"/>
                </a:solidFill>
              </a:rPr>
              <a:t>AWS </a:t>
            </a:r>
            <a:r>
              <a:rPr lang="ko-KR" altLang="en-US">
                <a:solidFill>
                  <a:srgbClr val="000000"/>
                </a:solidFill>
              </a:rPr>
              <a:t>네트워크와 </a:t>
            </a:r>
            <a:r>
              <a:rPr lang="en-US" altLang="ko-KR">
                <a:solidFill>
                  <a:srgbClr val="000000"/>
                </a:solidFill>
              </a:rPr>
              <a:t>AWS Direct Connect </a:t>
            </a:r>
            <a:r>
              <a:rPr lang="ko-KR" altLang="en-US">
                <a:solidFill>
                  <a:srgbClr val="000000"/>
                </a:solidFill>
              </a:rPr>
              <a:t>로케이션 중 하나 간에 </a:t>
            </a:r>
            <a:r>
              <a:rPr lang="en-US" altLang="ko-KR">
                <a:solidFill>
                  <a:srgbClr val="000000"/>
                </a:solidFill>
              </a:rPr>
              <a:t>1-Gbps </a:t>
            </a:r>
            <a:r>
              <a:rPr lang="ko-KR" altLang="en-US">
                <a:solidFill>
                  <a:srgbClr val="000000"/>
                </a:solidFill>
              </a:rPr>
              <a:t>또는 </a:t>
            </a:r>
            <a:r>
              <a:rPr lang="en-US" altLang="ko-KR">
                <a:solidFill>
                  <a:srgbClr val="000000"/>
                </a:solidFill>
              </a:rPr>
              <a:t>10-Gbps </a:t>
            </a:r>
            <a:r>
              <a:rPr lang="ko-KR" altLang="en-US">
                <a:solidFill>
                  <a:srgbClr val="000000"/>
                </a:solidFill>
              </a:rPr>
              <a:t>전용 네트워크 연결</a:t>
            </a:r>
            <a:r>
              <a:rPr lang="en-US" altLang="ko-KR">
                <a:solidFill>
                  <a:srgbClr val="000000"/>
                </a:solidFill>
              </a:rPr>
              <a:t>(</a:t>
            </a:r>
            <a:r>
              <a:rPr lang="ko-KR" altLang="en-US">
                <a:solidFill>
                  <a:srgbClr val="000000"/>
                </a:solidFill>
              </a:rPr>
              <a:t>또는 다수의 연결</a:t>
            </a:r>
            <a:r>
              <a:rPr lang="en-US" altLang="ko-KR">
                <a:solidFill>
                  <a:srgbClr val="000000"/>
                </a:solidFill>
              </a:rPr>
              <a:t>)</a:t>
            </a:r>
            <a:r>
              <a:rPr lang="ko-KR" altLang="en-US">
                <a:solidFill>
                  <a:srgbClr val="000000"/>
                </a:solidFill>
              </a:rPr>
              <a:t>을 구축하고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산업 표준 </a:t>
            </a:r>
            <a:r>
              <a:rPr lang="en-US" altLang="ko-KR">
                <a:solidFill>
                  <a:srgbClr val="000000"/>
                </a:solidFill>
              </a:rPr>
              <a:t>VLAN</a:t>
            </a:r>
            <a:r>
              <a:rPr lang="ko-KR" altLang="en-US">
                <a:solidFill>
                  <a:srgbClr val="000000"/>
                </a:solidFill>
              </a:rPr>
              <a:t>을 사용하여 프라이빗 </a:t>
            </a:r>
            <a:r>
              <a:rPr lang="en-US" altLang="ko-KR">
                <a:solidFill>
                  <a:srgbClr val="000000"/>
                </a:solidFill>
              </a:rPr>
              <a:t>IP </a:t>
            </a:r>
            <a:r>
              <a:rPr lang="ko-KR" altLang="en-US">
                <a:solidFill>
                  <a:srgbClr val="000000"/>
                </a:solidFill>
              </a:rPr>
              <a:t>주소를 사용하는 </a:t>
            </a:r>
            <a:r>
              <a:rPr lang="en-US" altLang="ko-KR">
                <a:solidFill>
                  <a:srgbClr val="000000"/>
                </a:solidFill>
              </a:rPr>
              <a:t>VPC </a:t>
            </a:r>
            <a:r>
              <a:rPr lang="ko-KR" altLang="en-US">
                <a:solidFill>
                  <a:srgbClr val="000000"/>
                </a:solidFill>
              </a:rPr>
              <a:t>내에서 실행되는 </a:t>
            </a:r>
            <a:r>
              <a:rPr lang="en-US" altLang="ko-KR">
                <a:solidFill>
                  <a:srgbClr val="000000"/>
                </a:solidFill>
              </a:rPr>
              <a:t>Amazon EC2 </a:t>
            </a:r>
            <a:r>
              <a:rPr lang="ko-KR" altLang="en-US">
                <a:solidFill>
                  <a:srgbClr val="000000"/>
                </a:solidFill>
              </a:rPr>
              <a:t>인스턴스에 액세스할 수 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고객은 </a:t>
            </a:r>
            <a:r>
              <a:rPr lang="en-US" altLang="ko-KR">
                <a:solidFill>
                  <a:srgbClr val="000000"/>
                </a:solidFill>
              </a:rPr>
              <a:t>WAN </a:t>
            </a:r>
            <a:r>
              <a:rPr lang="ko-KR" altLang="en-US">
                <a:solidFill>
                  <a:srgbClr val="000000"/>
                </a:solidFill>
              </a:rPr>
              <a:t>서비스 공급자의 에코시스템 중에서 선택하여 </a:t>
            </a:r>
            <a:r>
              <a:rPr lang="en-US" altLang="ko-KR">
                <a:solidFill>
                  <a:srgbClr val="000000"/>
                </a:solidFill>
              </a:rPr>
              <a:t>AWS Direct Connect </a:t>
            </a:r>
            <a:r>
              <a:rPr lang="ko-KR" altLang="en-US">
                <a:solidFill>
                  <a:srgbClr val="000000"/>
                </a:solidFill>
              </a:rPr>
              <a:t>로케이션의 </a:t>
            </a:r>
            <a:r>
              <a:rPr lang="en-US" altLang="ko-KR">
                <a:solidFill>
                  <a:srgbClr val="000000"/>
                </a:solidFill>
              </a:rPr>
              <a:t>AWS Direct Connect </a:t>
            </a:r>
            <a:r>
              <a:rPr lang="ko-KR" altLang="en-US">
                <a:solidFill>
                  <a:srgbClr val="000000"/>
                </a:solidFill>
              </a:rPr>
              <a:t>엔드포인트와 원격 네트워크를 통합할 수 있습니다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현재 </a:t>
            </a:r>
            <a:r>
              <a:rPr lang="en-US" altLang="ko-KR">
                <a:solidFill>
                  <a:srgbClr val="000000"/>
                </a:solidFill>
              </a:rPr>
              <a:t>AWS Direct </a:t>
            </a:r>
            <a:r>
              <a:rPr lang="ko-KR" altLang="en-US">
                <a:solidFill>
                  <a:srgbClr val="000000"/>
                </a:solidFill>
              </a:rPr>
              <a:t>로케이션의 목록은 </a:t>
            </a:r>
            <a:r>
              <a:rPr lang="en-US" altLang="ko-KR" u="sng">
                <a:solidFill>
                  <a:srgbClr val="000000"/>
                </a:solidFill>
                <a:hlinkClick r:id="rId3"/>
              </a:rPr>
              <a:t>http://aws.amazon.com/directconnect/details/</a:t>
            </a:r>
            <a:r>
              <a:rPr lang="ko-KR" altLang="en-US">
                <a:solidFill>
                  <a:srgbClr val="000000"/>
                </a:solidFill>
              </a:rPr>
              <a:t>를 참조하십시오</a:t>
            </a:r>
            <a:r>
              <a:rPr lang="en-US" altLang="ko-KR" u="sng">
                <a:solidFill>
                  <a:srgbClr val="000000"/>
                </a:solidFill>
              </a:rPr>
              <a:t>. 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:a16="http://schemas.microsoft.com/office/drawing/2014/main" id="{4F700076-D7FC-4BA3-A759-70AF4943DF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>
            <a:extLst>
              <a:ext uri="{FF2B5EF4-FFF2-40B4-BE49-F238E27FC236}">
                <a16:creationId xmlns:a16="http://schemas.microsoft.com/office/drawing/2014/main" id="{200FF4A5-49A4-4EC0-AB51-D657FF52A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>
            <a:extLst>
              <a:ext uri="{FF2B5EF4-FFF2-40B4-BE49-F238E27FC236}">
                <a16:creationId xmlns:a16="http://schemas.microsoft.com/office/drawing/2014/main" id="{257A015D-623B-4348-AFF6-A13A2158D4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>
            <a:extLst>
              <a:ext uri="{FF2B5EF4-FFF2-40B4-BE49-F238E27FC236}">
                <a16:creationId xmlns:a16="http://schemas.microsoft.com/office/drawing/2014/main" id="{99FBEBC5-F150-49FF-9E4B-2A64F4884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본 수업에서 다룬 내용을 사용하여 이 아키텍처를 개선하려면 어떻게 해야 할까요</a:t>
            </a:r>
            <a:r>
              <a:rPr lang="en-US" altLang="ko-KR"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>
            <a:extLst>
              <a:ext uri="{FF2B5EF4-FFF2-40B4-BE49-F238E27FC236}">
                <a16:creationId xmlns:a16="http://schemas.microsoft.com/office/drawing/2014/main" id="{CE2DBDBD-2D7D-49E4-A37A-0FEF37B203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>
            <a:extLst>
              <a:ext uri="{FF2B5EF4-FFF2-40B4-BE49-F238E27FC236}">
                <a16:creationId xmlns:a16="http://schemas.microsoft.com/office/drawing/2014/main" id="{015713EC-512C-42EC-BA6E-F70C16289A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이 예에서는 아키텍처가 </a:t>
            </a:r>
            <a:r>
              <a:rPr lang="en-US" altLang="ko-KR">
                <a:solidFill>
                  <a:srgbClr val="000000"/>
                </a:solidFill>
              </a:rPr>
              <a:t>2</a:t>
            </a:r>
            <a:r>
              <a:rPr lang="ko-KR" altLang="en-US">
                <a:solidFill>
                  <a:srgbClr val="000000"/>
                </a:solidFill>
              </a:rPr>
              <a:t>개의 가용 영역에 걸쳐 복제되었습니다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또한</a:t>
            </a:r>
            <a:r>
              <a:rPr lang="en-US" altLang="ko-KR">
                <a:solidFill>
                  <a:srgbClr val="000000"/>
                </a:solidFill>
              </a:rPr>
              <a:t>, NAT </a:t>
            </a:r>
            <a:r>
              <a:rPr lang="ko-KR" altLang="en-US">
                <a:solidFill>
                  <a:srgbClr val="000000"/>
                </a:solidFill>
              </a:rPr>
              <a:t>게이트웨이를 </a:t>
            </a:r>
            <a:r>
              <a:rPr lang="en-US" altLang="ko-KR">
                <a:solidFill>
                  <a:srgbClr val="000000"/>
                </a:solidFill>
              </a:rPr>
              <a:t>NAT </a:t>
            </a:r>
            <a:r>
              <a:rPr lang="ko-KR" altLang="en-US">
                <a:solidFill>
                  <a:srgbClr val="000000"/>
                </a:solidFill>
              </a:rPr>
              <a:t>인스턴스 대신 사용하고 있습니다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참고</a:t>
            </a:r>
            <a:r>
              <a:rPr lang="en-US" altLang="ko-KR">
                <a:solidFill>
                  <a:srgbClr val="000000"/>
                </a:solidFill>
              </a:rPr>
              <a:t>: NAT </a:t>
            </a:r>
            <a:r>
              <a:rPr lang="ko-KR" altLang="en-US">
                <a:solidFill>
                  <a:srgbClr val="000000"/>
                </a:solidFill>
              </a:rPr>
              <a:t>게이트웨이가 </a:t>
            </a:r>
            <a:r>
              <a:rPr lang="en-US" altLang="ko-KR">
                <a:solidFill>
                  <a:srgbClr val="000000"/>
                </a:solidFill>
              </a:rPr>
              <a:t>Amazon EC2</a:t>
            </a:r>
            <a:r>
              <a:rPr lang="ko-KR" altLang="en-US">
                <a:solidFill>
                  <a:srgbClr val="000000"/>
                </a:solidFill>
              </a:rPr>
              <a:t>의 </a:t>
            </a:r>
            <a:r>
              <a:rPr lang="en-US" altLang="ko-KR">
                <a:solidFill>
                  <a:srgbClr val="000000"/>
                </a:solidFill>
              </a:rPr>
              <a:t>NAT </a:t>
            </a:r>
            <a:r>
              <a:rPr lang="ko-KR" altLang="en-US">
                <a:solidFill>
                  <a:srgbClr val="000000"/>
                </a:solidFill>
              </a:rPr>
              <a:t>인스턴스보다 언제나 사용자 솔루션에 더 적합하지는 않습니다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이전 슬라이드를 참조하여 사용자 환경에 적합한 방법을 결정하십시오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여러 가용 영역에 리소스가 있고 하나의 </a:t>
            </a:r>
            <a:r>
              <a:rPr lang="en-US" altLang="ko-KR">
                <a:solidFill>
                  <a:srgbClr val="000000"/>
                </a:solidFill>
              </a:rPr>
              <a:t>NAT </a:t>
            </a:r>
            <a:r>
              <a:rPr lang="ko-KR" altLang="en-US">
                <a:solidFill>
                  <a:srgbClr val="000000"/>
                </a:solidFill>
              </a:rPr>
              <a:t>게이트웨이를 공유하는 경우 </a:t>
            </a:r>
            <a:r>
              <a:rPr lang="en-US" altLang="ko-KR">
                <a:solidFill>
                  <a:srgbClr val="000000"/>
                </a:solidFill>
              </a:rPr>
              <a:t>NAT </a:t>
            </a:r>
            <a:r>
              <a:rPr lang="ko-KR" altLang="en-US">
                <a:solidFill>
                  <a:srgbClr val="000000"/>
                </a:solidFill>
              </a:rPr>
              <a:t>게이트웨이의 가영 영역이 중단되면 다른 가용 영역의 리소스에 대한 인터넷 액세스가 중단됩니다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가용 영역 독립 아키텍처를 만들려면 각 가용 영역에 </a:t>
            </a:r>
            <a:r>
              <a:rPr lang="en-US" altLang="ko-KR">
                <a:solidFill>
                  <a:srgbClr val="000000"/>
                </a:solidFill>
              </a:rPr>
              <a:t>NAT </a:t>
            </a:r>
            <a:r>
              <a:rPr lang="ko-KR" altLang="en-US">
                <a:solidFill>
                  <a:srgbClr val="000000"/>
                </a:solidFill>
              </a:rPr>
              <a:t>게이트웨이를 만들고 동일한 가용 영역에서 리소스가 </a:t>
            </a:r>
            <a:r>
              <a:rPr lang="en-US" altLang="ko-KR">
                <a:solidFill>
                  <a:srgbClr val="000000"/>
                </a:solidFill>
              </a:rPr>
              <a:t>NAT </a:t>
            </a:r>
            <a:r>
              <a:rPr lang="ko-KR" altLang="en-US">
                <a:solidFill>
                  <a:srgbClr val="000000"/>
                </a:solidFill>
              </a:rPr>
              <a:t>게이트웨이를 사용하도록 라우팅을 구성하십시오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>
            <a:extLst>
              <a:ext uri="{FF2B5EF4-FFF2-40B4-BE49-F238E27FC236}">
                <a16:creationId xmlns:a16="http://schemas.microsoft.com/office/drawing/2014/main" id="{BD8A4345-F967-470A-BF1E-D07A5C6A85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>
            <a:extLst>
              <a:ext uri="{FF2B5EF4-FFF2-40B4-BE49-F238E27FC236}">
                <a16:creationId xmlns:a16="http://schemas.microsoft.com/office/drawing/2014/main" id="{92707714-6625-4250-8101-3B05FB75B2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85010B11-9FAA-4EA5-90F8-178A250D1F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EC255DE4-1B20-4A9B-95A0-52C195E34A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579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사용하는 리전에 따라 서비스 비용이 다를 수 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예를 들어 </a:t>
            </a:r>
            <a:r>
              <a:rPr lang="en-US" altLang="ko-KR">
                <a:solidFill>
                  <a:srgbClr val="000000"/>
                </a:solidFill>
              </a:rPr>
              <a:t>US-East 1</a:t>
            </a:r>
            <a:r>
              <a:rPr lang="ko-KR" altLang="en-US">
                <a:solidFill>
                  <a:srgbClr val="000000"/>
                </a:solidFill>
              </a:rPr>
              <a:t>의 </a:t>
            </a:r>
            <a:r>
              <a:rPr lang="en-US" altLang="ko-KR">
                <a:solidFill>
                  <a:srgbClr val="000000"/>
                </a:solidFill>
              </a:rPr>
              <a:t>Amazon EC2 </a:t>
            </a:r>
            <a:r>
              <a:rPr lang="ko-KR" altLang="en-US">
                <a:solidFill>
                  <a:srgbClr val="000000"/>
                </a:solidFill>
              </a:rPr>
              <a:t>인스턴스의 경우 </a:t>
            </a:r>
            <a:r>
              <a:rPr lang="en-US" altLang="ko-KR">
                <a:solidFill>
                  <a:srgbClr val="000000"/>
                </a:solidFill>
              </a:rPr>
              <a:t>EU-West 1</a:t>
            </a:r>
            <a:r>
              <a:rPr lang="ko-KR" altLang="en-US">
                <a:solidFill>
                  <a:srgbClr val="000000"/>
                </a:solidFill>
              </a:rPr>
              <a:t>에서 실행되는 것과 같은 비용이 발생하지 않을 수 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일반적으로 비용 차이는 다른 </a:t>
            </a:r>
            <a:r>
              <a:rPr lang="en-US" altLang="ko-KR">
                <a:solidFill>
                  <a:srgbClr val="000000"/>
                </a:solidFill>
              </a:rPr>
              <a:t>3</a:t>
            </a:r>
            <a:r>
              <a:rPr lang="ko-KR" altLang="en-US">
                <a:solidFill>
                  <a:srgbClr val="000000"/>
                </a:solidFill>
              </a:rPr>
              <a:t>가지 고려 사항을 대신할 만큼 크지 않을 수 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하지만 리전 간의 지연 시간</a:t>
            </a:r>
            <a:r>
              <a:rPr lang="en-US" altLang="ko-KR">
                <a:solidFill>
                  <a:srgbClr val="000000"/>
                </a:solidFill>
              </a:rPr>
              <a:t>/</a:t>
            </a:r>
            <a:r>
              <a:rPr lang="ko-KR" altLang="en-US">
                <a:solidFill>
                  <a:srgbClr val="000000"/>
                </a:solidFill>
              </a:rPr>
              <a:t>규정 준수</a:t>
            </a:r>
            <a:r>
              <a:rPr lang="en-US" altLang="ko-KR">
                <a:solidFill>
                  <a:srgbClr val="000000"/>
                </a:solidFill>
              </a:rPr>
              <a:t>/</a:t>
            </a:r>
            <a:r>
              <a:rPr lang="ko-KR" altLang="en-US">
                <a:solidFill>
                  <a:srgbClr val="000000"/>
                </a:solidFill>
              </a:rPr>
              <a:t>서비스 가용성 차이가 미미한 경우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더 저렴한 리전을 환경에 사용함으로써 비용을 절감할 수도 있습니다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고객이 전 세계 여러 곳에 있는 경우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고객에게 가까운 여러 리전에 환경을 복제함으로써 고객의 경험을 최적화하는 방법을 고려할 수 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그러면 여러 환경에 로드를 분산하게 되므로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인프라를 추가함에 따라 각 환경의 구성 요소 비용이 낮아질 수 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예를 들어 두 번째 애플리케이션 환경을 추가하면 각 환경의 처리 및 스토리지 용량 요구 사항을 절반으로 줄일 수 있습니다</a:t>
            </a:r>
            <a:r>
              <a:rPr lang="en-US" altLang="ko-KR">
                <a:solidFill>
                  <a:srgbClr val="000000"/>
                </a:solidFill>
              </a:rPr>
              <a:t>. AWS</a:t>
            </a:r>
            <a:r>
              <a:rPr lang="ko-KR" altLang="en-US">
                <a:solidFill>
                  <a:srgbClr val="000000"/>
                </a:solidFill>
              </a:rPr>
              <a:t>는 사용자에게 이러한 유연성을 제공하도록 설계되었고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사용자는 사용한 만큼만 비용을 지불하므로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다른 환경을 추가하는 비용을 경감하는 방법으로 기존 환경을 손쉽게 축소할 수 있습니다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이러한 접근 방식의 단점은 이제 </a:t>
            </a:r>
            <a:r>
              <a:rPr lang="en-US" altLang="ko-KR">
                <a:solidFill>
                  <a:srgbClr val="000000"/>
                </a:solidFill>
              </a:rPr>
              <a:t>2</a:t>
            </a:r>
            <a:r>
              <a:rPr lang="ko-KR" altLang="en-US">
                <a:solidFill>
                  <a:srgbClr val="000000"/>
                </a:solidFill>
              </a:rPr>
              <a:t>개의 환경을 관리해야 하고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새로운 구성 요소 비용을 모두 경감하기에 충분할 만큼 기존 구성 요소를 모두 축소할 수는 없다는 것입니다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또한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한 리전에 하나의 단일 스토리지 </a:t>
            </a:r>
            <a:r>
              <a:rPr lang="en-US" altLang="ko-KR">
                <a:solidFill>
                  <a:srgbClr val="000000"/>
                </a:solidFill>
              </a:rPr>
              <a:t>"</a:t>
            </a:r>
            <a:r>
              <a:rPr lang="ko-KR" altLang="en-US">
                <a:solidFill>
                  <a:srgbClr val="000000"/>
                </a:solidFill>
              </a:rPr>
              <a:t>단일 소스</a:t>
            </a:r>
            <a:r>
              <a:rPr lang="en-US" altLang="ko-KR">
                <a:solidFill>
                  <a:srgbClr val="000000"/>
                </a:solidFill>
              </a:rPr>
              <a:t>"</a:t>
            </a:r>
            <a:r>
              <a:rPr lang="ko-KR" altLang="en-US">
                <a:solidFill>
                  <a:srgbClr val="000000"/>
                </a:solidFill>
              </a:rPr>
              <a:t>를 유지하고</a:t>
            </a:r>
            <a:r>
              <a:rPr lang="en-US" altLang="ko-KR">
                <a:solidFill>
                  <a:srgbClr val="000000"/>
                </a:solidFill>
              </a:rPr>
              <a:t>(</a:t>
            </a:r>
            <a:r>
              <a:rPr lang="ko-KR" altLang="en-US">
                <a:solidFill>
                  <a:srgbClr val="000000"/>
                </a:solidFill>
              </a:rPr>
              <a:t>예</a:t>
            </a:r>
            <a:r>
              <a:rPr lang="en-US" altLang="ko-KR">
                <a:solidFill>
                  <a:srgbClr val="000000"/>
                </a:solidFill>
              </a:rPr>
              <a:t>: </a:t>
            </a:r>
            <a:r>
              <a:rPr lang="ko-KR" altLang="en-US">
                <a:solidFill>
                  <a:srgbClr val="000000"/>
                </a:solidFill>
              </a:rPr>
              <a:t>마스터 </a:t>
            </a:r>
            <a:r>
              <a:rPr lang="en-US" altLang="ko-KR">
                <a:solidFill>
                  <a:srgbClr val="000000"/>
                </a:solidFill>
              </a:rPr>
              <a:t>RDS </a:t>
            </a:r>
            <a:r>
              <a:rPr lang="ko-KR" altLang="en-US">
                <a:solidFill>
                  <a:srgbClr val="000000"/>
                </a:solidFill>
              </a:rPr>
              <a:t>인스턴스</a:t>
            </a:r>
            <a:r>
              <a:rPr lang="en-US" altLang="ko-KR">
                <a:solidFill>
                  <a:srgbClr val="000000"/>
                </a:solidFill>
              </a:rPr>
              <a:t>), </a:t>
            </a:r>
            <a:r>
              <a:rPr lang="ko-KR" altLang="en-US">
                <a:solidFill>
                  <a:srgbClr val="000000"/>
                </a:solidFill>
              </a:rPr>
              <a:t>두 번째 리전은 이와 통신해야 함으로써 이러한 작업을 위한 지연 시간과 비용이 증가할 수 있습니다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>
            <a:extLst>
              <a:ext uri="{FF2B5EF4-FFF2-40B4-BE49-F238E27FC236}">
                <a16:creationId xmlns:a16="http://schemas.microsoft.com/office/drawing/2014/main" id="{95F5E994-B336-4496-AFCD-48F38E2642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>
            <a:extLst>
              <a:ext uri="{FF2B5EF4-FFF2-40B4-BE49-F238E27FC236}">
                <a16:creationId xmlns:a16="http://schemas.microsoft.com/office/drawing/2014/main" id="{E55CECDE-241A-4913-B4D1-608A01CAA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>
            <a:extLst>
              <a:ext uri="{FF2B5EF4-FFF2-40B4-BE49-F238E27FC236}">
                <a16:creationId xmlns:a16="http://schemas.microsoft.com/office/drawing/2014/main" id="{DC45FB5A-B7FE-4D9A-A215-0C2F2E847C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>
            <a:extLst>
              <a:ext uri="{FF2B5EF4-FFF2-40B4-BE49-F238E27FC236}">
                <a16:creationId xmlns:a16="http://schemas.microsoft.com/office/drawing/2014/main" id="{08E9C2EF-2825-4ECD-855D-D657E537D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>
            <a:extLst>
              <a:ext uri="{FF2B5EF4-FFF2-40B4-BE49-F238E27FC236}">
                <a16:creationId xmlns:a16="http://schemas.microsoft.com/office/drawing/2014/main" id="{2637E2BE-4DE6-4C65-9F31-8C8FE65A4B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>
            <a:extLst>
              <a:ext uri="{FF2B5EF4-FFF2-40B4-BE49-F238E27FC236}">
                <a16:creationId xmlns:a16="http://schemas.microsoft.com/office/drawing/2014/main" id="{1C6DD278-822F-4F41-8AC6-5744B275FC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>
            <a:extLst>
              <a:ext uri="{FF2B5EF4-FFF2-40B4-BE49-F238E27FC236}">
                <a16:creationId xmlns:a16="http://schemas.microsoft.com/office/drawing/2014/main" id="{E91DDE7B-E182-4128-A1C5-A7B931989D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Notes Placeholder 2">
            <a:extLst>
              <a:ext uri="{FF2B5EF4-FFF2-40B4-BE49-F238E27FC236}">
                <a16:creationId xmlns:a16="http://schemas.microsoft.com/office/drawing/2014/main" id="{2B627723-AEAA-403C-8FA9-229D8A19D6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>
            <a:extLst>
              <a:ext uri="{FF2B5EF4-FFF2-40B4-BE49-F238E27FC236}">
                <a16:creationId xmlns:a16="http://schemas.microsoft.com/office/drawing/2014/main" id="{602F79DF-3BE6-4905-A775-1E047DD135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Notes Placeholder 2">
            <a:extLst>
              <a:ext uri="{FF2B5EF4-FFF2-40B4-BE49-F238E27FC236}">
                <a16:creationId xmlns:a16="http://schemas.microsoft.com/office/drawing/2014/main" id="{D9F482BA-E5D4-4CD3-AD85-805D0E1DA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spcBef>
                <a:spcPct val="0"/>
              </a:spcBef>
              <a:buFontTx/>
              <a:buChar char="•"/>
            </a:pPr>
            <a:r>
              <a:rPr lang="ko-KR" altLang="en-US">
                <a:solidFill>
                  <a:srgbClr val="000000"/>
                </a:solidFill>
              </a:rPr>
              <a:t>앞으로 증가를 충분히 고려하여 </a:t>
            </a:r>
            <a:r>
              <a:rPr lang="en-US" altLang="ko-KR">
                <a:solidFill>
                  <a:srgbClr val="000000"/>
                </a:solidFill>
              </a:rPr>
              <a:t>CIDR </a:t>
            </a:r>
            <a:r>
              <a:rPr lang="ko-KR" altLang="en-US">
                <a:solidFill>
                  <a:srgbClr val="000000"/>
                </a:solidFill>
              </a:rPr>
              <a:t>블록</a:t>
            </a:r>
            <a:r>
              <a:rPr lang="en-US" altLang="ko-KR">
                <a:solidFill>
                  <a:srgbClr val="000000"/>
                </a:solidFill>
              </a:rPr>
              <a:t>(IP </a:t>
            </a:r>
            <a:r>
              <a:rPr lang="ko-KR" altLang="en-US">
                <a:solidFill>
                  <a:srgbClr val="000000"/>
                </a:solidFill>
              </a:rPr>
              <a:t>범위</a:t>
            </a:r>
            <a:r>
              <a:rPr lang="en-US" altLang="ko-KR">
                <a:solidFill>
                  <a:srgbClr val="000000"/>
                </a:solidFill>
              </a:rPr>
              <a:t>)</a:t>
            </a:r>
            <a:r>
              <a:rPr lang="ko-KR" altLang="en-US">
                <a:solidFill>
                  <a:srgbClr val="000000"/>
                </a:solidFill>
              </a:rPr>
              <a:t>을 신중하게 선택합니다</a:t>
            </a:r>
            <a:r>
              <a:rPr lang="en-US" altLang="ko-KR">
                <a:solidFill>
                  <a:srgbClr val="000000"/>
                </a:solidFill>
              </a:rPr>
              <a:t>(</a:t>
            </a:r>
            <a:r>
              <a:rPr lang="ko-KR" altLang="en-US">
                <a:solidFill>
                  <a:srgbClr val="000000"/>
                </a:solidFill>
              </a:rPr>
              <a:t>또는 다수의 </a:t>
            </a:r>
            <a:r>
              <a:rPr lang="en-US" altLang="ko-KR">
                <a:solidFill>
                  <a:srgbClr val="000000"/>
                </a:solidFill>
              </a:rPr>
              <a:t>VPC </a:t>
            </a:r>
            <a:r>
              <a:rPr lang="ko-KR" altLang="en-US">
                <a:solidFill>
                  <a:srgbClr val="000000"/>
                </a:solidFill>
              </a:rPr>
              <a:t>실행</a:t>
            </a:r>
            <a:r>
              <a:rPr lang="en-US" altLang="ko-KR">
                <a:solidFill>
                  <a:srgbClr val="000000"/>
                </a:solidFill>
              </a:rPr>
              <a:t>). </a:t>
            </a:r>
            <a:r>
              <a:rPr lang="en-US" altLang="ko-KR">
                <a:solidFill>
                  <a:srgbClr val="000000"/>
                </a:solidFill>
                <a:sym typeface="Wingdings" panose="05000000000000000000" pitchFamily="2" charset="2"/>
              </a:rPr>
              <a:t>"/16"</a:t>
            </a:r>
            <a:r>
              <a:rPr lang="ko-KR" altLang="en-US">
                <a:solidFill>
                  <a:srgbClr val="000000"/>
                </a:solidFill>
                <a:sym typeface="Wingdings" panose="05000000000000000000" pitchFamily="2" charset="2"/>
              </a:rPr>
              <a:t>으로 시작 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•"/>
            </a:pPr>
            <a:r>
              <a:rPr lang="ko-KR" altLang="en-US">
                <a:solidFill>
                  <a:srgbClr val="000000"/>
                </a:solidFill>
              </a:rPr>
              <a:t>서브넷의 기본 목적은 액세스를 기준으로 리소스를 나누는 것이므로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그와 같이 활용해야 합니다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•"/>
            </a:pPr>
            <a:r>
              <a:rPr lang="ko-KR" altLang="en-US">
                <a:solidFill>
                  <a:srgbClr val="000000"/>
                </a:solidFill>
              </a:rPr>
              <a:t>고가용성을 위해 </a:t>
            </a:r>
            <a:r>
              <a:rPr lang="en-US" altLang="ko-KR">
                <a:solidFill>
                  <a:srgbClr val="000000"/>
                </a:solidFill>
              </a:rPr>
              <a:t>VPC</a:t>
            </a:r>
            <a:r>
              <a:rPr lang="ko-KR" altLang="en-US">
                <a:solidFill>
                  <a:srgbClr val="000000"/>
                </a:solidFill>
              </a:rPr>
              <a:t>에서 다중 </a:t>
            </a:r>
            <a:r>
              <a:rPr lang="en-US" altLang="ko-KR">
                <a:solidFill>
                  <a:srgbClr val="000000"/>
                </a:solidFill>
              </a:rPr>
              <a:t>AZ </a:t>
            </a:r>
            <a:r>
              <a:rPr lang="ko-KR" altLang="en-US">
                <a:solidFill>
                  <a:srgbClr val="000000"/>
                </a:solidFill>
              </a:rPr>
              <a:t>배포를 사용합니다</a:t>
            </a:r>
            <a:r>
              <a:rPr lang="en-US" altLang="ko-KR">
                <a:solidFill>
                  <a:srgbClr val="000000"/>
                </a:solidFill>
              </a:rPr>
              <a:t>(</a:t>
            </a:r>
            <a:r>
              <a:rPr lang="ko-KR" altLang="en-US">
                <a:solidFill>
                  <a:srgbClr val="000000"/>
                </a:solidFill>
              </a:rPr>
              <a:t>자세한 내용은 다음 수업에서 다룸</a:t>
            </a:r>
            <a:r>
              <a:rPr lang="en-US" altLang="ko-KR">
                <a:solidFill>
                  <a:srgbClr val="000000"/>
                </a:solidFill>
              </a:rPr>
              <a:t>).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•"/>
            </a:pPr>
            <a:r>
              <a:rPr lang="ko-KR" altLang="en-US">
                <a:solidFill>
                  <a:srgbClr val="000000"/>
                </a:solidFill>
              </a:rPr>
              <a:t>보안 그룹을 사용합니다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보안 그룹을 사용하여 </a:t>
            </a:r>
            <a:r>
              <a:rPr lang="en-US" altLang="ko-KR">
                <a:solidFill>
                  <a:srgbClr val="000000"/>
                </a:solidFill>
              </a:rPr>
              <a:t>Amazon EC2 </a:t>
            </a:r>
            <a:r>
              <a:rPr lang="ko-KR" altLang="en-US">
                <a:solidFill>
                  <a:srgbClr val="000000"/>
                </a:solidFill>
              </a:rPr>
              <a:t>인스턴스에 대한 세분화된 보안 정책을 지정할 수 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•"/>
            </a:pPr>
            <a:r>
              <a:rPr lang="en-US" altLang="ko-KR">
                <a:solidFill>
                  <a:srgbClr val="000000"/>
                </a:solidFill>
              </a:rPr>
              <a:t>VPC </a:t>
            </a:r>
            <a:r>
              <a:rPr lang="ko-KR" altLang="en-US">
                <a:solidFill>
                  <a:srgbClr val="000000"/>
                </a:solidFill>
              </a:rPr>
              <a:t>흐름 로그는 특정 </a:t>
            </a:r>
            <a:r>
              <a:rPr lang="en-US" altLang="ko-KR">
                <a:solidFill>
                  <a:srgbClr val="000000"/>
                </a:solidFill>
              </a:rPr>
              <a:t>VPC, VPC </a:t>
            </a:r>
            <a:r>
              <a:rPr lang="ko-KR" altLang="en-US">
                <a:solidFill>
                  <a:srgbClr val="000000"/>
                </a:solidFill>
              </a:rPr>
              <a:t>서브넷 또는 </a:t>
            </a:r>
            <a:r>
              <a:rPr lang="en-US" altLang="ko-KR">
                <a:solidFill>
                  <a:srgbClr val="000000"/>
                </a:solidFill>
              </a:rPr>
              <a:t>Elastic Network Interface</a:t>
            </a:r>
            <a:r>
              <a:rPr lang="ko-KR" altLang="en-US">
                <a:solidFill>
                  <a:srgbClr val="000000"/>
                </a:solidFill>
              </a:rPr>
              <a:t>에 대한 트래픽 로그를 </a:t>
            </a:r>
            <a:r>
              <a:rPr lang="en-US" altLang="ko-KR">
                <a:solidFill>
                  <a:srgbClr val="000000"/>
                </a:solidFill>
              </a:rPr>
              <a:t>CloudWatch Logs</a:t>
            </a:r>
            <a:r>
              <a:rPr lang="ko-KR" altLang="en-US">
                <a:solidFill>
                  <a:srgbClr val="000000"/>
                </a:solidFill>
              </a:rPr>
              <a:t>에 저장하므로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스토리지 및 분석용 타사 도구로 액세스할 수 있습니다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DED7788F-53A8-450C-9BFF-71D649E73E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2E94C3C8-4087-41D1-A0A6-630ED29CC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7636C3E7-C2C0-4C1D-8477-E850E3DB96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EB4A03AE-C7D7-4FA5-A189-B30193227B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 defTabSz="457200" eaLnBrk="1" hangingPunct="1">
              <a:spcBef>
                <a:spcPct val="0"/>
              </a:spcBef>
              <a:spcAft>
                <a:spcPts val="600"/>
              </a:spcAft>
            </a:pPr>
            <a:r>
              <a:rPr lang="ko-KR" altLang="en-US">
                <a:solidFill>
                  <a:srgbClr val="000000"/>
                </a:solidFill>
              </a:rPr>
              <a:t>애플리케이션 대부분은 </a:t>
            </a:r>
            <a:r>
              <a:rPr lang="en-US" altLang="ko-KR">
                <a:solidFill>
                  <a:srgbClr val="000000"/>
                </a:solidFill>
              </a:rPr>
              <a:t>2</a:t>
            </a:r>
            <a:r>
              <a:rPr lang="ko-KR" altLang="en-US">
                <a:solidFill>
                  <a:srgbClr val="000000"/>
                </a:solidFill>
              </a:rPr>
              <a:t>개의 </a:t>
            </a:r>
            <a:r>
              <a:rPr lang="en-US" altLang="ko-KR">
                <a:solidFill>
                  <a:srgbClr val="000000"/>
                </a:solidFill>
              </a:rPr>
              <a:t>AZ</a:t>
            </a:r>
            <a:r>
              <a:rPr lang="ko-KR" altLang="en-US">
                <a:solidFill>
                  <a:srgbClr val="000000"/>
                </a:solidFill>
              </a:rPr>
              <a:t>를 지원하도록 설계될 수 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하지만 기본</a:t>
            </a:r>
            <a:r>
              <a:rPr lang="en-US" altLang="ko-KR">
                <a:solidFill>
                  <a:srgbClr val="000000"/>
                </a:solidFill>
              </a:rPr>
              <a:t>/</a:t>
            </a:r>
            <a:r>
              <a:rPr lang="ko-KR" altLang="en-US">
                <a:solidFill>
                  <a:srgbClr val="000000"/>
                </a:solidFill>
              </a:rPr>
              <a:t>보조 장애 조치만 지원하는 데이터 소스를 사용하므로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가용 영역이 이보다 많을 때는 이점이 없을 수 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가용 영역은 물리적으로 확산됩니다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따라서 한 리전에서 </a:t>
            </a:r>
            <a:r>
              <a:rPr lang="en-US" altLang="ko-KR">
                <a:solidFill>
                  <a:srgbClr val="000000"/>
                </a:solidFill>
              </a:rPr>
              <a:t>3</a:t>
            </a:r>
            <a:r>
              <a:rPr lang="ko-KR" altLang="en-US">
                <a:solidFill>
                  <a:srgbClr val="000000"/>
                </a:solidFill>
              </a:rPr>
              <a:t>개 이상의 가용 영역에 리소스를 복제할 때 누릴 수 있는 이점은 별로 없습니다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marL="0" lvl="1" defTabSz="457200" eaLnBrk="1" hangingPunct="1">
              <a:spcBef>
                <a:spcPct val="0"/>
              </a:spcBef>
              <a:spcAft>
                <a:spcPts val="600"/>
              </a:spcAft>
            </a:pPr>
            <a:endParaRPr lang="en-US" altLang="ko-KR">
              <a:solidFill>
                <a:srgbClr val="000000"/>
              </a:solidFill>
            </a:endParaRPr>
          </a:p>
          <a:p>
            <a:pPr defTabSz="457200" eaLnBrk="1" hangingPunct="1"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Amazon EC2 Heavy </a:t>
            </a:r>
            <a:r>
              <a:rPr lang="ko-KR" altLang="en-US">
                <a:solidFill>
                  <a:srgbClr val="000000"/>
                </a:solidFill>
              </a:rPr>
              <a:t>사용률 스팟 인스턴스 또는 </a:t>
            </a:r>
            <a:r>
              <a:rPr lang="en-US" altLang="ko-KR">
                <a:solidFill>
                  <a:srgbClr val="000000"/>
                </a:solidFill>
              </a:rPr>
              <a:t>Amazon DynamoDB</a:t>
            </a:r>
            <a:r>
              <a:rPr lang="ko-KR" altLang="en-US">
                <a:solidFill>
                  <a:srgbClr val="000000"/>
                </a:solidFill>
              </a:rPr>
              <a:t>와 같이 액티브</a:t>
            </a:r>
            <a:r>
              <a:rPr lang="en-US" altLang="ko-KR">
                <a:solidFill>
                  <a:srgbClr val="000000"/>
                </a:solidFill>
              </a:rPr>
              <a:t>/</a:t>
            </a:r>
            <a:r>
              <a:rPr lang="ko-KR" altLang="en-US">
                <a:solidFill>
                  <a:srgbClr val="000000"/>
                </a:solidFill>
              </a:rPr>
              <a:t>패시브를 넘어서는 데이터 소스의 경우</a:t>
            </a:r>
            <a:r>
              <a:rPr lang="en-US" altLang="ko-KR">
                <a:solidFill>
                  <a:srgbClr val="000000"/>
                </a:solidFill>
              </a:rPr>
              <a:t>, 3</a:t>
            </a:r>
            <a:r>
              <a:rPr lang="ko-KR" altLang="en-US">
                <a:solidFill>
                  <a:srgbClr val="000000"/>
                </a:solidFill>
              </a:rPr>
              <a:t>개 이상의 </a:t>
            </a:r>
            <a:r>
              <a:rPr lang="en-US" altLang="ko-KR">
                <a:solidFill>
                  <a:srgbClr val="000000"/>
                </a:solidFill>
              </a:rPr>
              <a:t>AZ</a:t>
            </a:r>
            <a:r>
              <a:rPr lang="ko-KR" altLang="en-US">
                <a:solidFill>
                  <a:srgbClr val="000000"/>
                </a:solidFill>
              </a:rPr>
              <a:t>를 사용할 때 누리는 이점이 있을 수 있습니다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2D2AB04F-2E20-4F39-8C1B-948A247F8C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7E90681A-6765-42A6-82BB-F0388C75D0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이 기본 패턴에서는 </a:t>
            </a:r>
            <a:r>
              <a:rPr lang="en-US" altLang="ko-KR">
                <a:solidFill>
                  <a:srgbClr val="000000"/>
                </a:solidFill>
              </a:rPr>
              <a:t>2</a:t>
            </a:r>
            <a:r>
              <a:rPr lang="ko-KR" altLang="en-US">
                <a:solidFill>
                  <a:srgbClr val="000000"/>
                </a:solidFill>
              </a:rPr>
              <a:t>개의 웹 서버가 </a:t>
            </a:r>
            <a:r>
              <a:rPr lang="en-US" altLang="ko-KR">
                <a:solidFill>
                  <a:srgbClr val="000000"/>
                </a:solidFill>
              </a:rPr>
              <a:t>Elastic Load Balancing </a:t>
            </a:r>
            <a:r>
              <a:rPr lang="ko-KR" altLang="en-US">
                <a:solidFill>
                  <a:srgbClr val="000000"/>
                </a:solidFill>
              </a:rPr>
              <a:t>로드 밸런서 뒤에 위치하며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이 로드 밸런서가 서버 간에 트래픽을 분산합니다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>
                <a:solidFill>
                  <a:srgbClr val="000000"/>
                </a:solidFill>
              </a:rPr>
              <a:t>서버 중 하나에 장애가 발생하면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로드 밸런서가 이를 인식합니다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ko-KR" altLang="en-US">
                <a:solidFill>
                  <a:srgbClr val="000000"/>
                </a:solidFill>
              </a:rPr>
              <a:t>로드 밸런서가 비정상 인스턴스로 트래픽을 분산하는 작업을 중단합니다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즉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구성 요소가 상주하는 </a:t>
            </a:r>
            <a:r>
              <a:rPr lang="en-US" altLang="ko-KR">
                <a:solidFill>
                  <a:srgbClr val="000000"/>
                </a:solidFill>
              </a:rPr>
              <a:t>AZ </a:t>
            </a:r>
            <a:r>
              <a:rPr lang="ko-KR" altLang="en-US">
                <a:solidFill>
                  <a:srgbClr val="000000"/>
                </a:solidFill>
              </a:rPr>
              <a:t>중 하나에 문제가 있더라도</a:t>
            </a:r>
            <a:r>
              <a:rPr lang="en-US" altLang="ko-KR">
                <a:solidFill>
                  <a:srgbClr val="000000"/>
                </a:solidFill>
              </a:rPr>
              <a:t>, </a:t>
            </a:r>
            <a:r>
              <a:rPr lang="ko-KR" altLang="en-US">
                <a:solidFill>
                  <a:srgbClr val="000000"/>
                </a:solidFill>
              </a:rPr>
              <a:t>애플리케이션을 계속 사용할 수 있습니다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>
                <a:solidFill>
                  <a:srgbClr val="000000"/>
                </a:solidFill>
              </a:rPr>
              <a:t>다른 방법을 사용해 인프라의 가용성을 더 높일 수 있습니다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이러한 방법은 이후 수업에서 다룹니다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4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35BE436A-2558-4576-9D9B-174BB9D68132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12185650" y="25400"/>
          <a:ext cx="952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2698" imgH="9142857" progId="Photoshop.Image.17">
                  <p:embed/>
                </p:oleObj>
              </mc:Choice>
              <mc:Fallback>
                <p:oleObj name="Image" r:id="rId2" imgW="12698" imgH="9142857" progId="Photoshop.Image.17">
                  <p:embed/>
                  <p:pic>
                    <p:nvPicPr>
                      <p:cNvPr id="2050" name="Object 6">
                        <a:extLst>
                          <a:ext uri="{FF2B5EF4-FFF2-40B4-BE49-F238E27FC236}">
                            <a16:creationId xmlns:a16="http://schemas.microsoft.com/office/drawing/2014/main" id="{EDEC5A18-CF84-4118-9921-68864AB797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85650" y="25400"/>
                        <a:ext cx="9525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2E6F9CDF-A0A8-4A3E-B698-12087F906351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12185650" y="0"/>
          <a:ext cx="952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12698" imgH="9142857" progId="Photoshop.Image.17">
                  <p:embed/>
                </p:oleObj>
              </mc:Choice>
              <mc:Fallback>
                <p:oleObj name="Image" r:id="rId4" imgW="12698" imgH="9142857" progId="Photoshop.Image.17">
                  <p:embed/>
                  <p:pic>
                    <p:nvPicPr>
                      <p:cNvPr id="2051" name="Object 7">
                        <a:extLst>
                          <a:ext uri="{FF2B5EF4-FFF2-40B4-BE49-F238E27FC236}">
                            <a16:creationId xmlns:a16="http://schemas.microsoft.com/office/drawing/2014/main" id="{D2667F6D-47C8-47DD-8F41-CEB626AA0F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85650" y="0"/>
                        <a:ext cx="9525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6732" y="2688719"/>
            <a:ext cx="6609493" cy="834496"/>
          </a:xfrm>
        </p:spPr>
        <p:txBody>
          <a:bodyPr anchor="b">
            <a:noAutofit/>
          </a:bodyPr>
          <a:lstStyle>
            <a:lvl1pPr algn="l">
              <a:defRPr sz="40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6733" y="3523215"/>
            <a:ext cx="6056582" cy="418570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6483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38" y="263527"/>
            <a:ext cx="11115261" cy="77946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8" y="1243016"/>
            <a:ext cx="10515600" cy="4913308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685800" indent="-228600">
              <a:buFontTx/>
              <a:buBlip>
                <a:blip r:embed="rId2"/>
              </a:buBlip>
              <a:defRPr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2pPr>
            <a:lvl3pPr marL="1143000" indent="-228600">
              <a:buFontTx/>
              <a:buBlip>
                <a:blip r:embed="rId2"/>
              </a:buBlip>
              <a:defRPr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3pPr>
            <a:lvl4pPr marL="1600200" indent="-228600">
              <a:buFontTx/>
              <a:buBlip>
                <a:blip r:embed="rId2"/>
              </a:buBlip>
              <a:defRPr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4pPr>
            <a:lvl5pPr marL="2057400" indent="-228600">
              <a:buFontTx/>
              <a:buBlip>
                <a:blip r:embed="rId2"/>
              </a:buBlip>
              <a:defRPr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2ECF7F-4A06-4606-BEB1-6D08EB65D2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1pPr>
          </a:lstStyle>
          <a:p>
            <a:pPr>
              <a:defRPr/>
            </a:pPr>
            <a:fld id="{11FC9673-37D0-47B4-9360-8D1AB9D509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0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08" y="2770243"/>
            <a:ext cx="11115261" cy="779463"/>
          </a:xfrm>
        </p:spPr>
        <p:txBody>
          <a:bodyPr>
            <a:noAutofit/>
          </a:bodyPr>
          <a:lstStyle>
            <a:lvl1pPr>
              <a:defRPr sz="60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4EDF20A-DC78-40B1-A71C-89A82B961F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b="0" i="0">
                <a:solidFill>
                  <a:schemeClr val="bg1"/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1pPr>
          </a:lstStyle>
          <a:p>
            <a:pPr>
              <a:defRPr/>
            </a:pPr>
            <a:fld id="{4CFDCB3D-AEB3-4557-83F8-7FD9EEF018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3C8345B9-B8E9-4FBD-A0DF-3127029089C8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12176125" y="-31750"/>
          <a:ext cx="952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2698" imgH="9142857" progId="Photoshop.Image.17">
                  <p:embed/>
                </p:oleObj>
              </mc:Choice>
              <mc:Fallback>
                <p:oleObj name="Image" r:id="rId2" imgW="12698" imgH="9142857" progId="Photoshop.Image.17">
                  <p:embed/>
                  <p:pic>
                    <p:nvPicPr>
                      <p:cNvPr id="5123" name="Object 7">
                        <a:extLst>
                          <a:ext uri="{FF2B5EF4-FFF2-40B4-BE49-F238E27FC236}">
                            <a16:creationId xmlns:a16="http://schemas.microsoft.com/office/drawing/2014/main" id="{6072E6F5-4976-47C4-93F5-B59E7EF2C9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25" y="-31750"/>
                        <a:ext cx="9525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32F4718-2768-4F42-A870-C5120FEC6899}"/>
              </a:ext>
            </a:extLst>
          </p:cNvPr>
          <p:cNvSpPr/>
          <p:nvPr userDrawn="1"/>
        </p:nvSpPr>
        <p:spPr>
          <a:xfrm>
            <a:off x="12099925" y="6815138"/>
            <a:ext cx="93663" cy="46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39" y="263527"/>
            <a:ext cx="11115261" cy="77946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440305"/>
            <a:ext cx="10515600" cy="4913308"/>
          </a:xfrm>
        </p:spPr>
        <p:txBody>
          <a:bodyPr/>
          <a:lstStyle>
            <a:lvl1pPr marL="228600" indent="-228600">
              <a:buFont typeface="Wingdings" pitchFamily="2" charset="2"/>
              <a:buChar char="v"/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685800" indent="-228600">
              <a:buFont typeface="Wingdings" pitchFamily="2" charset="2"/>
              <a:buChar char="v"/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2pPr>
            <a:lvl3pPr marL="1143000" indent="-228600">
              <a:buFont typeface="Wingdings" pitchFamily="2" charset="2"/>
              <a:buChar char="v"/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3pPr>
            <a:lvl4pPr marL="1600200" indent="-228600">
              <a:buFont typeface="Wingdings" pitchFamily="2" charset="2"/>
              <a:buChar char="v"/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4pPr>
            <a:lvl5pPr marL="2057400" indent="-228600">
              <a:buFont typeface="Wingdings" pitchFamily="2" charset="2"/>
              <a:buChar char="v"/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B5B04EC-E314-4906-893B-17E3AE7AEA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b="0" i="0">
                <a:solidFill>
                  <a:schemeClr val="tx1"/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1pPr>
          </a:lstStyle>
          <a:p>
            <a:pPr>
              <a:defRPr/>
            </a:pPr>
            <a:fld id="{3CCAFFA7-6D43-4E5D-9914-615A1F44EC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5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61F30A7D-4E34-4EA5-833C-B0E06E123455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12176125" y="-31750"/>
          <a:ext cx="952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2698" imgH="9142857" progId="Photoshop.Image.17">
                  <p:embed/>
                </p:oleObj>
              </mc:Choice>
              <mc:Fallback>
                <p:oleObj name="Image" r:id="rId2" imgW="12698" imgH="9142857" progId="Photoshop.Image.17">
                  <p:embed/>
                  <p:pic>
                    <p:nvPicPr>
                      <p:cNvPr id="6147" name="Object 7">
                        <a:extLst>
                          <a:ext uri="{FF2B5EF4-FFF2-40B4-BE49-F238E27FC236}">
                            <a16:creationId xmlns:a16="http://schemas.microsoft.com/office/drawing/2014/main" id="{22AE0C00-9B74-4F46-8A8E-CBB1BFA4D3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25" y="-31750"/>
                        <a:ext cx="9525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F6CA4F2-C4D9-47CF-AF17-83B255626D57}"/>
              </a:ext>
            </a:extLst>
          </p:cNvPr>
          <p:cNvSpPr/>
          <p:nvPr userDrawn="1"/>
        </p:nvSpPr>
        <p:spPr>
          <a:xfrm>
            <a:off x="12099925" y="6815138"/>
            <a:ext cx="93663" cy="46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8AE0DE-77A3-4F81-937C-A022D43D8F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2413" y="6480175"/>
            <a:ext cx="410686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ko-KR" sz="900">
                <a:solidFill>
                  <a:srgbClr val="262626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© 2018, Amazon Web Services, Inc. </a:t>
            </a:r>
            <a:r>
              <a:rPr lang="ko-KR" altLang="en-US" sz="900">
                <a:solidFill>
                  <a:srgbClr val="262626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또는 자회사</a:t>
            </a:r>
            <a:r>
              <a:rPr lang="en-US" altLang="ko-KR" sz="900">
                <a:solidFill>
                  <a:srgbClr val="262626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39" y="263527"/>
            <a:ext cx="11115261" cy="77946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440305"/>
            <a:ext cx="5075583" cy="4913308"/>
          </a:xfrm>
        </p:spPr>
        <p:txBody>
          <a:bodyPr/>
          <a:lstStyle>
            <a:lvl1pPr marL="2286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6858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2pPr>
            <a:lvl3pPr marL="11430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3pPr>
            <a:lvl4pPr marL="16002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4pPr>
            <a:lvl5pPr marL="20574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5796169" y="1440305"/>
            <a:ext cx="5075583" cy="4913308"/>
          </a:xfrm>
        </p:spPr>
        <p:txBody>
          <a:bodyPr/>
          <a:lstStyle>
            <a:lvl1pPr marL="2286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6858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2pPr>
            <a:lvl3pPr marL="11430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3pPr>
            <a:lvl4pPr marL="16002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4pPr>
            <a:lvl5pPr marL="20574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99AC211-314D-4738-B3E1-B2B46E2F88D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b="0" i="0">
                <a:solidFill>
                  <a:schemeClr val="tx1"/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1pPr>
          </a:lstStyle>
          <a:p>
            <a:pPr>
              <a:defRPr/>
            </a:pPr>
            <a:fld id="{F3721DCC-C6F7-4BAC-AB26-C88A69B694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2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F8893F-5AE8-4365-9143-96AEB5D126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026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269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4F8B2-84A4-40CB-A7C0-4B04599D37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4330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7655"/>
          </a:xfrm>
        </p:spPr>
        <p:txBody>
          <a:bodyPr>
            <a:normAutofit/>
          </a:bodyPr>
          <a:lstStyle>
            <a:lvl1pPr>
              <a:defRPr sz="3733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767" y="1350010"/>
            <a:ext cx="5384800" cy="4629431"/>
          </a:xfrm>
        </p:spPr>
        <p:txBody>
          <a:bodyPr/>
          <a:lstStyle>
            <a:lvl1pPr>
              <a:defRPr sz="2933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667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2133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133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2767" y="1350010"/>
            <a:ext cx="5384800" cy="4629431"/>
          </a:xfrm>
        </p:spPr>
        <p:txBody>
          <a:bodyPr/>
          <a:lstStyle>
            <a:lvl1pPr>
              <a:defRPr sz="2933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667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2133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133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200D-CBB2-4C33-A6AD-03FD2EF5C1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2628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324" y="1344071"/>
            <a:ext cx="5386917" cy="639763"/>
          </a:xfrm>
        </p:spPr>
        <p:txBody>
          <a:bodyPr anchor="b">
            <a:no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324" y="1983832"/>
            <a:ext cx="5386917" cy="3951288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7655"/>
          </a:xfrm>
        </p:spPr>
        <p:txBody>
          <a:bodyPr>
            <a:normAutofit/>
          </a:bodyPr>
          <a:lstStyle>
            <a:lvl1pPr>
              <a:defRPr sz="3733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4093" y="1344071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034093" y="1983832"/>
            <a:ext cx="5389033" cy="3951288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7B06AC77-A2AE-4DC5-AF5A-6E9E0A0F4E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891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8167BCF-5EDD-46A7-A58A-8CCE468BC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2F0B106-DB8B-43CF-BF60-14BDF8504F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F68A4-02C8-4566-B23F-65E1BC68A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66AC46D-5C54-4CB0-B1C1-7005E95A2166}" type="datetimeFigureOut">
              <a:rPr lang="en-US" altLang="ko-KR"/>
              <a:pPr>
                <a:defRPr/>
              </a:pPr>
              <a:t>5/30/22</a:t>
            </a:fld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25056-2BA9-48A3-A0D1-2319E36F3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3EC70-39BA-4CB2-80CE-45C9E3604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9D56260-638B-45E5-9421-2DA810E512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Relationship Id="rId4" Type="http://schemas.openxmlformats.org/officeDocument/2006/relationships/chart" Target="../charts/char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Relationship Id="rId5" Type="http://schemas.openxmlformats.org/officeDocument/2006/relationships/image" Target="../media/image17.png"/><Relationship Id="rId4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Relationship Id="rId5" Type="http://schemas.openxmlformats.org/officeDocument/2006/relationships/image" Target="../media/image17.png"/><Relationship Id="rId4" Type="http://schemas.openxmlformats.org/officeDocument/2006/relationships/image" Target="../media/image1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4.xml"/><Relationship Id="rId6" Type="http://schemas.openxmlformats.org/officeDocument/2006/relationships/image" Target="../media/image21.emf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6.xml"/><Relationship Id="rId6" Type="http://schemas.openxmlformats.org/officeDocument/2006/relationships/image" Target="../media/image21.emf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8.xml"/><Relationship Id="rId6" Type="http://schemas.openxmlformats.org/officeDocument/2006/relationships/image" Target="../media/image24.png"/><Relationship Id="rId5" Type="http://schemas.openxmlformats.org/officeDocument/2006/relationships/image" Target="../media/image14.emf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1.xml"/><Relationship Id="rId6" Type="http://schemas.openxmlformats.org/officeDocument/2006/relationships/image" Target="../media/image14.emf"/><Relationship Id="rId5" Type="http://schemas.openxmlformats.org/officeDocument/2006/relationships/image" Target="../media/image15.png"/><Relationship Id="rId10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3.xml"/><Relationship Id="rId6" Type="http://schemas.openxmlformats.org/officeDocument/2006/relationships/image" Target="../media/image27.png"/><Relationship Id="rId11" Type="http://schemas.openxmlformats.org/officeDocument/2006/relationships/image" Target="../media/image17.png"/><Relationship Id="rId5" Type="http://schemas.openxmlformats.org/officeDocument/2006/relationships/image" Target="../media/image14.emf"/><Relationship Id="rId10" Type="http://schemas.openxmlformats.org/officeDocument/2006/relationships/image" Target="../media/image28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7.xml"/><Relationship Id="rId6" Type="http://schemas.openxmlformats.org/officeDocument/2006/relationships/image" Target="../media/image26.png"/><Relationship Id="rId5" Type="http://schemas.openxmlformats.org/officeDocument/2006/relationships/image" Target="../media/image30.png"/><Relationship Id="rId10" Type="http://schemas.openxmlformats.org/officeDocument/2006/relationships/image" Target="../media/image18.png"/><Relationship Id="rId4" Type="http://schemas.openxmlformats.org/officeDocument/2006/relationships/image" Target="../media/image29.png"/><Relationship Id="rId9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8.xml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9.xml"/><Relationship Id="rId5" Type="http://schemas.openxmlformats.org/officeDocument/2006/relationships/image" Target="../media/image17.png"/><Relationship Id="rId4" Type="http://schemas.openxmlformats.org/officeDocument/2006/relationships/image" Target="../media/image33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0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17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3.xml"/><Relationship Id="rId6" Type="http://schemas.openxmlformats.org/officeDocument/2006/relationships/image" Target="../media/image37.png"/><Relationship Id="rId11" Type="http://schemas.openxmlformats.org/officeDocument/2006/relationships/image" Target="../media/image39.png"/><Relationship Id="rId5" Type="http://schemas.openxmlformats.org/officeDocument/2006/relationships/image" Target="../media/image14.emf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4.xml"/><Relationship Id="rId6" Type="http://schemas.openxmlformats.org/officeDocument/2006/relationships/image" Target="../media/image36.png"/><Relationship Id="rId11" Type="http://schemas.openxmlformats.org/officeDocument/2006/relationships/image" Target="../media/image17.png"/><Relationship Id="rId5" Type="http://schemas.openxmlformats.org/officeDocument/2006/relationships/image" Target="../media/image31.png"/><Relationship Id="rId10" Type="http://schemas.openxmlformats.org/officeDocument/2006/relationships/image" Target="../media/image37.png"/><Relationship Id="rId4" Type="http://schemas.openxmlformats.org/officeDocument/2006/relationships/image" Target="../media/image38.png"/><Relationship Id="rId9" Type="http://schemas.openxmlformats.org/officeDocument/2006/relationships/image" Target="../media/image14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5.xml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6.xml"/><Relationship Id="rId6" Type="http://schemas.openxmlformats.org/officeDocument/2006/relationships/image" Target="../media/image38.png"/><Relationship Id="rId11" Type="http://schemas.openxmlformats.org/officeDocument/2006/relationships/image" Target="../media/image17.png"/><Relationship Id="rId5" Type="http://schemas.openxmlformats.org/officeDocument/2006/relationships/image" Target="../media/image42.png"/><Relationship Id="rId10" Type="http://schemas.openxmlformats.org/officeDocument/2006/relationships/image" Target="../media/image32.png"/><Relationship Id="rId4" Type="http://schemas.openxmlformats.org/officeDocument/2006/relationships/image" Target="../media/image41.png"/><Relationship Id="rId9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8.xml"/><Relationship Id="rId6" Type="http://schemas.openxmlformats.org/officeDocument/2006/relationships/image" Target="../media/image37.png"/><Relationship Id="rId5" Type="http://schemas.openxmlformats.org/officeDocument/2006/relationships/image" Target="../media/image19.emf"/><Relationship Id="rId4" Type="http://schemas.openxmlformats.org/officeDocument/2006/relationships/image" Target="../media/image14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58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9.xml"/><Relationship Id="rId6" Type="http://schemas.openxmlformats.org/officeDocument/2006/relationships/image" Target="../media/image37.png"/><Relationship Id="rId5" Type="http://schemas.openxmlformats.org/officeDocument/2006/relationships/image" Target="../media/image19.emf"/><Relationship Id="rId4" Type="http://schemas.openxmlformats.org/officeDocument/2006/relationships/image" Target="../media/image14.emf"/><Relationship Id="rId9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5">
            <a:extLst>
              <a:ext uri="{FF2B5EF4-FFF2-40B4-BE49-F238E27FC236}">
                <a16:creationId xmlns:a16="http://schemas.microsoft.com/office/drawing/2014/main" id="{DAB006CD-690E-489E-BD5A-A136BC1B1F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084320" y="2490950"/>
            <a:ext cx="7733030" cy="1687842"/>
          </a:xfrm>
        </p:spPr>
        <p:txBody>
          <a:bodyPr/>
          <a:lstStyle/>
          <a:p>
            <a:pPr eaLnBrk="1" hangingPunct="1"/>
            <a:r>
              <a:rPr lang="en-US" altLang="ko-KR" sz="54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Amazon VPC </a:t>
            </a:r>
            <a:r>
              <a:rPr lang="ko-KR" altLang="en-US" sz="54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환경 설계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7120EEF7-04C2-4807-80CF-DB43424AC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en-US" altLang="ko-KR" sz="36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2</a:t>
            </a:r>
            <a:r>
              <a:rPr lang="ko-KR" altLang="en-US" sz="36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개의 가용 영역을 사용하는 다른 이유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5635C8-0F88-41F9-AEC0-19E9E18C7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439863"/>
            <a:ext cx="11669713" cy="4913312"/>
          </a:xfrm>
        </p:spPr>
        <p:txBody>
          <a:bodyPr lIns="121920" tIns="60960" rIns="121920" bIns="60960">
            <a:normAutofit/>
          </a:bodyPr>
          <a:lstStyle/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시나리오별로 권장되는 가용 영역은 몇 개입니까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?</a:t>
            </a:r>
          </a:p>
          <a:p>
            <a:pPr marL="514350" lvl="1" indent="-514350" eaLnBrk="1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AutoNum type="arabicPeriod"/>
              <a:defRPr/>
            </a:pP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Amazon EC2 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스팟 인스턴스 사용률이 매우 높은 애플리케이션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:</a:t>
            </a:r>
          </a:p>
          <a:p>
            <a:pPr marL="1052513" lvl="1" indent="-514350" eaLnBrk="1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Blip>
                <a:blip r:embed="rId4"/>
              </a:buBlip>
              <a:defRPr/>
            </a:pPr>
            <a:r>
              <a:rPr lang="ko-KR" altLang="en-US" sz="22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다양한 요금 옵션을 위해 </a:t>
            </a:r>
            <a:r>
              <a:rPr lang="en-US" altLang="ko-KR" sz="22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2</a:t>
            </a:r>
            <a:r>
              <a:rPr lang="ko-KR" altLang="en-US" sz="22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개 이상의 가용 영역</a:t>
            </a:r>
            <a:endParaRPr lang="en-US" altLang="ko-KR" sz="2200" dirty="0">
              <a:solidFill>
                <a:srgbClr val="000000"/>
              </a:solidFill>
              <a:latin typeface="Amazon Ember Light" panose="020B0403020204020204" pitchFamily="34" charset="0"/>
              <a:ea typeface="Malgun Gothic Semilight" panose="020B0502040204020203" pitchFamily="34" charset="-128"/>
              <a:cs typeface="Amazon Ember Light" panose="020B0403020204020204" pitchFamily="34" charset="0"/>
            </a:endParaRPr>
          </a:p>
          <a:p>
            <a:pPr marL="514350" lvl="1" indent="-514350" eaLnBrk="1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AutoNum type="arabicPeriod" startAt="2"/>
              <a:defRPr/>
            </a:pP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MySQL, MS SQL Server 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및 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Oracle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과 같은 데이터 원본을 사용하는 애플리케이션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:</a:t>
            </a:r>
          </a:p>
          <a:p>
            <a:pPr marL="1052513" lvl="1" indent="-514350" eaLnBrk="1" hangingPunct="1">
              <a:lnSpc>
                <a:spcPct val="100000"/>
              </a:lnSpc>
              <a:spcBef>
                <a:spcPts val="1200"/>
              </a:spcBef>
              <a:defRPr/>
            </a:pPr>
            <a:r>
              <a:rPr lang="ko-KR" altLang="en-US" sz="22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액티브</a:t>
            </a:r>
            <a:r>
              <a:rPr lang="en-US" altLang="ko-KR" sz="22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/</a:t>
            </a:r>
            <a:r>
              <a:rPr lang="ko-KR" altLang="en-US" sz="22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패시브 지원을 위해 </a:t>
            </a:r>
            <a:r>
              <a:rPr lang="en-US" altLang="ko-KR" sz="22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2</a:t>
            </a:r>
            <a:r>
              <a:rPr lang="ko-KR" altLang="en-US" sz="22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개의 가용 영역</a:t>
            </a:r>
            <a:endParaRPr lang="en-US" altLang="ko-KR" sz="2200" dirty="0">
              <a:solidFill>
                <a:srgbClr val="000000"/>
              </a:solidFill>
              <a:latin typeface="Amazon Ember Light" panose="020B0403020204020204" pitchFamily="34" charset="0"/>
              <a:ea typeface="Malgun Gothic Semilight" panose="020B0502040204020203" pitchFamily="34" charset="-128"/>
              <a:cs typeface="Amazon Ember Light" panose="020B0403020204020204" pitchFamily="34" charset="0"/>
            </a:endParaRPr>
          </a:p>
          <a:p>
            <a:pPr marL="514350" lvl="1" indent="-514350" eaLnBrk="1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AutoNum type="arabicPeriod" startAt="3"/>
              <a:defRPr/>
            </a:pP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Cassandra 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또는 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MongoDB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와 같은 데이터 소스를 사용하는 애플리케이션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: </a:t>
            </a:r>
          </a:p>
          <a:p>
            <a:pPr marL="1052513" lvl="1" indent="-514350" eaLnBrk="1" hangingPunct="1">
              <a:lnSpc>
                <a:spcPct val="100000"/>
              </a:lnSpc>
              <a:spcBef>
                <a:spcPts val="1200"/>
              </a:spcBef>
              <a:defRPr/>
            </a:pPr>
            <a:r>
              <a:rPr lang="ko-KR" altLang="en-US" sz="22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매우 높은 가용성을 위해 </a:t>
            </a:r>
            <a:r>
              <a:rPr lang="en-US" altLang="ko-KR" sz="22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2</a:t>
            </a:r>
            <a:r>
              <a:rPr lang="ko-KR" altLang="en-US" sz="22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개 이상의 가용 영역</a:t>
            </a:r>
            <a:endParaRPr lang="en-US" altLang="ko-KR" sz="2200" dirty="0">
              <a:solidFill>
                <a:srgbClr val="000000"/>
              </a:solidFill>
              <a:latin typeface="Amazon Ember Light" panose="020B0403020204020204" pitchFamily="34" charset="0"/>
              <a:ea typeface="Malgun Gothic Semilight" panose="020B0502040204020203" pitchFamily="34" charset="-128"/>
              <a:cs typeface="Amazon Ember Light" panose="020B0403020204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8EF1F919-B3D8-49E6-A1CD-E4DBFD6D6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438" y="3041650"/>
            <a:ext cx="11095037" cy="779463"/>
          </a:xfrm>
        </p:spPr>
        <p:txBody>
          <a:bodyPr/>
          <a:lstStyle/>
          <a:p>
            <a:pPr algn="ctr" eaLnBrk="1" hangingPunct="1"/>
            <a:r>
              <a:rPr lang="ko-KR" altLang="en-US" sz="600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모든 것을 하나의 </a:t>
            </a:r>
            <a:r>
              <a:rPr lang="en-US" altLang="ko-KR" sz="600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</a:t>
            </a:r>
            <a:r>
              <a:rPr lang="ko-KR" altLang="en-US" sz="600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에 구성해야 합니까</a:t>
            </a:r>
            <a:r>
              <a:rPr lang="en-US" altLang="ko-KR" sz="600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?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09A71DF3-D97B-4835-B0E5-40BDF55DD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하나의 </a:t>
            </a:r>
            <a:r>
              <a:rPr lang="en-US" altLang="ko-KR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 </a:t>
            </a:r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사용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530E-D9A8-49D0-9582-CA44DF22C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439863"/>
            <a:ext cx="11341100" cy="4913312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spcBef>
                <a:spcPts val="1600"/>
              </a:spcBef>
              <a:buFont typeface="Arial" panose="020B0604020202020204" pitchFamily="34" charset="0"/>
              <a:buNone/>
              <a:defRPr/>
            </a:pP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하나의 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</a:t>
            </a: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가 적절한 사용 사례는</a:t>
            </a:r>
            <a:r>
              <a:rPr lang="ko-KR" altLang="en-US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 Light" panose="020B0403020204020204" pitchFamily="34" charset="0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제한적</a:t>
            </a: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입니다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457200" lvl="1" indent="-457200" algn="just" eaLnBrk="1" hangingPunct="1">
              <a:spcBef>
                <a:spcPts val="1813"/>
              </a:spcBef>
              <a:defRPr/>
            </a:pP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고성능 컴퓨팅</a:t>
            </a:r>
          </a:p>
          <a:p>
            <a:pPr marL="457200" lvl="1" indent="-457200" algn="just" eaLnBrk="1" hangingPunct="1">
              <a:spcBef>
                <a:spcPts val="1813"/>
              </a:spcBef>
              <a:defRPr/>
            </a:pP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자격 증명 관리</a:t>
            </a:r>
          </a:p>
          <a:p>
            <a:pPr marL="457200" lvl="1" indent="-457200" algn="just" eaLnBrk="1" hangingPunct="1">
              <a:spcBef>
                <a:spcPts val="1813"/>
              </a:spcBef>
              <a:defRPr/>
            </a:pP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한 명 또는 매우 작은 팀이 관리하는 소규모 단일 애플리케이션</a:t>
            </a:r>
          </a:p>
          <a:p>
            <a:pPr marL="0" indent="0" eaLnBrk="1" hangingPunct="1">
              <a:spcBef>
                <a:spcPts val="1600"/>
              </a:spcBef>
              <a:defRPr/>
            </a:pPr>
            <a:endParaRPr lang="ko-KR" altLang="en-US" sz="2600" dirty="0">
              <a:solidFill>
                <a:srgbClr val="000000"/>
              </a:solidFill>
              <a:latin typeface="Amazon Ember Light" panose="020B0403020204020204" pitchFamily="34" charset="0"/>
              <a:ea typeface="Malgun Gothic Semilight" panose="020B0502040204020203" pitchFamily="34" charset="-128"/>
              <a:cs typeface="Amazon Ember Light" panose="020B0403020204020204" pitchFamily="34" charset="0"/>
            </a:endParaRPr>
          </a:p>
          <a:p>
            <a:pPr marL="0" indent="0" eaLnBrk="1" hangingPunct="1">
              <a:spcBef>
                <a:spcPts val="1600"/>
              </a:spcBef>
              <a:buFont typeface="Arial" panose="020B0604020202020204" pitchFamily="34" charset="0"/>
              <a:buNone/>
              <a:defRPr/>
            </a:pP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사용 사례 </a:t>
            </a:r>
            <a:r>
              <a:rPr lang="ko-KR" altLang="en-US" b="1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대부분</a:t>
            </a: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은 인프라를 조직하는 데 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개의 기본 패턴을 사용합니다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0" indent="0" eaLnBrk="1" hangingPunct="1">
              <a:spcBef>
                <a:spcPts val="1600"/>
              </a:spcBef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000000"/>
              </a:solidFill>
              <a:latin typeface="Amazon Ember Light" panose="020B0403020204020204" pitchFamily="34" charset="0"/>
              <a:ea typeface="Malgun Gothic Semilight" panose="020B0502040204020203" pitchFamily="34" charset="-128"/>
              <a:cs typeface="Amazon Ember Light" panose="020B0403020204020204" pitchFamily="34" charset="0"/>
            </a:endParaRPr>
          </a:p>
          <a:p>
            <a:pPr marL="0" indent="0" algn="ctr" eaLnBrk="1" hangingPunct="1">
              <a:spcBef>
                <a:spcPts val="1013"/>
              </a:spcBef>
              <a:buFont typeface="Arial" panose="020B0604020202020204" pitchFamily="34" charset="0"/>
              <a:buNone/>
              <a:defRPr/>
            </a:pPr>
            <a:r>
              <a:rPr lang="ko-KR" altLang="en-US" sz="44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다중 </a:t>
            </a:r>
            <a:r>
              <a:rPr lang="en-US" altLang="ko-KR" sz="44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VPC</a:t>
            </a:r>
            <a:r>
              <a:rPr lang="en-US" altLang="ko-KR" sz="48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 Light" panose="020B040302020402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및</a:t>
            </a:r>
            <a:r>
              <a:rPr lang="ko-KR" altLang="en-US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 Light" panose="020B0403020204020204" pitchFamily="34" charset="0"/>
              </a:rPr>
              <a:t> </a:t>
            </a:r>
            <a:r>
              <a:rPr lang="ko-KR" altLang="en-US" sz="44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복수 계정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D0EC6D45-EA81-49F4-9291-2B331D703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en-US" altLang="ko-KR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AWS </a:t>
            </a:r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인프라 패턴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28E53A-8FDC-4E80-AD70-8E5902D0A153}"/>
              </a:ext>
            </a:extLst>
          </p:cNvPr>
          <p:cNvGrpSpPr>
            <a:grpSpLocks/>
          </p:cNvGrpSpPr>
          <p:nvPr/>
        </p:nvGrpSpPr>
        <p:grpSpPr bwMode="auto">
          <a:xfrm>
            <a:off x="3697288" y="1131888"/>
            <a:ext cx="7785100" cy="2770187"/>
            <a:chOff x="457200" y="1276351"/>
            <a:chExt cx="7924800" cy="2819399"/>
          </a:xfrm>
        </p:grpSpPr>
        <p:grpSp>
          <p:nvGrpSpPr>
            <p:cNvPr id="37923" name="Group 8">
              <a:extLst>
                <a:ext uri="{FF2B5EF4-FFF2-40B4-BE49-F238E27FC236}">
                  <a16:creationId xmlns:a16="http://schemas.microsoft.com/office/drawing/2014/main" id="{447DF3E7-339F-4FD3-9D01-8263B6D8C0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800" y="2133601"/>
              <a:ext cx="1751013" cy="1733550"/>
              <a:chOff x="685800" y="1905000"/>
              <a:chExt cx="1751013" cy="1733550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1D66A209-D62D-4F71-B508-BE2D0FF2A128}"/>
                  </a:ext>
                </a:extLst>
              </p:cNvPr>
              <p:cNvSpPr/>
              <p:nvPr/>
            </p:nvSpPr>
            <p:spPr>
              <a:xfrm>
                <a:off x="685054" y="1905687"/>
                <a:ext cx="1751730" cy="1733649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sp>
            <p:nvSpPr>
              <p:cNvPr id="37936" name="TextBox 13">
                <a:extLst>
                  <a:ext uri="{FF2B5EF4-FFF2-40B4-BE49-F238E27FC236}">
                    <a16:creationId xmlns:a16="http://schemas.microsoft.com/office/drawing/2014/main" id="{D289A19E-7C5D-47FD-9AEE-B1EE0811BB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00" y="2571750"/>
                <a:ext cx="1557337" cy="469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ko-KR" altLang="en-US" sz="1200" b="1">
                    <a:solidFill>
                      <a:srgbClr val="000000"/>
                    </a:solidFill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공유 서비스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Amazon VPC</a:t>
                </a:r>
              </a:p>
            </p:txBody>
          </p:sp>
        </p:grpSp>
        <p:grpSp>
          <p:nvGrpSpPr>
            <p:cNvPr id="37924" name="Group 15">
              <a:extLst>
                <a:ext uri="{FF2B5EF4-FFF2-40B4-BE49-F238E27FC236}">
                  <a16:creationId xmlns:a16="http://schemas.microsoft.com/office/drawing/2014/main" id="{AFABBC82-570D-4958-8F0D-8C6E36D51D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387" y="2133601"/>
              <a:ext cx="1751013" cy="1733550"/>
              <a:chOff x="685800" y="1905000"/>
              <a:chExt cx="1751013" cy="1733550"/>
            </a:xfrm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1822C393-EA79-446B-A7F9-9F876A82F608}"/>
                  </a:ext>
                </a:extLst>
              </p:cNvPr>
              <p:cNvSpPr/>
              <p:nvPr/>
            </p:nvSpPr>
            <p:spPr>
              <a:xfrm>
                <a:off x="685332" y="1905687"/>
                <a:ext cx="1751730" cy="1733649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sp>
            <p:nvSpPr>
              <p:cNvPr id="37934" name="TextBox 18">
                <a:extLst>
                  <a:ext uri="{FF2B5EF4-FFF2-40B4-BE49-F238E27FC236}">
                    <a16:creationId xmlns:a16="http://schemas.microsoft.com/office/drawing/2014/main" id="{C79FE265-2241-43FD-805C-23416EA55A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6613" y="2571750"/>
                <a:ext cx="1557337" cy="469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ko-KR" altLang="en-US" sz="1200" b="1">
                    <a:solidFill>
                      <a:srgbClr val="000000"/>
                    </a:solidFill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개발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Amazon VPC</a:t>
                </a:r>
              </a:p>
            </p:txBody>
          </p:sp>
        </p:grpSp>
        <p:grpSp>
          <p:nvGrpSpPr>
            <p:cNvPr id="37925" name="Group 20">
              <a:extLst>
                <a:ext uri="{FF2B5EF4-FFF2-40B4-BE49-F238E27FC236}">
                  <a16:creationId xmlns:a16="http://schemas.microsoft.com/office/drawing/2014/main" id="{5AF145FE-028F-4FF4-A840-6A2B092A9F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7387" y="2133601"/>
              <a:ext cx="1751013" cy="1733550"/>
              <a:chOff x="685800" y="1905000"/>
              <a:chExt cx="1751013" cy="1733550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F2C69CDF-55FF-4424-A939-4A55EB1ECDA5}"/>
                  </a:ext>
                </a:extLst>
              </p:cNvPr>
              <p:cNvSpPr/>
              <p:nvPr/>
            </p:nvSpPr>
            <p:spPr>
              <a:xfrm>
                <a:off x="685580" y="1905687"/>
                <a:ext cx="1751730" cy="1733649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sp>
            <p:nvSpPr>
              <p:cNvPr id="37932" name="TextBox 22">
                <a:extLst>
                  <a:ext uri="{FF2B5EF4-FFF2-40B4-BE49-F238E27FC236}">
                    <a16:creationId xmlns:a16="http://schemas.microsoft.com/office/drawing/2014/main" id="{29AE8E6E-A59B-49A2-A148-CC8C670720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0413" y="2571750"/>
                <a:ext cx="1557337" cy="469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ko-KR" altLang="en-US" sz="1200" b="1">
                    <a:solidFill>
                      <a:srgbClr val="000000"/>
                    </a:solidFill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테스트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Amazon VPC</a:t>
                </a:r>
              </a:p>
            </p:txBody>
          </p:sp>
        </p:grpSp>
        <p:grpSp>
          <p:nvGrpSpPr>
            <p:cNvPr id="37926" name="Group 24">
              <a:extLst>
                <a:ext uri="{FF2B5EF4-FFF2-40B4-BE49-F238E27FC236}">
                  <a16:creationId xmlns:a16="http://schemas.microsoft.com/office/drawing/2014/main" id="{B4F28DE5-1624-4995-A159-AD005433CB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2387" y="2133601"/>
              <a:ext cx="1751013" cy="1733550"/>
              <a:chOff x="685800" y="1905000"/>
              <a:chExt cx="1751013" cy="1733550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451A14B7-AAE4-4743-B9C9-44EF148D1D9A}"/>
                  </a:ext>
                </a:extLst>
              </p:cNvPr>
              <p:cNvSpPr/>
              <p:nvPr/>
            </p:nvSpPr>
            <p:spPr>
              <a:xfrm>
                <a:off x="685829" y="1905687"/>
                <a:ext cx="1751730" cy="1733649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sp>
            <p:nvSpPr>
              <p:cNvPr id="37930" name="TextBox 26">
                <a:extLst>
                  <a:ext uri="{FF2B5EF4-FFF2-40B4-BE49-F238E27FC236}">
                    <a16:creationId xmlns:a16="http://schemas.microsoft.com/office/drawing/2014/main" id="{408B7E43-610B-49A1-AD98-174C5D0E16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0413" y="2571750"/>
                <a:ext cx="1557337" cy="469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ko-KR" altLang="en-US" sz="1200" b="1">
                    <a:solidFill>
                      <a:srgbClr val="000000"/>
                    </a:solidFill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프로덕션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Amazon VPC</a:t>
                </a:r>
              </a:p>
            </p:txBody>
          </p:sp>
        </p:grp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D05990B6-680D-41EC-8B31-EBC8E5C5C630}"/>
                </a:ext>
              </a:extLst>
            </p:cNvPr>
            <p:cNvSpPr/>
            <p:nvPr/>
          </p:nvSpPr>
          <p:spPr>
            <a:xfrm>
              <a:off x="457200" y="1644731"/>
              <a:ext cx="7924800" cy="2451019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pic>
          <p:nvPicPr>
            <p:cNvPr id="37928" name="Picture 29" descr="AWS-Cloud.png">
              <a:extLst>
                <a:ext uri="{FF2B5EF4-FFF2-40B4-BE49-F238E27FC236}">
                  <a16:creationId xmlns:a16="http://schemas.microsoft.com/office/drawing/2014/main" id="{ABDA793D-97B9-4C9A-A87A-5219292A21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529" y="1276351"/>
              <a:ext cx="603504" cy="603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D10E2E5-CB4B-43A0-8708-A9DE26BB8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2446338"/>
            <a:ext cx="18907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VPC </a:t>
            </a:r>
            <a:r>
              <a:rPr lang="ko-KR" altLang="en-US" sz="3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패턴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2A68F56-5CE7-46CF-A954-403D9C71B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129213"/>
            <a:ext cx="1933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3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계정 패턴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225BF5FB-F904-4516-976F-21BE1D87B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25" y="1712913"/>
            <a:ext cx="5873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52ECC5A-7F23-4D8D-9B6E-E224DE80C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1725613"/>
            <a:ext cx="5873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2A8387C-454E-4F97-B197-D749E2970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613" y="1725613"/>
            <a:ext cx="5873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42B1DC6F-209C-49F8-B497-01B22D3EC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925" y="1712913"/>
            <a:ext cx="5873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ECED295-2162-4962-91AD-5CC82AAE9B16}"/>
              </a:ext>
            </a:extLst>
          </p:cNvPr>
          <p:cNvGrpSpPr>
            <a:grpSpLocks/>
          </p:cNvGrpSpPr>
          <p:nvPr/>
        </p:nvGrpSpPr>
        <p:grpSpPr bwMode="auto">
          <a:xfrm>
            <a:off x="3697288" y="4165600"/>
            <a:ext cx="7772400" cy="2135188"/>
            <a:chOff x="2593681" y="2892756"/>
            <a:chExt cx="5829644" cy="1601358"/>
          </a:xfrm>
        </p:grpSpPr>
        <p:grpSp>
          <p:nvGrpSpPr>
            <p:cNvPr id="37899" name="Group 31">
              <a:extLst>
                <a:ext uri="{FF2B5EF4-FFF2-40B4-BE49-F238E27FC236}">
                  <a16:creationId xmlns:a16="http://schemas.microsoft.com/office/drawing/2014/main" id="{36F98F57-2EE0-4EBF-B6FB-54BF082E08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3681" y="2892756"/>
              <a:ext cx="1326614" cy="1601358"/>
              <a:chOff x="611187" y="1231585"/>
              <a:chExt cx="1751013" cy="2113651"/>
            </a:xfrm>
          </p:grpSpPr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CFF4A484-067A-453B-99A9-9E19569B2D58}"/>
                  </a:ext>
                </a:extLst>
              </p:cNvPr>
              <p:cNvSpPr/>
              <p:nvPr/>
            </p:nvSpPr>
            <p:spPr>
              <a:xfrm>
                <a:off x="611187" y="1600885"/>
                <a:ext cx="1750776" cy="17333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sp>
            <p:nvSpPr>
              <p:cNvPr id="37921" name="TextBox 32">
                <a:extLst>
                  <a:ext uri="{FF2B5EF4-FFF2-40B4-BE49-F238E27FC236}">
                    <a16:creationId xmlns:a16="http://schemas.microsoft.com/office/drawing/2014/main" id="{3789B8D2-37CE-4D35-9838-9DB0D659D9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7387" y="2888218"/>
                <a:ext cx="1557337" cy="4570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4572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6858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ko-KR" altLang="en-US" sz="1200" b="1">
                    <a:solidFill>
                      <a:srgbClr val="000000"/>
                    </a:solidFill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공유 서비스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AWS </a:t>
                </a:r>
                <a:r>
                  <a:rPr lang="ko-KR" altLang="en-US" sz="1200">
                    <a:solidFill>
                      <a:srgbClr val="000000"/>
                    </a:solidFill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계정</a:t>
                </a:r>
              </a:p>
            </p:txBody>
          </p:sp>
          <p:pic>
            <p:nvPicPr>
              <p:cNvPr id="37922" name="Picture 58" descr="AWS-Cloud.png">
                <a:extLst>
                  <a:ext uri="{FF2B5EF4-FFF2-40B4-BE49-F238E27FC236}">
                    <a16:creationId xmlns:a16="http://schemas.microsoft.com/office/drawing/2014/main" id="{474FBBA6-FB9D-427A-8301-6749DFA645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516" y="1231585"/>
                <a:ext cx="603504" cy="603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7900" name="Group 32">
              <a:extLst>
                <a:ext uri="{FF2B5EF4-FFF2-40B4-BE49-F238E27FC236}">
                  <a16:creationId xmlns:a16="http://schemas.microsoft.com/office/drawing/2014/main" id="{951FEEA8-E9DB-4CD6-A164-985EE414DA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691" y="2892756"/>
              <a:ext cx="1326614" cy="1601358"/>
              <a:chOff x="611187" y="1231585"/>
              <a:chExt cx="1751013" cy="2113651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8E62CB95-A680-471A-823F-A5FA04CEE1B4}"/>
                  </a:ext>
                </a:extLst>
              </p:cNvPr>
              <p:cNvSpPr/>
              <p:nvPr/>
            </p:nvSpPr>
            <p:spPr>
              <a:xfrm>
                <a:off x="611789" y="1600885"/>
                <a:ext cx="1750776" cy="17333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sp>
            <p:nvSpPr>
              <p:cNvPr id="37918" name="TextBox 36">
                <a:extLst>
                  <a:ext uri="{FF2B5EF4-FFF2-40B4-BE49-F238E27FC236}">
                    <a16:creationId xmlns:a16="http://schemas.microsoft.com/office/drawing/2014/main" id="{A179A286-64CD-4B19-8F04-2D337A0E37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7387" y="2888218"/>
                <a:ext cx="1557337" cy="4570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4572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6858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ko-KR" altLang="en-US" sz="1200" b="1">
                    <a:solidFill>
                      <a:srgbClr val="000000"/>
                    </a:solidFill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개발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AWS </a:t>
                </a:r>
                <a:r>
                  <a:rPr lang="ko-KR" altLang="en-US" sz="1200">
                    <a:solidFill>
                      <a:srgbClr val="000000"/>
                    </a:solidFill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계정</a:t>
                </a:r>
              </a:p>
            </p:txBody>
          </p:sp>
          <p:pic>
            <p:nvPicPr>
              <p:cNvPr id="37919" name="Picture 55" descr="AWS-Cloud.png">
                <a:extLst>
                  <a:ext uri="{FF2B5EF4-FFF2-40B4-BE49-F238E27FC236}">
                    <a16:creationId xmlns:a16="http://schemas.microsoft.com/office/drawing/2014/main" id="{2E96FF87-5551-4D77-9BCE-289C336680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516" y="1231585"/>
                <a:ext cx="603504" cy="603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7901" name="Group 33">
              <a:extLst>
                <a:ext uri="{FF2B5EF4-FFF2-40B4-BE49-F238E27FC236}">
                  <a16:creationId xmlns:a16="http://schemas.microsoft.com/office/drawing/2014/main" id="{A1EB584F-B9F6-4FA7-B049-53EB5D526B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5701" y="2892756"/>
              <a:ext cx="1326614" cy="1601358"/>
              <a:chOff x="611187" y="1231585"/>
              <a:chExt cx="1751013" cy="2113651"/>
            </a:xfrm>
          </p:grpSpPr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F302F843-E243-4B08-9225-5C76D1000833}"/>
                  </a:ext>
                </a:extLst>
              </p:cNvPr>
              <p:cNvSpPr/>
              <p:nvPr/>
            </p:nvSpPr>
            <p:spPr>
              <a:xfrm>
                <a:off x="610821" y="1600885"/>
                <a:ext cx="1750776" cy="17333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sp>
            <p:nvSpPr>
              <p:cNvPr id="37915" name="TextBox 40">
                <a:extLst>
                  <a:ext uri="{FF2B5EF4-FFF2-40B4-BE49-F238E27FC236}">
                    <a16:creationId xmlns:a16="http://schemas.microsoft.com/office/drawing/2014/main" id="{4584D89F-5C11-48EA-A733-7A26D3460F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7387" y="2888218"/>
                <a:ext cx="1557337" cy="4570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4572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6858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ko-KR" altLang="en-US" sz="1200" b="1">
                    <a:solidFill>
                      <a:srgbClr val="000000"/>
                    </a:solidFill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테스트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AWS </a:t>
                </a:r>
                <a:r>
                  <a:rPr lang="ko-KR" altLang="en-US" sz="1200">
                    <a:solidFill>
                      <a:srgbClr val="000000"/>
                    </a:solidFill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계정</a:t>
                </a:r>
              </a:p>
            </p:txBody>
          </p:sp>
          <p:pic>
            <p:nvPicPr>
              <p:cNvPr id="37916" name="Picture 52" descr="AWS-Cloud.png">
                <a:extLst>
                  <a:ext uri="{FF2B5EF4-FFF2-40B4-BE49-F238E27FC236}">
                    <a16:creationId xmlns:a16="http://schemas.microsoft.com/office/drawing/2014/main" id="{928A7B3C-E2A6-4A40-9EAC-8C567D8DF1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516" y="1231585"/>
                <a:ext cx="603504" cy="603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7902" name="Group 34">
              <a:extLst>
                <a:ext uri="{FF2B5EF4-FFF2-40B4-BE49-F238E27FC236}">
                  <a16:creationId xmlns:a16="http://schemas.microsoft.com/office/drawing/2014/main" id="{1805EEE5-1616-4002-ADBF-B59DC5298B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96711" y="2892756"/>
              <a:ext cx="1326614" cy="1601358"/>
              <a:chOff x="611187" y="1231585"/>
              <a:chExt cx="1751013" cy="2113651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CFEDB373-583C-47C0-9310-AD2BBF6FEFF6}"/>
                  </a:ext>
                </a:extLst>
              </p:cNvPr>
              <p:cNvSpPr/>
              <p:nvPr/>
            </p:nvSpPr>
            <p:spPr>
              <a:xfrm>
                <a:off x="611424" y="1600885"/>
                <a:ext cx="1750776" cy="17333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sp>
            <p:nvSpPr>
              <p:cNvPr id="37912" name="TextBox 44">
                <a:extLst>
                  <a:ext uri="{FF2B5EF4-FFF2-40B4-BE49-F238E27FC236}">
                    <a16:creationId xmlns:a16="http://schemas.microsoft.com/office/drawing/2014/main" id="{1AAC637E-32D9-4810-BB7D-0A56F2AA8A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7387" y="2888218"/>
                <a:ext cx="1557337" cy="4570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4572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6858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ko-KR" altLang="en-US" sz="1200" b="1">
                    <a:solidFill>
                      <a:srgbClr val="000000"/>
                    </a:solidFill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프로덕션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AWS </a:t>
                </a:r>
                <a:r>
                  <a:rPr lang="ko-KR" altLang="en-US" sz="1200">
                    <a:solidFill>
                      <a:srgbClr val="000000"/>
                    </a:solidFill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계정</a:t>
                </a:r>
              </a:p>
            </p:txBody>
          </p:sp>
          <p:pic>
            <p:nvPicPr>
              <p:cNvPr id="37913" name="Picture 49" descr="AWS-Cloud.png">
                <a:extLst>
                  <a:ext uri="{FF2B5EF4-FFF2-40B4-BE49-F238E27FC236}">
                    <a16:creationId xmlns:a16="http://schemas.microsoft.com/office/drawing/2014/main" id="{7FAAC44B-0109-46E6-A6A6-C269A37BB1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516" y="1231585"/>
                <a:ext cx="603504" cy="603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DF76FDB-3A58-4CFC-BD8F-3568828E2895}"/>
                </a:ext>
              </a:extLst>
            </p:cNvPr>
            <p:cNvSpPr/>
            <p:nvPr/>
          </p:nvSpPr>
          <p:spPr>
            <a:xfrm>
              <a:off x="2650834" y="3517822"/>
              <a:ext cx="1213318" cy="447666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3461872B-A14A-4073-80BE-7D607D77860D}"/>
                </a:ext>
              </a:extLst>
            </p:cNvPr>
            <p:cNvSpPr/>
            <p:nvPr/>
          </p:nvSpPr>
          <p:spPr>
            <a:xfrm>
              <a:off x="4152301" y="3517822"/>
              <a:ext cx="1212128" cy="447666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51FD3D3-4406-4295-A294-7E3B3144CD79}"/>
                </a:ext>
              </a:extLst>
            </p:cNvPr>
            <p:cNvSpPr/>
            <p:nvPr/>
          </p:nvSpPr>
          <p:spPr>
            <a:xfrm>
              <a:off x="5653768" y="3517822"/>
              <a:ext cx="1212128" cy="447666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C3B29AE1-2866-45DD-8E9B-660FD4B6FD70}"/>
                </a:ext>
              </a:extLst>
            </p:cNvPr>
            <p:cNvSpPr/>
            <p:nvPr/>
          </p:nvSpPr>
          <p:spPr>
            <a:xfrm>
              <a:off x="7154044" y="3517822"/>
              <a:ext cx="1213318" cy="447666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pic>
          <p:nvPicPr>
            <p:cNvPr id="37907" name="Picture 64">
              <a:extLst>
                <a:ext uri="{FF2B5EF4-FFF2-40B4-BE49-F238E27FC236}">
                  <a16:creationId xmlns:a16="http://schemas.microsoft.com/office/drawing/2014/main" id="{3B6DAB31-D2B3-4990-8E58-C98C453600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0986" y="3322299"/>
              <a:ext cx="440390" cy="287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08" name="Picture 65">
              <a:extLst>
                <a:ext uri="{FF2B5EF4-FFF2-40B4-BE49-F238E27FC236}">
                  <a16:creationId xmlns:a16="http://schemas.microsoft.com/office/drawing/2014/main" id="{322ECAC5-78B0-494D-A8C3-7863A107A9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246" y="3322298"/>
              <a:ext cx="440390" cy="287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09" name="Picture 66">
              <a:extLst>
                <a:ext uri="{FF2B5EF4-FFF2-40B4-BE49-F238E27FC236}">
                  <a16:creationId xmlns:a16="http://schemas.microsoft.com/office/drawing/2014/main" id="{84A1499F-3AB7-49C9-8B4A-90BC11E660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999" y="3322196"/>
              <a:ext cx="440390" cy="287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10" name="Picture 67">
              <a:extLst>
                <a:ext uri="{FF2B5EF4-FFF2-40B4-BE49-F238E27FC236}">
                  <a16:creationId xmlns:a16="http://schemas.microsoft.com/office/drawing/2014/main" id="{AD539F5D-F5EE-467E-9946-65453CB70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4009" y="3322298"/>
              <a:ext cx="440390" cy="287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C84DACB6-3DDA-45E7-A65B-EDE9F161B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ko-KR" altLang="en-US" b="1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" panose="020B0603020204020204" pitchFamily="34" charset="0"/>
              </a:rPr>
              <a:t>다중 </a:t>
            </a:r>
            <a:r>
              <a:rPr lang="en-US" altLang="ko-KR" b="1" dirty="0">
                <a:solidFill>
                  <a:schemeClr val="tx1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VPC</a:t>
            </a:r>
            <a:r>
              <a:rPr lang="en-US" altLang="ko-KR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" panose="020B0603020204020204" pitchFamily="34" charset="0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패턴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B1CBC-C761-4742-8DF8-5B71779367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" y="2809875"/>
            <a:ext cx="11341100" cy="3249613"/>
          </a:xfrm>
        </p:spPr>
        <p:txBody>
          <a:bodyPr/>
          <a:lstStyle/>
          <a:p>
            <a:pPr marL="0" indent="0" eaLnBrk="1" hangingPunct="1">
              <a:spcBef>
                <a:spcPts val="1013"/>
              </a:spcBef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다음에 가장 적합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:</a:t>
            </a:r>
          </a:p>
          <a:p>
            <a:pPr marL="457200" lvl="1" indent="-457200" eaLnBrk="1" hangingPunct="1">
              <a:spcBef>
                <a:spcPts val="1013"/>
              </a:spcBef>
              <a:buClr>
                <a:srgbClr val="181717"/>
              </a:buClr>
            </a:pP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관리형 서비스 공급자와 같은 </a:t>
            </a:r>
            <a:r>
              <a:rPr lang="ko-KR" altLang="en-US" sz="26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단일 팀 또는 단일 조직</a:t>
            </a:r>
          </a:p>
          <a:p>
            <a:pPr marL="457200" lvl="1" indent="-457200" eaLnBrk="1" hangingPunct="1">
              <a:spcBef>
                <a:spcPts val="1013"/>
              </a:spcBef>
            </a:pP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팀 수가 제한되면 </a:t>
            </a:r>
            <a:r>
              <a:rPr lang="ko-KR" altLang="en-US" sz="26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표준 유지 관리 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및 </a:t>
            </a:r>
            <a:r>
              <a:rPr lang="ko-KR" altLang="en-US" sz="26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액세스 관리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가 훨씬 쉽습니다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0" indent="0" eaLnBrk="1" hangingPunct="1">
              <a:spcBef>
                <a:spcPts val="1013"/>
              </a:spcBef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예외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:</a:t>
            </a:r>
          </a:p>
          <a:p>
            <a:pPr marL="457200" lvl="1" indent="-457200" eaLnBrk="1" hangingPunct="1">
              <a:spcBef>
                <a:spcPts val="1013"/>
              </a:spcBef>
              <a:buClr>
                <a:srgbClr val="181717"/>
              </a:buClr>
            </a:pPr>
            <a:r>
              <a:rPr lang="ko-KR" altLang="en-US" sz="26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거버넌스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 및 </a:t>
            </a:r>
            <a:r>
              <a:rPr lang="ko-KR" altLang="en-US" sz="26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규정 준수</a:t>
            </a:r>
            <a:r>
              <a:rPr lang="ko-KR" altLang="en-US" sz="2600" dirty="0">
                <a:solidFill>
                  <a:srgbClr val="FF99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 Light" panose="020B0403020204020204" pitchFamily="34" charset="0"/>
              </a:rPr>
              <a:t> </a:t>
            </a:r>
            <a:r>
              <a:rPr lang="ko-KR" altLang="en-US" sz="26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표준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은 조직의 복잡성과 관계없이 워크로드 격리를 요구할 수 있습니다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5C1833-D8C4-43E8-84DD-0F52660302C9}"/>
              </a:ext>
            </a:extLst>
          </p:cNvPr>
          <p:cNvGrpSpPr>
            <a:grpSpLocks/>
          </p:cNvGrpSpPr>
          <p:nvPr/>
        </p:nvGrpSpPr>
        <p:grpSpPr bwMode="auto">
          <a:xfrm>
            <a:off x="6334125" y="1262063"/>
            <a:ext cx="5146675" cy="1831975"/>
            <a:chOff x="6333466" y="1262265"/>
            <a:chExt cx="5147181" cy="1831208"/>
          </a:xfrm>
        </p:grpSpPr>
        <p:grpSp>
          <p:nvGrpSpPr>
            <p:cNvPr id="39941" name="Group 29">
              <a:extLst>
                <a:ext uri="{FF2B5EF4-FFF2-40B4-BE49-F238E27FC236}">
                  <a16:creationId xmlns:a16="http://schemas.microsoft.com/office/drawing/2014/main" id="{A172C0C9-4424-4416-B161-2BE8963942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33466" y="1262265"/>
              <a:ext cx="5147181" cy="1831208"/>
              <a:chOff x="457200" y="1276351"/>
              <a:chExt cx="7924800" cy="2819399"/>
            </a:xfrm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6FC3B017-77F6-4E5F-9417-789EBCB900AD}"/>
                  </a:ext>
                </a:extLst>
              </p:cNvPr>
              <p:cNvSpPr/>
              <p:nvPr/>
            </p:nvSpPr>
            <p:spPr>
              <a:xfrm>
                <a:off x="686975" y="2402644"/>
                <a:ext cx="1750203" cy="14634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tx1"/>
                  </a:solidFill>
                  <a:latin typeface="Amazon Ember Light" panose="020B0403020204020204" pitchFamily="34" charset="0"/>
                  <a:ea typeface="Malgun Gothic Semilight" panose="020B0502040204020203" pitchFamily="34" charset="-128"/>
                  <a:cs typeface="Arial"/>
                </a:endParaRP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4494F4BE-48F8-4524-9798-681D02AA9EFD}"/>
                  </a:ext>
                </a:extLst>
              </p:cNvPr>
              <p:cNvSpPr/>
              <p:nvPr/>
            </p:nvSpPr>
            <p:spPr>
              <a:xfrm>
                <a:off x="2591177" y="2402644"/>
                <a:ext cx="1752646" cy="14634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tx1"/>
                  </a:solidFill>
                  <a:latin typeface="Amazon Ember Light" panose="020B0403020204020204" pitchFamily="34" charset="0"/>
                  <a:ea typeface="Malgun Gothic Semilight" panose="020B0502040204020203" pitchFamily="34" charset="-128"/>
                  <a:cs typeface="Arial"/>
                </a:endParaRP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686584DD-DFA9-4367-9FEB-C82446544B64}"/>
                  </a:ext>
                </a:extLst>
              </p:cNvPr>
              <p:cNvSpPr/>
              <p:nvPr/>
            </p:nvSpPr>
            <p:spPr>
              <a:xfrm>
                <a:off x="4497822" y="2402644"/>
                <a:ext cx="1750203" cy="14634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tx1"/>
                  </a:solidFill>
                  <a:latin typeface="Amazon Ember Light" panose="020B0403020204020204" pitchFamily="34" charset="0"/>
                  <a:ea typeface="Malgun Gothic Semilight" panose="020B0502040204020203" pitchFamily="34" charset="-128"/>
                  <a:cs typeface="Arial"/>
                </a:endParaRP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DD819AE3-0551-4240-A593-910EC89DF34E}"/>
                  </a:ext>
                </a:extLst>
              </p:cNvPr>
              <p:cNvSpPr/>
              <p:nvPr/>
            </p:nvSpPr>
            <p:spPr>
              <a:xfrm>
                <a:off x="6402022" y="2402644"/>
                <a:ext cx="1750203" cy="14634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tx1"/>
                  </a:solidFill>
                  <a:latin typeface="Amazon Ember Light" panose="020B0403020204020204" pitchFamily="34" charset="0"/>
                  <a:ea typeface="Malgun Gothic Semilight" panose="020B0502040204020203" pitchFamily="34" charset="-128"/>
                  <a:cs typeface="Arial"/>
                </a:endParaRP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2EDC2A69-D0B0-421B-9C67-CCDDCD982FAA}"/>
                  </a:ext>
                </a:extLst>
              </p:cNvPr>
              <p:cNvSpPr/>
              <p:nvPr/>
            </p:nvSpPr>
            <p:spPr>
              <a:xfrm>
                <a:off x="457200" y="1879809"/>
                <a:ext cx="7924800" cy="2215941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tx1"/>
                  </a:solidFill>
                  <a:latin typeface="Amazon Ember Light" panose="020B0403020204020204" pitchFamily="34" charset="0"/>
                  <a:ea typeface="Malgun Gothic Semilight" panose="020B0502040204020203" pitchFamily="34" charset="-128"/>
                  <a:cs typeface="Arial"/>
                </a:endParaRPr>
              </a:p>
            </p:txBody>
          </p:sp>
          <p:pic>
            <p:nvPicPr>
              <p:cNvPr id="39951" name="Picture 35" descr="AWS-Cloud.png">
                <a:extLst>
                  <a:ext uri="{FF2B5EF4-FFF2-40B4-BE49-F238E27FC236}">
                    <a16:creationId xmlns:a16="http://schemas.microsoft.com/office/drawing/2014/main" id="{0152B63C-FADC-4E2B-9011-BA3B181249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529" y="1276351"/>
                <a:ext cx="950526" cy="9505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9942" name="Picture 44">
              <a:extLst>
                <a:ext uri="{FF2B5EF4-FFF2-40B4-BE49-F238E27FC236}">
                  <a16:creationId xmlns:a16="http://schemas.microsoft.com/office/drawing/2014/main" id="{8CBA0012-018E-43E2-B17C-0DE658310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7257" y="1808823"/>
              <a:ext cx="493167" cy="3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3" name="Picture 45">
              <a:extLst>
                <a:ext uri="{FF2B5EF4-FFF2-40B4-BE49-F238E27FC236}">
                  <a16:creationId xmlns:a16="http://schemas.microsoft.com/office/drawing/2014/main" id="{44AD6C01-2857-4230-BE3A-13D8B20A7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934" y="1808823"/>
              <a:ext cx="493167" cy="3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4" name="Picture 46">
              <a:extLst>
                <a:ext uri="{FF2B5EF4-FFF2-40B4-BE49-F238E27FC236}">
                  <a16:creationId xmlns:a16="http://schemas.microsoft.com/office/drawing/2014/main" id="{79E59242-92A3-4892-B8D4-2CFB3C7294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6516" y="1813420"/>
              <a:ext cx="493167" cy="3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5" name="Picture 47">
              <a:extLst>
                <a:ext uri="{FF2B5EF4-FFF2-40B4-BE49-F238E27FC236}">
                  <a16:creationId xmlns:a16="http://schemas.microsoft.com/office/drawing/2014/main" id="{356E473A-036C-4CE9-A2F1-B2E2F9F3AF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7634" y="1808823"/>
              <a:ext cx="493167" cy="3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EC214C04-0D3D-4F94-8F78-DE10C5270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ko-KR" altLang="en-US" b="1" dirty="0">
                <a:solidFill>
                  <a:schemeClr val="tx1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복수 계정</a:t>
            </a:r>
            <a:r>
              <a:rPr lang="ko-KR" altLang="en-US" dirty="0">
                <a:solidFill>
                  <a:schemeClr val="tx1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 Light" panose="020B0403020204020204" pitchFamily="34" charset="0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패턴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D7FBD-CA86-46A0-B22C-8E35E25EDD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0513" y="2747963"/>
            <a:ext cx="10972800" cy="3305175"/>
          </a:xfrm>
        </p:spPr>
        <p:txBody>
          <a:bodyPr/>
          <a:lstStyle/>
          <a:p>
            <a:pPr marL="0" indent="0" algn="just" eaLnBrk="1" hangingPunct="1">
              <a:spcBef>
                <a:spcPts val="1013"/>
              </a:spcBef>
              <a:buFont typeface="Arial" panose="020B0604020202020204" pitchFamily="34" charset="0"/>
              <a:buNone/>
            </a:pPr>
            <a:endParaRPr lang="en-US" altLang="ko-KR" dirty="0">
              <a:solidFill>
                <a:srgbClr val="000000"/>
              </a:solidFill>
              <a:latin typeface="Amazon Ember Light" panose="020B0403020204020204" pitchFamily="34" charset="0"/>
              <a:ea typeface="굴림" panose="020B0600000101010101" pitchFamily="34" charset="-127"/>
              <a:cs typeface="Amazon Ember Light" panose="020B0403020204020204" pitchFamily="34" charset="0"/>
            </a:endParaRPr>
          </a:p>
          <a:p>
            <a:pPr marL="0" indent="0" algn="just" eaLnBrk="1" hangingPunct="1">
              <a:spcBef>
                <a:spcPts val="1013"/>
              </a:spcBef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다음에 가장 적합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:</a:t>
            </a:r>
          </a:p>
          <a:p>
            <a:pPr marL="457200" lvl="1" indent="-457200" algn="just" eaLnBrk="1" hangingPunct="1">
              <a:spcBef>
                <a:spcPts val="1013"/>
              </a:spcBef>
              <a:buClr>
                <a:srgbClr val="181717"/>
              </a:buClr>
            </a:pPr>
            <a:r>
              <a:rPr lang="ko-KR" altLang="en-US" sz="26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대규모</a:t>
            </a:r>
            <a:r>
              <a:rPr lang="ko-KR" altLang="en-US" sz="2600" b="1" dirty="0">
                <a:solidFill>
                  <a:srgbClr val="FF9933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 </a:t>
            </a:r>
            <a:r>
              <a:rPr lang="ko-KR" altLang="en-US" sz="26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조직</a:t>
            </a:r>
            <a:r>
              <a:rPr lang="ko-KR" altLang="en-US" sz="2600" dirty="0">
                <a:solidFill>
                  <a:srgbClr val="FF9933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 Light" panose="020B0403020204020204" pitchFamily="34" charset="0"/>
              </a:rPr>
              <a:t> 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및</a:t>
            </a:r>
            <a:r>
              <a:rPr lang="ko-KR" altLang="en-US" sz="2600" dirty="0">
                <a:solidFill>
                  <a:srgbClr val="FF9933"/>
                </a:solidFill>
                <a:latin typeface="Amazon Ember Light" panose="020B0403020204020204" pitchFamily="34" charset="0"/>
                <a:ea typeface="굴림" panose="020B0600000101010101" pitchFamily="34" charset="-127"/>
                <a:cs typeface="Amazon Ember Light" panose="020B0403020204020204" pitchFamily="34" charset="0"/>
              </a:rPr>
              <a:t> </a:t>
            </a:r>
            <a:r>
              <a:rPr lang="en-US" altLang="ko-KR" sz="26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IT </a:t>
            </a:r>
            <a:r>
              <a:rPr lang="ko-KR" altLang="en-US" sz="26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팀이 여러 개인 조직</a:t>
            </a:r>
            <a:endParaRPr lang="en-US" altLang="ko-KR" sz="2600" b="1" dirty="0">
              <a:solidFill>
                <a:srgbClr val="0070C0"/>
              </a:solidFill>
              <a:latin typeface="Amazon Ember" panose="020B0603020204020204" pitchFamily="34" charset="0"/>
              <a:ea typeface="Malgun Gothic" panose="020B0503020000020004" pitchFamily="34" charset="-127"/>
              <a:cs typeface="Amazon Ember" panose="020B0603020204020204" pitchFamily="34" charset="0"/>
            </a:endParaRPr>
          </a:p>
          <a:p>
            <a:pPr marL="457200" lvl="1" indent="-457200" algn="just" eaLnBrk="1" hangingPunct="1">
              <a:spcBef>
                <a:spcPts val="1013"/>
              </a:spcBef>
              <a:buClr>
                <a:srgbClr val="181717"/>
              </a:buClr>
            </a:pP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빠른 성장이 예상되는 </a:t>
            </a:r>
            <a:r>
              <a:rPr lang="ko-KR" altLang="en-US" sz="26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중간 규모의 조직</a:t>
            </a:r>
          </a:p>
          <a:p>
            <a:pPr marL="0" indent="0" algn="just" eaLnBrk="1" hangingPunct="1">
              <a:spcBef>
                <a:spcPts val="1013"/>
              </a:spcBef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이유는 무엇입니까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?</a:t>
            </a:r>
          </a:p>
          <a:p>
            <a:pPr marL="457200" lvl="1" indent="-457200" algn="just" eaLnBrk="1" hangingPunct="1">
              <a:spcBef>
                <a:spcPts val="1013"/>
              </a:spcBef>
              <a:buClr>
                <a:srgbClr val="181717"/>
              </a:buClr>
            </a:pPr>
            <a:r>
              <a:rPr lang="ko-KR" altLang="en-US" sz="26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액세스</a:t>
            </a:r>
            <a:r>
              <a:rPr lang="ko-KR" altLang="en-US" sz="2600" dirty="0">
                <a:solidFill>
                  <a:srgbClr val="FF9933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 Light" panose="020B0403020204020204" pitchFamily="34" charset="0"/>
              </a:rPr>
              <a:t> 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및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굴림" panose="020B0600000101010101" pitchFamily="34" charset="-127"/>
                <a:cs typeface="Amazon Ember Light" panose="020B0403020204020204" pitchFamily="34" charset="0"/>
              </a:rPr>
              <a:t> </a:t>
            </a:r>
            <a:r>
              <a:rPr lang="ko-KR" altLang="en-US" sz="26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표준</a:t>
            </a:r>
            <a:r>
              <a:rPr lang="ko-KR" altLang="en-US" sz="2600" dirty="0">
                <a:solidFill>
                  <a:srgbClr val="FF9933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 Light" panose="020B0403020204020204" pitchFamily="34" charset="0"/>
              </a:rPr>
              <a:t> </a:t>
            </a:r>
            <a:r>
              <a:rPr lang="ko-KR" altLang="en-US" sz="26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관리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는</a:t>
            </a:r>
            <a:r>
              <a:rPr lang="ko-KR" altLang="en-US" sz="2600" dirty="0">
                <a:solidFill>
                  <a:srgbClr val="FF9933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 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조직이 복잡할수록 더 어려울 수 있습니다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7AC15B-EC05-4E6F-B84F-ADB16DCB8A6C}"/>
              </a:ext>
            </a:extLst>
          </p:cNvPr>
          <p:cNvGrpSpPr>
            <a:grpSpLocks/>
          </p:cNvGrpSpPr>
          <p:nvPr/>
        </p:nvGrpSpPr>
        <p:grpSpPr bwMode="auto">
          <a:xfrm>
            <a:off x="6310313" y="1411288"/>
            <a:ext cx="5494337" cy="1592262"/>
            <a:chOff x="6309816" y="1410572"/>
            <a:chExt cx="5495297" cy="1592592"/>
          </a:xfrm>
        </p:grpSpPr>
        <p:grpSp>
          <p:nvGrpSpPr>
            <p:cNvPr id="41989" name="Group 3">
              <a:extLst>
                <a:ext uri="{FF2B5EF4-FFF2-40B4-BE49-F238E27FC236}">
                  <a16:creationId xmlns:a16="http://schemas.microsoft.com/office/drawing/2014/main" id="{88DB7481-5502-4FF0-86AE-4382F0AD50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816" y="1416842"/>
              <a:ext cx="1213720" cy="1575278"/>
              <a:chOff x="6309816" y="1416842"/>
              <a:chExt cx="1213720" cy="1575278"/>
            </a:xfrm>
          </p:grpSpPr>
          <p:grpSp>
            <p:nvGrpSpPr>
              <p:cNvPr id="42008" name="Group 5">
                <a:extLst>
                  <a:ext uri="{FF2B5EF4-FFF2-40B4-BE49-F238E27FC236}">
                    <a16:creationId xmlns:a16="http://schemas.microsoft.com/office/drawing/2014/main" id="{34DE1CB4-2432-4EFF-8A0F-C6A3776655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09816" y="1416842"/>
                <a:ext cx="1213720" cy="1575278"/>
                <a:chOff x="611187" y="1145473"/>
                <a:chExt cx="1751013" cy="2272626"/>
              </a:xfrm>
            </p:grpSpPr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4009DA62-DA56-4884-9C88-B9A1397CAE6E}"/>
                    </a:ext>
                  </a:extLst>
                </p:cNvPr>
                <p:cNvSpPr/>
                <p:nvPr/>
              </p:nvSpPr>
              <p:spPr>
                <a:xfrm>
                  <a:off x="611187" y="1599155"/>
                  <a:ext cx="1750064" cy="1818842"/>
                </a:xfrm>
                <a:prstGeom prst="roundRect">
                  <a:avLst>
                    <a:gd name="adj" fmla="val 9818"/>
                  </a:avLst>
                </a:prstGeom>
                <a:noFill/>
                <a:ln w="63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defTabSz="457200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indent="-228600" defTabSz="4572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indent="-228600" defTabSz="4572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indent="-228600" defTabSz="4572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indent="-228600" defTabSz="4572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ko-KR" sz="2400"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42012" name="Picture 28" descr="AWS-Cloud.png">
                  <a:extLst>
                    <a:ext uri="{FF2B5EF4-FFF2-40B4-BE49-F238E27FC236}">
                      <a16:creationId xmlns:a16="http://schemas.microsoft.com/office/drawing/2014/main" id="{6ED6DA78-F323-4C7C-A755-7640F9A1394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7388" y="1145473"/>
                  <a:ext cx="756831" cy="7568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CBA6E1B-73D3-4519-85D9-CCF3BBE830E5}"/>
                  </a:ext>
                </a:extLst>
              </p:cNvPr>
              <p:cNvSpPr/>
              <p:nvPr/>
            </p:nvSpPr>
            <p:spPr>
              <a:xfrm>
                <a:off x="6362212" y="2048879"/>
                <a:ext cx="1108269" cy="773272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72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ko-KR" sz="2400">
                  <a:cs typeface="Arial" panose="020B0604020202020204" pitchFamily="34" charset="0"/>
                </a:endParaRPr>
              </a:p>
            </p:txBody>
          </p:sp>
          <p:pic>
            <p:nvPicPr>
              <p:cNvPr id="42010" name="Picture 13">
                <a:extLst>
                  <a:ext uri="{FF2B5EF4-FFF2-40B4-BE49-F238E27FC236}">
                    <a16:creationId xmlns:a16="http://schemas.microsoft.com/office/drawing/2014/main" id="{7801A04A-A45C-415A-8BFB-FD8B0E1E56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7138" y="1869522"/>
                <a:ext cx="402913" cy="263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990" name="Group 34">
              <a:extLst>
                <a:ext uri="{FF2B5EF4-FFF2-40B4-BE49-F238E27FC236}">
                  <a16:creationId xmlns:a16="http://schemas.microsoft.com/office/drawing/2014/main" id="{830ED107-F60A-4449-B479-3C4946C68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7008" y="1410572"/>
              <a:ext cx="1213720" cy="1575278"/>
              <a:chOff x="6309816" y="1416842"/>
              <a:chExt cx="1213720" cy="1575278"/>
            </a:xfrm>
          </p:grpSpPr>
          <p:grpSp>
            <p:nvGrpSpPr>
              <p:cNvPr id="42003" name="Group 35">
                <a:extLst>
                  <a:ext uri="{FF2B5EF4-FFF2-40B4-BE49-F238E27FC236}">
                    <a16:creationId xmlns:a16="http://schemas.microsoft.com/office/drawing/2014/main" id="{A47D059F-46C9-4BE3-A975-B6585E3384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09816" y="1416842"/>
                <a:ext cx="1213720" cy="1575278"/>
                <a:chOff x="611187" y="1145473"/>
                <a:chExt cx="1751013" cy="2272626"/>
              </a:xfrm>
            </p:grpSpPr>
            <p:sp>
              <p:nvSpPr>
                <p:cNvPr id="39" name="Rounded Rectangle 38">
                  <a:extLst>
                    <a:ext uri="{FF2B5EF4-FFF2-40B4-BE49-F238E27FC236}">
                      <a16:creationId xmlns:a16="http://schemas.microsoft.com/office/drawing/2014/main" id="{32314CCD-6542-4868-8B57-69CCE15E6083}"/>
                    </a:ext>
                  </a:extLst>
                </p:cNvPr>
                <p:cNvSpPr/>
                <p:nvPr/>
              </p:nvSpPr>
              <p:spPr>
                <a:xfrm>
                  <a:off x="611503" y="1599038"/>
                  <a:ext cx="1750064" cy="1818842"/>
                </a:xfrm>
                <a:prstGeom prst="roundRect">
                  <a:avLst>
                    <a:gd name="adj" fmla="val 9818"/>
                  </a:avLst>
                </a:prstGeom>
                <a:noFill/>
                <a:ln w="63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defTabSz="457200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indent="-228600" defTabSz="4572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indent="-228600" defTabSz="4572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indent="-228600" defTabSz="4572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indent="-228600" defTabSz="4572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ko-KR" sz="2400"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42007" name="Picture 39" descr="AWS-Cloud.png">
                  <a:extLst>
                    <a:ext uri="{FF2B5EF4-FFF2-40B4-BE49-F238E27FC236}">
                      <a16:creationId xmlns:a16="http://schemas.microsoft.com/office/drawing/2014/main" id="{9DBE367E-F8C8-4E5B-A966-BA37412375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7388" y="1145473"/>
                  <a:ext cx="756831" cy="7568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78F6B9EA-E531-41D8-89BC-8DD4D17F14C2}"/>
                  </a:ext>
                </a:extLst>
              </p:cNvPr>
              <p:cNvSpPr/>
              <p:nvPr/>
            </p:nvSpPr>
            <p:spPr>
              <a:xfrm>
                <a:off x="6362432" y="2048798"/>
                <a:ext cx="1108269" cy="773272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72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ko-KR" sz="2400">
                  <a:cs typeface="Arial" panose="020B0604020202020204" pitchFamily="34" charset="0"/>
                </a:endParaRPr>
              </a:p>
            </p:txBody>
          </p:sp>
          <p:pic>
            <p:nvPicPr>
              <p:cNvPr id="42005" name="Picture 37">
                <a:extLst>
                  <a:ext uri="{FF2B5EF4-FFF2-40B4-BE49-F238E27FC236}">
                    <a16:creationId xmlns:a16="http://schemas.microsoft.com/office/drawing/2014/main" id="{96C70478-CFF0-4D7B-87DD-4D4337ADE3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7138" y="1869522"/>
                <a:ext cx="402913" cy="263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991" name="Group 40">
              <a:extLst>
                <a:ext uri="{FF2B5EF4-FFF2-40B4-BE49-F238E27FC236}">
                  <a16:creationId xmlns:a16="http://schemas.microsoft.com/office/drawing/2014/main" id="{C8F5CA47-5298-4EB2-96E5-827ED2EF0D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64201" y="1427886"/>
              <a:ext cx="1213720" cy="1575278"/>
              <a:chOff x="6309816" y="1416842"/>
              <a:chExt cx="1213720" cy="1575278"/>
            </a:xfrm>
          </p:grpSpPr>
          <p:grpSp>
            <p:nvGrpSpPr>
              <p:cNvPr id="41998" name="Group 41">
                <a:extLst>
                  <a:ext uri="{FF2B5EF4-FFF2-40B4-BE49-F238E27FC236}">
                    <a16:creationId xmlns:a16="http://schemas.microsoft.com/office/drawing/2014/main" id="{7CA168E5-0012-4BB6-B82B-4B456D2546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09816" y="1416842"/>
                <a:ext cx="1213720" cy="1575278"/>
                <a:chOff x="611187" y="1145473"/>
                <a:chExt cx="1751013" cy="2272626"/>
              </a:xfrm>
            </p:grpSpPr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02348183-AACB-43D8-948E-B408AF352417}"/>
                    </a:ext>
                  </a:extLst>
                </p:cNvPr>
                <p:cNvSpPr/>
                <p:nvPr/>
              </p:nvSpPr>
              <p:spPr>
                <a:xfrm>
                  <a:off x="611820" y="1599257"/>
                  <a:ext cx="1750064" cy="1818842"/>
                </a:xfrm>
                <a:prstGeom prst="roundRect">
                  <a:avLst>
                    <a:gd name="adj" fmla="val 9818"/>
                  </a:avLst>
                </a:prstGeom>
                <a:noFill/>
                <a:ln w="63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defTabSz="457200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indent="-228600" defTabSz="4572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indent="-228600" defTabSz="4572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indent="-228600" defTabSz="4572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indent="-228600" defTabSz="4572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ko-KR" sz="2400"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42002" name="Picture 45" descr="AWS-Cloud.png">
                  <a:extLst>
                    <a:ext uri="{FF2B5EF4-FFF2-40B4-BE49-F238E27FC236}">
                      <a16:creationId xmlns:a16="http://schemas.microsoft.com/office/drawing/2014/main" id="{81B50F10-D1AA-4BF8-9189-E1313E08A53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7388" y="1145473"/>
                  <a:ext cx="756831" cy="7568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C3291157-1480-4B4E-86C3-DCCA3C85B83A}"/>
                  </a:ext>
                </a:extLst>
              </p:cNvPr>
              <p:cNvSpPr/>
              <p:nvPr/>
            </p:nvSpPr>
            <p:spPr>
              <a:xfrm>
                <a:off x="6362651" y="2048950"/>
                <a:ext cx="1108269" cy="773273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72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ko-KR" sz="2400">
                  <a:cs typeface="Arial" panose="020B0604020202020204" pitchFamily="34" charset="0"/>
                </a:endParaRPr>
              </a:p>
            </p:txBody>
          </p:sp>
          <p:pic>
            <p:nvPicPr>
              <p:cNvPr id="42000" name="Picture 43">
                <a:extLst>
                  <a:ext uri="{FF2B5EF4-FFF2-40B4-BE49-F238E27FC236}">
                    <a16:creationId xmlns:a16="http://schemas.microsoft.com/office/drawing/2014/main" id="{FCB4F8A6-9288-471A-9295-C31802CF22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7138" y="1869522"/>
                <a:ext cx="402913" cy="263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992" name="Group 46">
              <a:extLst>
                <a:ext uri="{FF2B5EF4-FFF2-40B4-BE49-F238E27FC236}">
                  <a16:creationId xmlns:a16="http://schemas.microsoft.com/office/drawing/2014/main" id="{C87EEC0D-5EB4-40C0-9F4E-FB5AC6650C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91393" y="1421616"/>
              <a:ext cx="1213720" cy="1575278"/>
              <a:chOff x="6309816" y="1416842"/>
              <a:chExt cx="1213720" cy="1575278"/>
            </a:xfrm>
          </p:grpSpPr>
          <p:grpSp>
            <p:nvGrpSpPr>
              <p:cNvPr id="41993" name="Group 47">
                <a:extLst>
                  <a:ext uri="{FF2B5EF4-FFF2-40B4-BE49-F238E27FC236}">
                    <a16:creationId xmlns:a16="http://schemas.microsoft.com/office/drawing/2014/main" id="{483ABDA2-F954-4436-91C1-28B77D5E82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09816" y="1416842"/>
                <a:ext cx="1213720" cy="1575278"/>
                <a:chOff x="611187" y="1145473"/>
                <a:chExt cx="1751013" cy="2272626"/>
              </a:xfrm>
            </p:grpSpPr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6467DC64-D6B3-492C-B097-3D0B7BB3B75C}"/>
                    </a:ext>
                  </a:extLst>
                </p:cNvPr>
                <p:cNvSpPr/>
                <p:nvPr/>
              </p:nvSpPr>
              <p:spPr>
                <a:xfrm>
                  <a:off x="612136" y="1599139"/>
                  <a:ext cx="1750064" cy="1818842"/>
                </a:xfrm>
                <a:prstGeom prst="roundRect">
                  <a:avLst>
                    <a:gd name="adj" fmla="val 9818"/>
                  </a:avLst>
                </a:prstGeom>
                <a:noFill/>
                <a:ln w="63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defTabSz="457200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indent="-228600" defTabSz="4572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indent="-228600" defTabSz="4572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indent="-228600" defTabSz="4572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indent="-228600" defTabSz="4572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ko-KR" sz="2400"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41997" name="Picture 51" descr="AWS-Cloud.png">
                  <a:extLst>
                    <a:ext uri="{FF2B5EF4-FFF2-40B4-BE49-F238E27FC236}">
                      <a16:creationId xmlns:a16="http://schemas.microsoft.com/office/drawing/2014/main" id="{9C461136-3B24-45C9-A02B-A5EDE37BEB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7388" y="1145473"/>
                  <a:ext cx="756831" cy="7568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D7237CD6-9151-46EE-9851-A16B25282559}"/>
                  </a:ext>
                </a:extLst>
              </p:cNvPr>
              <p:cNvSpPr/>
              <p:nvPr/>
            </p:nvSpPr>
            <p:spPr>
              <a:xfrm>
                <a:off x="6362871" y="2048868"/>
                <a:ext cx="1108269" cy="773273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72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ko-KR" sz="2400">
                  <a:cs typeface="Arial" panose="020B0604020202020204" pitchFamily="34" charset="0"/>
                </a:endParaRPr>
              </a:p>
            </p:txBody>
          </p:sp>
          <p:pic>
            <p:nvPicPr>
              <p:cNvPr id="41995" name="Picture 49">
                <a:extLst>
                  <a:ext uri="{FF2B5EF4-FFF2-40B4-BE49-F238E27FC236}">
                    <a16:creationId xmlns:a16="http://schemas.microsoft.com/office/drawing/2014/main" id="{6E5789CD-30C2-4FAA-AFB8-20FDD28ECA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7138" y="1869522"/>
                <a:ext cx="402913" cy="263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3CCD6217-10A5-402B-B4DB-359FD0D054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그 외 중요한 고려 사항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D7B7A-AF03-4B99-A232-9AF5C9A17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439863"/>
            <a:ext cx="11011766" cy="4913312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AWS </a:t>
            </a: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서비스 대부분이 </a:t>
            </a:r>
            <a:r>
              <a:rPr lang="ko-KR" altLang="en-US" sz="26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실제로 </a:t>
            </a:r>
            <a:r>
              <a:rPr lang="en-US" altLang="ko-KR" sz="26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VPC </a:t>
            </a:r>
            <a:r>
              <a:rPr lang="ko-KR" altLang="en-US" sz="26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내에 위치하지는 않습니다</a:t>
            </a:r>
            <a:r>
              <a:rPr lang="en-US" altLang="ko-KR" sz="26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.</a:t>
            </a:r>
          </a:p>
          <a:p>
            <a:pPr marL="358775" indent="-358775" algn="just" eaLnBrk="1" hangingPunct="1"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AWS </a:t>
            </a: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리전 간 네트워크 트래픽은 기본적으로 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AWS </a:t>
            </a: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글로벌 네트워크 백본을 통과합니다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358775" indent="-358775" algn="just" eaLnBrk="1" hangingPunct="1">
              <a:lnSpc>
                <a:spcPct val="100000"/>
              </a:lnSpc>
              <a:spcBef>
                <a:spcPts val="2400"/>
              </a:spcBef>
              <a:defRPr/>
            </a:pP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때때로 리전 간 트래픽이 퍼블릭 인터넷을 사용합니다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358775" indent="-358775" algn="just" eaLnBrk="1" hangingPunct="1"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Amazon S3</a:t>
            </a: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와 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DynamoDB</a:t>
            </a: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는 퍼블릭 인터넷을 통과하지 않고도 연결되도록 </a:t>
            </a:r>
            <a:r>
              <a:rPr lang="en-US" altLang="ko-KR" sz="26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VPC </a:t>
            </a:r>
            <a:r>
              <a:rPr lang="ko-KR" altLang="en-US" sz="26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엔드포인트</a:t>
            </a: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를 제공합니다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C3C95295-E3F6-4F7A-A54F-605F13E10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438" y="3032125"/>
            <a:ext cx="11095037" cy="779463"/>
          </a:xfrm>
        </p:spPr>
        <p:txBody>
          <a:bodyPr/>
          <a:lstStyle/>
          <a:p>
            <a:pPr algn="ctr" eaLnBrk="1" hangingPunct="1"/>
            <a:r>
              <a:rPr lang="en-US" altLang="ko-KR" sz="48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</a:t>
            </a:r>
            <a:r>
              <a:rPr lang="ko-KR" altLang="en-US" sz="48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를 서브넷으로 어떻게 </a:t>
            </a:r>
            <a:br>
              <a:rPr lang="es-AR" altLang="ko-KR" sz="48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</a:br>
            <a:r>
              <a:rPr lang="ko-KR" altLang="en-US" sz="48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나누어야 합니까</a:t>
            </a:r>
            <a:r>
              <a:rPr lang="en-US" altLang="ko-KR" sz="48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?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729DB7F1-6355-4C62-827E-8078DC7707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 </a:t>
            </a:r>
            <a:r>
              <a:rPr lang="ko-KR" altLang="en-US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및 </a:t>
            </a:r>
            <a:r>
              <a:rPr lang="en-US" altLang="ko-KR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IP </a:t>
            </a:r>
            <a:r>
              <a:rPr lang="ko-KR" altLang="en-US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주소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3EDE6-C3EB-4E28-965E-3854C5B9A6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" y="1439863"/>
            <a:ext cx="11331575" cy="4913312"/>
          </a:xfrm>
        </p:spPr>
        <p:txBody>
          <a:bodyPr/>
          <a:lstStyle/>
          <a:p>
            <a:pPr marL="457200" indent="-457200" algn="just" eaLnBrk="1" hangingPunct="1">
              <a:lnSpc>
                <a:spcPct val="100000"/>
              </a:lnSpc>
              <a:spcBef>
                <a:spcPts val="2400"/>
              </a:spcBef>
            </a:pPr>
            <a:r>
              <a:rPr lang="en-US" altLang="ko-KR" sz="2700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</a:t>
            </a:r>
            <a:r>
              <a:rPr lang="ko-KR" altLang="en-US" sz="2700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를 생성할 때</a:t>
            </a:r>
            <a:r>
              <a:rPr lang="en-US" altLang="ko-KR" sz="2700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, CIDR </a:t>
            </a:r>
            <a:r>
              <a:rPr lang="ko-KR" altLang="en-US" sz="2700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표기법으로 </a:t>
            </a:r>
            <a:r>
              <a:rPr lang="en-US" altLang="ko-KR" sz="2700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IP </a:t>
            </a:r>
            <a:r>
              <a:rPr lang="ko-KR" altLang="en-US" sz="2700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주소 집합을 지정합니다</a:t>
            </a:r>
            <a:r>
              <a:rPr lang="en-US" altLang="ko-KR" sz="2700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457200" indent="-457200" algn="just" eaLnBrk="1" hangingPunct="1">
              <a:lnSpc>
                <a:spcPct val="100000"/>
              </a:lnSpc>
              <a:spcBef>
                <a:spcPts val="2400"/>
              </a:spcBef>
              <a:buClr>
                <a:srgbClr val="181717"/>
              </a:buClr>
            </a:pPr>
            <a:r>
              <a:rPr lang="en-US" altLang="ko-KR" sz="2600" b="1" dirty="0"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Classless Inter-Domain Routing (CIDR)</a:t>
            </a:r>
            <a:r>
              <a:rPr lang="en-US" altLang="ko-KR" sz="2600" b="1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" panose="020B0603020204020204" pitchFamily="34" charset="0"/>
              </a:rPr>
              <a:t> </a:t>
            </a:r>
            <a:r>
              <a:rPr lang="ko-KR" altLang="en-US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표기법은 </a:t>
            </a:r>
            <a:r>
              <a:rPr lang="en-US" altLang="ko-KR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IP </a:t>
            </a:r>
            <a:r>
              <a:rPr lang="ko-KR" altLang="en-US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주소의 특정 범위를 보여주는 간단한 방법입니다</a:t>
            </a:r>
            <a:r>
              <a:rPr lang="en-US" altLang="ko-KR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914400" lvl="1" indent="-457200" algn="just" eaLnBrk="1" hangingPunct="1">
              <a:lnSpc>
                <a:spcPct val="100000"/>
              </a:lnSpc>
              <a:spcBef>
                <a:spcPts val="2400"/>
              </a:spcBef>
              <a:buClr>
                <a:srgbClr val="181717"/>
              </a:buClr>
            </a:pPr>
            <a:r>
              <a:rPr lang="ko-KR" altLang="en-US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예</a:t>
            </a:r>
            <a:r>
              <a:rPr lang="en-US" altLang="ko-KR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: 10.0.0.0/</a:t>
            </a:r>
            <a:r>
              <a:rPr lang="en-US" altLang="ko-KR" sz="2600" b="1" dirty="0"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16</a:t>
            </a:r>
            <a:r>
              <a:rPr lang="en-US" altLang="ko-KR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 = 10.0.0.0</a:t>
            </a:r>
            <a:r>
              <a:rPr lang="ko-KR" altLang="en-US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에서 </a:t>
            </a:r>
            <a:r>
              <a:rPr lang="en-US" altLang="ko-KR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10.0.255.255</a:t>
            </a:r>
            <a:r>
              <a:rPr lang="ko-KR" altLang="en-US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까지의 모든 </a:t>
            </a:r>
            <a:r>
              <a:rPr lang="en-US" altLang="ko-KR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IP</a:t>
            </a:r>
          </a:p>
          <a:p>
            <a:pPr marL="457200" indent="-457200" algn="just" eaLnBrk="1" hangingPunct="1">
              <a:lnSpc>
                <a:spcPct val="100000"/>
              </a:lnSpc>
              <a:spcBef>
                <a:spcPts val="2400"/>
              </a:spcBef>
            </a:pPr>
            <a:r>
              <a:rPr lang="ko-KR" altLang="en-US" b="1" dirty="0"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어떻게 작동합니까</a:t>
            </a:r>
            <a:r>
              <a:rPr lang="en-US" altLang="ko-KR" b="1" dirty="0"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? </a:t>
            </a:r>
            <a:r>
              <a:rPr lang="en-US" altLang="ko-KR" b="1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" panose="020B0603020204020204" pitchFamily="34" charset="0"/>
              </a:rPr>
              <a:t> </a:t>
            </a:r>
            <a:r>
              <a:rPr lang="en-US" altLang="ko-KR" sz="2600" b="1" dirty="0"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16</a:t>
            </a:r>
            <a:r>
              <a:rPr lang="ko-KR" altLang="en-US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이 정의하는 것은 무엇입니까</a:t>
            </a:r>
            <a:r>
              <a:rPr lang="en-US" altLang="ko-KR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8EA3AE38-A2CA-4371-975D-8DC092C5F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324485"/>
            <a:ext cx="11115675" cy="779463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IP </a:t>
            </a:r>
            <a:r>
              <a:rPr lang="ko-KR" altLang="en-US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및 </a:t>
            </a:r>
            <a:r>
              <a:rPr lang="en-US" altLang="ko-KR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CIDR 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7184C94F-ED59-4172-A2CC-E36449C9CA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" y="1439863"/>
            <a:ext cx="11341100" cy="4913312"/>
          </a:xfrm>
        </p:spPr>
        <p:txBody>
          <a:bodyPr/>
          <a:lstStyle/>
          <a:p>
            <a:pPr marL="0" indent="0" algn="just" eaLnBrk="1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IP 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주소에서 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3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자리 숫자 조합은 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8 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바이너리 값의 집합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(8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비트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)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을 나타냅니다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F622049D-54A7-4CA8-8907-E965DDF7FE2E}"/>
              </a:ext>
            </a:extLst>
          </p:cNvPr>
          <p:cNvSpPr/>
          <p:nvPr/>
        </p:nvSpPr>
        <p:spPr>
          <a:xfrm>
            <a:off x="2022475" y="3521075"/>
            <a:ext cx="1728788" cy="666750"/>
          </a:xfrm>
          <a:prstGeom prst="wedgeRectCallout">
            <a:avLst>
              <a:gd name="adj1" fmla="val 95115"/>
              <a:gd name="adj2" fmla="val -121271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400">
                <a:solidFill>
                  <a:srgbClr val="000000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00001010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397C8FB0-C866-4389-BE95-337D8595D133}"/>
              </a:ext>
            </a:extLst>
          </p:cNvPr>
          <p:cNvSpPr/>
          <p:nvPr/>
        </p:nvSpPr>
        <p:spPr>
          <a:xfrm>
            <a:off x="4187825" y="3521075"/>
            <a:ext cx="1728788" cy="666750"/>
          </a:xfrm>
          <a:prstGeom prst="wedgeRectCallout">
            <a:avLst>
              <a:gd name="adj1" fmla="val 44589"/>
              <a:gd name="adj2" fmla="val -912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400">
                <a:solidFill>
                  <a:srgbClr val="000000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00000000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18522456-EB99-455C-B34F-4E1A90417610}"/>
              </a:ext>
            </a:extLst>
          </p:cNvPr>
          <p:cNvSpPr/>
          <p:nvPr/>
        </p:nvSpPr>
        <p:spPr>
          <a:xfrm>
            <a:off x="6335713" y="3533775"/>
            <a:ext cx="1728787" cy="666750"/>
          </a:xfrm>
          <a:prstGeom prst="wedgeRectCallout">
            <a:avLst>
              <a:gd name="adj1" fmla="val -31200"/>
              <a:gd name="adj2" fmla="val -9671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400">
                <a:solidFill>
                  <a:srgbClr val="000000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00000000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2DBB6736-FDE7-41F0-865C-1EBA17DAB402}"/>
              </a:ext>
            </a:extLst>
          </p:cNvPr>
          <p:cNvSpPr/>
          <p:nvPr/>
        </p:nvSpPr>
        <p:spPr>
          <a:xfrm>
            <a:off x="8509000" y="3521075"/>
            <a:ext cx="1728788" cy="666750"/>
          </a:xfrm>
          <a:prstGeom prst="wedgeRectCallout">
            <a:avLst>
              <a:gd name="adj1" fmla="val -96464"/>
              <a:gd name="adj2" fmla="val -124001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400">
                <a:solidFill>
                  <a:srgbClr val="000000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00000000</a:t>
            </a:r>
          </a:p>
        </p:txBody>
      </p:sp>
      <p:sp>
        <p:nvSpPr>
          <p:cNvPr id="50184" name="Rectangle 7">
            <a:extLst>
              <a:ext uri="{FF2B5EF4-FFF2-40B4-BE49-F238E27FC236}">
                <a16:creationId xmlns:a16="http://schemas.microsoft.com/office/drawing/2014/main" id="{2D33C626-073A-45E4-8E7F-232CD466A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763" y="2525713"/>
            <a:ext cx="36147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4800" b="1">
                <a:solidFill>
                  <a:srgbClr val="000000"/>
                </a:solidFill>
                <a:ea typeface="Malgun Gothic" panose="020B0503020000020004" pitchFamily="34" charset="-127"/>
              </a:rPr>
              <a:t>10 . 0 . 0 . 0 </a:t>
            </a:r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02EB0E70-987D-4490-8FC0-65923D091B0A}"/>
              </a:ext>
            </a:extLst>
          </p:cNvPr>
          <p:cNvSpPr/>
          <p:nvPr/>
        </p:nvSpPr>
        <p:spPr>
          <a:xfrm>
            <a:off x="2008188" y="5329238"/>
            <a:ext cx="1728787" cy="666750"/>
          </a:xfrm>
          <a:prstGeom prst="wedgeRectCallout">
            <a:avLst>
              <a:gd name="adj1" fmla="val 95115"/>
              <a:gd name="adj2" fmla="val -121271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400">
                <a:solidFill>
                  <a:srgbClr val="000000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00001010</a:t>
            </a: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30D712EE-EA1F-4243-97F7-DA37CC79B28F}"/>
              </a:ext>
            </a:extLst>
          </p:cNvPr>
          <p:cNvSpPr/>
          <p:nvPr/>
        </p:nvSpPr>
        <p:spPr>
          <a:xfrm>
            <a:off x="4173538" y="5329238"/>
            <a:ext cx="1728787" cy="666750"/>
          </a:xfrm>
          <a:prstGeom prst="wedgeRectCallout">
            <a:avLst>
              <a:gd name="adj1" fmla="val 44589"/>
              <a:gd name="adj2" fmla="val -912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400">
                <a:solidFill>
                  <a:srgbClr val="000000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00000000</a:t>
            </a:r>
          </a:p>
        </p:txBody>
      </p:sp>
      <p:sp>
        <p:nvSpPr>
          <p:cNvPr id="16" name="Rectangular Callout 15">
            <a:extLst>
              <a:ext uri="{FF2B5EF4-FFF2-40B4-BE49-F238E27FC236}">
                <a16:creationId xmlns:a16="http://schemas.microsoft.com/office/drawing/2014/main" id="{A5A858A9-5362-4342-94CA-16A3807776C3}"/>
              </a:ext>
            </a:extLst>
          </p:cNvPr>
          <p:cNvSpPr/>
          <p:nvPr/>
        </p:nvSpPr>
        <p:spPr>
          <a:xfrm>
            <a:off x="6321425" y="5341938"/>
            <a:ext cx="1728788" cy="666750"/>
          </a:xfrm>
          <a:prstGeom prst="wedgeRectCallout">
            <a:avLst>
              <a:gd name="adj1" fmla="val 1431"/>
              <a:gd name="adj2" fmla="val -91251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400">
                <a:solidFill>
                  <a:srgbClr val="000000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11111111</a:t>
            </a: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F6F9A6C6-4C91-477E-8100-0FAB007E976C}"/>
              </a:ext>
            </a:extLst>
          </p:cNvPr>
          <p:cNvSpPr/>
          <p:nvPr/>
        </p:nvSpPr>
        <p:spPr>
          <a:xfrm>
            <a:off x="8493125" y="5329238"/>
            <a:ext cx="1728788" cy="666750"/>
          </a:xfrm>
          <a:prstGeom prst="wedgeRectCallout">
            <a:avLst>
              <a:gd name="adj1" fmla="val -40675"/>
              <a:gd name="adj2" fmla="val -88521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400">
                <a:solidFill>
                  <a:srgbClr val="000000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11111111</a:t>
            </a:r>
          </a:p>
        </p:txBody>
      </p:sp>
      <p:sp>
        <p:nvSpPr>
          <p:cNvPr id="50189" name="Rectangle 12">
            <a:extLst>
              <a:ext uri="{FF2B5EF4-FFF2-40B4-BE49-F238E27FC236}">
                <a16:creationId xmlns:a16="http://schemas.microsoft.com/office/drawing/2014/main" id="{FF52A898-ED75-4F42-9913-38E713A4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763" y="4333875"/>
            <a:ext cx="5191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4800" b="1">
                <a:solidFill>
                  <a:srgbClr val="000000"/>
                </a:solidFill>
                <a:ea typeface="Malgun Gothic" panose="020B0503020000020004" pitchFamily="34" charset="-127"/>
              </a:rPr>
              <a:t>10 . 0 . 255 . 255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32FDAB8-1D80-4FFF-ABA1-9F4C5C8FD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438" y="2933700"/>
            <a:ext cx="11095037" cy="779463"/>
          </a:xfrm>
        </p:spPr>
        <p:txBody>
          <a:bodyPr/>
          <a:lstStyle/>
          <a:p>
            <a:pPr algn="ctr" eaLnBrk="1" hangingPunct="1"/>
            <a:r>
              <a:rPr lang="ko-KR" altLang="en-US" sz="6000" dirty="0" err="1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리전을</a:t>
            </a:r>
            <a:r>
              <a:rPr lang="ko-KR" altLang="en-US" sz="60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 어떻게 선택합니까</a:t>
            </a:r>
            <a:r>
              <a:rPr lang="en-US" altLang="ko-KR" sz="60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?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E60E95BC-294F-47D7-8F69-1FFA1CD87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310705"/>
            <a:ext cx="11115675" cy="779463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IP </a:t>
            </a:r>
            <a:r>
              <a:rPr lang="ko-KR" altLang="en-US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및 </a:t>
            </a:r>
            <a:r>
              <a:rPr lang="en-US" altLang="ko-KR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CIDR 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F7F26BCF-5E19-4B07-9CDA-E500BC79D6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" y="1439863"/>
            <a:ext cx="11331575" cy="4913312"/>
          </a:xfrm>
        </p:spPr>
        <p:txBody>
          <a:bodyPr/>
          <a:lstStyle/>
          <a:p>
            <a:pPr marL="0" indent="0" algn="just" eaLnBrk="1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CIDR </a:t>
            </a: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표기법 예에 있는 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16</a:t>
            </a: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은 이러한 비트 중 몇 개가 </a:t>
            </a:r>
            <a:r>
              <a:rPr lang="en-US" dirty="0"/>
              <a:t>'</a:t>
            </a: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잠겨 있고</a:t>
            </a:r>
            <a:r>
              <a:rPr lang="en-US" dirty="0"/>
              <a:t>'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변경할 수 없는지를 나타냅니다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</p:txBody>
      </p:sp>
      <p:sp>
        <p:nvSpPr>
          <p:cNvPr id="52228" name="Rectangle 8">
            <a:extLst>
              <a:ext uri="{FF2B5EF4-FFF2-40B4-BE49-F238E27FC236}">
                <a16:creationId xmlns:a16="http://schemas.microsoft.com/office/drawing/2014/main" id="{1F1E275D-372B-4707-9F7E-78A01F106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38" y="5113338"/>
            <a:ext cx="46497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7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16</a:t>
            </a:r>
            <a:r>
              <a:rPr lang="ko-KR" altLang="en-US" sz="37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비트가 잠겨 있음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B6CB45-5A86-4E41-B428-F67C64A7C729}"/>
              </a:ext>
            </a:extLst>
          </p:cNvPr>
          <p:cNvCxnSpPr>
            <a:endCxn id="16" idx="2"/>
          </p:cNvCxnSpPr>
          <p:nvPr/>
        </p:nvCxnSpPr>
        <p:spPr>
          <a:xfrm flipH="1" flipV="1">
            <a:off x="2863850" y="4651375"/>
            <a:ext cx="533400" cy="461963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BD6C14-80D4-413D-8F3D-EB3E2616FE7C}"/>
              </a:ext>
            </a:extLst>
          </p:cNvPr>
          <p:cNvCxnSpPr>
            <a:endCxn id="17" idx="2"/>
          </p:cNvCxnSpPr>
          <p:nvPr/>
        </p:nvCxnSpPr>
        <p:spPr>
          <a:xfrm flipV="1">
            <a:off x="4384675" y="4651375"/>
            <a:ext cx="644525" cy="51117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ular Callout 15">
            <a:extLst>
              <a:ext uri="{FF2B5EF4-FFF2-40B4-BE49-F238E27FC236}">
                <a16:creationId xmlns:a16="http://schemas.microsoft.com/office/drawing/2014/main" id="{D24D2583-7501-4C36-8B3A-027DB04F5F3B}"/>
              </a:ext>
            </a:extLst>
          </p:cNvPr>
          <p:cNvSpPr/>
          <p:nvPr/>
        </p:nvSpPr>
        <p:spPr>
          <a:xfrm>
            <a:off x="2000250" y="3984625"/>
            <a:ext cx="1728788" cy="666750"/>
          </a:xfrm>
          <a:prstGeom prst="wedgeRectCallout">
            <a:avLst>
              <a:gd name="adj1" fmla="val 95115"/>
              <a:gd name="adj2" fmla="val -121271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400">
                <a:solidFill>
                  <a:srgbClr val="FFFFFF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00001010</a:t>
            </a: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68326804-9ABC-4C8F-B1A0-23B36A8C5E22}"/>
              </a:ext>
            </a:extLst>
          </p:cNvPr>
          <p:cNvSpPr/>
          <p:nvPr/>
        </p:nvSpPr>
        <p:spPr>
          <a:xfrm>
            <a:off x="4165600" y="3984625"/>
            <a:ext cx="1728788" cy="666750"/>
          </a:xfrm>
          <a:prstGeom prst="wedgeRectCallout">
            <a:avLst>
              <a:gd name="adj1" fmla="val 44589"/>
              <a:gd name="adj2" fmla="val -91250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400">
                <a:solidFill>
                  <a:srgbClr val="FFFFFF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00000000</a:t>
            </a: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F889B3B6-371D-4E6C-A71B-6039DF514E58}"/>
              </a:ext>
            </a:extLst>
          </p:cNvPr>
          <p:cNvSpPr/>
          <p:nvPr/>
        </p:nvSpPr>
        <p:spPr>
          <a:xfrm>
            <a:off x="6313488" y="3997325"/>
            <a:ext cx="1728787" cy="666750"/>
          </a:xfrm>
          <a:prstGeom prst="wedgeRectCallout">
            <a:avLst>
              <a:gd name="adj1" fmla="val -23832"/>
              <a:gd name="adj2" fmla="val -88522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400">
                <a:solidFill>
                  <a:srgbClr val="000000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00000000</a:t>
            </a:r>
          </a:p>
        </p:txBody>
      </p:sp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18FE96CA-4886-40E3-A915-C105C08601A5}"/>
              </a:ext>
            </a:extLst>
          </p:cNvPr>
          <p:cNvSpPr/>
          <p:nvPr/>
        </p:nvSpPr>
        <p:spPr>
          <a:xfrm>
            <a:off x="8485188" y="3984625"/>
            <a:ext cx="1728787" cy="666750"/>
          </a:xfrm>
          <a:prstGeom prst="wedgeRectCallout">
            <a:avLst>
              <a:gd name="adj1" fmla="val -85938"/>
              <a:gd name="adj2" fmla="val -118542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400">
                <a:solidFill>
                  <a:srgbClr val="000000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00000000</a:t>
            </a:r>
          </a:p>
        </p:txBody>
      </p:sp>
      <p:sp>
        <p:nvSpPr>
          <p:cNvPr id="52235" name="Rectangle 19">
            <a:extLst>
              <a:ext uri="{FF2B5EF4-FFF2-40B4-BE49-F238E27FC236}">
                <a16:creationId xmlns:a16="http://schemas.microsoft.com/office/drawing/2014/main" id="{F2CA4E06-D6ED-4AD9-84A3-6905E65A4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0" y="2989263"/>
            <a:ext cx="51895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4800" b="1">
                <a:solidFill>
                  <a:srgbClr val="000000"/>
                </a:solidFill>
              </a:rPr>
              <a:t>10 . 0 . 0 . 0    /16 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9A3210A7-6C57-4421-8443-9EB1B754D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en-US" altLang="ko-KR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IP </a:t>
            </a:r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및 </a:t>
            </a:r>
            <a:r>
              <a:rPr lang="en-US" altLang="ko-KR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CIDR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0A366308-2A6E-45C5-BC3A-8C82B29525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" y="1439863"/>
            <a:ext cx="11341100" cy="4913312"/>
          </a:xfrm>
        </p:spPr>
        <p:txBody>
          <a:bodyPr/>
          <a:lstStyle/>
          <a:p>
            <a:pPr marL="0" indent="0" algn="just" eaLnBrk="1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잠겨 있지 않은 비트는 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1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과 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0 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사이에서 변경될 수 있어 전체 범위의 값을 사용할 수 있습니다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 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0C84C498-A89F-42D6-8118-015C3B4C4153}"/>
              </a:ext>
            </a:extLst>
          </p:cNvPr>
          <p:cNvSpPr/>
          <p:nvPr/>
        </p:nvSpPr>
        <p:spPr>
          <a:xfrm>
            <a:off x="1997075" y="3979863"/>
            <a:ext cx="1728788" cy="666750"/>
          </a:xfrm>
          <a:prstGeom prst="wedgeRectCallout">
            <a:avLst>
              <a:gd name="adj1" fmla="val 95115"/>
              <a:gd name="adj2" fmla="val -12127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400">
                <a:solidFill>
                  <a:srgbClr val="FFFFFF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00001010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4BD62ECD-8B31-4AA0-ADAD-A5580FAFB188}"/>
              </a:ext>
            </a:extLst>
          </p:cNvPr>
          <p:cNvSpPr/>
          <p:nvPr/>
        </p:nvSpPr>
        <p:spPr>
          <a:xfrm>
            <a:off x="4162425" y="3979863"/>
            <a:ext cx="1728788" cy="666750"/>
          </a:xfrm>
          <a:prstGeom prst="wedgeRectCallout">
            <a:avLst>
              <a:gd name="adj1" fmla="val 44589"/>
              <a:gd name="adj2" fmla="val -912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400">
                <a:solidFill>
                  <a:srgbClr val="FFFFFF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00000000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DAC687D4-A045-4F41-A3C9-BD78D646D605}"/>
              </a:ext>
            </a:extLst>
          </p:cNvPr>
          <p:cNvSpPr/>
          <p:nvPr/>
        </p:nvSpPr>
        <p:spPr>
          <a:xfrm>
            <a:off x="6310313" y="3992563"/>
            <a:ext cx="1728787" cy="666750"/>
          </a:xfrm>
          <a:prstGeom prst="wedgeRectCallout">
            <a:avLst>
              <a:gd name="adj1" fmla="val -23832"/>
              <a:gd name="adj2" fmla="val -88522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400">
                <a:solidFill>
                  <a:srgbClr val="000000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00000000</a:t>
            </a:r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AE5EB9BA-1707-4621-A2AC-FCB33F4BCA08}"/>
              </a:ext>
            </a:extLst>
          </p:cNvPr>
          <p:cNvSpPr/>
          <p:nvPr/>
        </p:nvSpPr>
        <p:spPr>
          <a:xfrm>
            <a:off x="8483600" y="3979863"/>
            <a:ext cx="1728788" cy="666750"/>
          </a:xfrm>
          <a:prstGeom prst="wedgeRectCallout">
            <a:avLst>
              <a:gd name="adj1" fmla="val -85938"/>
              <a:gd name="adj2" fmla="val -118542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400">
                <a:solidFill>
                  <a:srgbClr val="000000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00000000</a:t>
            </a:r>
          </a:p>
        </p:txBody>
      </p:sp>
      <p:sp>
        <p:nvSpPr>
          <p:cNvPr id="54280" name="Rectangle 14">
            <a:extLst>
              <a:ext uri="{FF2B5EF4-FFF2-40B4-BE49-F238E27FC236}">
                <a16:creationId xmlns:a16="http://schemas.microsoft.com/office/drawing/2014/main" id="{D2C22B6D-0194-4231-B6EA-19B7FD0C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075" y="2984500"/>
            <a:ext cx="51911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4800" b="1">
                <a:solidFill>
                  <a:srgbClr val="D9D9D9"/>
                </a:solidFill>
                <a:ea typeface="Malgun Gothic" panose="020B0503020000020004" pitchFamily="34" charset="-127"/>
                <a:cs typeface="Amazon Ember" panose="020B0603020204020204" pitchFamily="34" charset="0"/>
              </a:rPr>
              <a:t>10 . 0 . </a:t>
            </a:r>
            <a:r>
              <a:rPr lang="en-US" altLang="ko-KR" sz="4800" b="1">
                <a:solidFill>
                  <a:srgbClr val="000000"/>
                </a:solidFill>
                <a:ea typeface="Malgun Gothic" panose="020B0503020000020004" pitchFamily="34" charset="-127"/>
                <a:cs typeface="Amazon Ember" panose="020B0603020204020204" pitchFamily="34" charset="0"/>
              </a:rPr>
              <a:t>0 . 0    /16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C8AACDAD-3ED8-45B3-9968-9938BF920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en-US" altLang="ko-KR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CIDR </a:t>
            </a:r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예</a:t>
            </a:r>
            <a:r>
              <a:rPr lang="en-US" altLang="ko-KR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: 10.0.0.0/16</a:t>
            </a:r>
          </a:p>
        </p:txBody>
      </p:sp>
      <p:sp>
        <p:nvSpPr>
          <p:cNvPr id="16" name="Rectangular Callout 15">
            <a:extLst>
              <a:ext uri="{FF2B5EF4-FFF2-40B4-BE49-F238E27FC236}">
                <a16:creationId xmlns:a16="http://schemas.microsoft.com/office/drawing/2014/main" id="{51B87798-C635-42A0-900D-E9F8191DDA6C}"/>
              </a:ext>
            </a:extLst>
          </p:cNvPr>
          <p:cNvSpPr/>
          <p:nvPr/>
        </p:nvSpPr>
        <p:spPr>
          <a:xfrm>
            <a:off x="3186113" y="2679700"/>
            <a:ext cx="1728787" cy="666750"/>
          </a:xfrm>
          <a:prstGeom prst="wedgeRectCallout">
            <a:avLst>
              <a:gd name="adj1" fmla="val 95115"/>
              <a:gd name="adj2" fmla="val -121271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400">
                <a:solidFill>
                  <a:srgbClr val="FFFFFF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00001010</a:t>
            </a: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F51F8897-9DA5-4F82-A42F-7A00F4478D2A}"/>
              </a:ext>
            </a:extLst>
          </p:cNvPr>
          <p:cNvSpPr/>
          <p:nvPr/>
        </p:nvSpPr>
        <p:spPr>
          <a:xfrm>
            <a:off x="5353050" y="2679700"/>
            <a:ext cx="1728788" cy="666750"/>
          </a:xfrm>
          <a:prstGeom prst="wedgeRectCallout">
            <a:avLst>
              <a:gd name="adj1" fmla="val 44589"/>
              <a:gd name="adj2" fmla="val -91250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400">
                <a:solidFill>
                  <a:srgbClr val="FFFFFF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00000000</a:t>
            </a: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20C4449E-57DB-4031-A29B-F53537FEE415}"/>
              </a:ext>
            </a:extLst>
          </p:cNvPr>
          <p:cNvSpPr/>
          <p:nvPr/>
        </p:nvSpPr>
        <p:spPr>
          <a:xfrm>
            <a:off x="7499350" y="2690813"/>
            <a:ext cx="1728788" cy="666750"/>
          </a:xfrm>
          <a:prstGeom prst="wedgeRectCallout">
            <a:avLst>
              <a:gd name="adj1" fmla="val -23832"/>
              <a:gd name="adj2" fmla="val -88522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400">
                <a:solidFill>
                  <a:srgbClr val="000000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00000000</a:t>
            </a:r>
          </a:p>
        </p:txBody>
      </p:sp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89BC8B0E-C4FF-434D-9DEF-C8CDA1CC9FB2}"/>
              </a:ext>
            </a:extLst>
          </p:cNvPr>
          <p:cNvSpPr/>
          <p:nvPr/>
        </p:nvSpPr>
        <p:spPr>
          <a:xfrm>
            <a:off x="9672638" y="2679700"/>
            <a:ext cx="1728787" cy="666750"/>
          </a:xfrm>
          <a:prstGeom prst="wedgeRectCallout">
            <a:avLst>
              <a:gd name="adj1" fmla="val -85938"/>
              <a:gd name="adj2" fmla="val -118542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400">
                <a:solidFill>
                  <a:srgbClr val="000000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00000000</a:t>
            </a:r>
          </a:p>
        </p:txBody>
      </p:sp>
      <p:sp>
        <p:nvSpPr>
          <p:cNvPr id="56327" name="Rectangle 19">
            <a:extLst>
              <a:ext uri="{FF2B5EF4-FFF2-40B4-BE49-F238E27FC236}">
                <a16:creationId xmlns:a16="http://schemas.microsoft.com/office/drawing/2014/main" id="{8AB6BD8A-3FFF-4DEC-8208-4D2424F27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113" y="1684338"/>
            <a:ext cx="51911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4800" b="1">
                <a:solidFill>
                  <a:srgbClr val="D9D9D9"/>
                </a:solidFill>
                <a:ea typeface="Malgun Gothic" panose="020B0503020000020004" pitchFamily="34" charset="-127"/>
                <a:cs typeface="Amazon Ember" panose="020B0603020204020204" pitchFamily="34" charset="0"/>
              </a:rPr>
              <a:t>10 . 0 . </a:t>
            </a:r>
            <a:r>
              <a:rPr lang="en-US" altLang="ko-KR" sz="4800" b="1">
                <a:solidFill>
                  <a:srgbClr val="000000"/>
                </a:solidFill>
                <a:ea typeface="Malgun Gothic" panose="020B0503020000020004" pitchFamily="34" charset="-127"/>
                <a:cs typeface="Amazon Ember" panose="020B0603020204020204" pitchFamily="34" charset="0"/>
              </a:rPr>
              <a:t>0 . 0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723D7215-6CE7-49B1-BA46-D9E329E54487}"/>
              </a:ext>
            </a:extLst>
          </p:cNvPr>
          <p:cNvSpPr/>
          <p:nvPr/>
        </p:nvSpPr>
        <p:spPr>
          <a:xfrm>
            <a:off x="3186113" y="4992688"/>
            <a:ext cx="1728787" cy="666750"/>
          </a:xfrm>
          <a:prstGeom prst="wedgeRectCallout">
            <a:avLst>
              <a:gd name="adj1" fmla="val 95115"/>
              <a:gd name="adj2" fmla="val -121271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400">
                <a:solidFill>
                  <a:srgbClr val="FFFFFF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00001010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DD1F893D-2872-4EFC-AE1C-582F59760829}"/>
              </a:ext>
            </a:extLst>
          </p:cNvPr>
          <p:cNvSpPr/>
          <p:nvPr/>
        </p:nvSpPr>
        <p:spPr>
          <a:xfrm>
            <a:off x="5353050" y="4992688"/>
            <a:ext cx="1728788" cy="666750"/>
          </a:xfrm>
          <a:prstGeom prst="wedgeRectCallout">
            <a:avLst>
              <a:gd name="adj1" fmla="val 44589"/>
              <a:gd name="adj2" fmla="val -91250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400">
                <a:solidFill>
                  <a:srgbClr val="FFFFFF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00000000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389E5D3A-AC14-4339-9D6F-20E432466C74}"/>
              </a:ext>
            </a:extLst>
          </p:cNvPr>
          <p:cNvSpPr/>
          <p:nvPr/>
        </p:nvSpPr>
        <p:spPr>
          <a:xfrm>
            <a:off x="7499350" y="5005388"/>
            <a:ext cx="1728788" cy="666750"/>
          </a:xfrm>
          <a:prstGeom prst="wedgeRectCallout">
            <a:avLst>
              <a:gd name="adj1" fmla="val -23832"/>
              <a:gd name="adj2" fmla="val -88522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400">
                <a:solidFill>
                  <a:srgbClr val="000000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11111111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2DAC0E00-1B49-4C30-8B04-28FF6D6EB448}"/>
              </a:ext>
            </a:extLst>
          </p:cNvPr>
          <p:cNvSpPr/>
          <p:nvPr/>
        </p:nvSpPr>
        <p:spPr>
          <a:xfrm>
            <a:off x="9647238" y="5008563"/>
            <a:ext cx="1728787" cy="666750"/>
          </a:xfrm>
          <a:prstGeom prst="wedgeRectCallout">
            <a:avLst>
              <a:gd name="adj1" fmla="val -51201"/>
              <a:gd name="adj2" fmla="val -9670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400">
                <a:solidFill>
                  <a:srgbClr val="000000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11111111</a:t>
            </a:r>
          </a:p>
        </p:txBody>
      </p:sp>
      <p:sp>
        <p:nvSpPr>
          <p:cNvPr id="56332" name="Rectangle 13">
            <a:extLst>
              <a:ext uri="{FF2B5EF4-FFF2-40B4-BE49-F238E27FC236}">
                <a16:creationId xmlns:a16="http://schemas.microsoft.com/office/drawing/2014/main" id="{D93DD8A4-9005-4F2B-8174-84694706A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113" y="3997325"/>
            <a:ext cx="51911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4800" b="1">
                <a:solidFill>
                  <a:srgbClr val="D9D9D9"/>
                </a:solidFill>
                <a:ea typeface="Malgun Gothic" panose="020B0503020000020004" pitchFamily="34" charset="-127"/>
                <a:cs typeface="Amazon Ember" panose="020B0603020204020204" pitchFamily="34" charset="0"/>
              </a:rPr>
              <a:t>10 . 0 . </a:t>
            </a:r>
            <a:r>
              <a:rPr lang="en-US" altLang="ko-KR" sz="4800" b="1">
                <a:solidFill>
                  <a:srgbClr val="000000"/>
                </a:solidFill>
                <a:ea typeface="Malgun Gothic" panose="020B0503020000020004" pitchFamily="34" charset="-127"/>
                <a:cs typeface="Amazon Ember" panose="020B0603020204020204" pitchFamily="34" charset="0"/>
              </a:rPr>
              <a:t>255 . 255</a:t>
            </a:r>
          </a:p>
        </p:txBody>
      </p:sp>
      <p:sp>
        <p:nvSpPr>
          <p:cNvPr id="56333" name="Content Placeholder 2">
            <a:extLst>
              <a:ext uri="{FF2B5EF4-FFF2-40B4-BE49-F238E27FC236}">
                <a16:creationId xmlns:a16="http://schemas.microsoft.com/office/drawing/2014/main" id="{550EEE75-DED7-48B4-ABCE-F781B2FF1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73113" y="2406650"/>
            <a:ext cx="3675063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 defTabSz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4488" indent="-341313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25475" indent="-282575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14400" indent="-22225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sz="3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사용 가능한</a:t>
            </a:r>
            <a:br>
              <a:rPr lang="ko-KR" altLang="en-US" sz="3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</a:br>
            <a:r>
              <a:rPr lang="ko-KR" altLang="en-US" sz="3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가장 낮은 </a:t>
            </a:r>
            <a:r>
              <a:rPr lang="en-US" altLang="ko-KR" sz="3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IP</a:t>
            </a:r>
          </a:p>
        </p:txBody>
      </p:sp>
      <p:sp>
        <p:nvSpPr>
          <p:cNvPr id="56334" name="Content Placeholder 2">
            <a:extLst>
              <a:ext uri="{FF2B5EF4-FFF2-40B4-BE49-F238E27FC236}">
                <a16:creationId xmlns:a16="http://schemas.microsoft.com/office/drawing/2014/main" id="{DAF5348D-C48B-4616-8568-A4AD95729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73113" y="4733925"/>
            <a:ext cx="3675063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 defTabSz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4488" indent="-341313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25475" indent="-282575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14400" indent="-22225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sz="3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사용 가능한</a:t>
            </a:r>
            <a:br>
              <a:rPr lang="ko-KR" altLang="en-US" sz="3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</a:br>
            <a:r>
              <a:rPr lang="ko-KR" altLang="en-US" sz="3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가장 높은 </a:t>
            </a:r>
            <a:r>
              <a:rPr lang="en-US" altLang="ko-KR" sz="3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IP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F17F1693-D23C-4648-A61A-945DB0E3D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en-US" altLang="ko-KR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 </a:t>
            </a:r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및 </a:t>
            </a:r>
            <a:r>
              <a:rPr lang="en-US" altLang="ko-KR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IP </a:t>
            </a:r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주소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6DC3-3D6E-4A20-8E92-36BBA7A42C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2225" y="2590800"/>
            <a:ext cx="5287963" cy="2873375"/>
          </a:xfrm>
        </p:spPr>
        <p:txBody>
          <a:bodyPr/>
          <a:lstStyle/>
          <a:p>
            <a:pPr marL="0" indent="0" algn="r" eaLnBrk="1" hangingPunct="1">
              <a:spcBef>
                <a:spcPts val="1013"/>
              </a:spcBef>
              <a:buFont typeface="Arial" panose="020B0604020202020204" pitchFamily="34" charset="0"/>
              <a:buNone/>
            </a:pP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AWS VPC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는 </a:t>
            </a:r>
            <a:r>
              <a:rPr lang="en-US" altLang="ko-KR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/16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과</a:t>
            </a:r>
            <a:r>
              <a:rPr lang="ko-KR" altLang="en-US">
                <a:solidFill>
                  <a:srgbClr val="FF9933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 </a:t>
            </a:r>
            <a:r>
              <a:rPr lang="en-US" altLang="ko-KR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/28 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사이의 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CIDR 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범위를 사용할 수 있습니다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0" indent="0" algn="r" eaLnBrk="1" hangingPunct="1">
              <a:spcBef>
                <a:spcPts val="1013"/>
              </a:spcBef>
            </a:pPr>
            <a:endParaRPr lang="en-US" altLang="ko-KR">
              <a:solidFill>
                <a:srgbClr val="000000"/>
              </a:solidFill>
              <a:latin typeface="Amazon Ember Light" panose="020B0403020204020204" pitchFamily="34" charset="0"/>
              <a:ea typeface="Malgun Gothic Semilight" panose="020B0502040204020203" pitchFamily="34" charset="-128"/>
              <a:cs typeface="Amazon Ember Light" panose="020B0403020204020204" pitchFamily="34" charset="0"/>
            </a:endParaRPr>
          </a:p>
          <a:p>
            <a:pPr marL="0" indent="0" algn="r" eaLnBrk="1" hangingPunct="1">
              <a:spcBef>
                <a:spcPts val="1013"/>
              </a:spcBef>
              <a:buFont typeface="Arial" panose="020B0604020202020204" pitchFamily="34" charset="0"/>
              <a:buNone/>
            </a:pP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CIDR 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범위의 숫자가 </a:t>
            </a:r>
            <a:r>
              <a:rPr lang="ko-KR" altLang="en-US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하나씩</a:t>
            </a:r>
            <a:r>
              <a:rPr lang="ko-KR" altLang="en-US">
                <a:solidFill>
                  <a:srgbClr val="ED7D3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 </a:t>
            </a:r>
            <a:r>
              <a:rPr lang="ko-KR" altLang="en-US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증가할</a:t>
            </a:r>
            <a:r>
              <a:rPr lang="ko-KR" altLang="en-US">
                <a:solidFill>
                  <a:srgbClr val="ED7D3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때마다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총 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IP 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수는 </a:t>
            </a:r>
            <a:r>
              <a:rPr lang="ko-KR" altLang="en-US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절반으로 줄어듭니다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D72F52-0386-4D7B-90C3-419DC8F4CD63}"/>
              </a:ext>
            </a:extLst>
          </p:cNvPr>
          <p:cNvGraphicFramePr>
            <a:graphicFrameLocks noGrp="1"/>
          </p:cNvGraphicFramePr>
          <p:nvPr/>
        </p:nvGraphicFramePr>
        <p:xfrm>
          <a:off x="7383463" y="2049463"/>
          <a:ext cx="3454400" cy="3949704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1043105566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742087892"/>
                    </a:ext>
                  </a:extLst>
                </a:gridCol>
              </a:tblGrid>
              <a:tr h="493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mazon Ember" panose="020B0603020204020204" pitchFamily="34" charset="0"/>
                          <a:ea typeface="굴림" panose="020B0600000101010101" pitchFamily="34" charset="-127"/>
                          <a:cs typeface="Amazon Ember" panose="020B0603020204020204" pitchFamily="34" charset="0"/>
                        </a:rPr>
                        <a:t>CIDR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mazon Ember" panose="020B0603020204020204" pitchFamily="34" charset="0"/>
                          <a:ea typeface="Malgun Gothic" panose="020B0503020000020004" pitchFamily="34" charset="-127"/>
                          <a:cs typeface="Amazon Ember" panose="020B0603020204020204" pitchFamily="34" charset="0"/>
                        </a:rPr>
                        <a:t>총 </a:t>
                      </a:r>
                      <a:r>
                        <a:rPr kumimoji="0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mazon Ember" panose="020B0603020204020204" pitchFamily="34" charset="0"/>
                          <a:ea typeface="Malgun Gothic" panose="020B0503020000020004" pitchFamily="34" charset="-127"/>
                          <a:cs typeface="Amazon Ember" panose="020B0603020204020204" pitchFamily="34" charset="0"/>
                        </a:rPr>
                        <a:t>IP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393675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굴림" panose="020B0600000101010101" pitchFamily="34" charset="-127"/>
                          <a:cs typeface="Amazon Ember" panose="020B0603020204020204" pitchFamily="34" charset="0"/>
                        </a:rPr>
                        <a:t>/16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굴림" panose="020B0600000101010101" pitchFamily="34" charset="-127"/>
                          <a:cs typeface="Amazon Ember" panose="020B0603020204020204" pitchFamily="34" charset="0"/>
                        </a:rPr>
                        <a:t>65,536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175048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굴림" panose="020B0600000101010101" pitchFamily="34" charset="-127"/>
                          <a:cs typeface="Amazon Ember" panose="020B0603020204020204" pitchFamily="34" charset="0"/>
                        </a:rPr>
                        <a:t>/17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굴림" panose="020B0600000101010101" pitchFamily="34" charset="-127"/>
                          <a:cs typeface="Amazon Ember" panose="020B0603020204020204" pitchFamily="34" charset="0"/>
                        </a:rPr>
                        <a:t>32,768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119430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굴림" panose="020B0600000101010101" pitchFamily="34" charset="-127"/>
                          <a:cs typeface="Amazon Ember" panose="020B0603020204020204" pitchFamily="34" charset="0"/>
                        </a:rPr>
                        <a:t>/18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굴림" panose="020B0600000101010101" pitchFamily="34" charset="-127"/>
                          <a:cs typeface="Amazon Ember" panose="020B0603020204020204" pitchFamily="34" charset="0"/>
                        </a:rPr>
                        <a:t>16,384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116002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굴림" panose="020B0600000101010101" pitchFamily="34" charset="-127"/>
                          <a:cs typeface="Amazon Ember" panose="020B0603020204020204" pitchFamily="34" charset="0"/>
                        </a:rPr>
                        <a:t>/19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굴림" panose="020B0600000101010101" pitchFamily="34" charset="-127"/>
                          <a:cs typeface="Amazon Ember" panose="020B0603020204020204" pitchFamily="34" charset="0"/>
                        </a:rPr>
                        <a:t>8,192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61298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굴림" panose="020B0600000101010101" pitchFamily="34" charset="-127"/>
                          <a:cs typeface="Amazon Ember" panose="020B0603020204020204" pitchFamily="34" charset="0"/>
                        </a:rPr>
                        <a:t>/20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굴림" panose="020B0600000101010101" pitchFamily="34" charset="-127"/>
                          <a:cs typeface="Amazon Ember" panose="020B0603020204020204" pitchFamily="34" charset="0"/>
                        </a:rPr>
                        <a:t>4,096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903565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굴림" panose="020B0600000101010101" pitchFamily="34" charset="-127"/>
                          <a:cs typeface="Amazon Ember" panose="020B0603020204020204" pitchFamily="34" charset="0"/>
                        </a:rPr>
                        <a:t>…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굴림" panose="020B0600000101010101" pitchFamily="34" charset="-127"/>
                          <a:cs typeface="Amazon Ember" panose="020B0603020204020204" pitchFamily="34" charset="0"/>
                        </a:rPr>
                        <a:t>…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90890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굴림" panose="020B0600000101010101" pitchFamily="34" charset="-127"/>
                          <a:cs typeface="Amazon Ember" panose="020B0603020204020204" pitchFamily="34" charset="0"/>
                        </a:rPr>
                        <a:t>/28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굴림" panose="020B0600000101010101" pitchFamily="34" charset="-127"/>
                          <a:cs typeface="Amazon Ember" panose="020B0603020204020204" pitchFamily="34" charset="0"/>
                        </a:rPr>
                        <a:t>16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642176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1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51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38555BAB-4E36-411A-BCF3-3FFCF0AE2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ko-KR" altLang="en-US" dirty="0" err="1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서브넷이란</a:t>
            </a:r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 무엇입니까</a:t>
            </a:r>
            <a:r>
              <a:rPr lang="en-US" altLang="ko-KR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?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419FA6A2-5D01-48B9-B02F-2ABF89525A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" y="1439863"/>
            <a:ext cx="11350625" cy="4913312"/>
          </a:xfrm>
        </p:spPr>
        <p:txBody>
          <a:bodyPr/>
          <a:lstStyle/>
          <a:p>
            <a:pPr marL="0" indent="0" algn="just" eaLnBrk="1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ko-KR" altLang="en-US" sz="27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서브넷은 </a:t>
            </a:r>
            <a:r>
              <a:rPr lang="en-US" altLang="ko-KR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CIDR</a:t>
            </a:r>
            <a:r>
              <a:rPr lang="en-US" altLang="ko-KR" sz="27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 Light" panose="020B0403020204020204" pitchFamily="34" charset="0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범위</a:t>
            </a:r>
            <a:r>
              <a:rPr lang="ko-KR" altLang="en-US" sz="27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로 나누어진 네트워크의 </a:t>
            </a:r>
            <a:r>
              <a:rPr lang="ko-KR" altLang="en-US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세그먼트</a:t>
            </a:r>
            <a:r>
              <a:rPr lang="ko-KR" altLang="en-US" sz="2700" dirty="0">
                <a:solidFill>
                  <a:srgbClr val="FF9933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 </a:t>
            </a:r>
            <a:r>
              <a:rPr lang="ko-KR" altLang="en-US" sz="27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또는 </a:t>
            </a:r>
            <a:r>
              <a:rPr lang="ko-KR" altLang="en-US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파티션</a:t>
            </a:r>
            <a:r>
              <a:rPr lang="ko-KR" altLang="en-US" sz="27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을 말합니다</a:t>
            </a:r>
            <a:r>
              <a:rPr lang="en-US" altLang="ko-KR" sz="27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</p:txBody>
      </p:sp>
      <p:sp>
        <p:nvSpPr>
          <p:cNvPr id="60420" name="Title 3">
            <a:extLst>
              <a:ext uri="{FF2B5EF4-FFF2-40B4-BE49-F238E27FC236}">
                <a16:creationId xmlns:a16="http://schemas.microsoft.com/office/drawing/2014/main" id="{3D41DC35-C746-42D3-9E69-CFCE775E4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889000"/>
            <a:ext cx="94488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733" tIns="67733" rIns="67733" bIns="67733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 sz="2400">
              <a:solidFill>
                <a:srgbClr val="000000"/>
              </a:solidFill>
              <a:latin typeface="Amazon Ember Light" panose="020B0403020204020204" pitchFamily="34" charset="0"/>
              <a:ea typeface="Malgun Gothic Semilight" panose="020B0502040204020203" pitchFamily="34" charset="-128"/>
              <a:cs typeface="Arial" panose="020B0604020202020204" pitchFamily="34" charset="0"/>
              <a:sym typeface="Sketch Gothic Bold"/>
            </a:endParaRPr>
          </a:p>
        </p:txBody>
      </p:sp>
      <p:sp>
        <p:nvSpPr>
          <p:cNvPr id="60421" name="TextBox 14">
            <a:extLst>
              <a:ext uri="{FF2B5EF4-FFF2-40B4-BE49-F238E27FC236}">
                <a16:creationId xmlns:a16="http://schemas.microsoft.com/office/drawing/2014/main" id="{0C00FBDA-5078-44F4-B8AA-9C65917E9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2924175"/>
            <a:ext cx="3146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3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예</a:t>
            </a:r>
            <a:r>
              <a:rPr lang="en-US" altLang="ko-KR" sz="3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: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AFF790E-FBD9-4154-B23B-EE98EB4AE4C6}"/>
              </a:ext>
            </a:extLst>
          </p:cNvPr>
          <p:cNvSpPr/>
          <p:nvPr/>
        </p:nvSpPr>
        <p:spPr>
          <a:xfrm>
            <a:off x="4627563" y="2462213"/>
            <a:ext cx="3311525" cy="3294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mazon Ember Light" panose="020B0403020204020204" pitchFamily="34" charset="0"/>
              <a:ea typeface="Malgun Gothic Semilight" panose="020B0502040204020203" pitchFamily="34" charset="-128"/>
              <a:cs typeface="Amazon Ember Medium" panose="020B0603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CCFBF8-A2A9-4866-A00C-1D076AB4C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5022" y="4046538"/>
            <a:ext cx="19166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dirty="0">
                <a:solidFill>
                  <a:srgbClr val="0D0D0D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Medium" panose="020B0603020204030204" pitchFamily="34" charset="0"/>
              </a:rPr>
              <a:t>IP 1,024</a:t>
            </a:r>
            <a:r>
              <a:rPr lang="ko-KR" altLang="en-US" sz="2400" dirty="0">
                <a:solidFill>
                  <a:srgbClr val="0D0D0D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Medium" panose="020B0603020204030204" pitchFamily="34" charset="0"/>
              </a:rPr>
              <a:t>개</a:t>
            </a:r>
          </a:p>
        </p:txBody>
      </p:sp>
      <p:sp>
        <p:nvSpPr>
          <p:cNvPr id="60425" name="TextBox 64">
            <a:extLst>
              <a:ext uri="{FF2B5EF4-FFF2-40B4-BE49-F238E27FC236}">
                <a16:creationId xmlns:a16="http://schemas.microsoft.com/office/drawing/2014/main" id="{2088FBED-DA4C-4BC9-B169-292B80572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3630613"/>
            <a:ext cx="3502025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CIDR /22</a:t>
            </a:r>
            <a:r>
              <a:rPr lang="ko-KR" altLang="en-US" sz="24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" panose="020B0603020204020204" pitchFamily="34" charset="0"/>
              </a:rPr>
              <a:t>인</a:t>
            </a:r>
            <a:r>
              <a:rPr lang="ko-KR" altLang="en-US" sz="2400">
                <a:solidFill>
                  <a:srgbClr val="FF9933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" panose="020B0603020204020204" pitchFamily="34" charset="0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" panose="020B0603020204020204" pitchFamily="34" charset="0"/>
              </a:rPr>
              <a:t>VPC</a:t>
            </a:r>
            <a:r>
              <a:rPr lang="ko-KR" altLang="en-US" sz="24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" panose="020B0603020204020204" pitchFamily="34" charset="0"/>
              </a:rPr>
              <a:t>는 총 </a:t>
            </a:r>
            <a:r>
              <a:rPr lang="en-US" altLang="ko-KR" sz="24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" panose="020B0603020204020204" pitchFamily="34" charset="0"/>
              </a:rPr>
              <a:t>1,024</a:t>
            </a:r>
            <a:r>
              <a:rPr lang="ko-KR" altLang="en-US" sz="24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" panose="020B0603020204020204" pitchFamily="34" charset="0"/>
              </a:rPr>
              <a:t>개의 </a:t>
            </a:r>
            <a:r>
              <a:rPr lang="en-US" altLang="ko-KR" sz="24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" panose="020B0603020204020204" pitchFamily="34" charset="0"/>
              </a:rPr>
              <a:t>IP</a:t>
            </a:r>
            <a:r>
              <a:rPr lang="ko-KR" altLang="en-US" sz="24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" panose="020B0603020204020204" pitchFamily="34" charset="0"/>
              </a:rPr>
              <a:t>를 포함합니다</a:t>
            </a:r>
            <a:r>
              <a:rPr lang="en-US" altLang="ko-KR" sz="24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" panose="020B0603020204020204" pitchFamily="34" charset="0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8C3791-4A7D-4CFD-ADBB-09F61A24C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0013" y="4773613"/>
            <a:ext cx="27559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" panose="020B0603020204020204" pitchFamily="34" charset="0"/>
              </a:rPr>
              <a:t>참고</a:t>
            </a:r>
            <a:r>
              <a:rPr lang="en-US" altLang="ko-KR" sz="1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" panose="020B0603020204020204" pitchFamily="34" charset="0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" panose="020B0603020204020204" pitchFamily="34" charset="0"/>
              </a:rPr>
              <a:t>모든 서브넷에서 처음 </a:t>
            </a:r>
            <a:r>
              <a:rPr lang="en-US" altLang="ko-KR" sz="1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" panose="020B0603020204020204" pitchFamily="34" charset="0"/>
              </a:rPr>
              <a:t>4</a:t>
            </a:r>
            <a:r>
              <a:rPr lang="ko-KR" altLang="en-US" sz="1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" panose="020B0603020204020204" pitchFamily="34" charset="0"/>
              </a:rPr>
              <a:t>개와 마지막 </a:t>
            </a:r>
            <a:r>
              <a:rPr lang="en-US" altLang="ko-KR" sz="1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" panose="020B0603020204020204" pitchFamily="34" charset="0"/>
              </a:rPr>
              <a:t>1</a:t>
            </a:r>
            <a:r>
              <a:rPr lang="ko-KR" altLang="en-US" sz="1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" panose="020B0603020204020204" pitchFamily="34" charset="0"/>
              </a:rPr>
              <a:t>개의 </a:t>
            </a:r>
            <a:r>
              <a:rPr lang="en-US" altLang="ko-KR" sz="1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" panose="020B0603020204020204" pitchFamily="34" charset="0"/>
              </a:rPr>
              <a:t>IP </a:t>
            </a:r>
            <a:r>
              <a:rPr lang="ko-KR" altLang="en-US" sz="1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" panose="020B0603020204020204" pitchFamily="34" charset="0"/>
              </a:rPr>
              <a:t>주소는 </a:t>
            </a:r>
            <a:r>
              <a:rPr lang="en-US" altLang="ko-KR" sz="1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" panose="020B0603020204020204" pitchFamily="34" charset="0"/>
              </a:rPr>
              <a:t>AWS</a:t>
            </a:r>
            <a:r>
              <a:rPr lang="ko-KR" altLang="en-US" sz="1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" panose="020B0603020204020204" pitchFamily="34" charset="0"/>
              </a:rPr>
              <a:t>에서 사용하기 위해 예약되어 있습니다</a:t>
            </a:r>
            <a:r>
              <a:rPr lang="en-US" altLang="ko-KR" sz="1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" panose="020B0603020204020204" pitchFamily="34" charset="0"/>
              </a:rPr>
              <a:t>.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B820717-3B1A-4EF1-B260-E531553AE8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1367023"/>
              </p:ext>
            </p:extLst>
          </p:nvPr>
        </p:nvGraphicFramePr>
        <p:xfrm>
          <a:off x="2501158" y="2000344"/>
          <a:ext cx="7657685" cy="3766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66" grpId="0"/>
      <p:bldGraphic spid="13" grpId="0" uiExpand="1">
        <p:bldSub>
          <a:bldChart bld="category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1D9E4992-11A4-4E99-98AD-ADC6F28F7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ko-KR" altLang="en-US" dirty="0" err="1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서브넷</a:t>
            </a:r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 사용 방법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FFB0DE81-FEBF-49E5-B4E6-5E2A317690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" y="1439863"/>
            <a:ext cx="10515600" cy="766762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ko-KR" altLang="en-US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권장 사항</a:t>
            </a:r>
            <a:r>
              <a:rPr lang="en-US" altLang="ko-KR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:</a:t>
            </a:r>
            <a:r>
              <a:rPr lang="en-US" altLang="ko-KR" sz="2700" b="1">
                <a:solidFill>
                  <a:srgbClr val="FF9933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 </a:t>
            </a:r>
            <a:r>
              <a:rPr lang="ko-KR" altLang="en-US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서브넷을 사용하여 인터넷 접근성을 정의하십시오</a:t>
            </a:r>
            <a:r>
              <a:rPr lang="en-US" altLang="ko-KR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</p:txBody>
      </p:sp>
      <p:sp>
        <p:nvSpPr>
          <p:cNvPr id="62468" name="Rectangle 5">
            <a:extLst>
              <a:ext uri="{FF2B5EF4-FFF2-40B4-BE49-F238E27FC236}">
                <a16:creationId xmlns:a16="http://schemas.microsoft.com/office/drawing/2014/main" id="{C34F6247-C3A9-45F5-A91A-D3996497D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2474913"/>
            <a:ext cx="46355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ko-KR" altLang="en-US" sz="2600" b="1">
                <a:solidFill>
                  <a:srgbClr val="474746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" panose="020B0603020204020204" pitchFamily="34" charset="0"/>
              </a:rPr>
              <a:t>퍼블릭 서브넷</a:t>
            </a:r>
          </a:p>
          <a:p>
            <a:pPr lvl="1" eaLnBrk="1" hangingPunct="1">
              <a:spcBef>
                <a:spcPts val="1013"/>
              </a:spcBef>
              <a:buClr>
                <a:srgbClr val="181717"/>
              </a:buClr>
              <a:buSzPct val="125000"/>
              <a:buFontTx/>
              <a:buBlip>
                <a:blip r:embed="rId4"/>
              </a:buBlip>
            </a:pPr>
            <a:r>
              <a:rPr lang="ko-KR" altLang="en-US" sz="26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퍼블릭 인터넷에 대한 인바운드</a:t>
            </a:r>
            <a:r>
              <a:rPr lang="en-US" altLang="ko-KR" sz="26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/</a:t>
            </a:r>
            <a:r>
              <a:rPr lang="ko-KR" altLang="en-US" sz="26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아웃바운드 액세스를 지원하도록 </a:t>
            </a:r>
            <a:r>
              <a:rPr lang="ko-KR" altLang="en-US" sz="2600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인터넷 게이트웨이</a:t>
            </a:r>
            <a:r>
              <a:rPr lang="ko-KR" altLang="en-US" sz="26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에 대한 라우팅 테이블 항목을 포함합니다</a:t>
            </a:r>
            <a:r>
              <a:rPr lang="en-US" altLang="ko-KR" sz="26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</p:txBody>
      </p:sp>
      <p:sp>
        <p:nvSpPr>
          <p:cNvPr id="62469" name="Rectangle 6">
            <a:extLst>
              <a:ext uri="{FF2B5EF4-FFF2-40B4-BE49-F238E27FC236}">
                <a16:creationId xmlns:a16="http://schemas.microsoft.com/office/drawing/2014/main" id="{229AA360-71C8-4821-A0B1-16E7FC398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5" y="2462213"/>
            <a:ext cx="6096000" cy="410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ko-KR" altLang="en-US" sz="2600" b="1" dirty="0">
                <a:solidFill>
                  <a:srgbClr val="474746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" panose="020B0603020204020204" pitchFamily="34" charset="0"/>
              </a:rPr>
              <a:t>프라이빗 서브넷</a:t>
            </a:r>
          </a:p>
          <a:p>
            <a:pPr lvl="1" eaLnBrk="1" hangingPunct="1">
              <a:spcBef>
                <a:spcPts val="1013"/>
              </a:spcBef>
              <a:buClr>
                <a:srgbClr val="181717"/>
              </a:buClr>
              <a:buSzPct val="125000"/>
              <a:buFontTx/>
              <a:buBlip>
                <a:blip r:embed="rId4"/>
              </a:buBlip>
            </a:pP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인터넷 게이트웨이에 대한 라우팅 테이블 항목이 없으며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, 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퍼블릭 인터넷에서 </a:t>
            </a:r>
            <a:r>
              <a:rPr lang="ko-KR" altLang="en-US" sz="26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직접 액세스할 수 없습니다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lvl="1" eaLnBrk="1" hangingPunct="1">
              <a:lnSpc>
                <a:spcPct val="100000"/>
              </a:lnSpc>
              <a:spcBef>
                <a:spcPct val="20000"/>
              </a:spcBef>
              <a:buClr>
                <a:srgbClr val="181717"/>
              </a:buClr>
              <a:buSzPct val="125000"/>
              <a:buFont typeface="Arial" panose="020B0604020202020204" pitchFamily="34" charset="0"/>
              <a:buBlip>
                <a:blip r:embed="rId4"/>
              </a:buBlip>
            </a:pPr>
            <a:endParaRPr lang="en-US" altLang="ko-KR" sz="2600" dirty="0">
              <a:solidFill>
                <a:srgbClr val="000000"/>
              </a:solidFill>
              <a:latin typeface="Amazon Ember Light" panose="020B0403020204020204" pitchFamily="34" charset="0"/>
              <a:ea typeface="Malgun Gothic Semilight" panose="020B0502040204020203" pitchFamily="34" charset="-128"/>
              <a:cs typeface="Amazon Ember Light" panose="020B0403020204020204" pitchFamily="34" charset="0"/>
            </a:endParaRPr>
          </a:p>
          <a:p>
            <a:pPr lvl="1" eaLnBrk="1" hangingPunct="1">
              <a:spcBef>
                <a:spcPts val="1013"/>
              </a:spcBef>
              <a:buClr>
                <a:srgbClr val="181717"/>
              </a:buClr>
              <a:buSzPct val="125000"/>
              <a:buFontTx/>
              <a:buBlip>
                <a:blip r:embed="rId4"/>
              </a:buBlip>
            </a:pPr>
            <a:r>
              <a:rPr lang="ko-KR" altLang="en-US" sz="2600" dirty="0">
                <a:solidFill>
                  <a:srgbClr val="00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일반적으로</a:t>
            </a:r>
            <a:r>
              <a:rPr lang="en-US" sz="2600" dirty="0">
                <a:latin typeface="Malgun Gothic Semilight" panose="020B0502040204020203" pitchFamily="34" charset="-128"/>
                <a:ea typeface="Malgun Gothic Semilight" panose="020B0502040204020203" pitchFamily="34" charset="-128"/>
              </a:rPr>
              <a:t> '</a:t>
            </a:r>
            <a:r>
              <a:rPr lang="ko-KR" altLang="en-US" sz="2600" dirty="0">
                <a:solidFill>
                  <a:srgbClr val="00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점프 박스</a:t>
            </a:r>
            <a:r>
              <a:rPr lang="en-US" sz="2600" dirty="0">
                <a:latin typeface="Malgun Gothic Semilight" panose="020B0502040204020203" pitchFamily="34" charset="-128"/>
                <a:ea typeface="Malgun Gothic Semilight" panose="020B0502040204020203" pitchFamily="34" charset="-128"/>
              </a:rPr>
              <a:t>' 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(NAT/</a:t>
            </a:r>
            <a:b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</a:b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프록시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/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배스천 호스트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)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를 사용하여 제한된 </a:t>
            </a:r>
            <a:r>
              <a:rPr lang="ko-KR" altLang="en-US" sz="26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아웃바운드 전용 </a:t>
            </a:r>
            <a:br>
              <a:rPr lang="es-AR" altLang="ko-KR" sz="26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</a:b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퍼블릭 인터넷 액세스를 지원합니다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14784DBE-10F1-40B5-A0D4-25AFCD56A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305593"/>
            <a:ext cx="11115675" cy="779463"/>
          </a:xfrm>
        </p:spPr>
        <p:txBody>
          <a:bodyPr/>
          <a:lstStyle/>
          <a:p>
            <a:pPr eaLnBrk="1" hangingPunct="1"/>
            <a:r>
              <a:rPr lang="ko-KR" altLang="en-US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서브넷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8DB25D47-A719-47B3-9ABB-E497BA4C06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55700" y="2444750"/>
            <a:ext cx="4122738" cy="2917825"/>
          </a:xfrm>
        </p:spPr>
        <p:txBody>
          <a:bodyPr/>
          <a:lstStyle/>
          <a:p>
            <a:pPr marL="0" indent="0" eaLnBrk="1" hangingPunct="1">
              <a:spcBef>
                <a:spcPts val="1013"/>
              </a:spcBef>
              <a:buFont typeface="Arial" panose="020B0604020202020204" pitchFamily="34" charset="0"/>
              <a:buNone/>
            </a:pPr>
            <a:r>
              <a:rPr lang="ko-KR" altLang="en-US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권장 사항</a:t>
            </a:r>
            <a:r>
              <a:rPr lang="en-US" altLang="ko-KR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 Light" panose="020B0403020204020204" pitchFamily="34" charset="0"/>
              </a:rPr>
              <a:t>:</a:t>
            </a:r>
          </a:p>
          <a:p>
            <a:pPr marL="0" indent="0" eaLnBrk="1" hangingPunct="1">
              <a:lnSpc>
                <a:spcPct val="100000"/>
              </a:lnSpc>
              <a:spcBef>
                <a:spcPts val="1813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가용 영역당 </a:t>
            </a:r>
            <a:br>
              <a:rPr lang="ko-KR" altLang="en-US">
                <a:solidFill>
                  <a:srgbClr val="0070C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</a:br>
            <a:r>
              <a:rPr lang="en-US" altLang="ko-KR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1</a:t>
            </a:r>
            <a:r>
              <a:rPr lang="ko-KR" altLang="en-US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개의 퍼블릭 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및 </a:t>
            </a:r>
            <a:br>
              <a:rPr lang="ko-KR" altLang="en-US">
                <a:solidFill>
                  <a:srgbClr val="0070C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</a:br>
            <a:r>
              <a:rPr lang="en-US" altLang="ko-KR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1</a:t>
            </a:r>
            <a:r>
              <a:rPr lang="ko-KR" altLang="en-US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개의 프라이빗 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서브넷으로 시작합니다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 </a:t>
            </a:r>
          </a:p>
        </p:txBody>
      </p:sp>
      <p:grpSp>
        <p:nvGrpSpPr>
          <p:cNvPr id="64516" name="Group 3">
            <a:extLst>
              <a:ext uri="{FF2B5EF4-FFF2-40B4-BE49-F238E27FC236}">
                <a16:creationId xmlns:a16="http://schemas.microsoft.com/office/drawing/2014/main" id="{62A4FC00-E61D-4276-8519-644F744CE6EC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1325563"/>
            <a:ext cx="6351588" cy="5143500"/>
            <a:chOff x="3621504" y="196189"/>
            <a:chExt cx="5996680" cy="440368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A3D6474-658B-431D-86EC-B50CF4E5B9E0}"/>
                </a:ext>
              </a:extLst>
            </p:cNvPr>
            <p:cNvSpPr/>
            <p:nvPr/>
          </p:nvSpPr>
          <p:spPr>
            <a:xfrm>
              <a:off x="4382892" y="470739"/>
              <a:ext cx="4442429" cy="3866811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defTabSz="4572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altLang="ko-KR" sz="2400">
                <a:latin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B96C1906-0668-40CE-AFFD-DC0832BAD823}"/>
                </a:ext>
              </a:extLst>
            </p:cNvPr>
            <p:cNvSpPr/>
            <p:nvPr/>
          </p:nvSpPr>
          <p:spPr>
            <a:xfrm>
              <a:off x="4639186" y="681409"/>
              <a:ext cx="1870496" cy="391846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defTabSz="4572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altLang="ko-KR" sz="2400">
                <a:latin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4519" name="TextBox 32">
              <a:extLst>
                <a:ext uri="{FF2B5EF4-FFF2-40B4-BE49-F238E27FC236}">
                  <a16:creationId xmlns:a16="http://schemas.microsoft.com/office/drawing/2014/main" id="{E0D7F3A7-E120-4AA5-920D-2458AA46A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1504" y="4345546"/>
              <a:ext cx="3818699" cy="237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858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ko-KR" altLang="en-US" sz="1200" b="1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가용 영역 </a:t>
              </a:r>
              <a:r>
                <a:rPr lang="en-US" altLang="ko-KR" sz="1200" b="1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A</a:t>
              </a:r>
            </a:p>
          </p:txBody>
        </p:sp>
        <p:grpSp>
          <p:nvGrpSpPr>
            <p:cNvPr id="64520" name="Group 16">
              <a:extLst>
                <a:ext uri="{FF2B5EF4-FFF2-40B4-BE49-F238E27FC236}">
                  <a16:creationId xmlns:a16="http://schemas.microsoft.com/office/drawing/2014/main" id="{3F736F2A-1EF8-4CFC-8B4F-1648E0A0F6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8853" y="815878"/>
              <a:ext cx="1524000" cy="1498841"/>
              <a:chOff x="4629150" y="2824163"/>
              <a:chExt cx="1752600" cy="1740610"/>
            </a:xfrm>
          </p:grpSpPr>
          <p:sp>
            <p:nvSpPr>
              <p:cNvPr id="37" name="Rounded Rectangle 17">
                <a:extLst>
                  <a:ext uri="{FF2B5EF4-FFF2-40B4-BE49-F238E27FC236}">
                    <a16:creationId xmlns:a16="http://schemas.microsoft.com/office/drawing/2014/main" id="{A36FB1EE-282C-4FB3-993B-7EBD52D23CC0}"/>
                  </a:ext>
                </a:extLst>
              </p:cNvPr>
              <p:cNvSpPr/>
              <p:nvPr/>
            </p:nvSpPr>
            <p:spPr>
              <a:xfrm>
                <a:off x="4629987" y="2824265"/>
                <a:ext cx="1751192" cy="1734659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72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ko-KR" sz="2400">
                  <a:latin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4537" name="TextBox 18">
                <a:extLst>
                  <a:ext uri="{FF2B5EF4-FFF2-40B4-BE49-F238E27FC236}">
                    <a16:creationId xmlns:a16="http://schemas.microsoft.com/office/drawing/2014/main" id="{2F8EA0E3-89B4-40B4-8EFA-25CD1EFFE9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8234" y="4249559"/>
                <a:ext cx="1554700" cy="315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4572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6858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ko-KR" altLang="en-US" sz="1400">
                    <a:solidFill>
                      <a:srgbClr val="000000"/>
                    </a:solidFill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퍼블릭 서브넷</a:t>
                </a:r>
              </a:p>
            </p:txBody>
          </p:sp>
        </p:grpSp>
        <p:grpSp>
          <p:nvGrpSpPr>
            <p:cNvPr id="64521" name="Group 22">
              <a:extLst>
                <a:ext uri="{FF2B5EF4-FFF2-40B4-BE49-F238E27FC236}">
                  <a16:creationId xmlns:a16="http://schemas.microsoft.com/office/drawing/2014/main" id="{5C0BD10D-67F7-47DC-82F5-8D906C6663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6092" y="2675298"/>
              <a:ext cx="1536264" cy="1492358"/>
              <a:chOff x="4629199" y="2824335"/>
              <a:chExt cx="1766704" cy="1733081"/>
            </a:xfrm>
          </p:grpSpPr>
          <p:sp>
            <p:nvSpPr>
              <p:cNvPr id="33" name="Rounded Rectangle 23">
                <a:extLst>
                  <a:ext uri="{FF2B5EF4-FFF2-40B4-BE49-F238E27FC236}">
                    <a16:creationId xmlns:a16="http://schemas.microsoft.com/office/drawing/2014/main" id="{B1700590-D3BC-4424-A9A5-AFF79EFA9CD2}"/>
                  </a:ext>
                </a:extLst>
              </p:cNvPr>
              <p:cNvSpPr/>
              <p:nvPr/>
            </p:nvSpPr>
            <p:spPr>
              <a:xfrm>
                <a:off x="4629199" y="2824335"/>
                <a:ext cx="1752916" cy="1733081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72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ko-KR" sz="2400">
                  <a:latin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4535" name="TextBox 37">
                <a:extLst>
                  <a:ext uri="{FF2B5EF4-FFF2-40B4-BE49-F238E27FC236}">
                    <a16:creationId xmlns:a16="http://schemas.microsoft.com/office/drawing/2014/main" id="{FACE4F46-B9E9-4E26-B536-5AEC47C284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4713" y="4213325"/>
                <a:ext cx="1751190" cy="306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4572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6858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ko-KR" altLang="en-US" sz="1400">
                    <a:solidFill>
                      <a:srgbClr val="000000"/>
                    </a:solidFill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프라이빗 서브넷</a:t>
                </a:r>
              </a:p>
            </p:txBody>
          </p:sp>
        </p:grpSp>
        <p:pic>
          <p:nvPicPr>
            <p:cNvPr id="64522" name="Picture 55">
              <a:extLst>
                <a:ext uri="{FF2B5EF4-FFF2-40B4-BE49-F238E27FC236}">
                  <a16:creationId xmlns:a16="http://schemas.microsoft.com/office/drawing/2014/main" id="{A112ABD0-03C4-4ACD-ACA2-41B48C452E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3650" y="2516682"/>
              <a:ext cx="2159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523" name="TextBox 37">
              <a:extLst>
                <a:ext uri="{FF2B5EF4-FFF2-40B4-BE49-F238E27FC236}">
                  <a16:creationId xmlns:a16="http://schemas.microsoft.com/office/drawing/2014/main" id="{CB6EBD37-6157-40A9-A137-BBFCB6292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9549" y="237512"/>
              <a:ext cx="3865628" cy="289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858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ko-KR" sz="1600" b="1">
                  <a:solidFill>
                    <a:srgbClr val="000000"/>
                  </a:solidFill>
                  <a:latin typeface="Amazon Ember" panose="020B0603020204020204" pitchFamily="34" charset="0"/>
                  <a:cs typeface="Amazon Ember" panose="020B0603020204020204" pitchFamily="34" charset="0"/>
                </a:rPr>
                <a:t>10.0.0.0/21   (10.0.0.0-10.0.7.255)</a:t>
              </a:r>
            </a:p>
          </p:txBody>
        </p:sp>
        <p:pic>
          <p:nvPicPr>
            <p:cNvPr id="64524" name="Picture 28">
              <a:extLst>
                <a:ext uri="{FF2B5EF4-FFF2-40B4-BE49-F238E27FC236}">
                  <a16:creationId xmlns:a16="http://schemas.microsoft.com/office/drawing/2014/main" id="{41EB91A3-ACDC-42ED-88F6-902BC1DED5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2118" y="196189"/>
              <a:ext cx="658832" cy="430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71DBC678-2E2E-4DBE-8FDC-67E8BDCFEB4C}"/>
                </a:ext>
              </a:extLst>
            </p:cNvPr>
            <p:cNvSpPr/>
            <p:nvPr/>
          </p:nvSpPr>
          <p:spPr>
            <a:xfrm>
              <a:off x="6704526" y="681409"/>
              <a:ext cx="1924453" cy="390622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defTabSz="4572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en-US" altLang="ko-KR" sz="2400">
                <a:latin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4526" name="TextBox 32">
              <a:extLst>
                <a:ext uri="{FF2B5EF4-FFF2-40B4-BE49-F238E27FC236}">
                  <a16:creationId xmlns:a16="http://schemas.microsoft.com/office/drawing/2014/main" id="{E1C94130-5F05-4752-A8BA-D458F02D7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9485" y="4333631"/>
              <a:ext cx="3818699" cy="237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858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ko-KR" altLang="en-US" sz="1200" b="1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가용 영역 </a:t>
              </a:r>
              <a:r>
                <a:rPr lang="en-US" altLang="ko-KR" sz="1200" b="1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B</a:t>
              </a:r>
            </a:p>
          </p:txBody>
        </p:sp>
        <p:grpSp>
          <p:nvGrpSpPr>
            <p:cNvPr id="64527" name="Group 16">
              <a:extLst>
                <a:ext uri="{FF2B5EF4-FFF2-40B4-BE49-F238E27FC236}">
                  <a16:creationId xmlns:a16="http://schemas.microsoft.com/office/drawing/2014/main" id="{C179BA05-76A7-4D7B-A746-4A1F2558C0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46834" y="803964"/>
              <a:ext cx="1524000" cy="1498409"/>
              <a:chOff x="4629150" y="2824163"/>
              <a:chExt cx="1752600" cy="1740108"/>
            </a:xfrm>
          </p:grpSpPr>
          <p:sp>
            <p:nvSpPr>
              <p:cNvPr id="52" name="Rounded Rectangle 17">
                <a:extLst>
                  <a:ext uri="{FF2B5EF4-FFF2-40B4-BE49-F238E27FC236}">
                    <a16:creationId xmlns:a16="http://schemas.microsoft.com/office/drawing/2014/main" id="{EF15A152-1DFC-4E8A-83DE-604C0B36D407}"/>
                  </a:ext>
                </a:extLst>
              </p:cNvPr>
              <p:cNvSpPr/>
              <p:nvPr/>
            </p:nvSpPr>
            <p:spPr>
              <a:xfrm>
                <a:off x="4629721" y="2823896"/>
                <a:ext cx="1751192" cy="173466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72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ko-KR" sz="2400">
                  <a:latin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4533" name="TextBox 18">
                <a:extLst>
                  <a:ext uri="{FF2B5EF4-FFF2-40B4-BE49-F238E27FC236}">
                    <a16:creationId xmlns:a16="http://schemas.microsoft.com/office/drawing/2014/main" id="{4AA2732B-A51E-489E-8A43-52771BB611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2439" y="4249190"/>
                <a:ext cx="1552977" cy="315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4572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6858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ko-KR" altLang="en-US" sz="1400">
                    <a:solidFill>
                      <a:srgbClr val="000000"/>
                    </a:solidFill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퍼블릭 서브넷</a:t>
                </a:r>
              </a:p>
            </p:txBody>
          </p:sp>
        </p:grpSp>
        <p:grpSp>
          <p:nvGrpSpPr>
            <p:cNvPr id="64528" name="Group 22">
              <a:extLst>
                <a:ext uri="{FF2B5EF4-FFF2-40B4-BE49-F238E27FC236}">
                  <a16:creationId xmlns:a16="http://schemas.microsoft.com/office/drawing/2014/main" id="{61B98149-1914-4339-AA9D-F7E4D9692B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3841" y="2663064"/>
              <a:ext cx="1536265" cy="1492358"/>
              <a:chOff x="4628932" y="2823965"/>
              <a:chExt cx="1766705" cy="1733081"/>
            </a:xfrm>
          </p:grpSpPr>
          <p:sp>
            <p:nvSpPr>
              <p:cNvPr id="59" name="Rounded Rectangle 23">
                <a:extLst>
                  <a:ext uri="{FF2B5EF4-FFF2-40B4-BE49-F238E27FC236}">
                    <a16:creationId xmlns:a16="http://schemas.microsoft.com/office/drawing/2014/main" id="{2721BA00-466D-43FA-B783-84E15662EB1D}"/>
                  </a:ext>
                </a:extLst>
              </p:cNvPr>
              <p:cNvSpPr/>
              <p:nvPr/>
            </p:nvSpPr>
            <p:spPr>
              <a:xfrm>
                <a:off x="4628932" y="2823966"/>
                <a:ext cx="1752917" cy="1733081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72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ko-KR" sz="2400">
                  <a:latin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64531" name="TextBox 37">
                <a:extLst>
                  <a:ext uri="{FF2B5EF4-FFF2-40B4-BE49-F238E27FC236}">
                    <a16:creationId xmlns:a16="http://schemas.microsoft.com/office/drawing/2014/main" id="{0D9D0B95-5A67-4A6E-9E44-0D983BCDC3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4445" y="4212955"/>
                <a:ext cx="1751192" cy="306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4572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6858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ko-KR" altLang="en-US" sz="1400">
                    <a:solidFill>
                      <a:srgbClr val="000000"/>
                    </a:solidFill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프라이빗 서브넷</a:t>
                </a:r>
              </a:p>
            </p:txBody>
          </p:sp>
        </p:grpSp>
        <p:pic>
          <p:nvPicPr>
            <p:cNvPr id="64529" name="Picture 60">
              <a:extLst>
                <a:ext uri="{FF2B5EF4-FFF2-40B4-BE49-F238E27FC236}">
                  <a16:creationId xmlns:a16="http://schemas.microsoft.com/office/drawing/2014/main" id="{0AA49F82-4E73-49AE-8DA0-2656318859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1631" y="2504767"/>
              <a:ext cx="2159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2663EB53-504C-448D-8C8E-42953F0EC0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319880"/>
            <a:ext cx="11115675" cy="779463"/>
          </a:xfrm>
        </p:spPr>
        <p:txBody>
          <a:bodyPr/>
          <a:lstStyle/>
          <a:p>
            <a:pPr eaLnBrk="1" hangingPunct="1"/>
            <a:r>
              <a:rPr lang="ko-KR" altLang="en-US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서브넷</a:t>
            </a:r>
          </a:p>
        </p:txBody>
      </p:sp>
      <p:grpSp>
        <p:nvGrpSpPr>
          <p:cNvPr id="66563" name="Group 27">
            <a:extLst>
              <a:ext uri="{FF2B5EF4-FFF2-40B4-BE49-F238E27FC236}">
                <a16:creationId xmlns:a16="http://schemas.microsoft.com/office/drawing/2014/main" id="{5ADD9D29-174C-4E0F-8865-998BD2768641}"/>
              </a:ext>
            </a:extLst>
          </p:cNvPr>
          <p:cNvGrpSpPr>
            <a:grpSpLocks/>
          </p:cNvGrpSpPr>
          <p:nvPr/>
        </p:nvGrpSpPr>
        <p:grpSpPr bwMode="auto">
          <a:xfrm>
            <a:off x="5516563" y="1325563"/>
            <a:ext cx="6354762" cy="5129212"/>
            <a:chOff x="3621504" y="196189"/>
            <a:chExt cx="5996680" cy="4403680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10B8F85D-C644-44D0-80C1-6E03204AD30A}"/>
                </a:ext>
              </a:extLst>
            </p:cNvPr>
            <p:cNvSpPr/>
            <p:nvPr/>
          </p:nvSpPr>
          <p:spPr>
            <a:xfrm>
              <a:off x="4382512" y="470141"/>
              <a:ext cx="4443206" cy="386668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" panose="020B0603020204020204" pitchFamily="34" charset="0"/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3AE0E2CB-C404-489B-9165-3DABF288AB98}"/>
                </a:ext>
              </a:extLst>
            </p:cNvPr>
            <p:cNvSpPr/>
            <p:nvPr/>
          </p:nvSpPr>
          <p:spPr>
            <a:xfrm>
              <a:off x="4638677" y="681398"/>
              <a:ext cx="1871061" cy="3918471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" panose="020B0603020204020204" pitchFamily="34" charset="0"/>
              </a:endParaRPr>
            </a:p>
          </p:txBody>
        </p:sp>
        <p:sp>
          <p:nvSpPr>
            <p:cNvPr id="66567" name="TextBox 32">
              <a:extLst>
                <a:ext uri="{FF2B5EF4-FFF2-40B4-BE49-F238E27FC236}">
                  <a16:creationId xmlns:a16="http://schemas.microsoft.com/office/drawing/2014/main" id="{40A69E4C-7C0D-42E5-AD62-B3A03F73F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1504" y="4345546"/>
              <a:ext cx="3818699" cy="237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858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ko-KR" altLang="en-US" sz="1200" b="1">
                  <a:solidFill>
                    <a:srgbClr val="F7981F"/>
                  </a:solidFill>
                  <a:latin typeface="Amazon Ember Light" panose="020B0403020204020204" pitchFamily="34" charset="0"/>
                  <a:ea typeface="Malgun Gothic Semilight" panose="020B0502040204020203" pitchFamily="34" charset="-128"/>
                  <a:cs typeface="Amazon Ember" panose="020B0603020204020204" pitchFamily="34" charset="0"/>
                </a:rPr>
                <a:t>가용 영역 </a:t>
              </a:r>
              <a:r>
                <a:rPr lang="en-US" altLang="ko-KR" sz="1200" b="1">
                  <a:solidFill>
                    <a:srgbClr val="F7981F"/>
                  </a:solidFill>
                  <a:latin typeface="Amazon Ember Light" panose="020B0403020204020204" pitchFamily="34" charset="0"/>
                  <a:ea typeface="Malgun Gothic Semilight" panose="020B0502040204020203" pitchFamily="34" charset="-128"/>
                  <a:cs typeface="Amazon Ember" panose="020B0603020204020204" pitchFamily="34" charset="0"/>
                </a:rPr>
                <a:t>A</a:t>
              </a:r>
            </a:p>
          </p:txBody>
        </p:sp>
        <p:grpSp>
          <p:nvGrpSpPr>
            <p:cNvPr id="66568" name="Group 16">
              <a:extLst>
                <a:ext uri="{FF2B5EF4-FFF2-40B4-BE49-F238E27FC236}">
                  <a16:creationId xmlns:a16="http://schemas.microsoft.com/office/drawing/2014/main" id="{2E08061A-D558-47F0-8439-6AD83180C5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9008" y="816330"/>
              <a:ext cx="1523513" cy="1505494"/>
              <a:chOff x="4629328" y="2824687"/>
              <a:chExt cx="1752040" cy="1748336"/>
            </a:xfrm>
          </p:grpSpPr>
          <p:sp>
            <p:nvSpPr>
              <p:cNvPr id="67" name="Rounded Rectangle 17">
                <a:extLst>
                  <a:ext uri="{FF2B5EF4-FFF2-40B4-BE49-F238E27FC236}">
                    <a16:creationId xmlns:a16="http://schemas.microsoft.com/office/drawing/2014/main" id="{70DA7EFD-C203-4CEF-ACB1-62D364C68011}"/>
                  </a:ext>
                </a:extLst>
              </p:cNvPr>
              <p:cNvSpPr/>
              <p:nvPr/>
            </p:nvSpPr>
            <p:spPr>
              <a:xfrm>
                <a:off x="4629328" y="2824686"/>
                <a:ext cx="1752040" cy="1733161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tx1"/>
                  </a:solidFill>
                  <a:latin typeface="Amazon Ember Light" panose="020B0403020204020204" pitchFamily="34" charset="0"/>
                  <a:ea typeface="Malgun Gothic Semilight" panose="020B0502040204020203" pitchFamily="34" charset="-128"/>
                  <a:cs typeface="Amazon Ember" panose="020B0603020204020204" pitchFamily="34" charset="0"/>
                </a:endParaRPr>
              </a:p>
            </p:txBody>
          </p:sp>
          <p:sp>
            <p:nvSpPr>
              <p:cNvPr id="66585" name="TextBox 18">
                <a:extLst>
                  <a:ext uri="{FF2B5EF4-FFF2-40B4-BE49-F238E27FC236}">
                    <a16:creationId xmlns:a16="http://schemas.microsoft.com/office/drawing/2014/main" id="{BF8C51AB-53FC-4428-9F5F-0D0B0047E5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7524" y="4051354"/>
                <a:ext cx="1555647" cy="521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4572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6858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ko-KR" sz="1400" b="1">
                    <a:solidFill>
                      <a:srgbClr val="000000"/>
                    </a:solidFill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10.0.0.0/24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ko-KR" altLang="en-US" sz="1400">
                    <a:solidFill>
                      <a:srgbClr val="000000"/>
                    </a:solidFill>
                    <a:latin typeface="Amazon Ember Light" panose="020B0403020204020204" pitchFamily="34" charset="0"/>
                    <a:ea typeface="Malgun Gothic Semilight" panose="020B0502040204020203" pitchFamily="34" charset="-128"/>
                    <a:cs typeface="Amazon Ember" panose="020B0603020204020204" pitchFamily="34" charset="0"/>
                  </a:rPr>
                  <a:t>퍼블릭 서브넷</a:t>
                </a:r>
              </a:p>
            </p:txBody>
          </p:sp>
        </p:grpSp>
        <p:grpSp>
          <p:nvGrpSpPr>
            <p:cNvPr id="66569" name="Group 22">
              <a:extLst>
                <a:ext uri="{FF2B5EF4-FFF2-40B4-BE49-F238E27FC236}">
                  <a16:creationId xmlns:a16="http://schemas.microsoft.com/office/drawing/2014/main" id="{0DE2C53C-E8F2-4C3E-8B30-08BC4F0551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5524" y="2675388"/>
              <a:ext cx="1536997" cy="1493789"/>
              <a:chOff x="4628546" y="2824440"/>
              <a:chExt cx="1767547" cy="1734743"/>
            </a:xfrm>
          </p:grpSpPr>
          <p:sp>
            <p:nvSpPr>
              <p:cNvPr id="65" name="Rounded Rectangle 23">
                <a:extLst>
                  <a:ext uri="{FF2B5EF4-FFF2-40B4-BE49-F238E27FC236}">
                    <a16:creationId xmlns:a16="http://schemas.microsoft.com/office/drawing/2014/main" id="{824F356A-4689-4BC1-AB3A-8F0A149AD4A4}"/>
                  </a:ext>
                </a:extLst>
              </p:cNvPr>
              <p:cNvSpPr/>
              <p:nvPr/>
            </p:nvSpPr>
            <p:spPr>
              <a:xfrm>
                <a:off x="4628547" y="2824440"/>
                <a:ext cx="1753764" cy="1734744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tx1"/>
                  </a:solidFill>
                  <a:latin typeface="Amazon Ember Light" panose="020B0403020204020204" pitchFamily="34" charset="0"/>
                  <a:ea typeface="Malgun Gothic Semilight" panose="020B0502040204020203" pitchFamily="34" charset="-128"/>
                  <a:cs typeface="Amazon Ember" panose="020B0603020204020204" pitchFamily="34" charset="0"/>
                </a:endParaRPr>
              </a:p>
            </p:txBody>
          </p:sp>
          <p:sp>
            <p:nvSpPr>
              <p:cNvPr id="66583" name="TextBox 37">
                <a:extLst>
                  <a:ext uri="{FF2B5EF4-FFF2-40B4-BE49-F238E27FC236}">
                    <a16:creationId xmlns:a16="http://schemas.microsoft.com/office/drawing/2014/main" id="{964CBC4F-0E46-408E-A4D7-2661A11CA8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4048" y="4030530"/>
                <a:ext cx="1752045" cy="521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4572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6858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ko-KR" sz="1400" b="1">
                    <a:solidFill>
                      <a:srgbClr val="000000"/>
                    </a:solidFill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10.0.2.0/23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ko-KR" altLang="en-US" sz="1400">
                    <a:solidFill>
                      <a:srgbClr val="000000"/>
                    </a:solidFill>
                    <a:latin typeface="Amazon Ember Light" panose="020B0403020204020204" pitchFamily="34" charset="0"/>
                    <a:ea typeface="Malgun Gothic Semilight" panose="020B0502040204020203" pitchFamily="34" charset="-128"/>
                    <a:cs typeface="Amazon Ember" panose="020B0603020204020204" pitchFamily="34" charset="0"/>
                  </a:rPr>
                  <a:t>프라이빗 서브넷</a:t>
                </a:r>
              </a:p>
            </p:txBody>
          </p:sp>
        </p:grpSp>
        <p:pic>
          <p:nvPicPr>
            <p:cNvPr id="66570" name="Picture 41">
              <a:extLst>
                <a:ext uri="{FF2B5EF4-FFF2-40B4-BE49-F238E27FC236}">
                  <a16:creationId xmlns:a16="http://schemas.microsoft.com/office/drawing/2014/main" id="{A5B095E1-AB83-4CCE-807B-D453FDE5D9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3650" y="2516682"/>
              <a:ext cx="2159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71" name="TextBox 37">
              <a:extLst>
                <a:ext uri="{FF2B5EF4-FFF2-40B4-BE49-F238E27FC236}">
                  <a16:creationId xmlns:a16="http://schemas.microsoft.com/office/drawing/2014/main" id="{155F17BF-0250-4B82-AD45-610459370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9550" y="237512"/>
              <a:ext cx="3358481" cy="290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858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ko-KR" sz="1600" b="1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10.0.0.0/21   (10.0.0.0-10.0.7.255)</a:t>
              </a:r>
            </a:p>
          </p:txBody>
        </p:sp>
        <p:pic>
          <p:nvPicPr>
            <p:cNvPr id="66572" name="Picture 44">
              <a:extLst>
                <a:ext uri="{FF2B5EF4-FFF2-40B4-BE49-F238E27FC236}">
                  <a16:creationId xmlns:a16="http://schemas.microsoft.com/office/drawing/2014/main" id="{2BEE7088-C7FE-49F5-AEB9-FC28C4A45F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2118" y="196189"/>
              <a:ext cx="658832" cy="430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FB8F60BF-CC85-45AA-B1C3-AFBD95AD5F67}"/>
                </a:ext>
              </a:extLst>
            </p:cNvPr>
            <p:cNvSpPr/>
            <p:nvPr/>
          </p:nvSpPr>
          <p:spPr>
            <a:xfrm>
              <a:off x="6704484" y="681398"/>
              <a:ext cx="1924989" cy="3906205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" panose="020B0603020204020204" pitchFamily="34" charset="0"/>
              </a:endParaRPr>
            </a:p>
          </p:txBody>
        </p:sp>
        <p:sp>
          <p:nvSpPr>
            <p:cNvPr id="66574" name="TextBox 32">
              <a:extLst>
                <a:ext uri="{FF2B5EF4-FFF2-40B4-BE49-F238E27FC236}">
                  <a16:creationId xmlns:a16="http://schemas.microsoft.com/office/drawing/2014/main" id="{67F3E2E3-D760-456D-8E70-4597730FF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9485" y="4333631"/>
              <a:ext cx="3818699" cy="237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858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ko-KR" altLang="en-US" sz="1200" b="1">
                  <a:solidFill>
                    <a:srgbClr val="F7981F"/>
                  </a:solidFill>
                  <a:latin typeface="Amazon Ember Light" panose="020B0403020204020204" pitchFamily="34" charset="0"/>
                  <a:ea typeface="Malgun Gothic Semilight" panose="020B0502040204020203" pitchFamily="34" charset="-128"/>
                  <a:cs typeface="Amazon Ember" panose="020B0603020204020204" pitchFamily="34" charset="0"/>
                </a:rPr>
                <a:t>가용 영역 </a:t>
              </a:r>
              <a:r>
                <a:rPr lang="en-US" altLang="ko-KR" sz="1200" b="1">
                  <a:solidFill>
                    <a:srgbClr val="F7981F"/>
                  </a:solidFill>
                  <a:latin typeface="Amazon Ember Light" panose="020B0403020204020204" pitchFamily="34" charset="0"/>
                  <a:ea typeface="Malgun Gothic Semilight" panose="020B0502040204020203" pitchFamily="34" charset="-128"/>
                  <a:cs typeface="Amazon Ember" panose="020B0603020204020204" pitchFamily="34" charset="0"/>
                </a:rPr>
                <a:t>B</a:t>
              </a:r>
            </a:p>
          </p:txBody>
        </p:sp>
        <p:grpSp>
          <p:nvGrpSpPr>
            <p:cNvPr id="66575" name="Group 16">
              <a:extLst>
                <a:ext uri="{FF2B5EF4-FFF2-40B4-BE49-F238E27FC236}">
                  <a16:creationId xmlns:a16="http://schemas.microsoft.com/office/drawing/2014/main" id="{127C51A0-A64F-4AAD-89AD-369ACF86EB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47167" y="804063"/>
              <a:ext cx="1523513" cy="1517759"/>
              <a:chOff x="4629533" y="2824280"/>
              <a:chExt cx="1752040" cy="1762580"/>
            </a:xfrm>
          </p:grpSpPr>
          <p:sp>
            <p:nvSpPr>
              <p:cNvPr id="63" name="Rounded Rectangle 17">
                <a:extLst>
                  <a:ext uri="{FF2B5EF4-FFF2-40B4-BE49-F238E27FC236}">
                    <a16:creationId xmlns:a16="http://schemas.microsoft.com/office/drawing/2014/main" id="{60FB4018-4FB5-4D6B-A4BF-A34C0343769A}"/>
                  </a:ext>
                </a:extLst>
              </p:cNvPr>
              <p:cNvSpPr/>
              <p:nvPr/>
            </p:nvSpPr>
            <p:spPr>
              <a:xfrm>
                <a:off x="4629533" y="2824280"/>
                <a:ext cx="1752040" cy="1734744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tx1"/>
                  </a:solidFill>
                  <a:latin typeface="Amazon Ember Light" panose="020B0403020204020204" pitchFamily="34" charset="0"/>
                  <a:ea typeface="Malgun Gothic Semilight" panose="020B0502040204020203" pitchFamily="34" charset="-128"/>
                  <a:cs typeface="Amazon Ember" panose="020B0603020204020204" pitchFamily="34" charset="0"/>
                </a:endParaRPr>
              </a:p>
            </p:txBody>
          </p:sp>
          <p:sp>
            <p:nvSpPr>
              <p:cNvPr id="66581" name="TextBox 18">
                <a:extLst>
                  <a:ext uri="{FF2B5EF4-FFF2-40B4-BE49-F238E27FC236}">
                    <a16:creationId xmlns:a16="http://schemas.microsoft.com/office/drawing/2014/main" id="{2ADCA786-0A46-4001-AFFD-6186F012E4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6383" y="4065191"/>
                <a:ext cx="1555647" cy="521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4572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6858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ko-KR" sz="1400" b="1">
                    <a:solidFill>
                      <a:srgbClr val="000000"/>
                    </a:solidFill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10.0.1.0/24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ko-KR" altLang="en-US" sz="1400">
                    <a:solidFill>
                      <a:srgbClr val="000000"/>
                    </a:solidFill>
                    <a:latin typeface="Amazon Ember Light" panose="020B0403020204020204" pitchFamily="34" charset="0"/>
                    <a:ea typeface="Malgun Gothic Semilight" panose="020B0502040204020203" pitchFamily="34" charset="-128"/>
                    <a:cs typeface="Amazon Ember" panose="020B0603020204020204" pitchFamily="34" charset="0"/>
                  </a:rPr>
                  <a:t>퍼블릭 서브넷</a:t>
                </a:r>
              </a:p>
            </p:txBody>
          </p:sp>
        </p:grpSp>
        <p:grpSp>
          <p:nvGrpSpPr>
            <p:cNvPr id="66576" name="Group 22">
              <a:extLst>
                <a:ext uri="{FF2B5EF4-FFF2-40B4-BE49-F238E27FC236}">
                  <a16:creationId xmlns:a16="http://schemas.microsoft.com/office/drawing/2014/main" id="{A0FC68EB-B38A-46CE-B7C1-07E2998F1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3684" y="2663122"/>
              <a:ext cx="1536997" cy="1505493"/>
              <a:chOff x="4628752" y="2824032"/>
              <a:chExt cx="1767547" cy="1748335"/>
            </a:xfrm>
          </p:grpSpPr>
          <p:sp>
            <p:nvSpPr>
              <p:cNvPr id="55" name="Rounded Rectangle 23">
                <a:extLst>
                  <a:ext uri="{FF2B5EF4-FFF2-40B4-BE49-F238E27FC236}">
                    <a16:creationId xmlns:a16="http://schemas.microsoft.com/office/drawing/2014/main" id="{6814C643-01A5-4BC8-8965-CD168707EFA7}"/>
                  </a:ext>
                </a:extLst>
              </p:cNvPr>
              <p:cNvSpPr/>
              <p:nvPr/>
            </p:nvSpPr>
            <p:spPr>
              <a:xfrm>
                <a:off x="4628753" y="2824032"/>
                <a:ext cx="1753764" cy="173316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tx1"/>
                  </a:solidFill>
                  <a:latin typeface="Amazon Ember Light" panose="020B0403020204020204" pitchFamily="34" charset="0"/>
                  <a:ea typeface="Malgun Gothic Semilight" panose="020B0502040204020203" pitchFamily="34" charset="-128"/>
                  <a:cs typeface="Amazon Ember" panose="020B0603020204020204" pitchFamily="34" charset="0"/>
                </a:endParaRPr>
              </a:p>
            </p:txBody>
          </p:sp>
          <p:sp>
            <p:nvSpPr>
              <p:cNvPr id="66579" name="TextBox 37">
                <a:extLst>
                  <a:ext uri="{FF2B5EF4-FFF2-40B4-BE49-F238E27FC236}">
                    <a16:creationId xmlns:a16="http://schemas.microsoft.com/office/drawing/2014/main" id="{FE30A567-5CFA-41F1-B06E-9D75526119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4254" y="4050698"/>
                <a:ext cx="1752045" cy="521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4572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6858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572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ko-KR" sz="1400" b="1">
                    <a:solidFill>
                      <a:srgbClr val="000000"/>
                    </a:solidFill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10.0.4.0/23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ko-KR" altLang="en-US" sz="1400">
                    <a:solidFill>
                      <a:srgbClr val="000000"/>
                    </a:solidFill>
                    <a:latin typeface="Amazon Ember Light" panose="020B0403020204020204" pitchFamily="34" charset="0"/>
                    <a:ea typeface="Malgun Gothic Semilight" panose="020B0502040204020203" pitchFamily="34" charset="-128"/>
                    <a:cs typeface="Amazon Ember" panose="020B0603020204020204" pitchFamily="34" charset="0"/>
                  </a:rPr>
                  <a:t>프라이빗 서브넷</a:t>
                </a:r>
              </a:p>
            </p:txBody>
          </p:sp>
        </p:grpSp>
        <p:pic>
          <p:nvPicPr>
            <p:cNvPr id="66577" name="Picture 53">
              <a:extLst>
                <a:ext uri="{FF2B5EF4-FFF2-40B4-BE49-F238E27FC236}">
                  <a16:creationId xmlns:a16="http://schemas.microsoft.com/office/drawing/2014/main" id="{34CE9A46-D920-4C7A-B9CF-8E6D0C905A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1631" y="2504767"/>
              <a:ext cx="2159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6564" name="Content Placeholder 2">
            <a:extLst>
              <a:ext uri="{FF2B5EF4-FFF2-40B4-BE49-F238E27FC236}">
                <a16:creationId xmlns:a16="http://schemas.microsoft.com/office/drawing/2014/main" id="{9AACD634-FFC7-42A3-BB4B-F634A8BF5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813" y="2451100"/>
            <a:ext cx="4819650" cy="25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013"/>
              </a:spcBef>
              <a:buFont typeface="Arial" panose="020B0604020202020204" pitchFamily="34" charset="0"/>
              <a:buNone/>
            </a:pPr>
            <a:r>
              <a:rPr lang="ko-KR" altLang="en-US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권장 사항</a:t>
            </a:r>
            <a:r>
              <a:rPr lang="en-US" altLang="ko-KR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ts val="1813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퍼블릭 서브넷보다 </a:t>
            </a:r>
            <a:r>
              <a:rPr lang="ko-KR" altLang="en-US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프라이빗 서브넷에 더 많은 </a:t>
            </a:r>
            <a:r>
              <a:rPr lang="en-US" altLang="ko-KR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IP</a:t>
            </a:r>
            <a:r>
              <a:rPr lang="ko-KR" altLang="en-US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를 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할당합니다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036FF29D-25C2-4159-817E-EA007E5AAD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ko-KR" altLang="en-US" dirty="0" err="1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서브넷</a:t>
            </a:r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 크기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ADDF3D25-EB90-452E-B3F1-6CFAD8915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1624013"/>
            <a:ext cx="11734367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4488" indent="-3413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25475" indent="-282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14400" indent="-2222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권장 사항</a:t>
            </a:r>
            <a:r>
              <a:rPr lang="en-US" altLang="ko-KR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:</a:t>
            </a:r>
            <a:r>
              <a:rPr lang="en-US" altLang="ko-KR" b="1" dirty="0">
                <a:solidFill>
                  <a:srgbClr val="FF9933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작은 크기보다는 더 큰 크기의 서브넷을 고려합니다</a:t>
            </a:r>
            <a:r>
              <a:rPr lang="en-US" altLang="ko-KR" b="1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(/24 </a:t>
            </a:r>
            <a:r>
              <a:rPr lang="ko-KR" altLang="en-US" b="1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이상</a:t>
            </a:r>
            <a:r>
              <a:rPr lang="en-US" altLang="ko-KR" b="1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).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A05BBC-2D4D-4692-AD99-B4D033067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3" y="3063875"/>
            <a:ext cx="463550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ko-KR" altLang="en-US" sz="2600" b="1" dirty="0">
                <a:solidFill>
                  <a:srgbClr val="474746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워크로드 배치를 간소화</a:t>
            </a:r>
            <a:endParaRPr lang="en-US" altLang="ko-KR" sz="2600" b="1" dirty="0">
              <a:solidFill>
                <a:srgbClr val="474746"/>
              </a:solidFill>
              <a:latin typeface="Amazon Ember" panose="020B0603020204020204" pitchFamily="34" charset="0"/>
              <a:ea typeface="Malgun Gothic" panose="020B0503020000020004" pitchFamily="34" charset="-127"/>
              <a:cs typeface="Amazon Ember" panose="020B0603020204020204" pitchFamily="34" charset="0"/>
            </a:endParaRPr>
          </a:p>
          <a:p>
            <a:pPr lvl="1" eaLnBrk="1" hangingPunct="1">
              <a:spcBef>
                <a:spcPts val="1013"/>
              </a:spcBef>
              <a:buClr>
                <a:srgbClr val="181717"/>
              </a:buClr>
              <a:buSzPct val="125000"/>
              <a:buFontTx/>
              <a:buBlip>
                <a:blip r:embed="rId4"/>
              </a:buBlip>
            </a:pP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워크로드를 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10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개의 작은 서브넷 중 어디에 배치할지 선택하는 것이 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1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개의 큰 서브넷보다 더 복잡합니다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EDAF23-4F88-4B1F-A843-4FEA8E469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88" y="3063875"/>
            <a:ext cx="5648325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0613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ko-KR" sz="2600" b="1" dirty="0">
                <a:solidFill>
                  <a:srgbClr val="474746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IP</a:t>
            </a:r>
            <a:r>
              <a:rPr lang="ko-KR" altLang="en-US" sz="2600" b="1" dirty="0">
                <a:solidFill>
                  <a:srgbClr val="474746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를 낭비하거나 </a:t>
            </a:r>
            <a:r>
              <a:rPr lang="en-US" altLang="ko-KR" sz="2600" b="1" dirty="0">
                <a:solidFill>
                  <a:srgbClr val="474746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IP</a:t>
            </a:r>
            <a:r>
              <a:rPr lang="ko-KR" altLang="en-US" sz="2600" b="1" dirty="0">
                <a:solidFill>
                  <a:srgbClr val="474746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가 부족할 확률이 낮음</a:t>
            </a:r>
            <a:endParaRPr lang="en-US" altLang="ko-KR" sz="2600" b="1" dirty="0">
              <a:solidFill>
                <a:srgbClr val="474746"/>
              </a:solidFill>
              <a:latin typeface="Amazon Ember" panose="020B0603020204020204" pitchFamily="34" charset="0"/>
              <a:ea typeface="Malgun Gothic" panose="020B0503020000020004" pitchFamily="34" charset="-127"/>
              <a:cs typeface="Amazon Ember" panose="020B0603020204020204" pitchFamily="34" charset="0"/>
            </a:endParaRPr>
          </a:p>
          <a:p>
            <a:pPr lvl="1" eaLnBrk="1" hangingPunct="1">
              <a:spcBef>
                <a:spcPts val="1013"/>
              </a:spcBef>
              <a:buClr>
                <a:srgbClr val="181717"/>
              </a:buClr>
              <a:buSzPct val="125000"/>
              <a:buFontTx/>
              <a:buBlip>
                <a:blip r:embed="rId4"/>
              </a:buBlip>
            </a:pP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서브넷에서 사용 가능한 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IP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가 부족한 경우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, 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해당 서브넷에 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IP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를 추가할 수 없습니다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lvl="2" eaLnBrk="1" hangingPunct="1">
              <a:spcBef>
                <a:spcPts val="1013"/>
              </a:spcBef>
              <a:buClr>
                <a:srgbClr val="181717"/>
              </a:buClr>
              <a:buSzPct val="125000"/>
              <a:buFontTx/>
              <a:buBlip>
                <a:blip r:embed="rId4"/>
              </a:buBlip>
            </a:pP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예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: 251</a:t>
            </a: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개의 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IP</a:t>
            </a: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가 할당된 서브넷에서 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IP</a:t>
            </a: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를 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25</a:t>
            </a: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개만 사용하는 경우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, IP</a:t>
            </a: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가 부족한 다른 서브넷과 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226</a:t>
            </a: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개의 미사용 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IP</a:t>
            </a: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를 공유할 수 없습니다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297D2B42-3971-43D6-83B5-7B6B9CB2C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ko-KR" altLang="en-US" dirty="0" err="1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서브넷</a:t>
            </a:r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 유형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2FF05F-C345-4241-8C4B-89842240E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439863"/>
            <a:ext cx="11360150" cy="5045075"/>
          </a:xfrm>
        </p:spPr>
        <p:txBody>
          <a:bodyPr lIns="121920" tIns="60960" rIns="121920" bIns="60960">
            <a:normAutofit lnSpcReduction="10000"/>
          </a:bodyPr>
          <a:lstStyle/>
          <a:p>
            <a:pPr marL="0" indent="0" algn="just" eaLnBrk="1" hangingPunct="1">
              <a:lnSpc>
                <a:spcPct val="120000"/>
              </a:lnSpc>
              <a:spcBef>
                <a:spcPts val="2400"/>
              </a:spcBef>
              <a:buFont typeface="Arial" panose="020B0604020202020204" pitchFamily="34" charset="0"/>
              <a:buNone/>
              <a:defRPr/>
            </a:pP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다음 리소스에 어떤 서브넷 유형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퍼블릭 또는 프라이빗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을 사용해야 합니까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?</a:t>
            </a:r>
          </a:p>
          <a:p>
            <a:pPr marL="4229100" lvl="1" indent="-457200" eaLnBrk="1" hangingPunct="1">
              <a:spcBef>
                <a:spcPts val="1013"/>
              </a:spcBef>
              <a:buFont typeface="Arial" panose="020B0604020202020204" pitchFamily="34" charset="0"/>
              <a:buNone/>
              <a:defRPr/>
            </a:pP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데이터 스토어 인스턴스</a:t>
            </a:r>
          </a:p>
          <a:p>
            <a:pPr marL="4229100" lvl="1" indent="-457200" eaLnBrk="1" hangingPunct="1">
              <a:lnSpc>
                <a:spcPct val="110000"/>
              </a:lnSpc>
              <a:spcBef>
                <a:spcPts val="1013"/>
              </a:spcBef>
              <a:buClr>
                <a:srgbClr val="181717"/>
              </a:buClr>
              <a:buSzPct val="125000"/>
              <a:buFont typeface="Arial" panose="020B0604020202020204" pitchFamily="34" charset="0"/>
              <a:buBlip>
                <a:blip r:embed="rId4"/>
              </a:buBlip>
              <a:defRPr/>
            </a:pPr>
            <a:r>
              <a:rPr lang="ko-KR" altLang="en-US" sz="22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프라이빗</a:t>
            </a:r>
          </a:p>
          <a:p>
            <a:pPr marL="4229100" lvl="1" indent="-457200" eaLnBrk="1" hangingPunct="1">
              <a:spcBef>
                <a:spcPts val="1013"/>
              </a:spcBef>
              <a:buFont typeface="Arial" panose="020B0604020202020204" pitchFamily="34" charset="0"/>
              <a:buNone/>
              <a:defRPr/>
            </a:pP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배치 처리 인스턴스</a:t>
            </a:r>
          </a:p>
          <a:p>
            <a:pPr marL="4229100" lvl="1" indent="-457200" eaLnBrk="1" hangingPunct="1">
              <a:lnSpc>
                <a:spcPct val="120000"/>
              </a:lnSpc>
              <a:spcBef>
                <a:spcPts val="1013"/>
              </a:spcBef>
              <a:buClr>
                <a:srgbClr val="181717"/>
              </a:buClr>
              <a:buSzPct val="125000"/>
              <a:defRPr/>
            </a:pPr>
            <a:r>
              <a:rPr lang="ko-KR" altLang="en-US" sz="22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프라이빗</a:t>
            </a:r>
          </a:p>
          <a:p>
            <a:pPr marL="4229100" lvl="1" indent="-457200" eaLnBrk="1" hangingPunct="1">
              <a:spcBef>
                <a:spcPts val="1013"/>
              </a:spcBef>
              <a:buFont typeface="Arial" panose="020B0604020202020204" pitchFamily="34" charset="0"/>
              <a:buNone/>
              <a:defRPr/>
            </a:pP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백엔드 인스턴스</a:t>
            </a:r>
          </a:p>
          <a:p>
            <a:pPr marL="4229100" lvl="1" indent="-457200" eaLnBrk="1" hangingPunct="1">
              <a:lnSpc>
                <a:spcPct val="130000"/>
              </a:lnSpc>
              <a:spcBef>
                <a:spcPts val="1013"/>
              </a:spcBef>
              <a:buClr>
                <a:srgbClr val="181717"/>
              </a:buClr>
              <a:buSzPct val="125000"/>
              <a:defRPr/>
            </a:pPr>
            <a:r>
              <a:rPr lang="ko-KR" altLang="en-US" sz="22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프라이빗</a:t>
            </a:r>
          </a:p>
          <a:p>
            <a:pPr marL="4229100" lvl="1" indent="-457200" eaLnBrk="1" hangingPunct="1">
              <a:spcBef>
                <a:spcPts val="1013"/>
              </a:spcBef>
              <a:buFont typeface="Arial" panose="020B0604020202020204" pitchFamily="34" charset="0"/>
              <a:buNone/>
              <a:defRPr/>
            </a:pP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웹 애플리케이션 인스턴스</a:t>
            </a:r>
          </a:p>
          <a:p>
            <a:pPr marL="4229100" lvl="1" indent="-457200" eaLnBrk="1" hangingPunct="1">
              <a:lnSpc>
                <a:spcPct val="140000"/>
              </a:lnSpc>
              <a:spcBef>
                <a:spcPts val="1013"/>
              </a:spcBef>
              <a:buClr>
                <a:srgbClr val="181717"/>
              </a:buClr>
              <a:buSzPct val="125000"/>
              <a:defRPr/>
            </a:pPr>
            <a:r>
              <a:rPr lang="ko-KR" altLang="en-US" sz="22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퍼블릭 또는 프라이빗*</a:t>
            </a:r>
          </a:p>
          <a:p>
            <a:pPr marL="0" indent="0" eaLnBrk="1" hangingPunct="1">
              <a:spcBef>
                <a:spcPct val="20000"/>
              </a:spcBef>
              <a:buFontTx/>
              <a:buNone/>
              <a:defRPr/>
            </a:pPr>
            <a:endParaRPr lang="en-US" altLang="ko-KR" sz="2200" b="1" dirty="0">
              <a:solidFill>
                <a:srgbClr val="0070C0"/>
              </a:solidFill>
              <a:latin typeface="Amazon Ember Light" panose="020B0403020204020204" pitchFamily="34" charset="0"/>
              <a:ea typeface="Malgun Gothic Semilight" panose="020B0502040204020203" pitchFamily="34" charset="-128"/>
              <a:cs typeface="Amazon Ember" panose="020B0603020204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43BE826-E0BC-4113-A323-32F6A3335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ko-KR" altLang="en-US" dirty="0" err="1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리전을</a:t>
            </a:r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 어떻게 선택합니까</a:t>
            </a:r>
            <a:r>
              <a:rPr lang="en-US" altLang="ko-KR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?</a:t>
            </a:r>
          </a:p>
        </p:txBody>
      </p:sp>
      <p:pic>
        <p:nvPicPr>
          <p:cNvPr id="17411" name="Picture 4">
            <a:extLst>
              <a:ext uri="{FF2B5EF4-FFF2-40B4-BE49-F238E27FC236}">
                <a16:creationId xmlns:a16="http://schemas.microsoft.com/office/drawing/2014/main" id="{AC2E05E0-2A77-4D2D-813F-EFD24AC08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2482850"/>
            <a:ext cx="2757487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5">
            <a:extLst>
              <a:ext uri="{FF2B5EF4-FFF2-40B4-BE49-F238E27FC236}">
                <a16:creationId xmlns:a16="http://schemas.microsoft.com/office/drawing/2014/main" id="{F0444C64-F118-4552-B93D-FEF500C25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1606550"/>
            <a:ext cx="5948363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700">
                <a:solidFill>
                  <a:srgbClr val="4472C4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1. </a:t>
            </a:r>
            <a:r>
              <a:rPr lang="ko-KR" altLang="en-US" sz="3700">
                <a:solidFill>
                  <a:srgbClr val="4472C4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데이터 주권 및 규정 준수</a:t>
            </a:r>
          </a:p>
        </p:txBody>
      </p:sp>
      <p:sp>
        <p:nvSpPr>
          <p:cNvPr id="17413" name="TextBox 6">
            <a:extLst>
              <a:ext uri="{FF2B5EF4-FFF2-40B4-BE49-F238E27FC236}">
                <a16:creationId xmlns:a16="http://schemas.microsoft.com/office/drawing/2014/main" id="{5684784A-2BB1-4B33-8DFB-4531888C2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5283200"/>
            <a:ext cx="31670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4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국가 및 지역 데이터 보안 </a:t>
            </a:r>
            <a:r>
              <a:rPr lang="ko-KR" altLang="en-US" sz="2400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법률</a:t>
            </a:r>
            <a:r>
              <a:rPr lang="ko-KR" altLang="en-US" sz="24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입니까</a:t>
            </a:r>
            <a:r>
              <a:rPr lang="en-US" altLang="ko-KR" sz="24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?</a:t>
            </a:r>
          </a:p>
        </p:txBody>
      </p:sp>
      <p:pic>
        <p:nvPicPr>
          <p:cNvPr id="17414" name="Picture 7">
            <a:extLst>
              <a:ext uri="{FF2B5EF4-FFF2-40B4-BE49-F238E27FC236}">
                <a16:creationId xmlns:a16="http://schemas.microsoft.com/office/drawing/2014/main" id="{B5228783-F45F-45F0-B76B-ACD829B50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38" y="2439988"/>
            <a:ext cx="2843212" cy="284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TextBox 8">
            <a:extLst>
              <a:ext uri="{FF2B5EF4-FFF2-40B4-BE49-F238E27FC236}">
                <a16:creationId xmlns:a16="http://schemas.microsoft.com/office/drawing/2014/main" id="{079C010D-A185-4895-87BD-09953887E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2425" y="5283200"/>
            <a:ext cx="38179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4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고객 데이터가 </a:t>
            </a:r>
            <a:r>
              <a:rPr lang="ko-KR" altLang="en-US" sz="2400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국가 외부</a:t>
            </a:r>
            <a:r>
              <a:rPr lang="ko-KR" altLang="en-US" sz="24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에서 사용할 수 있습니까</a:t>
            </a:r>
            <a:r>
              <a:rPr lang="en-US" altLang="ko-KR" sz="24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?</a:t>
            </a:r>
          </a:p>
        </p:txBody>
      </p:sp>
      <p:pic>
        <p:nvPicPr>
          <p:cNvPr id="17416" name="Picture 9">
            <a:extLst>
              <a:ext uri="{FF2B5EF4-FFF2-40B4-BE49-F238E27FC236}">
                <a16:creationId xmlns:a16="http://schemas.microsoft.com/office/drawing/2014/main" id="{34EA26E1-F6C6-495D-801F-F315B67EF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2574925"/>
            <a:ext cx="25717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TextBox 10">
            <a:extLst>
              <a:ext uri="{FF2B5EF4-FFF2-40B4-BE49-F238E27FC236}">
                <a16:creationId xmlns:a16="http://schemas.microsoft.com/office/drawing/2014/main" id="{370C60A1-51EA-4AB8-ADA1-85081B73C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1363" y="5292725"/>
            <a:ext cx="31861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거버넌스</a:t>
            </a:r>
            <a:r>
              <a:rPr lang="ko-KR" altLang="en-US" sz="24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 요구 사항을 충족시킬 수 있습니까</a:t>
            </a:r>
            <a:r>
              <a:rPr lang="en-US" altLang="ko-KR" sz="24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?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1F7C2A72-8137-4AE0-8F24-AEF931BE2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9113" y="2505075"/>
            <a:ext cx="11096625" cy="779463"/>
          </a:xfrm>
        </p:spPr>
        <p:txBody>
          <a:bodyPr/>
          <a:lstStyle/>
          <a:p>
            <a:pPr algn="ctr" eaLnBrk="1" hangingPunct="1"/>
            <a:r>
              <a:rPr lang="en-US" altLang="ko-KR" sz="6000" b="1">
                <a:solidFill>
                  <a:srgbClr val="FFFFFF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 </a:t>
            </a:r>
            <a:r>
              <a:rPr lang="ko-KR" altLang="en-US" sz="6000" b="1">
                <a:solidFill>
                  <a:srgbClr val="FFFFFF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트래픽은 어떻게 제어합니까</a:t>
            </a:r>
            <a:r>
              <a:rPr lang="en-US" altLang="ko-KR" sz="6000" b="1">
                <a:solidFill>
                  <a:srgbClr val="FFFFFF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58D90D3-7555-4D73-AC8A-D40D1930D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775" y="3979863"/>
            <a:ext cx="9725025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3600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라우팅 테이블</a:t>
            </a:r>
            <a:r>
              <a:rPr lang="en-US" altLang="ko-KR" sz="3600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, </a:t>
            </a:r>
            <a:r>
              <a:rPr lang="ko-KR" altLang="en-US" sz="3600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보안 그룹</a:t>
            </a:r>
            <a:r>
              <a:rPr lang="en-US" altLang="ko-KR" sz="3600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, </a:t>
            </a:r>
            <a:r>
              <a:rPr lang="ko-KR" altLang="en-US" sz="3600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네트워크 </a:t>
            </a:r>
            <a:r>
              <a:rPr lang="en-US" altLang="ko-KR" sz="3600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ACL </a:t>
            </a:r>
            <a:r>
              <a:rPr lang="ko-KR" altLang="en-US" sz="3600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및 인터넷 게이트웨이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3">
            <a:extLst>
              <a:ext uri="{FF2B5EF4-FFF2-40B4-BE49-F238E27FC236}">
                <a16:creationId xmlns:a16="http://schemas.microsoft.com/office/drawing/2014/main" id="{445408D0-09B3-4276-A372-DF9C59C02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ko-KR" altLang="en-US" sz="36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라우팅 테이블</a:t>
            </a:r>
            <a:r>
              <a:rPr lang="en-US" altLang="ko-KR" sz="36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: VPC </a:t>
            </a:r>
            <a:r>
              <a:rPr lang="ko-KR" altLang="en-US" sz="36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리소스 간에                                                             트래픽 보내기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AC3F-A28A-42E2-8A7A-53716CF55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439863"/>
            <a:ext cx="10515600" cy="4913312"/>
          </a:xfrm>
        </p:spPr>
        <p:txBody>
          <a:bodyPr>
            <a:normAutofit fontScale="92500"/>
          </a:bodyPr>
          <a:lstStyle/>
          <a:p>
            <a:pPr marL="0" indent="0" eaLnBrk="1" hangingPunct="1">
              <a:spcBef>
                <a:spcPts val="1600"/>
              </a:spcBef>
              <a:buFont typeface="Arial" panose="020B0604020202020204" pitchFamily="34" charset="0"/>
              <a:buNone/>
              <a:defRPr/>
            </a:pP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라우팅 테이블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:</a:t>
            </a:r>
          </a:p>
          <a:p>
            <a:pPr marL="457200" lvl="1" indent="-457200" algn="just" eaLnBrk="1" hangingPunct="1">
              <a:spcBef>
                <a:spcPts val="1813"/>
              </a:spcBef>
              <a:defRPr/>
            </a:pP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네트워크 트래픽이 라우팅되는 장소 결정</a:t>
            </a:r>
          </a:p>
          <a:p>
            <a:pPr marL="457200" lvl="1" indent="-457200" algn="just" eaLnBrk="1" hangingPunct="1">
              <a:spcBef>
                <a:spcPts val="1813"/>
              </a:spcBef>
              <a:defRPr/>
            </a:pP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메인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(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기본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) 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및 사용자 지정 라우팅 테이블</a:t>
            </a:r>
          </a:p>
          <a:p>
            <a:pPr marL="457200" lvl="1" indent="-457200" algn="just" eaLnBrk="1" hangingPunct="1">
              <a:spcBef>
                <a:spcPts val="1813"/>
              </a:spcBef>
              <a:defRPr/>
            </a:pP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로컬 경로 항목을 포함하는 모든 라우팅 테이블</a:t>
            </a:r>
          </a:p>
          <a:p>
            <a:pPr marL="914400" lvl="2" indent="-457200" algn="just" eaLnBrk="1" hangingPunct="1">
              <a:spcBef>
                <a:spcPts val="1813"/>
              </a:spcBef>
              <a:defRPr/>
            </a:pPr>
            <a:r>
              <a:rPr lang="ko-KR" altLang="en-US" sz="22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전체 </a:t>
            </a:r>
            <a:r>
              <a:rPr lang="en-US" altLang="ko-KR" sz="22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</a:t>
            </a:r>
            <a:r>
              <a:rPr lang="ko-KR" altLang="en-US" sz="22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를 담당하는 로컬 경로</a:t>
            </a:r>
          </a:p>
          <a:p>
            <a:pPr marL="914400" lvl="2" indent="-457200" algn="just" eaLnBrk="1" hangingPunct="1">
              <a:lnSpc>
                <a:spcPct val="100000"/>
              </a:lnSpc>
              <a:spcBef>
                <a:spcPts val="1813"/>
              </a:spcBef>
              <a:defRPr/>
            </a:pPr>
            <a:r>
              <a:rPr lang="ko-KR" altLang="en-US" sz="22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로컬 경로 항목은 삭제할 수 없음</a:t>
            </a:r>
          </a:p>
          <a:p>
            <a:pPr marL="457200" lvl="1" indent="-457200" algn="just" eaLnBrk="1" hangingPunct="1">
              <a:spcBef>
                <a:spcPts val="1813"/>
              </a:spcBef>
              <a:defRPr/>
            </a:pP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서브넷당 라우팅 테이블은 하나</a:t>
            </a:r>
          </a:p>
          <a:p>
            <a:pPr marL="457200" lvl="1" indent="-457200" eaLnBrk="1" hangingPunct="1">
              <a:defRPr/>
            </a:pPr>
            <a:endParaRPr lang="ko-KR" altLang="en-US" sz="2600" dirty="0">
              <a:solidFill>
                <a:srgbClr val="000000"/>
              </a:solidFill>
              <a:latin typeface="Amazon Ember Light" panose="020B0403020204020204" pitchFamily="34" charset="0"/>
              <a:ea typeface="Malgun Gothic Semilight" panose="020B0502040204020203" pitchFamily="34" charset="-128"/>
              <a:cs typeface="Amazon Ember Light" panose="020B0403020204020204" pitchFamily="34" charset="0"/>
            </a:endParaRPr>
          </a:p>
          <a:p>
            <a:pPr marL="457200" lvl="1" indent="-457200" eaLnBrk="1" hangingPunct="1">
              <a:spcBef>
                <a:spcPts val="1600"/>
              </a:spcBef>
              <a:buFont typeface="Arial" panose="020B0604020202020204" pitchFamily="34" charset="0"/>
              <a:buNone/>
              <a:defRPr/>
            </a:pPr>
            <a:r>
              <a:rPr lang="ko-KR" altLang="en-US" sz="32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모범 사례</a:t>
            </a:r>
            <a:r>
              <a:rPr lang="en-US" altLang="ko-KR" sz="32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:</a:t>
            </a:r>
            <a:r>
              <a:rPr lang="en-US" altLang="ko-KR" sz="26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 Light" panose="020B0403020204020204" pitchFamily="34" charset="0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서브넷별로 사용자 정의 라우팅 테이블을 사용하십시오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</p:txBody>
      </p:sp>
      <p:sp>
        <p:nvSpPr>
          <p:cNvPr id="74756" name="TextBox 5">
            <a:extLst>
              <a:ext uri="{FF2B5EF4-FFF2-40B4-BE49-F238E27FC236}">
                <a16:creationId xmlns:a16="http://schemas.microsoft.com/office/drawing/2014/main" id="{BF22D41B-81B4-4916-B04F-37C6E60C8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0" y="3408363"/>
            <a:ext cx="3036888" cy="18573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4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" panose="020B0603020204020204" pitchFamily="34" charset="0"/>
              </a:rPr>
              <a:t>기본 라우팅 테이블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9C0044-43DA-4468-8DA5-AB16EEA46E47}"/>
              </a:ext>
            </a:extLst>
          </p:cNvPr>
          <p:cNvGraphicFramePr>
            <a:graphicFrameLocks noGrp="1"/>
          </p:cNvGraphicFramePr>
          <p:nvPr/>
        </p:nvGraphicFramePr>
        <p:xfrm>
          <a:off x="8677275" y="4241800"/>
          <a:ext cx="2660650" cy="762000"/>
        </p:xfrm>
        <a:graphic>
          <a:graphicData uri="http://schemas.openxmlformats.org/drawingml/2006/table">
            <a:tbl>
              <a:tblPr/>
              <a:tblGrid>
                <a:gridCol w="1522413">
                  <a:extLst>
                    <a:ext uri="{9D8B030D-6E8A-4147-A177-3AD203B41FA5}">
                      <a16:colId xmlns:a16="http://schemas.microsoft.com/office/drawing/2014/main" val="2995924963"/>
                    </a:ext>
                  </a:extLst>
                </a:gridCol>
                <a:gridCol w="1138237">
                  <a:extLst>
                    <a:ext uri="{9D8B030D-6E8A-4147-A177-3AD203B41FA5}">
                      <a16:colId xmlns:a16="http://schemas.microsoft.com/office/drawing/2014/main" val="490549035"/>
                    </a:ext>
                  </a:extLst>
                </a:gridCol>
              </a:tblGrid>
              <a:tr h="3762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</a:rPr>
                        <a:t>목적지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</a:rPr>
                        <a:t>대상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790510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10.0.0.0/16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0" lang="ko-KR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</a:rPr>
                        <a:t>로컬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265985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D9AFF5F-3175-4EB0-8DC4-84FE1A6717EE}"/>
              </a:ext>
            </a:extLst>
          </p:cNvPr>
          <p:cNvSpPr/>
          <p:nvPr/>
        </p:nvSpPr>
        <p:spPr>
          <a:xfrm>
            <a:off x="8593138" y="2232025"/>
            <a:ext cx="2868612" cy="104457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  <a:latin typeface="Amazon Ember Light" panose="020B0403020204020204" pitchFamily="34" charset="0"/>
              <a:ea typeface="Malgun Gothic Semilight" panose="020B0502040204020203" pitchFamily="34" charset="-128"/>
              <a:cs typeface="Amazon Ember" panose="020B0603020204020204" pitchFamily="34" charset="0"/>
            </a:endParaRPr>
          </a:p>
        </p:txBody>
      </p:sp>
      <p:sp>
        <p:nvSpPr>
          <p:cNvPr id="74768" name="TextBox 8">
            <a:extLst>
              <a:ext uri="{FF2B5EF4-FFF2-40B4-BE49-F238E27FC236}">
                <a16:creationId xmlns:a16="http://schemas.microsoft.com/office/drawing/2014/main" id="{84AE19A8-C8DA-42B7-80F5-CC8AAFD33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0" y="2579688"/>
            <a:ext cx="1639888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1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" panose="020B0603020204020204" pitchFamily="34" charset="0"/>
              </a:rPr>
              <a:t>10.0.0.0/16</a:t>
            </a:r>
          </a:p>
        </p:txBody>
      </p:sp>
      <p:pic>
        <p:nvPicPr>
          <p:cNvPr id="74769" name="Picture 9">
            <a:extLst>
              <a:ext uri="{FF2B5EF4-FFF2-40B4-BE49-F238E27FC236}">
                <a16:creationId xmlns:a16="http://schemas.microsoft.com/office/drawing/2014/main" id="{946FE891-1335-485D-8498-AA64CBEF4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975" y="1871663"/>
            <a:ext cx="7493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744B0A3D-E11B-40AA-9C20-C8D36BB1C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ko-KR" altLang="en-US" sz="39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보안 그룹을 통해 </a:t>
            </a:r>
            <a:r>
              <a:rPr lang="en-US" altLang="ko-KR" sz="39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 </a:t>
            </a:r>
            <a:r>
              <a:rPr lang="ko-KR" altLang="en-US" sz="39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트래픽 보안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9C823-E34D-4340-8946-36957B40CC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" y="1439863"/>
            <a:ext cx="11341100" cy="4913312"/>
          </a:xfrm>
        </p:spPr>
        <p:txBody>
          <a:bodyPr/>
          <a:lstStyle/>
          <a:p>
            <a:pPr marL="0" indent="0" eaLnBrk="1" hangingPunct="1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보안 그룹은</a:t>
            </a:r>
          </a:p>
          <a:p>
            <a:pPr marL="457200" lvl="1" indent="-457200" algn="just" eaLnBrk="1" hangingPunct="1">
              <a:spcBef>
                <a:spcPts val="1813"/>
              </a:spcBef>
            </a:pP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하나 이상의 인스턴스에 대한 인바운드 및 아웃바운드 트래픽을 제어하는 </a:t>
            </a:r>
            <a:r>
              <a:rPr lang="ko-KR" altLang="en-US" sz="2600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가상 방화벽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입니다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457200" lvl="1" indent="-457200" algn="just" eaLnBrk="1" hangingPunct="1">
              <a:spcBef>
                <a:spcPts val="1813"/>
              </a:spcBef>
              <a:buClr>
                <a:srgbClr val="181717"/>
              </a:buClr>
            </a:pPr>
            <a:r>
              <a:rPr lang="ko-KR" altLang="en-US" sz="2600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기본적으로 모든 수신 트래픽을 거부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하며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, TCP, UDP 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및 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ICMP 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프로토콜을 기반으로 필터링할 수 있는 허용 규칙을 사용합니다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457200" lvl="1" indent="-457200" algn="just" eaLnBrk="1" hangingPunct="1">
              <a:spcBef>
                <a:spcPts val="1813"/>
              </a:spcBef>
            </a:pPr>
            <a:r>
              <a:rPr lang="ko-KR" altLang="en-US" sz="2600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상태 기반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이라 인바운드 요청이 허용되는 경우 아웃바운드 응답이 자동으로 허용됩니다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457200" lvl="1" indent="-457200" algn="just" eaLnBrk="1" hangingPunct="1">
              <a:spcBef>
                <a:spcPts val="1813"/>
              </a:spcBef>
            </a:pPr>
            <a:r>
              <a:rPr lang="ko-KR" altLang="en-US" sz="2600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소스</a:t>
            </a:r>
            <a:r>
              <a:rPr lang="en-US" altLang="ko-KR" sz="2600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/</a:t>
            </a:r>
            <a:r>
              <a:rPr lang="ko-KR" altLang="en-US" sz="2600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대상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을</a:t>
            </a:r>
            <a:r>
              <a:rPr lang="ko-KR" altLang="en-US" sz="2600" dirty="0">
                <a:solidFill>
                  <a:srgbClr val="FF9933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 </a:t>
            </a:r>
            <a:r>
              <a:rPr lang="en-US" altLang="ko-KR" sz="2600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CIDR</a:t>
            </a:r>
            <a:r>
              <a:rPr lang="en-US" altLang="ko-KR" sz="2600" dirty="0">
                <a:solidFill>
                  <a:srgbClr val="FF9933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 Light" panose="020B0403020204020204" pitchFamily="34" charset="0"/>
              </a:rPr>
              <a:t> </a:t>
            </a:r>
            <a:r>
              <a:rPr lang="ko-KR" altLang="en-US" sz="2600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블록</a:t>
            </a:r>
            <a:r>
              <a:rPr lang="ko-KR" altLang="en-US" sz="2600" dirty="0">
                <a:solidFill>
                  <a:srgbClr val="FF9933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 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또는 </a:t>
            </a:r>
            <a:r>
              <a:rPr lang="ko-KR" altLang="en-US" sz="2600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다른</a:t>
            </a:r>
            <a:r>
              <a:rPr lang="ko-KR" altLang="en-US" sz="2600" dirty="0">
                <a:solidFill>
                  <a:srgbClr val="FF9933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 Light" panose="020B0403020204020204" pitchFamily="34" charset="0"/>
              </a:rPr>
              <a:t> </a:t>
            </a:r>
            <a:r>
              <a:rPr lang="ko-KR" altLang="en-US" sz="2600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보안</a:t>
            </a:r>
            <a:r>
              <a:rPr lang="ko-KR" altLang="en-US" sz="2600" dirty="0">
                <a:solidFill>
                  <a:srgbClr val="FF9933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 Light" panose="020B0403020204020204" pitchFamily="34" charset="0"/>
              </a:rPr>
              <a:t> </a:t>
            </a:r>
            <a:r>
              <a:rPr lang="ko-KR" altLang="en-US" sz="2600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그룹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으로 정의하여 보안 계층을 생성할 수 있습니다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F276C0F6-C45F-4472-9C66-1176FCDBA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81411"/>
            <a:ext cx="11115675" cy="779463"/>
          </a:xfrm>
        </p:spPr>
        <p:txBody>
          <a:bodyPr/>
          <a:lstStyle/>
          <a:p>
            <a:pPr eaLnBrk="1" hangingPunct="1"/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보안 그룹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7B520CBD-8054-4AD3-8CEE-B8AD25DF54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508125"/>
            <a:ext cx="11456987" cy="1111250"/>
          </a:xfrm>
        </p:spPr>
        <p:txBody>
          <a:bodyPr/>
          <a:lstStyle/>
          <a:p>
            <a:pPr marL="0" indent="0" algn="ctr" eaLnBrk="1" hangingPunct="1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보안 그룹을 사용하여 </a:t>
            </a:r>
            <a:br>
              <a:rPr lang="ko-KR" altLang="en-US" sz="2600" b="1">
                <a:solidFill>
                  <a:srgbClr val="0070C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" panose="020B0603020204020204" pitchFamily="34" charset="0"/>
              </a:rPr>
            </a:br>
            <a:r>
              <a:rPr lang="ko-KR" altLang="en-US" sz="2600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리소스에서 송수신되는 트래픽과 리소스 사이의 트래픽을 제어합니다</a:t>
            </a:r>
            <a:r>
              <a:rPr lang="en-US" altLang="ko-KR" sz="2600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.</a:t>
            </a:r>
          </a:p>
        </p:txBody>
      </p:sp>
      <p:grpSp>
        <p:nvGrpSpPr>
          <p:cNvPr id="78852" name="Group 26">
            <a:extLst>
              <a:ext uri="{FF2B5EF4-FFF2-40B4-BE49-F238E27FC236}">
                <a16:creationId xmlns:a16="http://schemas.microsoft.com/office/drawing/2014/main" id="{BEEA41BF-ED6F-4F86-AB9C-A050524D1B57}"/>
              </a:ext>
            </a:extLst>
          </p:cNvPr>
          <p:cNvGrpSpPr>
            <a:grpSpLocks/>
          </p:cNvGrpSpPr>
          <p:nvPr/>
        </p:nvGrpSpPr>
        <p:grpSpPr bwMode="auto">
          <a:xfrm>
            <a:off x="1079500" y="2697163"/>
            <a:ext cx="4064000" cy="3251200"/>
            <a:chOff x="2549525" y="760413"/>
            <a:chExt cx="1689100" cy="1733550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1BA89DF9-3F39-4F59-99A0-6DE42A715745}"/>
                </a:ext>
              </a:extLst>
            </p:cNvPr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78893" name="TextBox 32">
              <a:extLst>
                <a:ext uri="{FF2B5EF4-FFF2-40B4-BE49-F238E27FC236}">
                  <a16:creationId xmlns:a16="http://schemas.microsoft.com/office/drawing/2014/main" id="{5E79B1BC-94BF-43B1-99AC-D66BEEC4B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9375" y="2275682"/>
              <a:ext cx="1557338" cy="14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858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ko-KR" altLang="en-US" sz="1200" b="1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가용 영역 </a:t>
              </a:r>
              <a:r>
                <a:rPr lang="en-US" altLang="ko-KR" sz="1200" b="1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A</a:t>
              </a:r>
            </a:p>
          </p:txBody>
        </p:sp>
      </p:grpSp>
      <p:grpSp>
        <p:nvGrpSpPr>
          <p:cNvPr id="78853" name="Group 27">
            <a:extLst>
              <a:ext uri="{FF2B5EF4-FFF2-40B4-BE49-F238E27FC236}">
                <a16:creationId xmlns:a16="http://schemas.microsoft.com/office/drawing/2014/main" id="{FA9C6663-9664-4E7D-B954-DA3F4EE57F35}"/>
              </a:ext>
            </a:extLst>
          </p:cNvPr>
          <p:cNvGrpSpPr>
            <a:grpSpLocks/>
          </p:cNvGrpSpPr>
          <p:nvPr/>
        </p:nvGrpSpPr>
        <p:grpSpPr bwMode="auto">
          <a:xfrm>
            <a:off x="6769100" y="2697163"/>
            <a:ext cx="4267200" cy="3251200"/>
            <a:chOff x="2549525" y="760413"/>
            <a:chExt cx="1689100" cy="1733550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C8416CE0-C820-459E-BA31-34E179A42F23}"/>
                </a:ext>
              </a:extLst>
            </p:cNvPr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78891" name="TextBox 32">
              <a:extLst>
                <a:ext uri="{FF2B5EF4-FFF2-40B4-BE49-F238E27FC236}">
                  <a16:creationId xmlns:a16="http://schemas.microsoft.com/office/drawing/2014/main" id="{A30E222F-67EF-4717-950F-DFE4FCE93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9375" y="2275682"/>
              <a:ext cx="1557338" cy="14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858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ko-KR" altLang="en-US" sz="1200" b="1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가용 영역 </a:t>
              </a:r>
              <a:r>
                <a:rPr lang="en-US" altLang="ko-KR" sz="1200" b="1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B</a:t>
              </a:r>
            </a:p>
          </p:txBody>
        </p:sp>
      </p:grpSp>
      <p:grpSp>
        <p:nvGrpSpPr>
          <p:cNvPr id="78854" name="Group 3">
            <a:extLst>
              <a:ext uri="{FF2B5EF4-FFF2-40B4-BE49-F238E27FC236}">
                <a16:creationId xmlns:a16="http://schemas.microsoft.com/office/drawing/2014/main" id="{61562C10-4416-4C44-B1E9-BA75634FC218}"/>
              </a:ext>
            </a:extLst>
          </p:cNvPr>
          <p:cNvGrpSpPr>
            <a:grpSpLocks/>
          </p:cNvGrpSpPr>
          <p:nvPr/>
        </p:nvGrpSpPr>
        <p:grpSpPr bwMode="auto">
          <a:xfrm>
            <a:off x="1384300" y="3001963"/>
            <a:ext cx="3454400" cy="2522537"/>
            <a:chOff x="4629150" y="2824163"/>
            <a:chExt cx="1752600" cy="1733550"/>
          </a:xfrm>
        </p:grpSpPr>
        <p:sp>
          <p:nvSpPr>
            <p:cNvPr id="57" name="Rounded Rectangle 4">
              <a:extLst>
                <a:ext uri="{FF2B5EF4-FFF2-40B4-BE49-F238E27FC236}">
                  <a16:creationId xmlns:a16="http://schemas.microsoft.com/office/drawing/2014/main" id="{54F07603-C74D-4AA8-AFA3-0177C6AF4571}"/>
                </a:ext>
              </a:extLst>
            </p:cNvPr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78889" name="TextBox 37">
              <a:extLst>
                <a:ext uri="{FF2B5EF4-FFF2-40B4-BE49-F238E27FC236}">
                  <a16:creationId xmlns:a16="http://schemas.microsoft.com/office/drawing/2014/main" id="{AAB45507-A4A1-48F0-8723-5192A1544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225" y="4311614"/>
              <a:ext cx="1555750" cy="190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858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ko-KR" altLang="en-US" sz="12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프라이빗 서브넷</a:t>
              </a:r>
            </a:p>
          </p:txBody>
        </p:sp>
      </p:grpSp>
      <p:pic>
        <p:nvPicPr>
          <p:cNvPr id="78855" name="Picture 29">
            <a:extLst>
              <a:ext uri="{FF2B5EF4-FFF2-40B4-BE49-F238E27FC236}">
                <a16:creationId xmlns:a16="http://schemas.microsoft.com/office/drawing/2014/main" id="{9A1A5C4A-A82B-45EF-8BB6-B400AB660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2798763"/>
            <a:ext cx="28733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8856" name="Group 9">
            <a:extLst>
              <a:ext uri="{FF2B5EF4-FFF2-40B4-BE49-F238E27FC236}">
                <a16:creationId xmlns:a16="http://schemas.microsoft.com/office/drawing/2014/main" id="{2D9F88B4-EFA9-49CA-9593-12799DD135C1}"/>
              </a:ext>
            </a:extLst>
          </p:cNvPr>
          <p:cNvGrpSpPr>
            <a:grpSpLocks/>
          </p:cNvGrpSpPr>
          <p:nvPr/>
        </p:nvGrpSpPr>
        <p:grpSpPr bwMode="auto">
          <a:xfrm>
            <a:off x="7073900" y="3001963"/>
            <a:ext cx="3657600" cy="2508250"/>
            <a:chOff x="4629150" y="2824163"/>
            <a:chExt cx="1752600" cy="1733550"/>
          </a:xfrm>
        </p:grpSpPr>
        <p:sp>
          <p:nvSpPr>
            <p:cNvPr id="55" name="Rounded Rectangle 10">
              <a:extLst>
                <a:ext uri="{FF2B5EF4-FFF2-40B4-BE49-F238E27FC236}">
                  <a16:creationId xmlns:a16="http://schemas.microsoft.com/office/drawing/2014/main" id="{1A930803-BE85-4584-9E8B-ED74445B4EFF}"/>
                </a:ext>
              </a:extLst>
            </p:cNvPr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78887" name="TextBox 37">
              <a:extLst>
                <a:ext uri="{FF2B5EF4-FFF2-40B4-BE49-F238E27FC236}">
                  <a16:creationId xmlns:a16="http://schemas.microsoft.com/office/drawing/2014/main" id="{633703EE-CC28-4222-BE86-E99FCF739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225" y="4320143"/>
              <a:ext cx="1555750" cy="191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858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ko-KR" altLang="en-US" sz="12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프라이빗 서브넷</a:t>
              </a:r>
            </a:p>
          </p:txBody>
        </p:sp>
      </p:grpSp>
      <p:grpSp>
        <p:nvGrpSpPr>
          <p:cNvPr id="78857" name="Group 31">
            <a:extLst>
              <a:ext uri="{FF2B5EF4-FFF2-40B4-BE49-F238E27FC236}">
                <a16:creationId xmlns:a16="http://schemas.microsoft.com/office/drawing/2014/main" id="{25EA3BE9-1B33-4830-9E9F-D40653D1E8C9}"/>
              </a:ext>
            </a:extLst>
          </p:cNvPr>
          <p:cNvGrpSpPr>
            <a:grpSpLocks/>
          </p:cNvGrpSpPr>
          <p:nvPr/>
        </p:nvGrpSpPr>
        <p:grpSpPr bwMode="auto">
          <a:xfrm>
            <a:off x="1892300" y="4221163"/>
            <a:ext cx="8331200" cy="914400"/>
            <a:chOff x="6743700" y="760413"/>
            <a:chExt cx="1752600" cy="1733550"/>
          </a:xfrm>
        </p:grpSpPr>
        <p:grpSp>
          <p:nvGrpSpPr>
            <p:cNvPr id="78882" name="Group 50">
              <a:extLst>
                <a:ext uri="{FF2B5EF4-FFF2-40B4-BE49-F238E27FC236}">
                  <a16:creationId xmlns:a16="http://schemas.microsoft.com/office/drawing/2014/main" id="{A2EE3CCB-29AD-46A7-8A23-2A48AF2000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A4BD23C6-6BF3-4B69-B33F-9FA79797CAF0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E6E54BB3-EF38-463C-A567-2873C4252C4E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78883" name="TextBox 34">
              <a:extLst>
                <a:ext uri="{FF2B5EF4-FFF2-40B4-BE49-F238E27FC236}">
                  <a16:creationId xmlns:a16="http://schemas.microsoft.com/office/drawing/2014/main" id="{66A9967E-D69F-4E4D-9C29-BAD331CE2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7641" y="1145646"/>
              <a:ext cx="341970" cy="99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858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ko-KR" altLang="en-US" sz="1400" b="1">
                  <a:solidFill>
                    <a:srgbClr val="6F2927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데이터 티어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ko-KR" altLang="en-US" sz="1400" b="1">
                  <a:solidFill>
                    <a:srgbClr val="6F2927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보안 그룹</a:t>
              </a:r>
            </a:p>
          </p:txBody>
        </p:sp>
      </p:grpSp>
      <p:pic>
        <p:nvPicPr>
          <p:cNvPr id="78858" name="Picture 32">
            <a:extLst>
              <a:ext uri="{FF2B5EF4-FFF2-40B4-BE49-F238E27FC236}">
                <a16:creationId xmlns:a16="http://schemas.microsoft.com/office/drawing/2014/main" id="{B8FEAE1B-E674-40A9-B931-EA7FA15B2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563" y="2798763"/>
            <a:ext cx="28733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8859" name="Group 33">
            <a:extLst>
              <a:ext uri="{FF2B5EF4-FFF2-40B4-BE49-F238E27FC236}">
                <a16:creationId xmlns:a16="http://schemas.microsoft.com/office/drawing/2014/main" id="{F3DCADEA-4C59-428F-9DC4-9D298622C43A}"/>
              </a:ext>
            </a:extLst>
          </p:cNvPr>
          <p:cNvGrpSpPr>
            <a:grpSpLocks/>
          </p:cNvGrpSpPr>
          <p:nvPr/>
        </p:nvGrpSpPr>
        <p:grpSpPr bwMode="auto">
          <a:xfrm>
            <a:off x="3189288" y="3294063"/>
            <a:ext cx="1219200" cy="711200"/>
            <a:chOff x="1066800" y="2338685"/>
            <a:chExt cx="914400" cy="533400"/>
          </a:xfrm>
        </p:grpSpPr>
        <p:pic>
          <p:nvPicPr>
            <p:cNvPr id="78880" name="Picture 48" descr="EC2-Instance.png">
              <a:extLst>
                <a:ext uri="{FF2B5EF4-FFF2-40B4-BE49-F238E27FC236}">
                  <a16:creationId xmlns:a16="http://schemas.microsoft.com/office/drawing/2014/main" id="{60990F63-844A-49D2-BCC7-9CADA9BBA2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651" y="2338685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81" name="TextBox 72">
              <a:extLst>
                <a:ext uri="{FF2B5EF4-FFF2-40B4-BE49-F238E27FC236}">
                  <a16:creationId xmlns:a16="http://schemas.microsoft.com/office/drawing/2014/main" id="{454D76A1-EE2D-4BBE-B480-0C0050B76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800" y="2517279"/>
              <a:ext cx="914400" cy="15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4572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858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ko-KR" altLang="en-US" sz="13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앱</a:t>
              </a:r>
            </a:p>
          </p:txBody>
        </p:sp>
      </p:grpSp>
      <p:grpSp>
        <p:nvGrpSpPr>
          <p:cNvPr id="78860" name="Group 34">
            <a:extLst>
              <a:ext uri="{FF2B5EF4-FFF2-40B4-BE49-F238E27FC236}">
                <a16:creationId xmlns:a16="http://schemas.microsoft.com/office/drawing/2014/main" id="{18CE4A1E-2E25-4B7E-A11F-0D69F80F7527}"/>
              </a:ext>
            </a:extLst>
          </p:cNvPr>
          <p:cNvGrpSpPr>
            <a:grpSpLocks/>
          </p:cNvGrpSpPr>
          <p:nvPr/>
        </p:nvGrpSpPr>
        <p:grpSpPr bwMode="auto">
          <a:xfrm>
            <a:off x="1892300" y="3205163"/>
            <a:ext cx="8331200" cy="914400"/>
            <a:chOff x="6743700" y="760413"/>
            <a:chExt cx="1752600" cy="1733550"/>
          </a:xfrm>
        </p:grpSpPr>
        <p:grpSp>
          <p:nvGrpSpPr>
            <p:cNvPr id="78876" name="Group 44">
              <a:extLst>
                <a:ext uri="{FF2B5EF4-FFF2-40B4-BE49-F238E27FC236}">
                  <a16:creationId xmlns:a16="http://schemas.microsoft.com/office/drawing/2014/main" id="{22E56392-21A0-4DA0-A530-98499CB0D8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BBBBC66C-4EA4-4574-9514-ECD220E4EB1D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0CD04BC3-109F-456B-BE80-92ADF3F00754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78877" name="TextBox 34">
              <a:extLst>
                <a:ext uri="{FF2B5EF4-FFF2-40B4-BE49-F238E27FC236}">
                  <a16:creationId xmlns:a16="http://schemas.microsoft.com/office/drawing/2014/main" id="{8D9E9993-2220-434C-85C2-22D6FFE62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1204" y="1145646"/>
              <a:ext cx="338408" cy="99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858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ko-KR" altLang="en-US" sz="1400" b="1">
                  <a:solidFill>
                    <a:srgbClr val="6F2927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앱 티어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ko-KR" altLang="en-US" sz="1400" b="1">
                  <a:solidFill>
                    <a:srgbClr val="6F2927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보안 그룹</a:t>
              </a:r>
            </a:p>
          </p:txBody>
        </p:sp>
      </p:grpSp>
      <p:grpSp>
        <p:nvGrpSpPr>
          <p:cNvPr id="78861" name="Group 35">
            <a:extLst>
              <a:ext uri="{FF2B5EF4-FFF2-40B4-BE49-F238E27FC236}">
                <a16:creationId xmlns:a16="http://schemas.microsoft.com/office/drawing/2014/main" id="{3F6CDC45-FB2F-4BF7-9137-FB6883C22C11}"/>
              </a:ext>
            </a:extLst>
          </p:cNvPr>
          <p:cNvGrpSpPr>
            <a:grpSpLocks/>
          </p:cNvGrpSpPr>
          <p:nvPr/>
        </p:nvGrpSpPr>
        <p:grpSpPr bwMode="auto">
          <a:xfrm>
            <a:off x="7785100" y="3306763"/>
            <a:ext cx="1219200" cy="711200"/>
            <a:chOff x="1066800" y="2338685"/>
            <a:chExt cx="914400" cy="533400"/>
          </a:xfrm>
        </p:grpSpPr>
        <p:pic>
          <p:nvPicPr>
            <p:cNvPr id="78874" name="Picture 42" descr="EC2-Instance.png">
              <a:extLst>
                <a:ext uri="{FF2B5EF4-FFF2-40B4-BE49-F238E27FC236}">
                  <a16:creationId xmlns:a16="http://schemas.microsoft.com/office/drawing/2014/main" id="{B900F443-1673-4043-8A9F-6D6374890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651" y="2338685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75" name="TextBox 80">
              <a:extLst>
                <a:ext uri="{FF2B5EF4-FFF2-40B4-BE49-F238E27FC236}">
                  <a16:creationId xmlns:a16="http://schemas.microsoft.com/office/drawing/2014/main" id="{B4A1E3E8-98A2-42D2-896D-2CA14FC73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800" y="2517279"/>
              <a:ext cx="914400" cy="15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4572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858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ko-KR" altLang="en-US" sz="13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앱</a:t>
              </a:r>
            </a:p>
          </p:txBody>
        </p:sp>
      </p:grpSp>
      <p:grpSp>
        <p:nvGrpSpPr>
          <p:cNvPr id="78862" name="Group 36">
            <a:extLst>
              <a:ext uri="{FF2B5EF4-FFF2-40B4-BE49-F238E27FC236}">
                <a16:creationId xmlns:a16="http://schemas.microsoft.com/office/drawing/2014/main" id="{62560DA4-0875-40B1-AAAE-A62B567AD015}"/>
              </a:ext>
            </a:extLst>
          </p:cNvPr>
          <p:cNvGrpSpPr>
            <a:grpSpLocks/>
          </p:cNvGrpSpPr>
          <p:nvPr/>
        </p:nvGrpSpPr>
        <p:grpSpPr bwMode="auto">
          <a:xfrm>
            <a:off x="2705100" y="4178300"/>
            <a:ext cx="1219200" cy="1006475"/>
            <a:chOff x="228600" y="3714750"/>
            <a:chExt cx="914400" cy="754380"/>
          </a:xfrm>
        </p:grpSpPr>
        <p:pic>
          <p:nvPicPr>
            <p:cNvPr id="78872" name="Picture 40" descr="Database_RDS MasterSQL.eps">
              <a:extLst>
                <a:ext uri="{FF2B5EF4-FFF2-40B4-BE49-F238E27FC236}">
                  <a16:creationId xmlns:a16="http://schemas.microsoft.com/office/drawing/2014/main" id="{55A4714F-C913-4EEA-8D32-EE8DB04495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3714750"/>
              <a:ext cx="754380" cy="754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73" name="TextBox 83">
              <a:extLst>
                <a:ext uri="{FF2B5EF4-FFF2-40B4-BE49-F238E27FC236}">
                  <a16:creationId xmlns:a16="http://schemas.microsoft.com/office/drawing/2014/main" id="{F790F7DA-AE5E-45C2-B949-546CF0A8E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3877763"/>
              <a:ext cx="914400" cy="153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4572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858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ko-KR" altLang="en-US" sz="1300">
                  <a:solidFill>
                    <a:srgbClr val="FFFFF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데이터</a:t>
              </a:r>
            </a:p>
          </p:txBody>
        </p:sp>
      </p:grpSp>
      <p:grpSp>
        <p:nvGrpSpPr>
          <p:cNvPr id="78863" name="Group 37">
            <a:extLst>
              <a:ext uri="{FF2B5EF4-FFF2-40B4-BE49-F238E27FC236}">
                <a16:creationId xmlns:a16="http://schemas.microsoft.com/office/drawing/2014/main" id="{D3989BB3-349A-455C-AD6E-7CA37BFD466E}"/>
              </a:ext>
            </a:extLst>
          </p:cNvPr>
          <p:cNvGrpSpPr>
            <a:grpSpLocks/>
          </p:cNvGrpSpPr>
          <p:nvPr/>
        </p:nvGrpSpPr>
        <p:grpSpPr bwMode="auto">
          <a:xfrm>
            <a:off x="8302625" y="4156075"/>
            <a:ext cx="1219200" cy="992188"/>
            <a:chOff x="304800" y="3645515"/>
            <a:chExt cx="914400" cy="744452"/>
          </a:xfrm>
        </p:grpSpPr>
        <p:pic>
          <p:nvPicPr>
            <p:cNvPr id="78870" name="Picture 38" descr="Database_RDS SlaveSQL.eps">
              <a:extLst>
                <a:ext uri="{FF2B5EF4-FFF2-40B4-BE49-F238E27FC236}">
                  <a16:creationId xmlns:a16="http://schemas.microsoft.com/office/drawing/2014/main" id="{9515DB9D-D2D6-4789-89DB-229754F56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548" y="3645515"/>
              <a:ext cx="744452" cy="744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71" name="TextBox 86">
              <a:extLst>
                <a:ext uri="{FF2B5EF4-FFF2-40B4-BE49-F238E27FC236}">
                  <a16:creationId xmlns:a16="http://schemas.microsoft.com/office/drawing/2014/main" id="{D2B5E7B7-E160-41B9-9AA1-C5D00F11E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3820610"/>
              <a:ext cx="914400" cy="154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4572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858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ko-KR" altLang="en-US" sz="1300">
                  <a:solidFill>
                    <a:srgbClr val="FFFFF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데이터</a:t>
              </a:r>
            </a:p>
          </p:txBody>
        </p:sp>
      </p:grpSp>
      <p:grpSp>
        <p:nvGrpSpPr>
          <p:cNvPr id="78864" name="Group 63">
            <a:extLst>
              <a:ext uri="{FF2B5EF4-FFF2-40B4-BE49-F238E27FC236}">
                <a16:creationId xmlns:a16="http://schemas.microsoft.com/office/drawing/2014/main" id="{E728298B-0F4B-4F91-A93A-F150FC9C2237}"/>
              </a:ext>
            </a:extLst>
          </p:cNvPr>
          <p:cNvGrpSpPr>
            <a:grpSpLocks/>
          </p:cNvGrpSpPr>
          <p:nvPr/>
        </p:nvGrpSpPr>
        <p:grpSpPr bwMode="auto">
          <a:xfrm>
            <a:off x="2149475" y="3306763"/>
            <a:ext cx="1219200" cy="711200"/>
            <a:chOff x="1066800" y="2338685"/>
            <a:chExt cx="914400" cy="533400"/>
          </a:xfrm>
        </p:grpSpPr>
        <p:pic>
          <p:nvPicPr>
            <p:cNvPr id="78868" name="Picture 64" descr="EC2-Instance.png">
              <a:extLst>
                <a:ext uri="{FF2B5EF4-FFF2-40B4-BE49-F238E27FC236}">
                  <a16:creationId xmlns:a16="http://schemas.microsoft.com/office/drawing/2014/main" id="{B67D61AC-6364-4BD0-B5E5-F2C23C36EB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651" y="2338685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69" name="TextBox 72">
              <a:extLst>
                <a:ext uri="{FF2B5EF4-FFF2-40B4-BE49-F238E27FC236}">
                  <a16:creationId xmlns:a16="http://schemas.microsoft.com/office/drawing/2014/main" id="{46DADB92-3356-4C7A-BB1E-CDDAF771B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800" y="2517279"/>
              <a:ext cx="914400" cy="15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4572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858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ko-KR" altLang="en-US" sz="13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앱</a:t>
              </a:r>
            </a:p>
          </p:txBody>
        </p:sp>
      </p:grpSp>
      <p:grpSp>
        <p:nvGrpSpPr>
          <p:cNvPr id="78865" name="Group 66">
            <a:extLst>
              <a:ext uri="{FF2B5EF4-FFF2-40B4-BE49-F238E27FC236}">
                <a16:creationId xmlns:a16="http://schemas.microsoft.com/office/drawing/2014/main" id="{BCAB2F60-9033-429E-AA26-B1F018C50FED}"/>
              </a:ext>
            </a:extLst>
          </p:cNvPr>
          <p:cNvGrpSpPr>
            <a:grpSpLocks/>
          </p:cNvGrpSpPr>
          <p:nvPr/>
        </p:nvGrpSpPr>
        <p:grpSpPr bwMode="auto">
          <a:xfrm>
            <a:off x="8936038" y="3294063"/>
            <a:ext cx="1219200" cy="711200"/>
            <a:chOff x="1777507" y="2176760"/>
            <a:chExt cx="914400" cy="533400"/>
          </a:xfrm>
        </p:grpSpPr>
        <p:pic>
          <p:nvPicPr>
            <p:cNvPr id="78866" name="Picture 67" descr="EC2-Instance.png">
              <a:extLst>
                <a:ext uri="{FF2B5EF4-FFF2-40B4-BE49-F238E27FC236}">
                  <a16:creationId xmlns:a16="http://schemas.microsoft.com/office/drawing/2014/main" id="{D28EB10F-1838-4822-9D46-71074F5095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007" y="2176760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67" name="TextBox 80">
              <a:extLst>
                <a:ext uri="{FF2B5EF4-FFF2-40B4-BE49-F238E27FC236}">
                  <a16:creationId xmlns:a16="http://schemas.microsoft.com/office/drawing/2014/main" id="{53C41AC3-9A5B-40D4-89C2-C7ABC0137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7507" y="2364879"/>
              <a:ext cx="914400" cy="15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4572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858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ko-KR" altLang="en-US" sz="13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앱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3CC8DD8E-2E81-4E3D-9C89-036AE189E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보안 그룹이 구성되는 방법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A3F75-8806-40C0-9A18-1F2267675C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" y="1439863"/>
            <a:ext cx="11331575" cy="4913312"/>
          </a:xfrm>
        </p:spPr>
        <p:txBody>
          <a:bodyPr/>
          <a:lstStyle/>
          <a:p>
            <a:pPr marL="457200" lvl="1" indent="-457200" eaLnBrk="1" hangingPunct="1">
              <a:spcBef>
                <a:spcPts val="2400"/>
              </a:spcBef>
              <a:spcAft>
                <a:spcPts val="800"/>
              </a:spcAft>
            </a:pP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기본적으로 모든 새롭게 생성되는 보안 그룹은 모든 목적지에 대한 </a:t>
            </a:r>
            <a:r>
              <a:rPr lang="ko-KR" altLang="en-US" sz="28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모든</a:t>
            </a:r>
            <a:r>
              <a:rPr lang="ko-KR" altLang="en-US" sz="2800" b="1" dirty="0">
                <a:solidFill>
                  <a:srgbClr val="FF9933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 </a:t>
            </a:r>
            <a:r>
              <a:rPr lang="ko-KR" altLang="en-US" sz="28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아웃바운드</a:t>
            </a:r>
            <a:r>
              <a:rPr lang="ko-KR" altLang="en-US" sz="2800" b="1" dirty="0">
                <a:solidFill>
                  <a:srgbClr val="FF9933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 </a:t>
            </a:r>
            <a:r>
              <a:rPr lang="ko-KR" altLang="en-US" sz="28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트래픽</a:t>
            </a: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을 허용합니다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914400" lvl="2" indent="-457200" eaLnBrk="1" hangingPunct="1">
              <a:spcBef>
                <a:spcPts val="2400"/>
              </a:spcBef>
              <a:spcAft>
                <a:spcPts val="800"/>
              </a:spcAft>
            </a:pPr>
            <a:r>
              <a:rPr lang="ko-KR" altLang="en-US" sz="24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보안 그룹의 기본 아웃바운드 규칙을 수정하면 </a:t>
            </a:r>
            <a:r>
              <a:rPr lang="ko-KR" altLang="en-US" sz="28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복잡성이 증가하므로 </a:t>
            </a:r>
            <a:r>
              <a:rPr lang="ko-KR" altLang="en-US" sz="24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규정 준수에 필요한 경우가 아니면 수정하지 않는 것이 좋습니다</a:t>
            </a:r>
            <a:r>
              <a:rPr lang="en-US" altLang="ko-KR" sz="24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457200" lvl="1" indent="-457200" eaLnBrk="1" hangingPunct="1">
              <a:spcBef>
                <a:spcPts val="2400"/>
              </a:spcBef>
              <a:spcAft>
                <a:spcPts val="800"/>
              </a:spcAft>
            </a:pP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대부분 조직은 애플리케이션 내 </a:t>
            </a:r>
            <a:r>
              <a:rPr lang="ko-KR" altLang="en-US" sz="28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각 기능 티어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(</a:t>
            </a: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웹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/</a:t>
            </a: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앱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/</a:t>
            </a: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데이터 등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)</a:t>
            </a: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에 대한 인바운드 규칙으로 보안 그룹을 생성합니다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77111F8E-038B-4BDA-9093-893739722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보안 그룹 체인 다이어그램</a:t>
            </a:r>
          </a:p>
        </p:txBody>
      </p:sp>
      <p:sp>
        <p:nvSpPr>
          <p:cNvPr id="82947" name="Content Placeholder 5">
            <a:extLst>
              <a:ext uri="{FF2B5EF4-FFF2-40B4-BE49-F238E27FC236}">
                <a16:creationId xmlns:a16="http://schemas.microsoft.com/office/drawing/2014/main" id="{C2175605-4D53-477E-9C7D-D4EE6A7318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" y="1439863"/>
            <a:ext cx="10515600" cy="491331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ko-KR"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 </a:t>
            </a:r>
          </a:p>
        </p:txBody>
      </p:sp>
      <p:sp>
        <p:nvSpPr>
          <p:cNvPr id="82948" name="Title 3">
            <a:extLst>
              <a:ext uri="{FF2B5EF4-FFF2-40B4-BE49-F238E27FC236}">
                <a16:creationId xmlns:a16="http://schemas.microsoft.com/office/drawing/2014/main" id="{021194E2-22E8-4DAC-8B8C-BFDE732B4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1235075"/>
            <a:ext cx="94488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733" tIns="67733" rIns="67733" bIns="67733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24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  <a:sym typeface="Arial Bold" pitchFamily="34" charset="0"/>
              </a:rPr>
              <a:t>애플리케이션 티어별 보안 그룹 규칙</a:t>
            </a:r>
          </a:p>
        </p:txBody>
      </p:sp>
      <p:grpSp>
        <p:nvGrpSpPr>
          <p:cNvPr id="82949" name="Group 44">
            <a:extLst>
              <a:ext uri="{FF2B5EF4-FFF2-40B4-BE49-F238E27FC236}">
                <a16:creationId xmlns:a16="http://schemas.microsoft.com/office/drawing/2014/main" id="{CB2D44FE-BEA4-4622-9F47-CCE063312F9F}"/>
              </a:ext>
            </a:extLst>
          </p:cNvPr>
          <p:cNvGrpSpPr>
            <a:grpSpLocks/>
          </p:cNvGrpSpPr>
          <p:nvPr/>
        </p:nvGrpSpPr>
        <p:grpSpPr bwMode="auto">
          <a:xfrm>
            <a:off x="2214563" y="2760663"/>
            <a:ext cx="1219200" cy="711200"/>
            <a:chOff x="1066800" y="2338685"/>
            <a:chExt cx="914400" cy="533400"/>
          </a:xfrm>
        </p:grpSpPr>
        <p:pic>
          <p:nvPicPr>
            <p:cNvPr id="83010" name="Picture 45" descr="EC2-Instance.png">
              <a:extLst>
                <a:ext uri="{FF2B5EF4-FFF2-40B4-BE49-F238E27FC236}">
                  <a16:creationId xmlns:a16="http://schemas.microsoft.com/office/drawing/2014/main" id="{80E518C7-0A5F-419E-BD54-0423B69DE9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651" y="2338685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11" name="TextBox 46">
              <a:extLst>
                <a:ext uri="{FF2B5EF4-FFF2-40B4-BE49-F238E27FC236}">
                  <a16:creationId xmlns:a16="http://schemas.microsoft.com/office/drawing/2014/main" id="{50C3F9F6-B05D-4E1B-AA59-BF8C98AF8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800" y="2517279"/>
              <a:ext cx="914400" cy="15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3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웹</a:t>
              </a:r>
            </a:p>
          </p:txBody>
        </p:sp>
      </p:grpSp>
      <p:grpSp>
        <p:nvGrpSpPr>
          <p:cNvPr id="82950" name="Group 47">
            <a:extLst>
              <a:ext uri="{FF2B5EF4-FFF2-40B4-BE49-F238E27FC236}">
                <a16:creationId xmlns:a16="http://schemas.microsoft.com/office/drawing/2014/main" id="{83E2B252-0812-4C89-B24B-67E0998CD903}"/>
              </a:ext>
            </a:extLst>
          </p:cNvPr>
          <p:cNvGrpSpPr>
            <a:grpSpLocks/>
          </p:cNvGrpSpPr>
          <p:nvPr/>
        </p:nvGrpSpPr>
        <p:grpSpPr bwMode="auto">
          <a:xfrm>
            <a:off x="2214563" y="2760663"/>
            <a:ext cx="6299200" cy="711200"/>
            <a:chOff x="6743700" y="760413"/>
            <a:chExt cx="1752600" cy="1733550"/>
          </a:xfrm>
        </p:grpSpPr>
        <p:grpSp>
          <p:nvGrpSpPr>
            <p:cNvPr id="83006" name="Group 21">
              <a:extLst>
                <a:ext uri="{FF2B5EF4-FFF2-40B4-BE49-F238E27FC236}">
                  <a16:creationId xmlns:a16="http://schemas.microsoft.com/office/drawing/2014/main" id="{AFC025C8-FD03-456A-BFD2-DB98C95D30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AEE71C18-28A7-4FAA-A03F-5A441DD64931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1AA119FA-8545-4018-90C3-2B20EEC7803F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83007" name="TextBox 34">
              <a:extLst>
                <a:ext uri="{FF2B5EF4-FFF2-40B4-BE49-F238E27FC236}">
                  <a16:creationId xmlns:a16="http://schemas.microsoft.com/office/drawing/2014/main" id="{4A9818F6-BC04-4F74-8AA3-BADB7E6D5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9842" y="1008063"/>
              <a:ext cx="1300316" cy="1125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 b="1">
                  <a:solidFill>
                    <a:srgbClr val="6F2927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웹 티어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 b="1">
                  <a:solidFill>
                    <a:srgbClr val="6F2927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보안 그룹</a:t>
              </a:r>
            </a:p>
          </p:txBody>
        </p:sp>
      </p:grpSp>
      <p:grpSp>
        <p:nvGrpSpPr>
          <p:cNvPr id="82951" name="Group 52">
            <a:extLst>
              <a:ext uri="{FF2B5EF4-FFF2-40B4-BE49-F238E27FC236}">
                <a16:creationId xmlns:a16="http://schemas.microsoft.com/office/drawing/2014/main" id="{B48AE625-105E-4B06-A2E5-ABA23B0B6A80}"/>
              </a:ext>
            </a:extLst>
          </p:cNvPr>
          <p:cNvGrpSpPr>
            <a:grpSpLocks/>
          </p:cNvGrpSpPr>
          <p:nvPr/>
        </p:nvGrpSpPr>
        <p:grpSpPr bwMode="auto">
          <a:xfrm>
            <a:off x="7192963" y="2760663"/>
            <a:ext cx="1219200" cy="711200"/>
            <a:chOff x="1066800" y="2338685"/>
            <a:chExt cx="914400" cy="533400"/>
          </a:xfrm>
        </p:grpSpPr>
        <p:pic>
          <p:nvPicPr>
            <p:cNvPr id="83004" name="Picture 53" descr="EC2-Instance.png">
              <a:extLst>
                <a:ext uri="{FF2B5EF4-FFF2-40B4-BE49-F238E27FC236}">
                  <a16:creationId xmlns:a16="http://schemas.microsoft.com/office/drawing/2014/main" id="{6991F00A-F1DD-4CE1-91D7-9E3DACDD77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651" y="2338685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05" name="TextBox 54">
              <a:extLst>
                <a:ext uri="{FF2B5EF4-FFF2-40B4-BE49-F238E27FC236}">
                  <a16:creationId xmlns:a16="http://schemas.microsoft.com/office/drawing/2014/main" id="{14B8F9AF-0B87-4EDF-835A-E5419E617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800" y="2517279"/>
              <a:ext cx="914400" cy="15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3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웹</a:t>
              </a:r>
            </a:p>
          </p:txBody>
        </p:sp>
      </p:grpSp>
      <p:grpSp>
        <p:nvGrpSpPr>
          <p:cNvPr id="82952" name="Group 55">
            <a:extLst>
              <a:ext uri="{FF2B5EF4-FFF2-40B4-BE49-F238E27FC236}">
                <a16:creationId xmlns:a16="http://schemas.microsoft.com/office/drawing/2014/main" id="{31D555AE-D42C-4DC9-BEFF-0545114DAC21}"/>
              </a:ext>
            </a:extLst>
          </p:cNvPr>
          <p:cNvGrpSpPr>
            <a:grpSpLocks/>
          </p:cNvGrpSpPr>
          <p:nvPr/>
        </p:nvGrpSpPr>
        <p:grpSpPr bwMode="auto">
          <a:xfrm>
            <a:off x="2214563" y="4386263"/>
            <a:ext cx="1219200" cy="711200"/>
            <a:chOff x="1066800" y="2338685"/>
            <a:chExt cx="914400" cy="533400"/>
          </a:xfrm>
        </p:grpSpPr>
        <p:pic>
          <p:nvPicPr>
            <p:cNvPr id="83002" name="Picture 56" descr="EC2-Instance.png">
              <a:extLst>
                <a:ext uri="{FF2B5EF4-FFF2-40B4-BE49-F238E27FC236}">
                  <a16:creationId xmlns:a16="http://schemas.microsoft.com/office/drawing/2014/main" id="{FE670992-A286-4BEC-B4AF-242A61BFDF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651" y="2338685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03" name="TextBox 57">
              <a:extLst>
                <a:ext uri="{FF2B5EF4-FFF2-40B4-BE49-F238E27FC236}">
                  <a16:creationId xmlns:a16="http://schemas.microsoft.com/office/drawing/2014/main" id="{505B031C-3F1B-4BA2-A050-210725542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800" y="2517279"/>
              <a:ext cx="914400" cy="15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3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앱</a:t>
              </a:r>
            </a:p>
          </p:txBody>
        </p:sp>
      </p:grpSp>
      <p:grpSp>
        <p:nvGrpSpPr>
          <p:cNvPr id="82953" name="Group 58">
            <a:extLst>
              <a:ext uri="{FF2B5EF4-FFF2-40B4-BE49-F238E27FC236}">
                <a16:creationId xmlns:a16="http://schemas.microsoft.com/office/drawing/2014/main" id="{7AF7965D-B52A-47A0-B906-BBF44F60357A}"/>
              </a:ext>
            </a:extLst>
          </p:cNvPr>
          <p:cNvGrpSpPr>
            <a:grpSpLocks/>
          </p:cNvGrpSpPr>
          <p:nvPr/>
        </p:nvGrpSpPr>
        <p:grpSpPr bwMode="auto">
          <a:xfrm>
            <a:off x="2214563" y="4386263"/>
            <a:ext cx="6299200" cy="711200"/>
            <a:chOff x="6743700" y="760413"/>
            <a:chExt cx="1752600" cy="1733550"/>
          </a:xfrm>
        </p:grpSpPr>
        <p:sp>
          <p:nvSpPr>
            <p:cNvPr id="82998" name="TextBox 34">
              <a:extLst>
                <a:ext uri="{FF2B5EF4-FFF2-40B4-BE49-F238E27FC236}">
                  <a16:creationId xmlns:a16="http://schemas.microsoft.com/office/drawing/2014/main" id="{3DD2E04E-E131-46C2-91C7-180ED816A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9842" y="1008063"/>
              <a:ext cx="1300316" cy="1125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 b="1">
                  <a:solidFill>
                    <a:srgbClr val="6F2927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앱 티어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 b="1">
                  <a:solidFill>
                    <a:srgbClr val="6F2927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보안 그룹</a:t>
              </a:r>
            </a:p>
          </p:txBody>
        </p:sp>
        <p:grpSp>
          <p:nvGrpSpPr>
            <p:cNvPr id="82999" name="Group 21">
              <a:extLst>
                <a:ext uri="{FF2B5EF4-FFF2-40B4-BE49-F238E27FC236}">
                  <a16:creationId xmlns:a16="http://schemas.microsoft.com/office/drawing/2014/main" id="{2C203701-0812-46FA-914B-26D60109F4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B4FE509B-653D-4AD5-B4AD-10D877036899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B78E9198-6E61-4672-9EEB-073CB1108404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</p:grpSp>
      </p:grpSp>
      <p:grpSp>
        <p:nvGrpSpPr>
          <p:cNvPr id="82954" name="Group 63">
            <a:extLst>
              <a:ext uri="{FF2B5EF4-FFF2-40B4-BE49-F238E27FC236}">
                <a16:creationId xmlns:a16="http://schemas.microsoft.com/office/drawing/2014/main" id="{D268E717-6B44-47B6-A134-396EEF4AC1D6}"/>
              </a:ext>
            </a:extLst>
          </p:cNvPr>
          <p:cNvGrpSpPr>
            <a:grpSpLocks/>
          </p:cNvGrpSpPr>
          <p:nvPr/>
        </p:nvGrpSpPr>
        <p:grpSpPr bwMode="auto">
          <a:xfrm>
            <a:off x="7192963" y="4386263"/>
            <a:ext cx="1219200" cy="711200"/>
            <a:chOff x="1066800" y="2338685"/>
            <a:chExt cx="914400" cy="533400"/>
          </a:xfrm>
        </p:grpSpPr>
        <p:pic>
          <p:nvPicPr>
            <p:cNvPr id="82996" name="Picture 64" descr="EC2-Instance.png">
              <a:extLst>
                <a:ext uri="{FF2B5EF4-FFF2-40B4-BE49-F238E27FC236}">
                  <a16:creationId xmlns:a16="http://schemas.microsoft.com/office/drawing/2014/main" id="{A79F3764-E486-4A54-AD97-58AFAAC314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651" y="2338685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97" name="TextBox 65">
              <a:extLst>
                <a:ext uri="{FF2B5EF4-FFF2-40B4-BE49-F238E27FC236}">
                  <a16:creationId xmlns:a16="http://schemas.microsoft.com/office/drawing/2014/main" id="{D5B8BDAD-19DB-4CDE-A076-DB772FE95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800" y="2517279"/>
              <a:ext cx="914400" cy="15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3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앱</a:t>
              </a:r>
            </a:p>
          </p:txBody>
        </p:sp>
      </p:grpSp>
      <p:pic>
        <p:nvPicPr>
          <p:cNvPr id="82955" name="Picture 66" descr="Amazon-Elastic-Load-Balacing.png">
            <a:extLst>
              <a:ext uri="{FF2B5EF4-FFF2-40B4-BE49-F238E27FC236}">
                <a16:creationId xmlns:a16="http://schemas.microsoft.com/office/drawing/2014/main" id="{55E511F5-20A6-4696-B019-FCCD88CF9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1947863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956" name="Group 67">
            <a:extLst>
              <a:ext uri="{FF2B5EF4-FFF2-40B4-BE49-F238E27FC236}">
                <a16:creationId xmlns:a16="http://schemas.microsoft.com/office/drawing/2014/main" id="{7AA5506A-874C-4435-B726-EE410D2196D3}"/>
              </a:ext>
            </a:extLst>
          </p:cNvPr>
          <p:cNvGrpSpPr>
            <a:grpSpLocks/>
          </p:cNvGrpSpPr>
          <p:nvPr/>
        </p:nvGrpSpPr>
        <p:grpSpPr bwMode="auto">
          <a:xfrm>
            <a:off x="2214563" y="1947863"/>
            <a:ext cx="6299200" cy="711200"/>
            <a:chOff x="6743700" y="760413"/>
            <a:chExt cx="1752600" cy="1733550"/>
          </a:xfrm>
        </p:grpSpPr>
        <p:grpSp>
          <p:nvGrpSpPr>
            <p:cNvPr id="82992" name="Group 21">
              <a:extLst>
                <a:ext uri="{FF2B5EF4-FFF2-40B4-BE49-F238E27FC236}">
                  <a16:creationId xmlns:a16="http://schemas.microsoft.com/office/drawing/2014/main" id="{7FDEF34D-4391-4583-B736-AF28C8AA42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89863675-BBA1-4F38-AC50-CDD9CE5E7F81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6F07002F-172B-484B-9C56-8D82BE1FC356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82993" name="TextBox 34">
              <a:extLst>
                <a:ext uri="{FF2B5EF4-FFF2-40B4-BE49-F238E27FC236}">
                  <a16:creationId xmlns:a16="http://schemas.microsoft.com/office/drawing/2014/main" id="{0CE38956-051E-49EA-A8AA-3ABDBA132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9842" y="1076854"/>
              <a:ext cx="1300316" cy="1125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 b="1">
                  <a:solidFill>
                    <a:srgbClr val="6F2927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웹 티어 </a:t>
              </a:r>
              <a:r>
                <a:rPr lang="en-US" altLang="ko-KR" sz="1200" b="1">
                  <a:solidFill>
                    <a:srgbClr val="6F2927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ELB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 b="1">
                  <a:solidFill>
                    <a:srgbClr val="6F2927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보안 그룹</a:t>
              </a:r>
            </a:p>
          </p:txBody>
        </p:sp>
      </p:grpSp>
      <p:pic>
        <p:nvPicPr>
          <p:cNvPr id="82957" name="Picture 72" descr="Amazon-Elastic-Load-Balacing.png">
            <a:extLst>
              <a:ext uri="{FF2B5EF4-FFF2-40B4-BE49-F238E27FC236}">
                <a16:creationId xmlns:a16="http://schemas.microsoft.com/office/drawing/2014/main" id="{F1563185-A478-4234-83CA-9A64FDE8F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3" y="1947863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958" name="Group 73">
            <a:extLst>
              <a:ext uri="{FF2B5EF4-FFF2-40B4-BE49-F238E27FC236}">
                <a16:creationId xmlns:a16="http://schemas.microsoft.com/office/drawing/2014/main" id="{9289086D-D52C-4E44-B807-EDFF7086D16F}"/>
              </a:ext>
            </a:extLst>
          </p:cNvPr>
          <p:cNvGrpSpPr>
            <a:grpSpLocks/>
          </p:cNvGrpSpPr>
          <p:nvPr/>
        </p:nvGrpSpPr>
        <p:grpSpPr bwMode="auto">
          <a:xfrm>
            <a:off x="2214563" y="5199063"/>
            <a:ext cx="6299200" cy="711200"/>
            <a:chOff x="6743700" y="760413"/>
            <a:chExt cx="1752600" cy="1733550"/>
          </a:xfrm>
        </p:grpSpPr>
        <p:grpSp>
          <p:nvGrpSpPr>
            <p:cNvPr id="82988" name="Group 21">
              <a:extLst>
                <a:ext uri="{FF2B5EF4-FFF2-40B4-BE49-F238E27FC236}">
                  <a16:creationId xmlns:a16="http://schemas.microsoft.com/office/drawing/2014/main" id="{10111CF9-B962-41F0-99DA-7A9DDAC45F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08E1FC05-F2D3-442F-89C8-6B1271DA900D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78A42889-6A3F-4E04-9108-F6FB74FA27C4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82989" name="TextBox 34">
              <a:extLst>
                <a:ext uri="{FF2B5EF4-FFF2-40B4-BE49-F238E27FC236}">
                  <a16:creationId xmlns:a16="http://schemas.microsoft.com/office/drawing/2014/main" id="{09035313-6658-40DA-B2C8-7A09DCC2A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9842" y="1008063"/>
              <a:ext cx="1300316" cy="1125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 b="1">
                  <a:solidFill>
                    <a:srgbClr val="6F2927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데이터 티어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 b="1">
                  <a:solidFill>
                    <a:srgbClr val="6F2927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보안 그룹</a:t>
              </a:r>
            </a:p>
          </p:txBody>
        </p:sp>
      </p:grpSp>
      <p:pic>
        <p:nvPicPr>
          <p:cNvPr id="82959" name="Picture 78" descr="Amazon-Elastic-Load-Balacing.png">
            <a:extLst>
              <a:ext uri="{FF2B5EF4-FFF2-40B4-BE49-F238E27FC236}">
                <a16:creationId xmlns:a16="http://schemas.microsoft.com/office/drawing/2014/main" id="{1538E91B-2E35-4440-B6B0-F75DBC0EB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3573463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960" name="Group 79">
            <a:extLst>
              <a:ext uri="{FF2B5EF4-FFF2-40B4-BE49-F238E27FC236}">
                <a16:creationId xmlns:a16="http://schemas.microsoft.com/office/drawing/2014/main" id="{8F2D5C3E-BF9D-4165-AFEE-755854FAB118}"/>
              </a:ext>
            </a:extLst>
          </p:cNvPr>
          <p:cNvGrpSpPr>
            <a:grpSpLocks/>
          </p:cNvGrpSpPr>
          <p:nvPr/>
        </p:nvGrpSpPr>
        <p:grpSpPr bwMode="auto">
          <a:xfrm>
            <a:off x="2214563" y="3573463"/>
            <a:ext cx="6299200" cy="711200"/>
            <a:chOff x="6743700" y="760413"/>
            <a:chExt cx="1752600" cy="1733550"/>
          </a:xfrm>
        </p:grpSpPr>
        <p:grpSp>
          <p:nvGrpSpPr>
            <p:cNvPr id="82984" name="Group 21">
              <a:extLst>
                <a:ext uri="{FF2B5EF4-FFF2-40B4-BE49-F238E27FC236}">
                  <a16:creationId xmlns:a16="http://schemas.microsoft.com/office/drawing/2014/main" id="{25491E11-8329-44E1-AC5D-8B6FD12A8A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79D1E854-AC7D-4F37-AFF8-3C7317EBC118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5C224C31-BA11-4670-80DE-872F4C131A0F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82985" name="TextBox 34">
              <a:extLst>
                <a:ext uri="{FF2B5EF4-FFF2-40B4-BE49-F238E27FC236}">
                  <a16:creationId xmlns:a16="http://schemas.microsoft.com/office/drawing/2014/main" id="{7A4814DB-A44B-49AF-B5DE-3842FABEE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9842" y="1076854"/>
              <a:ext cx="1300316" cy="1125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 b="1">
                  <a:solidFill>
                    <a:srgbClr val="6F2927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앱 티어 </a:t>
              </a:r>
              <a:r>
                <a:rPr lang="en-US" altLang="ko-KR" sz="1200" b="1">
                  <a:solidFill>
                    <a:srgbClr val="6F2927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ELB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 b="1">
                  <a:solidFill>
                    <a:srgbClr val="6F2927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보안 그룹</a:t>
              </a:r>
            </a:p>
          </p:txBody>
        </p:sp>
      </p:grpSp>
      <p:pic>
        <p:nvPicPr>
          <p:cNvPr id="82961" name="Picture 84" descr="Amazon-Elastic-Load-Balacing.png">
            <a:extLst>
              <a:ext uri="{FF2B5EF4-FFF2-40B4-BE49-F238E27FC236}">
                <a16:creationId xmlns:a16="http://schemas.microsoft.com/office/drawing/2014/main" id="{0CDBE71E-8C04-4D4C-B2A4-1E1E97389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3" y="3573463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962" name="Group 90">
            <a:extLst>
              <a:ext uri="{FF2B5EF4-FFF2-40B4-BE49-F238E27FC236}">
                <a16:creationId xmlns:a16="http://schemas.microsoft.com/office/drawing/2014/main" id="{AA0EB2FE-52EA-4C09-A911-6BD7DCF89026}"/>
              </a:ext>
            </a:extLst>
          </p:cNvPr>
          <p:cNvGrpSpPr>
            <a:grpSpLocks/>
          </p:cNvGrpSpPr>
          <p:nvPr/>
        </p:nvGrpSpPr>
        <p:grpSpPr bwMode="auto">
          <a:xfrm>
            <a:off x="2214563" y="5051425"/>
            <a:ext cx="1219200" cy="1006475"/>
            <a:chOff x="228600" y="3714750"/>
            <a:chExt cx="914400" cy="754380"/>
          </a:xfrm>
        </p:grpSpPr>
        <p:pic>
          <p:nvPicPr>
            <p:cNvPr id="82982" name="Picture 91" descr="Database_RDS MasterSQL.eps">
              <a:extLst>
                <a:ext uri="{FF2B5EF4-FFF2-40B4-BE49-F238E27FC236}">
                  <a16:creationId xmlns:a16="http://schemas.microsoft.com/office/drawing/2014/main" id="{C2D2F142-1CE6-4C91-849B-D79510AB30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3714750"/>
              <a:ext cx="754380" cy="754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83" name="TextBox 92">
              <a:extLst>
                <a:ext uri="{FF2B5EF4-FFF2-40B4-BE49-F238E27FC236}">
                  <a16:creationId xmlns:a16="http://schemas.microsoft.com/office/drawing/2014/main" id="{623F9E7A-6816-4C96-AF46-0DDDA07EC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3877763"/>
              <a:ext cx="914400" cy="153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300">
                  <a:solidFill>
                    <a:srgbClr val="FFFFF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데이터</a:t>
              </a:r>
            </a:p>
          </p:txBody>
        </p:sp>
      </p:grpSp>
      <p:grpSp>
        <p:nvGrpSpPr>
          <p:cNvPr id="82963" name="Group 93">
            <a:extLst>
              <a:ext uri="{FF2B5EF4-FFF2-40B4-BE49-F238E27FC236}">
                <a16:creationId xmlns:a16="http://schemas.microsoft.com/office/drawing/2014/main" id="{82A284C7-BAFE-4217-87D5-A7EAA063C866}"/>
              </a:ext>
            </a:extLst>
          </p:cNvPr>
          <p:cNvGrpSpPr>
            <a:grpSpLocks/>
          </p:cNvGrpSpPr>
          <p:nvPr/>
        </p:nvGrpSpPr>
        <p:grpSpPr bwMode="auto">
          <a:xfrm>
            <a:off x="7192963" y="5064125"/>
            <a:ext cx="1219200" cy="993775"/>
            <a:chOff x="304800" y="3645515"/>
            <a:chExt cx="914400" cy="744452"/>
          </a:xfrm>
        </p:grpSpPr>
        <p:pic>
          <p:nvPicPr>
            <p:cNvPr id="82980" name="Picture 94" descr="Database_RDS SlaveSQL.eps">
              <a:extLst>
                <a:ext uri="{FF2B5EF4-FFF2-40B4-BE49-F238E27FC236}">
                  <a16:creationId xmlns:a16="http://schemas.microsoft.com/office/drawing/2014/main" id="{36576117-6A92-4E6D-821D-9EA7C37E2E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548" y="3645515"/>
              <a:ext cx="744452" cy="744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81" name="TextBox 95">
              <a:extLst>
                <a:ext uri="{FF2B5EF4-FFF2-40B4-BE49-F238E27FC236}">
                  <a16:creationId xmlns:a16="http://schemas.microsoft.com/office/drawing/2014/main" id="{17264B42-15D3-4C1C-BCEC-3D3E40838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3821520"/>
              <a:ext cx="914400" cy="15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300">
                  <a:solidFill>
                    <a:srgbClr val="FFFFF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데이터</a:t>
              </a:r>
            </a:p>
          </p:txBody>
        </p:sp>
      </p:grpSp>
      <p:grpSp>
        <p:nvGrpSpPr>
          <p:cNvPr id="82964" name="Group 96">
            <a:extLst>
              <a:ext uri="{FF2B5EF4-FFF2-40B4-BE49-F238E27FC236}">
                <a16:creationId xmlns:a16="http://schemas.microsoft.com/office/drawing/2014/main" id="{B1CD255C-CEEA-45A1-A8DF-FCB57208087B}"/>
              </a:ext>
            </a:extLst>
          </p:cNvPr>
          <p:cNvGrpSpPr>
            <a:grpSpLocks/>
          </p:cNvGrpSpPr>
          <p:nvPr/>
        </p:nvGrpSpPr>
        <p:grpSpPr bwMode="auto">
          <a:xfrm>
            <a:off x="2011363" y="1846263"/>
            <a:ext cx="1828800" cy="4470400"/>
            <a:chOff x="1143000" y="1276350"/>
            <a:chExt cx="1371600" cy="3352800"/>
          </a:xfrm>
        </p:grpSpPr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BCC0B3DC-2030-455A-9C16-4E919287D81B}"/>
                </a:ext>
              </a:extLst>
            </p:cNvPr>
            <p:cNvSpPr/>
            <p:nvPr/>
          </p:nvSpPr>
          <p:spPr>
            <a:xfrm>
              <a:off x="1143000" y="1276350"/>
              <a:ext cx="1371600" cy="335280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82979" name="TextBox 32">
              <a:extLst>
                <a:ext uri="{FF2B5EF4-FFF2-40B4-BE49-F238E27FC236}">
                  <a16:creationId xmlns:a16="http://schemas.microsoft.com/office/drawing/2014/main" id="{FB9D546C-16FB-45A5-8A95-E73DB861E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4400550"/>
              <a:ext cx="1219200" cy="2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 b="1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가용 영역 </a:t>
              </a:r>
              <a:r>
                <a:rPr lang="en-US" altLang="ko-KR" sz="1200" b="1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A</a:t>
              </a:r>
            </a:p>
          </p:txBody>
        </p:sp>
      </p:grpSp>
      <p:grpSp>
        <p:nvGrpSpPr>
          <p:cNvPr id="82965" name="Group 99">
            <a:extLst>
              <a:ext uri="{FF2B5EF4-FFF2-40B4-BE49-F238E27FC236}">
                <a16:creationId xmlns:a16="http://schemas.microsoft.com/office/drawing/2014/main" id="{6B6B32B2-A881-4C91-A44A-A08F8C4AEBCD}"/>
              </a:ext>
            </a:extLst>
          </p:cNvPr>
          <p:cNvGrpSpPr>
            <a:grpSpLocks/>
          </p:cNvGrpSpPr>
          <p:nvPr/>
        </p:nvGrpSpPr>
        <p:grpSpPr bwMode="auto">
          <a:xfrm>
            <a:off x="6888163" y="1846263"/>
            <a:ext cx="1828800" cy="4470400"/>
            <a:chOff x="1143000" y="1276350"/>
            <a:chExt cx="1371600" cy="3352800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193BC6E1-0B9A-4E97-AC61-E8088E07A1D3}"/>
                </a:ext>
              </a:extLst>
            </p:cNvPr>
            <p:cNvSpPr/>
            <p:nvPr/>
          </p:nvSpPr>
          <p:spPr>
            <a:xfrm>
              <a:off x="1143000" y="1276350"/>
              <a:ext cx="1371600" cy="335280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82977" name="TextBox 32">
              <a:extLst>
                <a:ext uri="{FF2B5EF4-FFF2-40B4-BE49-F238E27FC236}">
                  <a16:creationId xmlns:a16="http://schemas.microsoft.com/office/drawing/2014/main" id="{EF9D5B1E-C3B6-4853-B493-949F30C0D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4400550"/>
              <a:ext cx="1219200" cy="2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 b="1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가용 영역 </a:t>
              </a:r>
              <a:r>
                <a:rPr lang="en-US" altLang="ko-KR" sz="1200" b="1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B</a:t>
              </a:r>
            </a:p>
          </p:txBody>
        </p:sp>
      </p:grpSp>
      <p:sp>
        <p:nvSpPr>
          <p:cNvPr id="82966" name="TextBox 37">
            <a:extLst>
              <a:ext uri="{FF2B5EF4-FFF2-40B4-BE49-F238E27FC236}">
                <a16:creationId xmlns:a16="http://schemas.microsoft.com/office/drawing/2014/main" id="{213F3653-95B2-4E2B-9FC7-CA142BC57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7975" y="1628775"/>
            <a:ext cx="2235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 u="sng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인바운드 규칙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TCP </a:t>
            </a:r>
            <a:r>
              <a:rPr lang="ko-KR" altLang="en-US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포트 </a:t>
            </a:r>
            <a:r>
              <a:rPr lang="en-US" altLang="ko-KR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443 </a:t>
            </a:r>
            <a:r>
              <a:rPr lang="ko-KR" altLang="en-US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허용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소스</a:t>
            </a:r>
            <a:r>
              <a:rPr lang="en-US" altLang="ko-KR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: 0.0.0.0/0(</a:t>
            </a:r>
            <a:r>
              <a:rPr lang="ko-KR" altLang="en-US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모두</a:t>
            </a:r>
            <a:r>
              <a:rPr lang="en-US" altLang="ko-KR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)</a:t>
            </a:r>
          </a:p>
        </p:txBody>
      </p:sp>
      <p:sp>
        <p:nvSpPr>
          <p:cNvPr id="82967" name="TextBox 37">
            <a:extLst>
              <a:ext uri="{FF2B5EF4-FFF2-40B4-BE49-F238E27FC236}">
                <a16:creationId xmlns:a16="http://schemas.microsoft.com/office/drawing/2014/main" id="{FD3F231A-0E04-4408-9AD8-7D93BDDCE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7975" y="2441575"/>
            <a:ext cx="2235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 u="sng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인바운드 규칙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TCP </a:t>
            </a:r>
            <a:r>
              <a:rPr lang="ko-KR" altLang="en-US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포트 </a:t>
            </a:r>
            <a:r>
              <a:rPr lang="en-US" altLang="ko-KR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80 </a:t>
            </a:r>
            <a:r>
              <a:rPr lang="ko-KR" altLang="en-US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허용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소스</a:t>
            </a:r>
            <a:r>
              <a:rPr lang="en-US" altLang="ko-KR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: </a:t>
            </a:r>
            <a:r>
              <a:rPr lang="ko-KR" altLang="en-US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웹 티어 </a:t>
            </a:r>
            <a:r>
              <a:rPr lang="en-US" altLang="ko-KR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ELB</a:t>
            </a:r>
          </a:p>
        </p:txBody>
      </p:sp>
      <p:sp>
        <p:nvSpPr>
          <p:cNvPr id="82968" name="TextBox 37">
            <a:extLst>
              <a:ext uri="{FF2B5EF4-FFF2-40B4-BE49-F238E27FC236}">
                <a16:creationId xmlns:a16="http://schemas.microsoft.com/office/drawing/2014/main" id="{E791FFF4-C18D-40E1-ADE2-84A5D89F4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7975" y="3221038"/>
            <a:ext cx="2235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 u="sng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인바운드 규칙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TCP </a:t>
            </a:r>
            <a:r>
              <a:rPr lang="ko-KR" altLang="en-US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포트 </a:t>
            </a:r>
            <a:r>
              <a:rPr lang="en-US" altLang="ko-KR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8080 </a:t>
            </a:r>
            <a:r>
              <a:rPr lang="ko-KR" altLang="en-US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허용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소스</a:t>
            </a:r>
            <a:r>
              <a:rPr lang="en-US" altLang="ko-KR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: </a:t>
            </a:r>
            <a:r>
              <a:rPr lang="ko-KR" altLang="en-US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웹 티어</a:t>
            </a:r>
          </a:p>
        </p:txBody>
      </p:sp>
      <p:sp>
        <p:nvSpPr>
          <p:cNvPr id="82969" name="TextBox 37">
            <a:extLst>
              <a:ext uri="{FF2B5EF4-FFF2-40B4-BE49-F238E27FC236}">
                <a16:creationId xmlns:a16="http://schemas.microsoft.com/office/drawing/2014/main" id="{FA0A9506-94F0-4F67-905D-3D1F01BA0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7975" y="4067175"/>
            <a:ext cx="2235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 u="sng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인바운드 규칙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TCP </a:t>
            </a:r>
            <a:r>
              <a:rPr lang="ko-KR" altLang="en-US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포트 </a:t>
            </a:r>
            <a:r>
              <a:rPr lang="en-US" altLang="ko-KR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8080 </a:t>
            </a:r>
            <a:r>
              <a:rPr lang="ko-KR" altLang="en-US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허용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소스</a:t>
            </a:r>
            <a:r>
              <a:rPr lang="en-US" altLang="ko-KR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: </a:t>
            </a:r>
            <a:r>
              <a:rPr lang="ko-KR" altLang="en-US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앱 티어 </a:t>
            </a:r>
            <a:r>
              <a:rPr lang="en-US" altLang="ko-KR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ELB</a:t>
            </a:r>
          </a:p>
        </p:txBody>
      </p:sp>
      <p:sp>
        <p:nvSpPr>
          <p:cNvPr id="82970" name="TextBox 37">
            <a:extLst>
              <a:ext uri="{FF2B5EF4-FFF2-40B4-BE49-F238E27FC236}">
                <a16:creationId xmlns:a16="http://schemas.microsoft.com/office/drawing/2014/main" id="{C1E1389E-6345-439D-8117-7123EE0BD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7975" y="4913313"/>
            <a:ext cx="2235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 u="sng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인바운드 규칙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TCP </a:t>
            </a:r>
            <a:r>
              <a:rPr lang="ko-KR" altLang="en-US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포트 </a:t>
            </a:r>
            <a:r>
              <a:rPr lang="en-US" altLang="ko-KR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3306 </a:t>
            </a:r>
            <a:r>
              <a:rPr lang="ko-KR" altLang="en-US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허용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소스</a:t>
            </a:r>
            <a:r>
              <a:rPr lang="en-US" altLang="ko-KR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: </a:t>
            </a:r>
            <a:r>
              <a:rPr lang="ko-KR" altLang="en-US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앱 티어</a:t>
            </a:r>
          </a:p>
        </p:txBody>
      </p:sp>
      <p:sp>
        <p:nvSpPr>
          <p:cNvPr id="108" name="Curved Left Arrow 107">
            <a:extLst>
              <a:ext uri="{FF2B5EF4-FFF2-40B4-BE49-F238E27FC236}">
                <a16:creationId xmlns:a16="http://schemas.microsoft.com/office/drawing/2014/main" id="{0EBF9B55-987C-40D3-B80D-2CCC7D4A264B}"/>
              </a:ext>
            </a:extLst>
          </p:cNvPr>
          <p:cNvSpPr/>
          <p:nvPr/>
        </p:nvSpPr>
        <p:spPr>
          <a:xfrm>
            <a:off x="8886825" y="1731963"/>
            <a:ext cx="220663" cy="41275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109" name="Curved Left Arrow 108">
            <a:extLst>
              <a:ext uri="{FF2B5EF4-FFF2-40B4-BE49-F238E27FC236}">
                <a16:creationId xmlns:a16="http://schemas.microsoft.com/office/drawing/2014/main" id="{295197BC-90DB-46E2-961D-83A548CF0CBD}"/>
              </a:ext>
            </a:extLst>
          </p:cNvPr>
          <p:cNvSpPr/>
          <p:nvPr/>
        </p:nvSpPr>
        <p:spPr>
          <a:xfrm>
            <a:off x="8886825" y="2533650"/>
            <a:ext cx="220663" cy="414338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110" name="Curved Left Arrow 109">
            <a:extLst>
              <a:ext uri="{FF2B5EF4-FFF2-40B4-BE49-F238E27FC236}">
                <a16:creationId xmlns:a16="http://schemas.microsoft.com/office/drawing/2014/main" id="{F6081E61-66D1-492F-A7B6-2804A583ADB2}"/>
              </a:ext>
            </a:extLst>
          </p:cNvPr>
          <p:cNvSpPr/>
          <p:nvPr/>
        </p:nvSpPr>
        <p:spPr>
          <a:xfrm>
            <a:off x="8886825" y="3336925"/>
            <a:ext cx="220663" cy="41275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111" name="Curved Left Arrow 110">
            <a:extLst>
              <a:ext uri="{FF2B5EF4-FFF2-40B4-BE49-F238E27FC236}">
                <a16:creationId xmlns:a16="http://schemas.microsoft.com/office/drawing/2014/main" id="{DBC70E01-1417-4BF7-9995-B9E4D12502FF}"/>
              </a:ext>
            </a:extLst>
          </p:cNvPr>
          <p:cNvSpPr/>
          <p:nvPr/>
        </p:nvSpPr>
        <p:spPr>
          <a:xfrm>
            <a:off x="8886825" y="4138613"/>
            <a:ext cx="220663" cy="414337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112" name="Curved Left Arrow 111">
            <a:extLst>
              <a:ext uri="{FF2B5EF4-FFF2-40B4-BE49-F238E27FC236}">
                <a16:creationId xmlns:a16="http://schemas.microsoft.com/office/drawing/2014/main" id="{44697286-DAC2-4149-9993-24D148D49AB0}"/>
              </a:ext>
            </a:extLst>
          </p:cNvPr>
          <p:cNvSpPr/>
          <p:nvPr/>
        </p:nvSpPr>
        <p:spPr>
          <a:xfrm>
            <a:off x="8886825" y="4941888"/>
            <a:ext cx="220663" cy="41275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A37EA64F-B0D1-48D0-8C77-FA183994D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네트워크 </a:t>
            </a:r>
            <a:r>
              <a:rPr lang="en-US" altLang="ko-KR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ACL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3E63773F-F87D-439B-B6F4-EFDE8D8CEE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" y="1439863"/>
            <a:ext cx="11341100" cy="4913312"/>
          </a:xfrm>
        </p:spPr>
        <p:txBody>
          <a:bodyPr/>
          <a:lstStyle/>
          <a:p>
            <a:pPr marL="457200" lvl="1" indent="-457200" eaLnBrk="1" hangingPunct="1">
              <a:spcBef>
                <a:spcPts val="2400"/>
              </a:spcBef>
              <a:spcAft>
                <a:spcPts val="800"/>
              </a:spcAft>
            </a:pP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서브넷에서 송수신되는 트래픽을 제어하는 </a:t>
            </a:r>
            <a:r>
              <a:rPr lang="ko-KR" altLang="en-US" sz="28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선택적</a:t>
            </a:r>
            <a:r>
              <a:rPr lang="ko-KR" altLang="en-US" sz="2800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 </a:t>
            </a:r>
            <a:r>
              <a:rPr lang="ko-KR" altLang="en-US" sz="28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가상</a:t>
            </a:r>
            <a:r>
              <a:rPr lang="ko-KR" altLang="en-US" sz="2800" dirty="0">
                <a:solidFill>
                  <a:srgbClr val="FF9933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 </a:t>
            </a:r>
            <a:r>
              <a:rPr lang="ko-KR" altLang="en-US" sz="28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방화벽</a:t>
            </a: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입니다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457200" lvl="1" indent="-457200" eaLnBrk="1" hangingPunct="1">
              <a:spcBef>
                <a:spcPts val="2400"/>
              </a:spcBef>
              <a:spcAft>
                <a:spcPts val="800"/>
              </a:spcAft>
              <a:buClr>
                <a:srgbClr val="181717"/>
              </a:buClr>
            </a:pP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기본적으로 </a:t>
            </a:r>
            <a:r>
              <a:rPr lang="ko-KR" altLang="en-US" sz="28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모든</a:t>
            </a:r>
            <a:r>
              <a:rPr lang="ko-KR" altLang="en-US" sz="2800" b="1" dirty="0">
                <a:solidFill>
                  <a:srgbClr val="0070C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수신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/</a:t>
            </a: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송신 트래픽을 허용하며 </a:t>
            </a:r>
            <a:r>
              <a:rPr lang="ko-KR" altLang="en-US" sz="28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상태 비저장 </a:t>
            </a: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규칙을 사용하여 트래픽을 허용 또는 거부합니다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457200" lvl="1" indent="-457200" eaLnBrk="1" hangingPunct="1">
              <a:spcBef>
                <a:spcPts val="2400"/>
              </a:spcBef>
              <a:spcAft>
                <a:spcPts val="800"/>
              </a:spcAft>
              <a:buClr>
                <a:srgbClr val="181717"/>
              </a:buClr>
            </a:pPr>
            <a:r>
              <a:rPr lang="en-US" sz="2800" dirty="0">
                <a:latin typeface="Malgun Gothic Semilight" panose="020B0502040204020203" pitchFamily="34" charset="-128"/>
                <a:ea typeface="Malgun Gothic Semilight" panose="020B0502040204020203" pitchFamily="34" charset="-128"/>
              </a:rPr>
              <a:t>'</a:t>
            </a:r>
            <a:r>
              <a:rPr lang="ko-KR" altLang="en-US" sz="2800" dirty="0">
                <a:solidFill>
                  <a:srgbClr val="00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상태 비저장 규칙</a:t>
            </a:r>
            <a:r>
              <a:rPr lang="en-US" sz="2800" dirty="0">
                <a:latin typeface="Malgun Gothic Semilight" panose="020B0502040204020203" pitchFamily="34" charset="-128"/>
                <a:ea typeface="Malgun Gothic Semilight" panose="020B0502040204020203" pitchFamily="34" charset="-128"/>
              </a:rPr>
              <a:t>' </a:t>
            </a:r>
            <a:r>
              <a:rPr lang="ko-KR" altLang="en-US" sz="2800" dirty="0">
                <a:solidFill>
                  <a:srgbClr val="00000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은 </a:t>
            </a: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모든 인바운드와 아웃바운드 트래픽을 검사하며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, </a:t>
            </a: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연결은 추적하지 않습니다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457200" lvl="1" indent="-457200" eaLnBrk="1" hangingPunct="1">
              <a:spcBef>
                <a:spcPts val="2400"/>
              </a:spcBef>
              <a:spcAft>
                <a:spcPts val="800"/>
              </a:spcAft>
            </a:pP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규칙은 보안 그룹처럼 인스턴스 수준이 아니라 </a:t>
            </a:r>
            <a:r>
              <a:rPr lang="ko-KR" altLang="en-US" sz="28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서브넷 경계</a:t>
            </a: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에만 적용합니다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04678D65-A945-4A33-BEBC-5DB403D83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en-US" altLang="ko-KR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</a:t>
            </a:r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로 트래픽 보내기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FF3FE-5D57-45C6-B016-4317C77EA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439863"/>
            <a:ext cx="7680325" cy="4913312"/>
          </a:xfrm>
        </p:spPr>
        <p:txBody>
          <a:bodyPr>
            <a:normAutofit/>
          </a:bodyPr>
          <a:lstStyle/>
          <a:p>
            <a:pPr marL="0" lvl="1" indent="0" eaLnBrk="1" hangingPunct="1">
              <a:spcBef>
                <a:spcPts val="2400"/>
              </a:spcBef>
              <a:spcAft>
                <a:spcPts val="800"/>
              </a:spcAft>
              <a:buFont typeface="Arial" panose="020B0604020202020204" pitchFamily="34" charset="0"/>
              <a:buNone/>
              <a:defRPr/>
            </a:pP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인터넷 게이트웨이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:</a:t>
            </a:r>
          </a:p>
          <a:p>
            <a:pPr marL="358775" lvl="1" indent="-358775" eaLnBrk="1" hangingPunct="1">
              <a:spcBef>
                <a:spcPts val="2400"/>
              </a:spcBef>
              <a:spcAft>
                <a:spcPts val="800"/>
              </a:spcAft>
              <a:defRPr/>
            </a:pP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</a:t>
            </a: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의 인스턴스와 인터넷 간에 통신을 허용합니다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358775" lvl="1" indent="-358775" eaLnBrk="1" hangingPunct="1">
              <a:spcBef>
                <a:spcPts val="2400"/>
              </a:spcBef>
              <a:spcAft>
                <a:spcPts val="800"/>
              </a:spcAft>
              <a:defRPr/>
            </a:pP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기본적으로 가용성이 뛰어나며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, </a:t>
            </a: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중복적이고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, </a:t>
            </a: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수평적으로 확장됩니다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358775" lvl="1" indent="-358775" eaLnBrk="1" hangingPunct="1">
              <a:spcBef>
                <a:spcPts val="2400"/>
              </a:spcBef>
              <a:spcAft>
                <a:spcPts val="800"/>
              </a:spcAft>
              <a:defRPr/>
            </a:pP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인터넷으로 라우팅 가능한 트래픽을 위해 서브넷 라우팅 테이블의 대상을 제공합니다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94B4E64-5D58-4930-BC03-117854890F08}"/>
              </a:ext>
            </a:extLst>
          </p:cNvPr>
          <p:cNvSpPr/>
          <p:nvPr/>
        </p:nvSpPr>
        <p:spPr>
          <a:xfrm>
            <a:off x="8513763" y="4729163"/>
            <a:ext cx="2767012" cy="124142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87045" name="TextBox 37">
            <a:extLst>
              <a:ext uri="{FF2B5EF4-FFF2-40B4-BE49-F238E27FC236}">
                <a16:creationId xmlns:a16="http://schemas.microsoft.com/office/drawing/2014/main" id="{6FA5704C-C1FE-4C29-96BB-91AC250EA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3763" y="5462588"/>
            <a:ext cx="214471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300">
                <a:solidFill>
                  <a:srgbClr val="ED7D31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10.0.10.0/24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퍼블릭 서브넷 </a:t>
            </a:r>
          </a:p>
        </p:txBody>
      </p:sp>
      <p:pic>
        <p:nvPicPr>
          <p:cNvPr id="87046" name="Picture 5" descr="EC2-Instance.png">
            <a:extLst>
              <a:ext uri="{FF2B5EF4-FFF2-40B4-BE49-F238E27FC236}">
                <a16:creationId xmlns:a16="http://schemas.microsoft.com/office/drawing/2014/main" id="{5F36420B-EB60-4F26-82BA-557485CE5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9" r="7706"/>
          <a:stretch>
            <a:fillRect/>
          </a:stretch>
        </p:blipFill>
        <p:spPr bwMode="auto">
          <a:xfrm>
            <a:off x="9094788" y="4827588"/>
            <a:ext cx="5413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7" name="Picture 6">
            <a:extLst>
              <a:ext uri="{FF2B5EF4-FFF2-40B4-BE49-F238E27FC236}">
                <a16:creationId xmlns:a16="http://schemas.microsoft.com/office/drawing/2014/main" id="{B531030C-75D4-428F-B8A1-06F0D0BA4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188" y="4545013"/>
            <a:ext cx="231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8" name="TextBox 37">
            <a:extLst>
              <a:ext uri="{FF2B5EF4-FFF2-40B4-BE49-F238E27FC236}">
                <a16:creationId xmlns:a16="http://schemas.microsoft.com/office/drawing/2014/main" id="{A9A844BF-88E0-4BCE-A07D-820999C16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0" y="4840288"/>
            <a:ext cx="13303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인스턴스 </a:t>
            </a:r>
            <a:r>
              <a:rPr lang="en-US" altLang="ko-KR" sz="13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A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ED0CFFB-B227-494F-B693-AB4FA80776CB}"/>
              </a:ext>
            </a:extLst>
          </p:cNvPr>
          <p:cNvCxnSpPr>
            <a:stCxn id="87046" idx="0"/>
          </p:cNvCxnSpPr>
          <p:nvPr/>
        </p:nvCxnSpPr>
        <p:spPr>
          <a:xfrm rot="5400000" flipH="1" flipV="1">
            <a:off x="9501981" y="3461545"/>
            <a:ext cx="1228725" cy="1503362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050" name="TextBox 37">
            <a:extLst>
              <a:ext uri="{FF2B5EF4-FFF2-40B4-BE49-F238E27FC236}">
                <a16:creationId xmlns:a16="http://schemas.microsoft.com/office/drawing/2014/main" id="{D044C565-8390-412F-8C47-53CFC372A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5963" y="5092700"/>
            <a:ext cx="2249487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퍼블릭 </a:t>
            </a:r>
            <a:r>
              <a:rPr lang="en-US" altLang="ko-KR" sz="13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IP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2EE5F62-506D-42B9-8C9D-D3DB73DE8CDD}"/>
              </a:ext>
            </a:extLst>
          </p:cNvPr>
          <p:cNvSpPr/>
          <p:nvPr/>
        </p:nvSpPr>
        <p:spPr>
          <a:xfrm>
            <a:off x="8166100" y="3317875"/>
            <a:ext cx="3346450" cy="299720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87052" name="TextBox 37">
            <a:extLst>
              <a:ext uri="{FF2B5EF4-FFF2-40B4-BE49-F238E27FC236}">
                <a16:creationId xmlns:a16="http://schemas.microsoft.com/office/drawing/2014/main" id="{B6EF54F5-F9E0-4394-8300-76598AC19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075" y="3024188"/>
            <a:ext cx="21463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3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10.0.0.0/16</a:t>
            </a:r>
          </a:p>
        </p:txBody>
      </p:sp>
      <p:sp>
        <p:nvSpPr>
          <p:cNvPr id="87053" name="Rectangle 10">
            <a:extLst>
              <a:ext uri="{FF2B5EF4-FFF2-40B4-BE49-F238E27FC236}">
                <a16:creationId xmlns:a16="http://schemas.microsoft.com/office/drawing/2014/main" id="{08B7C070-FB19-4E18-B069-2E55EC3F8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1388" y="3536950"/>
            <a:ext cx="101758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인터넷 게이트웨이</a:t>
            </a:r>
          </a:p>
        </p:txBody>
      </p:sp>
      <p:pic>
        <p:nvPicPr>
          <p:cNvPr id="87054" name="Picture 16" descr="Users.png">
            <a:extLst>
              <a:ext uri="{FF2B5EF4-FFF2-40B4-BE49-F238E27FC236}">
                <a16:creationId xmlns:a16="http://schemas.microsoft.com/office/drawing/2014/main" id="{7A2EFE45-3E1C-4356-AC75-AB9F1BAAB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663" y="1481138"/>
            <a:ext cx="9747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55" name="TextBox 17">
            <a:extLst>
              <a:ext uri="{FF2B5EF4-FFF2-40B4-BE49-F238E27FC236}">
                <a16:creationId xmlns:a16="http://schemas.microsoft.com/office/drawing/2014/main" id="{8EA68F5C-40B0-4B6D-AE1A-C231C49BC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1813" y="1816100"/>
            <a:ext cx="143827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사용자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4F1FCC-AD22-4C7A-8301-34BE5908C6B3}"/>
              </a:ext>
            </a:extLst>
          </p:cNvPr>
          <p:cNvCxnSpPr>
            <a:endCxn id="87054" idx="2"/>
          </p:cNvCxnSpPr>
          <p:nvPr/>
        </p:nvCxnSpPr>
        <p:spPr>
          <a:xfrm flipV="1">
            <a:off x="10868025" y="2455863"/>
            <a:ext cx="0" cy="527050"/>
          </a:xfrm>
          <a:prstGeom prst="line">
            <a:avLst/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7057" name="Picture 20">
            <a:extLst>
              <a:ext uri="{FF2B5EF4-FFF2-40B4-BE49-F238E27FC236}">
                <a16:creationId xmlns:a16="http://schemas.microsoft.com/office/drawing/2014/main" id="{F9AF3A3B-C5C8-4C87-91DF-308907169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163" y="2990850"/>
            <a:ext cx="579437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8" name="Picture 18">
            <a:extLst>
              <a:ext uri="{FF2B5EF4-FFF2-40B4-BE49-F238E27FC236}">
                <a16:creationId xmlns:a16="http://schemas.microsoft.com/office/drawing/2014/main" id="{9D85CAA6-E9C9-46B0-AF57-3AB0DC5EC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075" y="3062288"/>
            <a:ext cx="5873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>
            <a:extLst>
              <a:ext uri="{FF2B5EF4-FFF2-40B4-BE49-F238E27FC236}">
                <a16:creationId xmlns:a16="http://schemas.microsoft.com/office/drawing/2014/main" id="{65B0BC27-41C1-4CDD-A610-6BE71C849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en-US" altLang="ko-KR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</a:t>
            </a:r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로 트래픽 보내기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D4EC1-5A44-4859-926E-9A75775B4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439863"/>
            <a:ext cx="11341100" cy="4913312"/>
          </a:xfrm>
        </p:spPr>
        <p:txBody>
          <a:bodyPr>
            <a:normAutofit/>
          </a:bodyPr>
          <a:lstStyle/>
          <a:p>
            <a:pPr marL="0" lvl="1" indent="0" eaLnBrk="1" hangingPunct="1">
              <a:spcBef>
                <a:spcPts val="2400"/>
              </a:spcBef>
              <a:spcAft>
                <a:spcPts val="800"/>
              </a:spcAft>
              <a:buFont typeface="Arial" panose="020B0604020202020204" pitchFamily="34" charset="0"/>
              <a:buNone/>
              <a:defRPr/>
            </a:pP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 </a:t>
            </a: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서브넷의 인스턴스에 대한 인터넷 액세스를 활성화하려면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, </a:t>
            </a: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다음을 수행해야 합니다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358775" lvl="1" indent="-358775" eaLnBrk="1" hangingPunct="1">
              <a:spcBef>
                <a:spcPts val="2400"/>
              </a:spcBef>
              <a:spcAft>
                <a:spcPts val="800"/>
              </a:spcAft>
              <a:defRPr/>
            </a:pP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인터넷 게이트웨이를 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</a:t>
            </a: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에 연결합니다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358775" lvl="1" indent="-358775" eaLnBrk="1" hangingPunct="1">
              <a:spcBef>
                <a:spcPts val="2400"/>
              </a:spcBef>
              <a:spcAft>
                <a:spcPts val="800"/>
              </a:spcAft>
              <a:defRPr/>
            </a:pP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서브넷의 라우팅 테이블이 인터넷 게이트웨이를 가리키도록 합니다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358775" lvl="1" indent="-358775" eaLnBrk="1" hangingPunct="1">
              <a:spcBef>
                <a:spcPts val="2400"/>
              </a:spcBef>
              <a:spcAft>
                <a:spcPts val="800"/>
              </a:spcAft>
              <a:defRPr/>
            </a:pP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서브넷의 인스턴스가 퍼블릭 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IP </a:t>
            </a: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주소 또는 탄력적 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IP </a:t>
            </a: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주소를 갖도록 합니다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358775" lvl="1" indent="-358775" eaLnBrk="1" hangingPunct="1">
              <a:spcBef>
                <a:spcPts val="2400"/>
              </a:spcBef>
              <a:spcAft>
                <a:spcPts val="800"/>
              </a:spcAft>
              <a:defRPr/>
            </a:pP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NACL </a:t>
            </a: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및 보안 그룹에 관련 트래픽이 인스턴스에서 송수신되도록 허용해야 합니다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7A26-9278-4EF3-A580-E263AE63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>
            <a:normAutofit fontScale="90000"/>
          </a:bodyPr>
          <a:lstStyle/>
          <a:p>
            <a:pPr eaLnBrk="1" hangingPunct="1">
              <a:buSzPct val="100000"/>
              <a:defRPr/>
            </a:pPr>
            <a:r>
              <a:rPr lang="ko-KR" altLang="en-US" sz="4000" dirty="0" err="1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프라이빗</a:t>
            </a:r>
            <a:r>
              <a:rPr lang="ko-KR" altLang="en-US" sz="40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 인스턴스의 </a:t>
            </a:r>
            <a:r>
              <a:rPr lang="ko-KR" altLang="en-US" sz="4000" dirty="0" err="1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아웃바운드</a:t>
            </a:r>
            <a:r>
              <a:rPr lang="ko-KR" altLang="en-US" sz="40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 트래픽은            어떻게 되나요</a:t>
            </a:r>
            <a:r>
              <a:rPr lang="en-US" altLang="ko-KR" sz="40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9D1CA-7A83-46BC-B32D-E4DDD7F4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439863"/>
            <a:ext cx="11371263" cy="4913312"/>
          </a:xfrm>
        </p:spPr>
        <p:txBody>
          <a:bodyPr>
            <a:normAutofit/>
          </a:bodyPr>
          <a:lstStyle/>
          <a:p>
            <a:pPr marL="0" lvl="1" indent="0" eaLnBrk="1" hangingPunct="1">
              <a:spcBef>
                <a:spcPts val="2400"/>
              </a:spcBef>
              <a:spcAft>
                <a:spcPts val="800"/>
              </a:spcAft>
              <a:buFont typeface="Arial" panose="020B0604020202020204" pitchFamily="34" charset="0"/>
              <a:buNone/>
              <a:defRPr/>
            </a:pP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Network Address Translation </a:t>
            </a: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서비스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:</a:t>
            </a:r>
          </a:p>
          <a:p>
            <a:pPr marL="358775" lvl="1" indent="-358775" eaLnBrk="1" hangingPunct="1">
              <a:spcBef>
                <a:spcPts val="1813"/>
              </a:spcBef>
              <a:spcAft>
                <a:spcPts val="800"/>
              </a:spcAft>
              <a:defRPr/>
            </a:pP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프라이빗 서브넷의 인스턴스가 인터넷 또는 다른 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AWS </a:t>
            </a: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서비스로의 아웃바운드 트래픽을 시작하도록 활성화합니다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358775" lvl="1" indent="-358775" eaLnBrk="1" hangingPunct="1">
              <a:spcBef>
                <a:spcPts val="1813"/>
              </a:spcBef>
              <a:spcAft>
                <a:spcPts val="800"/>
              </a:spcAft>
              <a:defRPr/>
            </a:pP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프라이빗 인스턴스가 인터넷에서 들어오는 트래픽을 수신하지 못하도록 차단합니다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358775" lvl="1" indent="-358775" eaLnBrk="1" hangingPunct="1">
              <a:spcBef>
                <a:spcPts val="1813"/>
              </a:spcBef>
              <a:spcAft>
                <a:spcPts val="800"/>
              </a:spcAft>
              <a:defRPr/>
            </a:pP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두 가지 기본 옵션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:</a:t>
            </a:r>
          </a:p>
          <a:p>
            <a:pPr marL="914400" lvl="2" indent="-457200" eaLnBrk="1" hangingPunct="1">
              <a:spcBef>
                <a:spcPts val="1813"/>
              </a:spcBef>
              <a:spcAft>
                <a:spcPts val="800"/>
              </a:spcAft>
              <a:buFont typeface="Arial" panose="020B0604020202020204" pitchFamily="34" charset="0"/>
              <a:buAutoNum type="arabicPeriod"/>
              <a:defRPr/>
            </a:pPr>
            <a:r>
              <a:rPr lang="ko-KR" altLang="en-US" sz="22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퍼블릭 서브넷의 </a:t>
            </a:r>
            <a:r>
              <a:rPr lang="en-US" altLang="ko-KR" sz="22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NAT</a:t>
            </a:r>
            <a:r>
              <a:rPr lang="ko-KR" altLang="en-US" sz="22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로 설정된 </a:t>
            </a:r>
            <a:r>
              <a:rPr lang="en-US" altLang="ko-KR" sz="22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Amazon EC2 </a:t>
            </a:r>
            <a:r>
              <a:rPr lang="ko-KR" altLang="en-US" sz="22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인스턴스</a:t>
            </a:r>
          </a:p>
          <a:p>
            <a:pPr marL="914400" lvl="2" indent="-457200" eaLnBrk="1" hangingPunct="1">
              <a:spcBef>
                <a:spcPts val="1813"/>
              </a:spcBef>
              <a:spcAft>
                <a:spcPts val="80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altLang="ko-KR" sz="22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NAT </a:t>
            </a:r>
            <a:r>
              <a:rPr lang="ko-KR" altLang="en-US" sz="22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게이트웨이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4AB550C-BAC7-4933-B9B7-1A57080078AD}"/>
              </a:ext>
            </a:extLst>
          </p:cNvPr>
          <p:cNvSpPr>
            <a:spLocks noChangeAspect="1"/>
          </p:cNvSpPr>
          <p:nvPr/>
        </p:nvSpPr>
        <p:spPr>
          <a:xfrm>
            <a:off x="637790" y="5035760"/>
            <a:ext cx="408216" cy="408216"/>
          </a:xfrm>
          <a:prstGeom prst="ellipse">
            <a:avLst/>
          </a:prstGeom>
          <a:solidFill>
            <a:srgbClr val="000000"/>
          </a:solidFill>
          <a:ln w="63500" cap="flat" cmpd="dbl">
            <a:solidFill>
              <a:schemeClr val="bg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33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95C8656-8C32-495B-8555-3F0A7D37C296}"/>
              </a:ext>
            </a:extLst>
          </p:cNvPr>
          <p:cNvSpPr>
            <a:spLocks noChangeAspect="1"/>
          </p:cNvSpPr>
          <p:nvPr/>
        </p:nvSpPr>
        <p:spPr>
          <a:xfrm>
            <a:off x="637790" y="5674869"/>
            <a:ext cx="408216" cy="408216"/>
          </a:xfrm>
          <a:prstGeom prst="ellipse">
            <a:avLst/>
          </a:prstGeom>
          <a:solidFill>
            <a:srgbClr val="000000"/>
          </a:solidFill>
          <a:ln w="63500" cap="flat" cmpd="dbl">
            <a:solidFill>
              <a:schemeClr val="bg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33" b="1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040B7E5-BBF3-466F-B353-66CFB6BE07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ko-KR" altLang="en-US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리전을 어떻게 선택합니까</a:t>
            </a:r>
            <a:r>
              <a:rPr lang="en-US" altLang="ko-KR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?</a:t>
            </a: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E213A59D-29C7-4FC5-B5BC-4883B088E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1611313"/>
            <a:ext cx="6772275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700">
                <a:solidFill>
                  <a:srgbClr val="4472C4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2. </a:t>
            </a:r>
            <a:r>
              <a:rPr lang="ko-KR" altLang="en-US" sz="3700">
                <a:solidFill>
                  <a:srgbClr val="4472C4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데이터에 대한 사용자 근접성</a:t>
            </a:r>
          </a:p>
        </p:txBody>
      </p:sp>
      <p:sp>
        <p:nvSpPr>
          <p:cNvPr id="19460" name="TextBox 6">
            <a:extLst>
              <a:ext uri="{FF2B5EF4-FFF2-40B4-BE49-F238E27FC236}">
                <a16:creationId xmlns:a16="http://schemas.microsoft.com/office/drawing/2014/main" id="{7E330889-2A68-46FA-976F-5F075A079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5432425"/>
            <a:ext cx="42878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0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연구</a:t>
            </a:r>
            <a:r>
              <a:rPr lang="en-US" altLang="ko-KR" sz="20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: 100</a:t>
            </a:r>
            <a:r>
              <a:rPr lang="ko-KR" altLang="en-US" sz="20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밀리초 </a:t>
            </a:r>
            <a:r>
              <a:rPr lang="ko-KR" altLang="en-US" sz="24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지연</a:t>
            </a:r>
            <a:r>
              <a:rPr lang="ko-KR" altLang="en-US" sz="20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으로 인해 </a:t>
            </a:r>
            <a:r>
              <a:rPr lang="en-US" altLang="ko-KR" sz="20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Amazon.com </a:t>
            </a:r>
            <a:r>
              <a:rPr lang="ko-KR" altLang="en-US" sz="20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판매에서 </a:t>
            </a:r>
            <a:r>
              <a:rPr lang="en-US" altLang="ko-KR" sz="20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1%</a:t>
            </a:r>
            <a:r>
              <a:rPr lang="ko-KR" altLang="en-US" sz="20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의 매출 감소가 발생합니다</a:t>
            </a:r>
            <a:r>
              <a:rPr lang="en-US" altLang="ko-KR" sz="20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.</a:t>
            </a:r>
          </a:p>
        </p:txBody>
      </p:sp>
      <p:sp>
        <p:nvSpPr>
          <p:cNvPr id="19461" name="TextBox 10">
            <a:extLst>
              <a:ext uri="{FF2B5EF4-FFF2-40B4-BE49-F238E27FC236}">
                <a16:creationId xmlns:a16="http://schemas.microsoft.com/office/drawing/2014/main" id="{5FFC9016-9167-414A-9F8B-0D0DDE273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350" y="5484975"/>
            <a:ext cx="39497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0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등거리 리전입니까</a:t>
            </a:r>
            <a:r>
              <a:rPr lang="en-US" altLang="ko-KR" sz="20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? </a:t>
            </a:r>
            <a:br>
              <a:rPr lang="en-US" altLang="ko-KR" sz="20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</a:br>
            <a:r>
              <a:rPr lang="ko-KR" altLang="en-US" sz="24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비용 </a:t>
            </a:r>
            <a:r>
              <a:rPr lang="ko-KR" altLang="en-US" sz="20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비교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C5F1D3-E745-4AF1-8B6B-5B39FB99CF2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29" y="2173396"/>
            <a:ext cx="3287364" cy="3287364"/>
          </a:xfrm>
          <a:prstGeom prst="rect">
            <a:avLst/>
          </a:prstGeom>
        </p:spPr>
      </p:pic>
      <p:grpSp>
        <p:nvGrpSpPr>
          <p:cNvPr id="19463" name="Group 19">
            <a:extLst>
              <a:ext uri="{FF2B5EF4-FFF2-40B4-BE49-F238E27FC236}">
                <a16:creationId xmlns:a16="http://schemas.microsoft.com/office/drawing/2014/main" id="{A8E74AC3-1FF0-40CB-9CE9-22986641CC14}"/>
              </a:ext>
            </a:extLst>
          </p:cNvPr>
          <p:cNvGrpSpPr>
            <a:grpSpLocks/>
          </p:cNvGrpSpPr>
          <p:nvPr/>
        </p:nvGrpSpPr>
        <p:grpSpPr bwMode="auto">
          <a:xfrm>
            <a:off x="6654800" y="1970088"/>
            <a:ext cx="3860800" cy="3698875"/>
            <a:chOff x="4991459" y="1097498"/>
            <a:chExt cx="3026856" cy="3026856"/>
          </a:xfrm>
        </p:grpSpPr>
        <p:pic>
          <p:nvPicPr>
            <p:cNvPr id="19464" name="Picture 2">
              <a:extLst>
                <a:ext uri="{FF2B5EF4-FFF2-40B4-BE49-F238E27FC236}">
                  <a16:creationId xmlns:a16="http://schemas.microsoft.com/office/drawing/2014/main" id="{562682AE-72B4-4760-A64E-9C0A62F70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1459" y="1097498"/>
              <a:ext cx="3026856" cy="3026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5" name="TextBox 13">
              <a:extLst>
                <a:ext uri="{FF2B5EF4-FFF2-40B4-BE49-F238E27FC236}">
                  <a16:creationId xmlns:a16="http://schemas.microsoft.com/office/drawing/2014/main" id="{53749EC6-9E1E-4E8B-ACCC-EDD15C3FA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9566" y="2349811"/>
              <a:ext cx="668347" cy="541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3700" b="1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</a:rPr>
                <a:t>$$</a:t>
              </a:r>
            </a:p>
          </p:txBody>
        </p:sp>
        <p:sp>
          <p:nvSpPr>
            <p:cNvPr id="19466" name="TextBox 15">
              <a:extLst>
                <a:ext uri="{FF2B5EF4-FFF2-40B4-BE49-F238E27FC236}">
                  <a16:creationId xmlns:a16="http://schemas.microsoft.com/office/drawing/2014/main" id="{A98091CC-8849-45D3-A27C-906651E52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8084" y="3074697"/>
              <a:ext cx="668347" cy="541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3700" b="1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</a:rPr>
                <a:t>$$</a:t>
              </a:r>
            </a:p>
          </p:txBody>
        </p:sp>
        <p:sp>
          <p:nvSpPr>
            <p:cNvPr id="19467" name="TextBox 16">
              <a:extLst>
                <a:ext uri="{FF2B5EF4-FFF2-40B4-BE49-F238E27FC236}">
                  <a16:creationId xmlns:a16="http://schemas.microsoft.com/office/drawing/2014/main" id="{063BDC89-F709-4D21-9551-BACDFC01F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6882" y="1640513"/>
              <a:ext cx="668348" cy="541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3700" b="1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</a:rPr>
                <a:t>$</a:t>
              </a:r>
            </a:p>
          </p:txBody>
        </p:sp>
        <p:pic>
          <p:nvPicPr>
            <p:cNvPr id="19468" name="Picture 17">
              <a:extLst>
                <a:ext uri="{FF2B5EF4-FFF2-40B4-BE49-F238E27FC236}">
                  <a16:creationId xmlns:a16="http://schemas.microsoft.com/office/drawing/2014/main" id="{A4B21D27-6E88-4745-84D6-1CFCD2F4BB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9106" y="2342318"/>
              <a:ext cx="482585" cy="482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4707-4639-4146-8C1E-FB47C2F0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>
            <a:normAutofit fontScale="90000"/>
          </a:bodyPr>
          <a:lstStyle/>
          <a:p>
            <a:pPr eaLnBrk="1" hangingPunct="1">
              <a:buSzPct val="100000"/>
              <a:defRPr/>
            </a:pPr>
            <a:r>
              <a:rPr lang="ko-KR" altLang="en-US" sz="40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프라이빗 인스턴스의 아웃바운드 트래픽은            어떻게 되나요</a:t>
            </a:r>
            <a:r>
              <a:rPr lang="en-US" altLang="ko-KR" sz="40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?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997A9FE-1E3A-41DE-B5F6-63E39C1AACAF}"/>
              </a:ext>
            </a:extLst>
          </p:cNvPr>
          <p:cNvSpPr/>
          <p:nvPr/>
        </p:nvSpPr>
        <p:spPr>
          <a:xfrm>
            <a:off x="8047038" y="2833688"/>
            <a:ext cx="3536950" cy="333216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58E6F-0ACD-4117-B468-DAE3398D5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7075" y="2225675"/>
            <a:ext cx="101758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인터넷 게이트웨이</a:t>
            </a:r>
          </a:p>
        </p:txBody>
      </p:sp>
      <p:pic>
        <p:nvPicPr>
          <p:cNvPr id="17" name="Picture 16" descr="Users.png">
            <a:extLst>
              <a:ext uri="{FF2B5EF4-FFF2-40B4-BE49-F238E27FC236}">
                <a16:creationId xmlns:a16="http://schemas.microsoft.com/office/drawing/2014/main" id="{92F3F855-A9B8-4489-9661-B8A73A352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363" y="1209675"/>
            <a:ext cx="855662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EBB0A30-1BA1-4C06-B232-4568FE428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0" y="1647825"/>
            <a:ext cx="1439863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사용자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AB308F-E15E-4D44-8BF4-CFB9D4885EA7}"/>
              </a:ext>
            </a:extLst>
          </p:cNvPr>
          <p:cNvCxnSpPr>
            <a:endCxn id="17" idx="2"/>
          </p:cNvCxnSpPr>
          <p:nvPr/>
        </p:nvCxnSpPr>
        <p:spPr>
          <a:xfrm flipH="1" flipV="1">
            <a:off x="10694988" y="2065338"/>
            <a:ext cx="53975" cy="431800"/>
          </a:xfrm>
          <a:prstGeom prst="line">
            <a:avLst/>
          </a:prstGeom>
          <a:ln w="28575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ABE4C4D-12DC-4F54-889D-871995E7AA8F}"/>
              </a:ext>
            </a:extLst>
          </p:cNvPr>
          <p:cNvSpPr/>
          <p:nvPr/>
        </p:nvSpPr>
        <p:spPr>
          <a:xfrm>
            <a:off x="8393113" y="4665663"/>
            <a:ext cx="2849562" cy="124142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24" name="TextBox 37">
            <a:extLst>
              <a:ext uri="{FF2B5EF4-FFF2-40B4-BE49-F238E27FC236}">
                <a16:creationId xmlns:a16="http://schemas.microsoft.com/office/drawing/2014/main" id="{6344F34E-9A3B-425F-83A4-D9095C858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2575" y="5413375"/>
            <a:ext cx="21447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300">
                <a:solidFill>
                  <a:srgbClr val="ED7D31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10.0.20.0/24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프라이빗 서브넷</a:t>
            </a:r>
          </a:p>
        </p:txBody>
      </p:sp>
      <p:pic>
        <p:nvPicPr>
          <p:cNvPr id="25" name="Picture 24" descr="EC2-Instance.png">
            <a:extLst>
              <a:ext uri="{FF2B5EF4-FFF2-40B4-BE49-F238E27FC236}">
                <a16:creationId xmlns:a16="http://schemas.microsoft.com/office/drawing/2014/main" id="{A28D0274-EF25-4239-8BB0-9B0EB17EF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9" r="7706"/>
          <a:stretch>
            <a:fillRect/>
          </a:stretch>
        </p:blipFill>
        <p:spPr bwMode="auto">
          <a:xfrm>
            <a:off x="8897938" y="4764088"/>
            <a:ext cx="69850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D05CBA-7430-47A4-AE1D-2CE550E1F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538" y="4549775"/>
            <a:ext cx="2317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37">
            <a:extLst>
              <a:ext uri="{FF2B5EF4-FFF2-40B4-BE49-F238E27FC236}">
                <a16:creationId xmlns:a16="http://schemas.microsoft.com/office/drawing/2014/main" id="{3D2044F9-A859-421C-87A1-5516A40A8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9600" y="4776788"/>
            <a:ext cx="1893888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프라이빗 인스턴스</a:t>
            </a:r>
          </a:p>
        </p:txBody>
      </p:sp>
      <p:sp>
        <p:nvSpPr>
          <p:cNvPr id="29" name="TextBox 37">
            <a:extLst>
              <a:ext uri="{FF2B5EF4-FFF2-40B4-BE49-F238E27FC236}">
                <a16:creationId xmlns:a16="http://schemas.microsoft.com/office/drawing/2014/main" id="{7423782F-2D8F-44F3-8A0F-A49673B3B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5313" y="5029200"/>
            <a:ext cx="22510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프라이빗 </a:t>
            </a:r>
            <a:r>
              <a:rPr lang="en-US" altLang="ko-KR" sz="13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IP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DE8880-BAC9-4A90-83A9-5E1699E6B6C1}"/>
              </a:ext>
            </a:extLst>
          </p:cNvPr>
          <p:cNvCxnSpPr>
            <a:stCxn id="25" idx="0"/>
            <a:endCxn id="32" idx="2"/>
          </p:cNvCxnSpPr>
          <p:nvPr/>
        </p:nvCxnSpPr>
        <p:spPr>
          <a:xfrm flipH="1" flipV="1">
            <a:off x="9245600" y="4262438"/>
            <a:ext cx="1588" cy="501650"/>
          </a:xfrm>
          <a:prstGeom prst="line">
            <a:avLst/>
          </a:prstGeom>
          <a:ln w="28575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2BA9A7-E270-420F-A400-F2DC2267A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1675" y="3390900"/>
            <a:ext cx="8540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3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VPC NAT </a:t>
            </a:r>
            <a:r>
              <a:rPr lang="ko-KR" altLang="en-US" sz="13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게이트웨이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65B32B7-5619-4C5E-8094-271F360EE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825" y="3521075"/>
            <a:ext cx="71755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27247A56-861A-470B-B00F-08792730F344}"/>
              </a:ext>
            </a:extLst>
          </p:cNvPr>
          <p:cNvCxnSpPr>
            <a:stCxn id="32" idx="3"/>
          </p:cNvCxnSpPr>
          <p:nvPr/>
        </p:nvCxnSpPr>
        <p:spPr>
          <a:xfrm flipV="1">
            <a:off x="9604375" y="3113088"/>
            <a:ext cx="1144588" cy="779462"/>
          </a:xfrm>
          <a:prstGeom prst="bentConnector2">
            <a:avLst/>
          </a:prstGeom>
          <a:ln w="28575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DC9EC3F-81DE-4055-8767-5D925A5CB1DA}"/>
              </a:ext>
            </a:extLst>
          </p:cNvPr>
          <p:cNvSpPr/>
          <p:nvPr/>
        </p:nvSpPr>
        <p:spPr>
          <a:xfrm>
            <a:off x="8394700" y="3316288"/>
            <a:ext cx="2847975" cy="124301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39" name="TextBox 37">
            <a:extLst>
              <a:ext uri="{FF2B5EF4-FFF2-40B4-BE49-F238E27FC236}">
                <a16:creationId xmlns:a16="http://schemas.microsoft.com/office/drawing/2014/main" id="{AFA5125B-88AE-4D30-A9BF-D2C12A90D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88" y="4065588"/>
            <a:ext cx="14351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300">
                <a:solidFill>
                  <a:srgbClr val="ED7D31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10.0.10.0/24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퍼블릭 서브넷</a:t>
            </a:r>
          </a:p>
        </p:txBody>
      </p:sp>
      <p:sp>
        <p:nvSpPr>
          <p:cNvPr id="33" name="TextBox 37">
            <a:extLst>
              <a:ext uri="{FF2B5EF4-FFF2-40B4-BE49-F238E27FC236}">
                <a16:creationId xmlns:a16="http://schemas.microsoft.com/office/drawing/2014/main" id="{58D1B4C3-CC45-4734-882E-888DA3FFC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7913" y="2554288"/>
            <a:ext cx="21463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3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10.0.0.0/16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A2DEF67-C938-4593-A4E7-975A19D64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325" y="2579688"/>
            <a:ext cx="5873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29C6376-77EF-4F79-98AF-98D61E8AC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450" y="2505075"/>
            <a:ext cx="579438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EBD58D0-1A5F-441A-A3B8-C5029B43B860}"/>
              </a:ext>
            </a:extLst>
          </p:cNvPr>
          <p:cNvSpPr/>
          <p:nvPr/>
        </p:nvSpPr>
        <p:spPr>
          <a:xfrm>
            <a:off x="950913" y="3327400"/>
            <a:ext cx="2847975" cy="124142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40" name="TextBox 37">
            <a:extLst>
              <a:ext uri="{FF2B5EF4-FFF2-40B4-BE49-F238E27FC236}">
                <a16:creationId xmlns:a16="http://schemas.microsoft.com/office/drawing/2014/main" id="{404D48D6-2CDF-4909-9B14-C5A7DC2EE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075113"/>
            <a:ext cx="14351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300">
                <a:solidFill>
                  <a:srgbClr val="ED7D31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10.0.10.0/24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퍼블릭 서브넷</a:t>
            </a:r>
          </a:p>
        </p:txBody>
      </p:sp>
      <p:pic>
        <p:nvPicPr>
          <p:cNvPr id="41" name="Picture 40" descr="EC2-Instance.png">
            <a:extLst>
              <a:ext uri="{FF2B5EF4-FFF2-40B4-BE49-F238E27FC236}">
                <a16:creationId xmlns:a16="http://schemas.microsoft.com/office/drawing/2014/main" id="{821A06C6-4BF0-4D22-BACA-DC0367AC5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9" r="7706"/>
          <a:stretch>
            <a:fillRect/>
          </a:stretch>
        </p:blipFill>
        <p:spPr bwMode="auto">
          <a:xfrm>
            <a:off x="1531938" y="3424238"/>
            <a:ext cx="54133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60B24F7-3ABD-4E57-8CDF-1DFCCF50E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38" y="3143250"/>
            <a:ext cx="2317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37">
            <a:extLst>
              <a:ext uri="{FF2B5EF4-FFF2-40B4-BE49-F238E27FC236}">
                <a16:creationId xmlns:a16="http://schemas.microsoft.com/office/drawing/2014/main" id="{C10FD4DB-42EF-4AEB-9D3A-85BA1919A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438525"/>
            <a:ext cx="154622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3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NAT </a:t>
            </a:r>
            <a:r>
              <a:rPr lang="ko-KR" altLang="en-US" sz="13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인스턴스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0F278BB-ACC3-48CE-B996-14BA9CE68A06}"/>
              </a:ext>
            </a:extLst>
          </p:cNvPr>
          <p:cNvCxnSpPr>
            <a:stCxn id="41" idx="0"/>
          </p:cNvCxnSpPr>
          <p:nvPr/>
        </p:nvCxnSpPr>
        <p:spPr>
          <a:xfrm rot="5400000" flipH="1" flipV="1">
            <a:off x="2403475" y="2522538"/>
            <a:ext cx="300038" cy="1503362"/>
          </a:xfrm>
          <a:prstGeom prst="bentConnector3">
            <a:avLst>
              <a:gd name="adj1" fmla="val 66866"/>
            </a:avLst>
          </a:prstGeom>
          <a:ln w="28575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37">
            <a:extLst>
              <a:ext uri="{FF2B5EF4-FFF2-40B4-BE49-F238E27FC236}">
                <a16:creationId xmlns:a16="http://schemas.microsoft.com/office/drawing/2014/main" id="{E563AE60-0DD0-4F5A-AA48-D48197571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3" y="3690938"/>
            <a:ext cx="22510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퍼블릭 </a:t>
            </a:r>
            <a:r>
              <a:rPr lang="en-US" altLang="ko-KR" sz="13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IP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6AAAF18-B2DF-417F-AEE2-027A1F0C15C0}"/>
              </a:ext>
            </a:extLst>
          </p:cNvPr>
          <p:cNvSpPr/>
          <p:nvPr/>
        </p:nvSpPr>
        <p:spPr>
          <a:xfrm>
            <a:off x="603250" y="2843213"/>
            <a:ext cx="3536950" cy="333216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47" name="TextBox 37">
            <a:extLst>
              <a:ext uri="{FF2B5EF4-FFF2-40B4-BE49-F238E27FC236}">
                <a16:creationId xmlns:a16="http://schemas.microsoft.com/office/drawing/2014/main" id="{41B28C50-8937-4851-8D23-3B489C903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25" y="2563813"/>
            <a:ext cx="21463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3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10.0.0.0/16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F329B0-D686-46D9-ABD5-F0F02DF64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3" y="2197100"/>
            <a:ext cx="101758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인터넷 게이트웨이</a:t>
            </a:r>
          </a:p>
        </p:txBody>
      </p:sp>
      <p:pic>
        <p:nvPicPr>
          <p:cNvPr id="49" name="Picture 48" descr="Users.png">
            <a:extLst>
              <a:ext uri="{FF2B5EF4-FFF2-40B4-BE49-F238E27FC236}">
                <a16:creationId xmlns:a16="http://schemas.microsoft.com/office/drawing/2014/main" id="{F101057F-D2DE-44A2-B0F1-AED87DBD1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75" y="1219200"/>
            <a:ext cx="85566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45C86EE-00BF-407C-9950-A0DFD817C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963" y="1657350"/>
            <a:ext cx="1439862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사용자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C35A844-5A69-4044-8922-F46011DBD580}"/>
              </a:ext>
            </a:extLst>
          </p:cNvPr>
          <p:cNvCxnSpPr>
            <a:endCxn id="49" idx="2"/>
          </p:cNvCxnSpPr>
          <p:nvPr/>
        </p:nvCxnSpPr>
        <p:spPr>
          <a:xfrm flipH="1" flipV="1">
            <a:off x="3251200" y="2074863"/>
            <a:ext cx="53975" cy="431800"/>
          </a:xfrm>
          <a:prstGeom prst="line">
            <a:avLst/>
          </a:prstGeom>
          <a:ln w="28575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5E703CD-837D-46EE-8BC7-B2ABE67188BF}"/>
              </a:ext>
            </a:extLst>
          </p:cNvPr>
          <p:cNvSpPr/>
          <p:nvPr/>
        </p:nvSpPr>
        <p:spPr>
          <a:xfrm>
            <a:off x="949325" y="4675188"/>
            <a:ext cx="2849563" cy="124142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53" name="TextBox 37">
            <a:extLst>
              <a:ext uri="{FF2B5EF4-FFF2-40B4-BE49-F238E27FC236}">
                <a16:creationId xmlns:a16="http://schemas.microsoft.com/office/drawing/2014/main" id="{F72693B3-7D9D-4888-B2B7-883F35CFB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8" y="5422900"/>
            <a:ext cx="214471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300">
                <a:solidFill>
                  <a:srgbClr val="ED7D31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10.0.20.0/24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프라이빗 서브넷</a:t>
            </a:r>
          </a:p>
        </p:txBody>
      </p:sp>
      <p:pic>
        <p:nvPicPr>
          <p:cNvPr id="54" name="Picture 53" descr="EC2-Instance.png">
            <a:extLst>
              <a:ext uri="{FF2B5EF4-FFF2-40B4-BE49-F238E27FC236}">
                <a16:creationId xmlns:a16="http://schemas.microsoft.com/office/drawing/2014/main" id="{60036FC7-EF9F-477B-AC31-DD168B709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9" r="7706"/>
          <a:stretch>
            <a:fillRect/>
          </a:stretch>
        </p:blipFill>
        <p:spPr bwMode="auto">
          <a:xfrm>
            <a:off x="1530350" y="4773613"/>
            <a:ext cx="541338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64ACFA1-E876-4CB1-A9EC-AF552189E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4559300"/>
            <a:ext cx="2333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37">
            <a:extLst>
              <a:ext uri="{FF2B5EF4-FFF2-40B4-BE49-F238E27FC236}">
                <a16:creationId xmlns:a16="http://schemas.microsoft.com/office/drawing/2014/main" id="{22610E34-A343-4EDF-BACB-93AAAC387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5813" y="4786313"/>
            <a:ext cx="189388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프라이빗 인스턴스</a:t>
            </a:r>
          </a:p>
        </p:txBody>
      </p:sp>
      <p:sp>
        <p:nvSpPr>
          <p:cNvPr id="57" name="TextBox 37">
            <a:extLst>
              <a:ext uri="{FF2B5EF4-FFF2-40B4-BE49-F238E27FC236}">
                <a16:creationId xmlns:a16="http://schemas.microsoft.com/office/drawing/2014/main" id="{D6600403-7176-44FC-A6D8-4F00C1382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5038725"/>
            <a:ext cx="22510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프라이빗 </a:t>
            </a:r>
            <a:r>
              <a:rPr lang="en-US" altLang="ko-KR" sz="13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IP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6FEC756-AB1A-4E4A-BDCF-89C15968BB08}"/>
              </a:ext>
            </a:extLst>
          </p:cNvPr>
          <p:cNvCxnSpPr>
            <a:stCxn id="54" idx="0"/>
            <a:endCxn id="41" idx="2"/>
          </p:cNvCxnSpPr>
          <p:nvPr/>
        </p:nvCxnSpPr>
        <p:spPr>
          <a:xfrm flipV="1">
            <a:off x="1800225" y="4059238"/>
            <a:ext cx="1588" cy="714375"/>
          </a:xfrm>
          <a:prstGeom prst="line">
            <a:avLst/>
          </a:prstGeom>
          <a:ln w="28575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VPC-Router.png">
            <a:extLst>
              <a:ext uri="{FF2B5EF4-FFF2-40B4-BE49-F238E27FC236}">
                <a16:creationId xmlns:a16="http://schemas.microsoft.com/office/drawing/2014/main" id="{859D7A70-51CC-4564-AF9C-08B6E5C39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3995738"/>
            <a:ext cx="801688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809ABEA-4E32-4DAD-9349-A1DBF7060CF9}"/>
              </a:ext>
            </a:extLst>
          </p:cNvPr>
          <p:cNvCxnSpPr/>
          <p:nvPr/>
        </p:nvCxnSpPr>
        <p:spPr>
          <a:xfrm flipV="1">
            <a:off x="2000250" y="3594100"/>
            <a:ext cx="2384425" cy="78105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C57826C7-616B-4DB6-BA87-FA10450E562E}"/>
              </a:ext>
            </a:extLst>
          </p:cNvPr>
          <p:cNvGraphicFramePr>
            <a:graphicFrameLocks noGrp="1"/>
          </p:cNvGraphicFramePr>
          <p:nvPr/>
        </p:nvGraphicFramePr>
        <p:xfrm>
          <a:off x="3927540" y="3014782"/>
          <a:ext cx="2128677" cy="93952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2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latin typeface="Arial" panose="020B0604020202020204" pitchFamily="34" charset="0"/>
                          <a:ea typeface="Malgun Gothic" panose="020B0503020000020004" pitchFamily="34" charset="-127"/>
                        </a:rPr>
                        <a:t>Destination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latin typeface="Arial" panose="020B0604020202020204" pitchFamily="34" charset="0"/>
                          <a:ea typeface="Malgun Gothic" panose="020B0503020000020004" pitchFamily="34" charset="-127"/>
                        </a:rPr>
                        <a:t>Target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247"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latin typeface="Arial" panose="020B0604020202020204" pitchFamily="34" charset="0"/>
                          <a:ea typeface="Malgun Gothic" panose="020B0503020000020004" pitchFamily="34" charset="-127"/>
                        </a:rPr>
                        <a:t>10.0.0.0/16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latin typeface="Arial" panose="020B0604020202020204" pitchFamily="34" charset="0"/>
                          <a:ea typeface="Malgun Gothic" panose="020B0503020000020004" pitchFamily="34" charset="-127"/>
                        </a:rPr>
                        <a:t>local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latin typeface="Arial" panose="020B0604020202020204" pitchFamily="34" charset="0"/>
                          <a:ea typeface="Malgun Gothic" panose="020B0503020000020004" pitchFamily="34" charset="-127"/>
                        </a:rPr>
                        <a:t>0.0.0.0/0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algun Gothic" panose="020B0503020000020004" pitchFamily="34" charset="-127"/>
                        </a:rPr>
                        <a:t>NAT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2" name="Picture 61">
            <a:extLst>
              <a:ext uri="{FF2B5EF4-FFF2-40B4-BE49-F238E27FC236}">
                <a16:creationId xmlns:a16="http://schemas.microsoft.com/office/drawing/2014/main" id="{EF9D48E2-A9AB-426E-B6D7-B6616BD7E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2516188"/>
            <a:ext cx="5794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1ACADD8-7112-4D2C-9875-832DD412A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2589213"/>
            <a:ext cx="5873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C19BF5-7401-454E-939F-1D070AA44D63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384675" y="4665663"/>
            <a:ext cx="604838" cy="42386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1C85DC-22F9-44FB-9AD6-6BC2250D21C7}"/>
              </a:ext>
            </a:extLst>
          </p:cNvPr>
          <p:cNvCxnSpPr>
            <a:stCxn id="64" idx="0"/>
          </p:cNvCxnSpPr>
          <p:nvPr/>
        </p:nvCxnSpPr>
        <p:spPr>
          <a:xfrm flipV="1">
            <a:off x="7197725" y="4675188"/>
            <a:ext cx="642938" cy="4222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D659D6-4AB8-4ED6-BA91-A3E129CA8DDC}"/>
              </a:ext>
            </a:extLst>
          </p:cNvPr>
          <p:cNvGrpSpPr>
            <a:grpSpLocks/>
          </p:cNvGrpSpPr>
          <p:nvPr/>
        </p:nvGrpSpPr>
        <p:grpSpPr bwMode="auto">
          <a:xfrm>
            <a:off x="4260850" y="5089525"/>
            <a:ext cx="1455738" cy="1422400"/>
            <a:chOff x="4260612" y="5089151"/>
            <a:chExt cx="1456397" cy="14227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8189424-8374-4F11-8960-11A3441BE6ED}"/>
                </a:ext>
              </a:extLst>
            </p:cNvPr>
            <p:cNvSpPr/>
            <p:nvPr/>
          </p:nvSpPr>
          <p:spPr>
            <a:xfrm>
              <a:off x="4260612" y="5089151"/>
              <a:ext cx="1456397" cy="1021041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93241" name="TextBox 5">
              <a:extLst>
                <a:ext uri="{FF2B5EF4-FFF2-40B4-BE49-F238E27FC236}">
                  <a16:creationId xmlns:a16="http://schemas.microsoft.com/office/drawing/2014/main" id="{94B25771-9432-4708-ABB8-5BDA716B9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346" y="5126817"/>
              <a:ext cx="1376834" cy="1385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rIns="3600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4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퍼블릭 서브넷의 </a:t>
              </a:r>
              <a:r>
                <a:rPr lang="en-US" altLang="ko-KR" sz="14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NAT</a:t>
              </a:r>
              <a:r>
                <a:rPr lang="ko-KR" altLang="en-US" sz="14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로 사용되는 </a:t>
              </a:r>
              <a:r>
                <a:rPr lang="en-US" altLang="ko-KR" sz="14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Amazon EC2 </a:t>
              </a:r>
              <a:r>
                <a:rPr lang="ko-KR" altLang="en-US" sz="14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인스턴스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B736D94-48DA-4D4B-AB01-C6615EB01069}"/>
              </a:ext>
            </a:extLst>
          </p:cNvPr>
          <p:cNvGrpSpPr>
            <a:grpSpLocks/>
          </p:cNvGrpSpPr>
          <p:nvPr/>
        </p:nvGrpSpPr>
        <p:grpSpPr bwMode="auto">
          <a:xfrm>
            <a:off x="6469063" y="5097463"/>
            <a:ext cx="1457325" cy="1020762"/>
            <a:chOff x="6469657" y="5097734"/>
            <a:chExt cx="1456397" cy="102085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5F7EDA6-F846-4F38-BB07-6E7C5FDF5D20}"/>
                </a:ext>
              </a:extLst>
            </p:cNvPr>
            <p:cNvSpPr/>
            <p:nvPr/>
          </p:nvSpPr>
          <p:spPr>
            <a:xfrm>
              <a:off x="6469657" y="5097734"/>
              <a:ext cx="1456397" cy="102085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93239" name="TextBox 64">
              <a:extLst>
                <a:ext uri="{FF2B5EF4-FFF2-40B4-BE49-F238E27FC236}">
                  <a16:creationId xmlns:a16="http://schemas.microsoft.com/office/drawing/2014/main" id="{32BD382E-F648-45F0-B679-F327A700A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6753" y="5336346"/>
              <a:ext cx="137683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NAT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4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게이트웨이</a:t>
              </a: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17BB6B78-763A-4A0A-B860-C066B63F2E43}"/>
              </a:ext>
            </a:extLst>
          </p:cNvPr>
          <p:cNvSpPr>
            <a:spLocks noChangeAspect="1"/>
          </p:cNvSpPr>
          <p:nvPr/>
        </p:nvSpPr>
        <p:spPr>
          <a:xfrm>
            <a:off x="5494136" y="5876816"/>
            <a:ext cx="408216" cy="408216"/>
          </a:xfrm>
          <a:prstGeom prst="ellipse">
            <a:avLst/>
          </a:prstGeom>
          <a:solidFill>
            <a:srgbClr val="000000"/>
          </a:solidFill>
          <a:ln w="63500" cap="flat" cmpd="dbl">
            <a:solidFill>
              <a:schemeClr val="bg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33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ED7B96A-41B2-4999-A0D3-CBCF6A599E1D}"/>
              </a:ext>
            </a:extLst>
          </p:cNvPr>
          <p:cNvSpPr>
            <a:spLocks noChangeAspect="1"/>
          </p:cNvSpPr>
          <p:nvPr/>
        </p:nvSpPr>
        <p:spPr>
          <a:xfrm>
            <a:off x="6283991" y="5876816"/>
            <a:ext cx="408216" cy="408216"/>
          </a:xfrm>
          <a:prstGeom prst="ellipse">
            <a:avLst/>
          </a:prstGeom>
          <a:solidFill>
            <a:srgbClr val="000000"/>
          </a:solidFill>
          <a:ln w="63500" cap="flat" cmpd="dbl">
            <a:solidFill>
              <a:schemeClr val="bg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33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rPr>
              <a:t>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8" grpId="0"/>
      <p:bldP spid="23" grpId="0" animBg="1"/>
      <p:bldP spid="24" grpId="0"/>
      <p:bldP spid="27" grpId="0"/>
      <p:bldP spid="29" grpId="0"/>
      <p:bldP spid="31" grpId="0"/>
      <p:bldP spid="38" grpId="0" animBg="1"/>
      <p:bldP spid="39" grpId="0"/>
      <p:bldP spid="33" grpId="0"/>
      <p:bldP spid="28" grpId="0" animBg="1"/>
      <p:bldP spid="40" grpId="0"/>
      <p:bldP spid="43" grpId="0"/>
      <p:bldP spid="45" grpId="0"/>
      <p:bldP spid="46" grpId="0" animBg="1"/>
      <p:bldP spid="47" grpId="0"/>
      <p:bldP spid="48" grpId="0"/>
      <p:bldP spid="50" grpId="0"/>
      <p:bldP spid="52" grpId="0" animBg="1"/>
      <p:bldP spid="53" grpId="0"/>
      <p:bldP spid="56" grpId="0"/>
      <p:bldP spid="5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>
            <a:extLst>
              <a:ext uri="{FF2B5EF4-FFF2-40B4-BE49-F238E27FC236}">
                <a16:creationId xmlns:a16="http://schemas.microsoft.com/office/drawing/2014/main" id="{A0F26D7E-D19B-4CF8-AF77-EB7694E9F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8788917" cy="779463"/>
          </a:xfrm>
        </p:spPr>
        <p:txBody>
          <a:bodyPr/>
          <a:lstStyle/>
          <a:p>
            <a:pPr eaLnBrk="1" hangingPunct="1"/>
            <a:r>
              <a:rPr lang="en-US" altLang="ko-KR" sz="36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 NAT </a:t>
            </a:r>
            <a:r>
              <a:rPr lang="ko-KR" altLang="en-US" sz="36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게이트웨이와 </a:t>
            </a:r>
            <a:r>
              <a:rPr lang="en-US" altLang="ko-KR" sz="36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Amazon EC2</a:t>
            </a:r>
            <a:r>
              <a:rPr lang="ko-KR" altLang="en-US" sz="36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의 </a:t>
            </a:r>
            <a:r>
              <a:rPr lang="en-US" altLang="ko-KR" sz="36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NAT </a:t>
            </a:r>
            <a:r>
              <a:rPr lang="ko-KR" altLang="en-US" sz="36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인스턴스 비교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7C1F68D4-D637-4861-8BF3-F5FD64467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043581"/>
              </p:ext>
            </p:extLst>
          </p:nvPr>
        </p:nvGraphicFramePr>
        <p:xfrm>
          <a:off x="768350" y="1617663"/>
          <a:ext cx="9448800" cy="4356102"/>
        </p:xfrm>
        <a:graphic>
          <a:graphicData uri="http://schemas.openxmlformats.org/drawingml/2006/table">
            <a:tbl>
              <a:tblPr/>
              <a:tblGrid>
                <a:gridCol w="3149600">
                  <a:extLst>
                    <a:ext uri="{9D8B030D-6E8A-4147-A177-3AD203B41FA5}">
                      <a16:colId xmlns:a16="http://schemas.microsoft.com/office/drawing/2014/main" val="2940890223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1629940326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2335708550"/>
                    </a:ext>
                  </a:extLst>
                </a:gridCol>
              </a:tblGrid>
              <a:tr h="56038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mazon Ember" panose="020B0603020204020204" pitchFamily="34" charset="0"/>
                        <a:ea typeface="Malgun Gothic" panose="020B0503020000020004" pitchFamily="34" charset="-127"/>
                        <a:cs typeface="Amazon Ember" panose="020B0603020204020204" pitchFamily="34" charset="0"/>
                      </a:endParaRPr>
                    </a:p>
                  </a:txBody>
                  <a:tcPr marL="121920" marR="121920" marT="60960" marB="6096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mazon Ember" panose="020B0603020204020204" pitchFamily="34" charset="0"/>
                          <a:ea typeface="Malgun Gothic" panose="020B0503020000020004" pitchFamily="34" charset="-127"/>
                          <a:cs typeface="Amazon Ember" panose="020B0603020204020204" pitchFamily="34" charset="0"/>
                        </a:rPr>
                        <a:t>VPC NAT </a:t>
                      </a:r>
                      <a:r>
                        <a:rPr kumimoji="0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mazon Ember" panose="020B0603020204020204" pitchFamily="34" charset="0"/>
                          <a:ea typeface="Malgun Gothic" panose="020B0503020000020004" pitchFamily="34" charset="-127"/>
                          <a:cs typeface="Amazon Ember" panose="020B0603020204020204" pitchFamily="34" charset="0"/>
                        </a:rPr>
                        <a:t>게이트웨이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mazon Ember" panose="020B0603020204020204" pitchFamily="34" charset="0"/>
                          <a:ea typeface="Malgun Gothic" panose="020B0503020000020004" pitchFamily="34" charset="-127"/>
                          <a:cs typeface="Amazon Ember" panose="020B0603020204020204" pitchFamily="34" charset="0"/>
                        </a:rPr>
                        <a:t>NAT </a:t>
                      </a:r>
                      <a:r>
                        <a:rPr kumimoji="0" lang="ko-KR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mazon Ember" panose="020B0603020204020204" pitchFamily="34" charset="0"/>
                          <a:ea typeface="Malgun Gothic" panose="020B0503020000020004" pitchFamily="34" charset="-127"/>
                          <a:cs typeface="Amazon Ember" panose="020B0603020204020204" pitchFamily="34" charset="0"/>
                        </a:rPr>
                        <a:t>인스턴스</a:t>
                      </a:r>
                    </a:p>
                  </a:txBody>
                  <a:tcPr marL="121920" marR="121920" marT="60960" marB="6096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132542"/>
                  </a:ext>
                </a:extLst>
              </a:tr>
              <a:tr h="7715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Malgun Gothic" panose="020B0503020000020004" pitchFamily="34" charset="-127"/>
                          <a:cs typeface="Amazon Ember" panose="020B0603020204020204" pitchFamily="34" charset="0"/>
                        </a:rPr>
                        <a:t>가용성</a:t>
                      </a: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Malgun Gothic" panose="020B0503020000020004" pitchFamily="34" charset="-127"/>
                          <a:cs typeface="Amazon Ember" panose="020B0603020204020204" pitchFamily="34" charset="0"/>
                        </a:rPr>
                        <a:t>고가용성이 기본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Malgun Gothic" panose="020B0503020000020004" pitchFamily="34" charset="-127"/>
                          <a:cs typeface="Amazon Ember" panose="020B0603020204020204" pitchFamily="34" charset="0"/>
                        </a:rPr>
                        <a:t>스크립트를 사용해 </a:t>
                      </a:r>
                      <a:br>
                        <a:rPr kumimoji="0" lang="es-AR" altLang="ko-KR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Malgun Gothic" panose="020B0503020000020004" pitchFamily="34" charset="-127"/>
                          <a:cs typeface="Amazon Ember" panose="020B0603020204020204" pitchFamily="34" charset="0"/>
                        </a:rPr>
                      </a:br>
                      <a:r>
                        <a:rPr kumimoji="0" lang="ko-KR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Malgun Gothic" panose="020B0503020000020004" pitchFamily="34" charset="-127"/>
                          <a:cs typeface="Amazon Ember" panose="020B0603020204020204" pitchFamily="34" charset="0"/>
                        </a:rPr>
                        <a:t>장애 조치 관리</a:t>
                      </a: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466209"/>
                  </a:ext>
                </a:extLst>
              </a:tr>
              <a:tr h="7715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Malgun Gothic" panose="020B0503020000020004" pitchFamily="34" charset="-127"/>
                          <a:cs typeface="Amazon Ember" panose="020B0603020204020204" pitchFamily="34" charset="0"/>
                        </a:rPr>
                        <a:t>대역폭</a:t>
                      </a: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Malgun Gothic" panose="020B0503020000020004" pitchFamily="34" charset="-127"/>
                          <a:cs typeface="Amazon Ember" panose="020B0603020204020204" pitchFamily="34" charset="0"/>
                        </a:rPr>
                        <a:t>10Gbps</a:t>
                      </a:r>
                      <a:r>
                        <a:rPr kumimoji="0" lang="ko-KR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Malgun Gothic" panose="020B0503020000020004" pitchFamily="34" charset="-127"/>
                          <a:cs typeface="Amazon Ember" panose="020B0603020204020204" pitchFamily="34" charset="0"/>
                        </a:rPr>
                        <a:t>까지 순간 확장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Malgun Gothic" panose="020B0503020000020004" pitchFamily="34" charset="-127"/>
                          <a:cs typeface="Amazon Ember" panose="020B0603020204020204" pitchFamily="34" charset="0"/>
                        </a:rPr>
                        <a:t>인스턴스 유형의 대역폭에 따라 다름</a:t>
                      </a: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83685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Malgun Gothic" panose="020B0503020000020004" pitchFamily="34" charset="-127"/>
                          <a:cs typeface="Amazon Ember" panose="020B0603020204020204" pitchFamily="34" charset="0"/>
                        </a:rPr>
                        <a:t>유지 관리</a:t>
                      </a: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Malgun Gothic" panose="020B0503020000020004" pitchFamily="34" charset="-127"/>
                          <a:cs typeface="Amazon Ember" panose="020B0603020204020204" pitchFamily="34" charset="0"/>
                        </a:rPr>
                        <a:t>AWS</a:t>
                      </a:r>
                      <a:r>
                        <a:rPr kumimoji="0" lang="ko-KR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Malgun Gothic" panose="020B0503020000020004" pitchFamily="34" charset="-127"/>
                          <a:cs typeface="Amazon Ember" panose="020B0603020204020204" pitchFamily="34" charset="0"/>
                        </a:rPr>
                        <a:t>에서 관리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Malgun Gothic" panose="020B0503020000020004" pitchFamily="34" charset="-127"/>
                          <a:cs typeface="Amazon Ember" panose="020B0603020204020204" pitchFamily="34" charset="0"/>
                        </a:rPr>
                        <a:t>고객이 관리</a:t>
                      </a: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402671"/>
                  </a:ext>
                </a:extLst>
              </a:tr>
              <a:tr h="7715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Malgun Gothic" panose="020B0503020000020004" pitchFamily="34" charset="-127"/>
                          <a:cs typeface="Amazon Ember" panose="020B0603020204020204" pitchFamily="34" charset="0"/>
                        </a:rPr>
                        <a:t>보안</a:t>
                      </a: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Malgun Gothic" panose="020B0503020000020004" pitchFamily="34" charset="-127"/>
                          <a:cs typeface="Amazon Ember" panose="020B0603020204020204" pitchFamily="34" charset="0"/>
                        </a:rPr>
                        <a:t>NACL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Malgun Gothic" panose="020B0503020000020004" pitchFamily="34" charset="-127"/>
                          <a:cs typeface="Amazon Ember" panose="020B0603020204020204" pitchFamily="34" charset="0"/>
                        </a:rPr>
                        <a:t>보안 그룹 및 </a:t>
                      </a:r>
                      <a:r>
                        <a:rPr kumimoji="0" lang="en-US" altLang="ko-KR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Malgun Gothic" panose="020B0503020000020004" pitchFamily="34" charset="-127"/>
                          <a:cs typeface="Amazon Ember" panose="020B0603020204020204" pitchFamily="34" charset="0"/>
                        </a:rPr>
                        <a:t>NACL</a:t>
                      </a: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076180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Malgun Gothic" panose="020B0503020000020004" pitchFamily="34" charset="-127"/>
                          <a:cs typeface="Amazon Ember" panose="020B0603020204020204" pitchFamily="34" charset="0"/>
                        </a:rPr>
                        <a:t>포트 전달</a:t>
                      </a: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Malgun Gothic" panose="020B0503020000020004" pitchFamily="34" charset="-127"/>
                          <a:cs typeface="Amazon Ember" panose="020B0603020204020204" pitchFamily="34" charset="0"/>
                        </a:rPr>
                        <a:t>지원하지 않음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Malgun Gothic" panose="020B0503020000020004" pitchFamily="34" charset="-127"/>
                          <a:cs typeface="Amazon Ember" panose="020B0603020204020204" pitchFamily="34" charset="0"/>
                        </a:rPr>
                        <a:t>지원</a:t>
                      </a: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63314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Malgun Gothic" panose="020B0503020000020004" pitchFamily="34" charset="-127"/>
                          <a:cs typeface="Amazon Ember" panose="020B0603020204020204" pitchFamily="34" charset="0"/>
                        </a:rPr>
                        <a:t>범위</a:t>
                      </a: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Malgun Gothic" panose="020B0503020000020004" pitchFamily="34" charset="-127"/>
                          <a:cs typeface="Amazon Ember" panose="020B0603020204020204" pitchFamily="34" charset="0"/>
                        </a:rPr>
                        <a:t>가용 영역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mazon Ember" panose="020B0603020204020204" pitchFamily="34" charset="0"/>
                          <a:ea typeface="Malgun Gothic" panose="020B0503020000020004" pitchFamily="34" charset="-127"/>
                          <a:cs typeface="Amazon Ember" panose="020B0603020204020204" pitchFamily="34" charset="0"/>
                        </a:rPr>
                        <a:t>가용 영역</a:t>
                      </a: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075459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F48D8E87-3395-475B-91F9-2506AD56B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ko-KR" altLang="en-US" dirty="0" err="1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서브넷</a:t>
            </a:r>
            <a:r>
              <a:rPr lang="en-US" altLang="ko-KR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게이트웨이 및 라우팅</a:t>
            </a:r>
          </a:p>
        </p:txBody>
      </p:sp>
      <p:grpSp>
        <p:nvGrpSpPr>
          <p:cNvPr id="271" name="Group 21">
            <a:extLst>
              <a:ext uri="{FF2B5EF4-FFF2-40B4-BE49-F238E27FC236}">
                <a16:creationId xmlns:a16="http://schemas.microsoft.com/office/drawing/2014/main" id="{E6111980-1E9F-4C1A-997B-E8153EABDDD6}"/>
              </a:ext>
            </a:extLst>
          </p:cNvPr>
          <p:cNvGrpSpPr>
            <a:grpSpLocks/>
          </p:cNvGrpSpPr>
          <p:nvPr/>
        </p:nvGrpSpPr>
        <p:grpSpPr bwMode="auto">
          <a:xfrm>
            <a:off x="7316788" y="2971800"/>
            <a:ext cx="1612900" cy="2016125"/>
            <a:chOff x="545458" y="4783771"/>
            <a:chExt cx="2293787" cy="1733798"/>
          </a:xfrm>
        </p:grpSpPr>
        <p:sp>
          <p:nvSpPr>
            <p:cNvPr id="272" name="Rounded Rectangle 271">
              <a:extLst>
                <a:ext uri="{FF2B5EF4-FFF2-40B4-BE49-F238E27FC236}">
                  <a16:creationId xmlns:a16="http://schemas.microsoft.com/office/drawing/2014/main" id="{3931672E-C8E2-411C-A7E7-B0D1BCB1713D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273" name="Rounded Rectangle 272">
              <a:extLst>
                <a:ext uri="{FF2B5EF4-FFF2-40B4-BE49-F238E27FC236}">
                  <a16:creationId xmlns:a16="http://schemas.microsoft.com/office/drawing/2014/main" id="{ABF187F4-43C9-4D76-B64E-457884151ECE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</p:grpSp>
      <p:grpSp>
        <p:nvGrpSpPr>
          <p:cNvPr id="274" name="Group 21">
            <a:extLst>
              <a:ext uri="{FF2B5EF4-FFF2-40B4-BE49-F238E27FC236}">
                <a16:creationId xmlns:a16="http://schemas.microsoft.com/office/drawing/2014/main" id="{1C196E30-E7B3-4F47-B4DB-150CDD36D511}"/>
              </a:ext>
            </a:extLst>
          </p:cNvPr>
          <p:cNvGrpSpPr>
            <a:grpSpLocks/>
          </p:cNvGrpSpPr>
          <p:nvPr/>
        </p:nvGrpSpPr>
        <p:grpSpPr bwMode="auto">
          <a:xfrm>
            <a:off x="4635500" y="2998788"/>
            <a:ext cx="1550988" cy="439737"/>
            <a:chOff x="545458" y="4783771"/>
            <a:chExt cx="2293787" cy="1733798"/>
          </a:xfrm>
        </p:grpSpPr>
        <p:sp>
          <p:nvSpPr>
            <p:cNvPr id="275" name="Rounded Rectangle 274">
              <a:extLst>
                <a:ext uri="{FF2B5EF4-FFF2-40B4-BE49-F238E27FC236}">
                  <a16:creationId xmlns:a16="http://schemas.microsoft.com/office/drawing/2014/main" id="{2BD841EC-2C71-4019-9EC2-98FF52E4041D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276" name="Rounded Rectangle 275">
              <a:extLst>
                <a:ext uri="{FF2B5EF4-FFF2-40B4-BE49-F238E27FC236}">
                  <a16:creationId xmlns:a16="http://schemas.microsoft.com/office/drawing/2014/main" id="{822CDAD8-1798-430F-A2AB-669719B75F71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</p:grpSp>
      <p:sp>
        <p:nvSpPr>
          <p:cNvPr id="277" name="Rounded Rectangle 276">
            <a:extLst>
              <a:ext uri="{FF2B5EF4-FFF2-40B4-BE49-F238E27FC236}">
                <a16:creationId xmlns:a16="http://schemas.microsoft.com/office/drawing/2014/main" id="{A97ED37F-9337-46EF-9F2F-5F22FC480D28}"/>
              </a:ext>
            </a:extLst>
          </p:cNvPr>
          <p:cNvSpPr/>
          <p:nvPr/>
        </p:nvSpPr>
        <p:spPr>
          <a:xfrm>
            <a:off x="3348038" y="2333625"/>
            <a:ext cx="5983287" cy="325120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grpSp>
        <p:nvGrpSpPr>
          <p:cNvPr id="97286" name="Group 277">
            <a:extLst>
              <a:ext uri="{FF2B5EF4-FFF2-40B4-BE49-F238E27FC236}">
                <a16:creationId xmlns:a16="http://schemas.microsoft.com/office/drawing/2014/main" id="{9377A1C6-3284-43F8-85FD-68045BC0EFCE}"/>
              </a:ext>
            </a:extLst>
          </p:cNvPr>
          <p:cNvGrpSpPr>
            <a:grpSpLocks/>
          </p:cNvGrpSpPr>
          <p:nvPr/>
        </p:nvGrpSpPr>
        <p:grpSpPr bwMode="auto">
          <a:xfrm>
            <a:off x="4225925" y="4148138"/>
            <a:ext cx="5019675" cy="1354137"/>
            <a:chOff x="1879579" y="3627142"/>
            <a:chExt cx="5138658" cy="1676595"/>
          </a:xfrm>
        </p:grpSpPr>
        <p:sp>
          <p:nvSpPr>
            <p:cNvPr id="279" name="Rounded Rectangle 278">
              <a:extLst>
                <a:ext uri="{FF2B5EF4-FFF2-40B4-BE49-F238E27FC236}">
                  <a16:creationId xmlns:a16="http://schemas.microsoft.com/office/drawing/2014/main" id="{ECD2A71D-AFA2-49A5-83AE-CF587CB167C2}"/>
                </a:ext>
              </a:extLst>
            </p:cNvPr>
            <p:cNvSpPr/>
            <p:nvPr/>
          </p:nvSpPr>
          <p:spPr>
            <a:xfrm>
              <a:off x="1879579" y="3627142"/>
              <a:ext cx="5138658" cy="162745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97337" name="TextBox 279">
              <a:extLst>
                <a:ext uri="{FF2B5EF4-FFF2-40B4-BE49-F238E27FC236}">
                  <a16:creationId xmlns:a16="http://schemas.microsoft.com/office/drawing/2014/main" id="{8AAD5AB1-F18F-457B-BC69-27364FB70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7479" y="5017919"/>
              <a:ext cx="792931" cy="285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900" b="1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가용 영역 </a:t>
              </a:r>
              <a:r>
                <a:rPr lang="en-US" altLang="ko-KR" sz="900" b="1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2</a:t>
              </a:r>
            </a:p>
          </p:txBody>
        </p:sp>
      </p:grpSp>
      <p:sp>
        <p:nvSpPr>
          <p:cNvPr id="281" name="Rounded Rectangle 280">
            <a:extLst>
              <a:ext uri="{FF2B5EF4-FFF2-40B4-BE49-F238E27FC236}">
                <a16:creationId xmlns:a16="http://schemas.microsoft.com/office/drawing/2014/main" id="{F8577D00-DC45-47EE-A270-53BA10337A65}"/>
              </a:ext>
            </a:extLst>
          </p:cNvPr>
          <p:cNvSpPr/>
          <p:nvPr/>
        </p:nvSpPr>
        <p:spPr>
          <a:xfrm>
            <a:off x="7110413" y="2884488"/>
            <a:ext cx="1970087" cy="93027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282" name="Rounded Rectangle 281">
            <a:extLst>
              <a:ext uri="{FF2B5EF4-FFF2-40B4-BE49-F238E27FC236}">
                <a16:creationId xmlns:a16="http://schemas.microsoft.com/office/drawing/2014/main" id="{20BADA2B-EB02-4D49-A452-72E5C01D5C77}"/>
              </a:ext>
            </a:extLst>
          </p:cNvPr>
          <p:cNvSpPr/>
          <p:nvPr/>
        </p:nvSpPr>
        <p:spPr>
          <a:xfrm>
            <a:off x="7069138" y="4333875"/>
            <a:ext cx="2024062" cy="101758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283" name="Rounded Rectangle 282">
            <a:extLst>
              <a:ext uri="{FF2B5EF4-FFF2-40B4-BE49-F238E27FC236}">
                <a16:creationId xmlns:a16="http://schemas.microsoft.com/office/drawing/2014/main" id="{A44C4059-D6BB-4481-93DF-423A1A9C62FC}"/>
              </a:ext>
            </a:extLst>
          </p:cNvPr>
          <p:cNvSpPr/>
          <p:nvPr/>
        </p:nvSpPr>
        <p:spPr>
          <a:xfrm>
            <a:off x="2417763" y="1993900"/>
            <a:ext cx="7339012" cy="3663950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97290" name="TextBox 37">
            <a:extLst>
              <a:ext uri="{FF2B5EF4-FFF2-40B4-BE49-F238E27FC236}">
                <a16:creationId xmlns:a16="http://schemas.microsoft.com/office/drawing/2014/main" id="{C303C3A5-2873-4482-B350-FED256F72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5513" y="4978400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10.0.2.0/23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프라이빗 서브넷</a:t>
            </a:r>
          </a:p>
        </p:txBody>
      </p:sp>
      <p:sp>
        <p:nvSpPr>
          <p:cNvPr id="97291" name="TextBox 37">
            <a:extLst>
              <a:ext uri="{FF2B5EF4-FFF2-40B4-BE49-F238E27FC236}">
                <a16:creationId xmlns:a16="http://schemas.microsoft.com/office/drawing/2014/main" id="{4B61D31D-21F4-457A-9C28-8F036B965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088" y="3398838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10.0.4.0/23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프라이빗 서브넷</a:t>
            </a:r>
          </a:p>
        </p:txBody>
      </p:sp>
      <p:pic>
        <p:nvPicPr>
          <p:cNvPr id="97292" name="Picture 285" descr="EC2-Instance.png">
            <a:extLst>
              <a:ext uri="{FF2B5EF4-FFF2-40B4-BE49-F238E27FC236}">
                <a16:creationId xmlns:a16="http://schemas.microsoft.com/office/drawing/2014/main" id="{5D4FEC00-B7C5-40A1-ADEB-D69AD8FF6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9" r="7706"/>
          <a:stretch>
            <a:fillRect/>
          </a:stretch>
        </p:blipFill>
        <p:spPr bwMode="auto">
          <a:xfrm>
            <a:off x="7383463" y="4467225"/>
            <a:ext cx="4064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93" name="Picture 286">
            <a:extLst>
              <a:ext uri="{FF2B5EF4-FFF2-40B4-BE49-F238E27FC236}">
                <a16:creationId xmlns:a16="http://schemas.microsoft.com/office/drawing/2014/main" id="{7BA57CDD-6A54-4F1E-AD6A-ADA46DE52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063" y="2778125"/>
            <a:ext cx="1746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94" name="Picture 287">
            <a:extLst>
              <a:ext uri="{FF2B5EF4-FFF2-40B4-BE49-F238E27FC236}">
                <a16:creationId xmlns:a16="http://schemas.microsoft.com/office/drawing/2014/main" id="{7D4AF709-CDFB-42E3-9B4D-C2F8655C4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4254500"/>
            <a:ext cx="1746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295" name="Group 288">
            <a:extLst>
              <a:ext uri="{FF2B5EF4-FFF2-40B4-BE49-F238E27FC236}">
                <a16:creationId xmlns:a16="http://schemas.microsoft.com/office/drawing/2014/main" id="{964F20E2-C417-4147-9C52-455C2BD36CDE}"/>
              </a:ext>
            </a:extLst>
          </p:cNvPr>
          <p:cNvGrpSpPr>
            <a:grpSpLocks/>
          </p:cNvGrpSpPr>
          <p:nvPr/>
        </p:nvGrpSpPr>
        <p:grpSpPr bwMode="auto">
          <a:xfrm>
            <a:off x="4225925" y="2703513"/>
            <a:ext cx="5019675" cy="1354137"/>
            <a:chOff x="1879579" y="3627142"/>
            <a:chExt cx="4888113" cy="1676595"/>
          </a:xfrm>
        </p:grpSpPr>
        <p:sp>
          <p:nvSpPr>
            <p:cNvPr id="290" name="Rounded Rectangle 289">
              <a:extLst>
                <a:ext uri="{FF2B5EF4-FFF2-40B4-BE49-F238E27FC236}">
                  <a16:creationId xmlns:a16="http://schemas.microsoft.com/office/drawing/2014/main" id="{021DE913-D45A-41FD-8285-61DF695B92CB}"/>
                </a:ext>
              </a:extLst>
            </p:cNvPr>
            <p:cNvSpPr/>
            <p:nvPr/>
          </p:nvSpPr>
          <p:spPr>
            <a:xfrm>
              <a:off x="1879579" y="3627142"/>
              <a:ext cx="4888113" cy="162745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97335" name="TextBox 290">
              <a:extLst>
                <a:ext uri="{FF2B5EF4-FFF2-40B4-BE49-F238E27FC236}">
                  <a16:creationId xmlns:a16="http://schemas.microsoft.com/office/drawing/2014/main" id="{AFF42291-1CEC-4EAA-9C9F-7E16026C7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808" y="5017919"/>
              <a:ext cx="754270" cy="285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900" b="1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가용 영역 </a:t>
              </a:r>
              <a:r>
                <a:rPr lang="en-US" altLang="ko-KR" sz="900" b="1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1</a:t>
              </a:r>
            </a:p>
          </p:txBody>
        </p:sp>
      </p:grpSp>
      <p:sp>
        <p:nvSpPr>
          <p:cNvPr id="292" name="Rounded Rectangle 291">
            <a:extLst>
              <a:ext uri="{FF2B5EF4-FFF2-40B4-BE49-F238E27FC236}">
                <a16:creationId xmlns:a16="http://schemas.microsoft.com/office/drawing/2014/main" id="{7E3BFE7C-8653-4DBC-976C-E3329A8B580C}"/>
              </a:ext>
            </a:extLst>
          </p:cNvPr>
          <p:cNvSpPr/>
          <p:nvPr/>
        </p:nvSpPr>
        <p:spPr>
          <a:xfrm>
            <a:off x="4560888" y="2887663"/>
            <a:ext cx="2024062" cy="93186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97297" name="TextBox 37">
            <a:extLst>
              <a:ext uri="{FF2B5EF4-FFF2-40B4-BE49-F238E27FC236}">
                <a16:creationId xmlns:a16="http://schemas.microsoft.com/office/drawing/2014/main" id="{4915D66A-E44B-42F0-BC2D-7D7AC562D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88" y="3414713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10.0.0.0/24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퍼블릭 서브넷 </a:t>
            </a:r>
          </a:p>
        </p:txBody>
      </p:sp>
      <p:pic>
        <p:nvPicPr>
          <p:cNvPr id="97298" name="Picture 293" descr="EC2-Instance.png">
            <a:extLst>
              <a:ext uri="{FF2B5EF4-FFF2-40B4-BE49-F238E27FC236}">
                <a16:creationId xmlns:a16="http://schemas.microsoft.com/office/drawing/2014/main" id="{2C9B43C3-7DFF-49EA-8C8B-22B7561C8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9" r="7706"/>
          <a:stretch>
            <a:fillRect/>
          </a:stretch>
        </p:blipFill>
        <p:spPr bwMode="auto">
          <a:xfrm>
            <a:off x="4646613" y="2981325"/>
            <a:ext cx="4064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99" name="Picture 294">
            <a:extLst>
              <a:ext uri="{FF2B5EF4-FFF2-40B4-BE49-F238E27FC236}">
                <a16:creationId xmlns:a16="http://schemas.microsoft.com/office/drawing/2014/main" id="{89E1CC5F-15CB-47EC-ACF7-51A568FAD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75" y="2790825"/>
            <a:ext cx="1746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300" name="Picture 295" descr="EC2-Instance.png">
            <a:extLst>
              <a:ext uri="{FF2B5EF4-FFF2-40B4-BE49-F238E27FC236}">
                <a16:creationId xmlns:a16="http://schemas.microsoft.com/office/drawing/2014/main" id="{C96092FB-4DF6-4337-BF16-2D3E531C8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9" r="7706"/>
          <a:stretch>
            <a:fillRect/>
          </a:stretch>
        </p:blipFill>
        <p:spPr bwMode="auto">
          <a:xfrm>
            <a:off x="7383463" y="2976563"/>
            <a:ext cx="4064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301" name="TextBox 37">
            <a:extLst>
              <a:ext uri="{FF2B5EF4-FFF2-40B4-BE49-F238E27FC236}">
                <a16:creationId xmlns:a16="http://schemas.microsoft.com/office/drawing/2014/main" id="{1685F9A4-CB6F-4C34-9269-8AF25D6C6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9538" y="3016250"/>
            <a:ext cx="1335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프라이빗 인스턴스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프라이빗 </a:t>
            </a:r>
            <a:r>
              <a:rPr lang="en-US" altLang="ko-KR" sz="10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IP</a:t>
            </a:r>
          </a:p>
        </p:txBody>
      </p:sp>
      <p:sp>
        <p:nvSpPr>
          <p:cNvPr id="97302" name="TextBox 37">
            <a:extLst>
              <a:ext uri="{FF2B5EF4-FFF2-40B4-BE49-F238E27FC236}">
                <a16:creationId xmlns:a16="http://schemas.microsoft.com/office/drawing/2014/main" id="{C71225CC-0417-472D-A7E9-F842BB6C4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2971800"/>
            <a:ext cx="11477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NAT </a:t>
            </a:r>
            <a:r>
              <a:rPr lang="ko-KR" altLang="en-US" sz="10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인스턴스</a:t>
            </a:r>
          </a:p>
        </p:txBody>
      </p:sp>
      <p:sp>
        <p:nvSpPr>
          <p:cNvPr id="97303" name="TextBox 37">
            <a:extLst>
              <a:ext uri="{FF2B5EF4-FFF2-40B4-BE49-F238E27FC236}">
                <a16:creationId xmlns:a16="http://schemas.microsoft.com/office/drawing/2014/main" id="{7E75D9A1-36FB-4658-A2A1-D8574B8C4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6363" y="4508500"/>
            <a:ext cx="1379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프라이빗 인스턴스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프라이빗 </a:t>
            </a:r>
            <a:r>
              <a:rPr lang="en-US" altLang="ko-KR" sz="10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IP</a:t>
            </a:r>
          </a:p>
        </p:txBody>
      </p:sp>
      <p:cxnSp>
        <p:nvCxnSpPr>
          <p:cNvPr id="300" name="Elbow Connector 299">
            <a:extLst>
              <a:ext uri="{FF2B5EF4-FFF2-40B4-BE49-F238E27FC236}">
                <a16:creationId xmlns:a16="http://schemas.microsoft.com/office/drawing/2014/main" id="{3A185B89-1494-4406-8C36-7FE718288E17}"/>
              </a:ext>
            </a:extLst>
          </p:cNvPr>
          <p:cNvCxnSpPr>
            <a:stCxn id="292" idx="0"/>
            <a:endCxn id="97323" idx="2"/>
          </p:cNvCxnSpPr>
          <p:nvPr/>
        </p:nvCxnSpPr>
        <p:spPr>
          <a:xfrm rot="5400000" flipH="1" flipV="1">
            <a:off x="5915819" y="2148681"/>
            <a:ext cx="395288" cy="1082675"/>
          </a:xfrm>
          <a:prstGeom prst="bentConnector3">
            <a:avLst>
              <a:gd name="adj1" fmla="val 28531"/>
            </a:avLst>
          </a:prstGeom>
          <a:ln w="28575">
            <a:solidFill>
              <a:srgbClr val="4F81BD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7305" name="Picture 300" descr="DynamoDB.png">
            <a:extLst>
              <a:ext uri="{FF2B5EF4-FFF2-40B4-BE49-F238E27FC236}">
                <a16:creationId xmlns:a16="http://schemas.microsoft.com/office/drawing/2014/main" id="{06B9A45E-A742-4B2A-BA0D-D98AB1E59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2616200"/>
            <a:ext cx="6651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306" name="TextBox 37">
            <a:extLst>
              <a:ext uri="{FF2B5EF4-FFF2-40B4-BE49-F238E27FC236}">
                <a16:creationId xmlns:a16="http://schemas.microsoft.com/office/drawing/2014/main" id="{6B519C16-E961-44E1-A384-218E2760E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3235325"/>
            <a:ext cx="9064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DynamoDB</a:t>
            </a:r>
          </a:p>
        </p:txBody>
      </p:sp>
      <p:cxnSp>
        <p:nvCxnSpPr>
          <p:cNvPr id="303" name="Elbow Connector 302">
            <a:extLst>
              <a:ext uri="{FF2B5EF4-FFF2-40B4-BE49-F238E27FC236}">
                <a16:creationId xmlns:a16="http://schemas.microsoft.com/office/drawing/2014/main" id="{F5D4D63F-1559-4A6E-BA6A-8D4A8EF965F3}"/>
              </a:ext>
            </a:extLst>
          </p:cNvPr>
          <p:cNvCxnSpPr>
            <a:endCxn id="97305" idx="0"/>
          </p:cNvCxnSpPr>
          <p:nvPr/>
        </p:nvCxnSpPr>
        <p:spPr>
          <a:xfrm rot="10800000" flipV="1">
            <a:off x="2984500" y="2268538"/>
            <a:ext cx="3455988" cy="347662"/>
          </a:xfrm>
          <a:prstGeom prst="bentConnector2">
            <a:avLst/>
          </a:prstGeom>
          <a:ln w="28575"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308" name="TextBox 37">
            <a:extLst>
              <a:ext uri="{FF2B5EF4-FFF2-40B4-BE49-F238E27FC236}">
                <a16:creationId xmlns:a16="http://schemas.microsoft.com/office/drawing/2014/main" id="{33806E0A-2CD2-4254-BFE7-CC873F163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8" y="5354638"/>
            <a:ext cx="860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리전</a:t>
            </a:r>
          </a:p>
        </p:txBody>
      </p:sp>
      <p:sp>
        <p:nvSpPr>
          <p:cNvPr id="97309" name="TextBox 37">
            <a:extLst>
              <a:ext uri="{FF2B5EF4-FFF2-40B4-BE49-F238E27FC236}">
                <a16:creationId xmlns:a16="http://schemas.microsoft.com/office/drawing/2014/main" id="{9100A0F0-B3AC-4D3B-9799-3ADD624BB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175" y="3160713"/>
            <a:ext cx="16875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퍼블릭 </a:t>
            </a:r>
            <a:r>
              <a:rPr lang="en-US" altLang="ko-KR" sz="10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IP</a:t>
            </a:r>
          </a:p>
        </p:txBody>
      </p:sp>
      <p:cxnSp>
        <p:nvCxnSpPr>
          <p:cNvPr id="306" name="Elbow Connector 305">
            <a:extLst>
              <a:ext uri="{FF2B5EF4-FFF2-40B4-BE49-F238E27FC236}">
                <a16:creationId xmlns:a16="http://schemas.microsoft.com/office/drawing/2014/main" id="{2D0D487F-CFA4-4723-A7C1-BD9A6F66DB4E}"/>
              </a:ext>
            </a:extLst>
          </p:cNvPr>
          <p:cNvCxnSpPr/>
          <p:nvPr/>
        </p:nvCxnSpPr>
        <p:spPr>
          <a:xfrm rot="5400000" flipH="1" flipV="1">
            <a:off x="8101806" y="362744"/>
            <a:ext cx="238125" cy="3113088"/>
          </a:xfrm>
          <a:prstGeom prst="bentConnector2">
            <a:avLst/>
          </a:prstGeom>
          <a:ln w="28575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7311" name="Picture 306">
            <a:extLst>
              <a:ext uri="{FF2B5EF4-FFF2-40B4-BE49-F238E27FC236}">
                <a16:creationId xmlns:a16="http://schemas.microsoft.com/office/drawing/2014/main" id="{993B391F-7205-4AA3-BF72-08947195F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775" y="1514475"/>
            <a:ext cx="7318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312" name="TextBox 37">
            <a:extLst>
              <a:ext uri="{FF2B5EF4-FFF2-40B4-BE49-F238E27FC236}">
                <a16:creationId xmlns:a16="http://schemas.microsoft.com/office/drawing/2014/main" id="{50772194-3DA8-4E11-9095-BCCD792DF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338" y="2311400"/>
            <a:ext cx="16097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10.0.0.0/20</a:t>
            </a:r>
          </a:p>
        </p:txBody>
      </p:sp>
      <p:pic>
        <p:nvPicPr>
          <p:cNvPr id="97313" name="Picture 308" descr="VPC-Router.png">
            <a:extLst>
              <a:ext uri="{FF2B5EF4-FFF2-40B4-BE49-F238E27FC236}">
                <a16:creationId xmlns:a16="http://schemas.microsoft.com/office/drawing/2014/main" id="{EC65AB5D-7113-4EF2-9731-756C5E7D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650" y="4959350"/>
            <a:ext cx="4064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314" name="TextBox 37">
            <a:extLst>
              <a:ext uri="{FF2B5EF4-FFF2-40B4-BE49-F238E27FC236}">
                <a16:creationId xmlns:a16="http://schemas.microsoft.com/office/drawing/2014/main" id="{F99FA3FC-F7F1-4F0B-A057-BDD35B6C5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9688" y="5038725"/>
            <a:ext cx="11541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라우팅 테이블</a:t>
            </a:r>
          </a:p>
        </p:txBody>
      </p:sp>
      <p:pic>
        <p:nvPicPr>
          <p:cNvPr id="311" name="Picture 310" descr="VPC-Router.png">
            <a:extLst>
              <a:ext uri="{FF2B5EF4-FFF2-40B4-BE49-F238E27FC236}">
                <a16:creationId xmlns:a16="http://schemas.microsoft.com/office/drawing/2014/main" id="{925585AB-2DD1-4861-B3F4-C98B6F93F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13" y="3859213"/>
            <a:ext cx="4857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88F129B1-384E-48E3-9919-D23AC455B818}"/>
              </a:ext>
            </a:extLst>
          </p:cNvPr>
          <p:cNvCxnSpPr/>
          <p:nvPr/>
        </p:nvCxnSpPr>
        <p:spPr>
          <a:xfrm flipH="1" flipV="1">
            <a:off x="4502150" y="3795713"/>
            <a:ext cx="958850" cy="30480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8BC10422-93D7-41A8-98EE-82F40F68BCDC}"/>
              </a:ext>
            </a:extLst>
          </p:cNvPr>
          <p:cNvCxnSpPr/>
          <p:nvPr/>
        </p:nvCxnSpPr>
        <p:spPr>
          <a:xfrm flipH="1">
            <a:off x="4502150" y="4100513"/>
            <a:ext cx="958850" cy="382587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14" name="Table 313">
            <a:extLst>
              <a:ext uri="{FF2B5EF4-FFF2-40B4-BE49-F238E27FC236}">
                <a16:creationId xmlns:a16="http://schemas.microsoft.com/office/drawing/2014/main" id="{0BC4F586-778D-412F-913C-2F7876C6A3BC}"/>
              </a:ext>
            </a:extLst>
          </p:cNvPr>
          <p:cNvGraphicFramePr>
            <a:graphicFrameLocks noGrp="1"/>
          </p:cNvGraphicFramePr>
          <p:nvPr/>
        </p:nvGraphicFramePr>
        <p:xfrm>
          <a:off x="2864777" y="3791510"/>
          <a:ext cx="1596508" cy="70464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93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1000" dirty="0"/>
                        <a:t>Destination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Target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85">
                <a:tc>
                  <a:txBody>
                    <a:bodyPr/>
                    <a:lstStyle/>
                    <a:p>
                      <a:r>
                        <a:rPr lang="en-US" sz="1000" dirty="0"/>
                        <a:t>10.0.0.0/20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local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r>
                        <a:rPr lang="en-US" sz="1000" dirty="0"/>
                        <a:t>0.0.0.0/0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NAT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5" name="Picture 314" descr="VPC-Router.png">
            <a:extLst>
              <a:ext uri="{FF2B5EF4-FFF2-40B4-BE49-F238E27FC236}">
                <a16:creationId xmlns:a16="http://schemas.microsoft.com/office/drawing/2014/main" id="{BFFD1961-4586-4AB2-A672-22920B7A2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13" y="2536825"/>
            <a:ext cx="45878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6" name="Table 315">
            <a:extLst>
              <a:ext uri="{FF2B5EF4-FFF2-40B4-BE49-F238E27FC236}">
                <a16:creationId xmlns:a16="http://schemas.microsoft.com/office/drawing/2014/main" id="{09C7DD05-E020-46C8-89A1-BE769DA087A2}"/>
              </a:ext>
            </a:extLst>
          </p:cNvPr>
          <p:cNvGraphicFramePr>
            <a:graphicFrameLocks noGrp="1"/>
          </p:cNvGraphicFramePr>
          <p:nvPr/>
        </p:nvGraphicFramePr>
        <p:xfrm>
          <a:off x="4728541" y="1628726"/>
          <a:ext cx="1596508" cy="70464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93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1000" dirty="0"/>
                        <a:t>Destination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Target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85">
                <a:tc>
                  <a:txBody>
                    <a:bodyPr/>
                    <a:lstStyle/>
                    <a:p>
                      <a:r>
                        <a:rPr lang="en-US" sz="1000" dirty="0"/>
                        <a:t>10.0.0.0/20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local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r>
                        <a:rPr lang="en-US" sz="1000" dirty="0"/>
                        <a:t>0.0.0.0/0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IGW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9C8947E9-B991-46B3-A3B0-CC1607A1AE2C}"/>
              </a:ext>
            </a:extLst>
          </p:cNvPr>
          <p:cNvCxnSpPr/>
          <p:nvPr/>
        </p:nvCxnSpPr>
        <p:spPr>
          <a:xfrm flipH="1" flipV="1">
            <a:off x="6329363" y="1625600"/>
            <a:ext cx="179387" cy="99060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F139F244-EF4C-4316-994A-B622772F1D7E}"/>
              </a:ext>
            </a:extLst>
          </p:cNvPr>
          <p:cNvCxnSpPr/>
          <p:nvPr/>
        </p:nvCxnSpPr>
        <p:spPr>
          <a:xfrm flipH="1" flipV="1">
            <a:off x="4733925" y="2322513"/>
            <a:ext cx="1774825" cy="306387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7323" name="Picture 318">
            <a:extLst>
              <a:ext uri="{FF2B5EF4-FFF2-40B4-BE49-F238E27FC236}">
                <a16:creationId xmlns:a16="http://schemas.microsoft.com/office/drawing/2014/main" id="{55B7AB14-CB07-4DEB-9FAE-C7F947B1D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2036763"/>
            <a:ext cx="433388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324" name="Rectangle 319">
            <a:extLst>
              <a:ext uri="{FF2B5EF4-FFF2-40B4-BE49-F238E27FC236}">
                <a16:creationId xmlns:a16="http://schemas.microsoft.com/office/drawing/2014/main" id="{F417922D-4BC0-4143-9C12-5F3CB6826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263" y="2184400"/>
            <a:ext cx="76358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인터넷 게이트웨이</a:t>
            </a:r>
          </a:p>
        </p:txBody>
      </p: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0BC95F43-7A9D-4EED-90E5-77A57DEC0A9C}"/>
              </a:ext>
            </a:extLst>
          </p:cNvPr>
          <p:cNvCxnSpPr>
            <a:stCxn id="281" idx="1"/>
            <a:endCxn id="292" idx="3"/>
          </p:cNvCxnSpPr>
          <p:nvPr/>
        </p:nvCxnSpPr>
        <p:spPr>
          <a:xfrm flipH="1">
            <a:off x="6584950" y="3349625"/>
            <a:ext cx="525463" cy="4763"/>
          </a:xfrm>
          <a:prstGeom prst="straightConnector1">
            <a:avLst/>
          </a:prstGeom>
          <a:ln w="28575">
            <a:solidFill>
              <a:srgbClr val="4F81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2" name="Picture 321" descr="VPC-Router.png">
            <a:extLst>
              <a:ext uri="{FF2B5EF4-FFF2-40B4-BE49-F238E27FC236}">
                <a16:creationId xmlns:a16="http://schemas.microsoft.com/office/drawing/2014/main" id="{198EC6B6-9D23-4151-8037-71D0F6326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863" y="3124200"/>
            <a:ext cx="4603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0D2BB494-F21D-4AB9-87FB-4B467A3FF1A4}"/>
              </a:ext>
            </a:extLst>
          </p:cNvPr>
          <p:cNvCxnSpPr/>
          <p:nvPr/>
        </p:nvCxnSpPr>
        <p:spPr>
          <a:xfrm flipV="1">
            <a:off x="6911975" y="2636838"/>
            <a:ext cx="2292350" cy="557212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24" name="Table 323">
            <a:extLst>
              <a:ext uri="{FF2B5EF4-FFF2-40B4-BE49-F238E27FC236}">
                <a16:creationId xmlns:a16="http://schemas.microsoft.com/office/drawing/2014/main" id="{68FE0AB6-37CF-4759-8CB7-3D084170F71F}"/>
              </a:ext>
            </a:extLst>
          </p:cNvPr>
          <p:cNvGraphicFramePr>
            <a:graphicFrameLocks noGrp="1"/>
          </p:cNvGraphicFramePr>
          <p:nvPr/>
        </p:nvGraphicFramePr>
        <p:xfrm>
          <a:off x="7609757" y="1938241"/>
          <a:ext cx="1596508" cy="70464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93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1000" dirty="0"/>
                        <a:t>Destination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Target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85">
                <a:tc>
                  <a:txBody>
                    <a:bodyPr/>
                    <a:lstStyle/>
                    <a:p>
                      <a:r>
                        <a:rPr lang="en-US" sz="1000" dirty="0"/>
                        <a:t>10.0.0.0/20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local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r>
                        <a:rPr lang="en-US" sz="1000" dirty="0"/>
                        <a:t>0.0.0.0/0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NAT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1E99E0EA-EE39-4F1C-ABE7-9425E18E5B82}"/>
              </a:ext>
            </a:extLst>
          </p:cNvPr>
          <p:cNvCxnSpPr/>
          <p:nvPr/>
        </p:nvCxnSpPr>
        <p:spPr>
          <a:xfrm flipV="1">
            <a:off x="6884988" y="1947863"/>
            <a:ext cx="703262" cy="1266825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7330" name="Picture 325">
            <a:extLst>
              <a:ext uri="{FF2B5EF4-FFF2-40B4-BE49-F238E27FC236}">
                <a16:creationId xmlns:a16="http://schemas.microsoft.com/office/drawing/2014/main" id="{67D9BC52-78B6-4767-A1A4-DA093367C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2290763"/>
            <a:ext cx="411162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7" name="Elbow Connector 326">
            <a:extLst>
              <a:ext uri="{FF2B5EF4-FFF2-40B4-BE49-F238E27FC236}">
                <a16:creationId xmlns:a16="http://schemas.microsoft.com/office/drawing/2014/main" id="{13058409-801F-4747-9826-0CD9675E88B9}"/>
              </a:ext>
            </a:extLst>
          </p:cNvPr>
          <p:cNvCxnSpPr>
            <a:stCxn id="282" idx="0"/>
            <a:endCxn id="97297" idx="2"/>
          </p:cNvCxnSpPr>
          <p:nvPr/>
        </p:nvCxnSpPr>
        <p:spPr>
          <a:xfrm rot="16200000" flipV="1">
            <a:off x="6469857" y="2723356"/>
            <a:ext cx="519112" cy="2701925"/>
          </a:xfrm>
          <a:prstGeom prst="bentConnector3">
            <a:avLst>
              <a:gd name="adj1" fmla="val 50000"/>
            </a:avLst>
          </a:prstGeom>
          <a:ln w="28575">
            <a:solidFill>
              <a:srgbClr val="4F81BD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8" name="TextBox 34">
            <a:extLst>
              <a:ext uri="{FF2B5EF4-FFF2-40B4-BE49-F238E27FC236}">
                <a16:creationId xmlns:a16="http://schemas.microsoft.com/office/drawing/2014/main" id="{BF802CFD-9FC0-4E07-A1D3-15BEAE024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6363" y="4959350"/>
            <a:ext cx="15557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1">
                <a:solidFill>
                  <a:srgbClr val="6F2927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보안 그룹</a:t>
            </a:r>
          </a:p>
        </p:txBody>
      </p:sp>
      <p:sp>
        <p:nvSpPr>
          <p:cNvPr id="329" name="TextBox 34">
            <a:extLst>
              <a:ext uri="{FF2B5EF4-FFF2-40B4-BE49-F238E27FC236}">
                <a16:creationId xmlns:a16="http://schemas.microsoft.com/office/drawing/2014/main" id="{D1929A4F-336A-4B89-9DE1-183C58C8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2827338"/>
            <a:ext cx="15557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1" dirty="0">
                <a:solidFill>
                  <a:srgbClr val="6F2927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보안 그룹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/>
      <p:bldP spid="3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441B45E5-7528-4522-88ED-F894929B8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438" y="3032125"/>
            <a:ext cx="11095037" cy="779463"/>
          </a:xfrm>
        </p:spPr>
        <p:txBody>
          <a:bodyPr/>
          <a:lstStyle/>
          <a:p>
            <a:pPr algn="ctr" eaLnBrk="1" hangingPunct="1"/>
            <a:r>
              <a:rPr lang="en-US" altLang="ko-KR" sz="48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 </a:t>
            </a:r>
            <a:r>
              <a:rPr lang="ko-KR" altLang="en-US" sz="48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트래픽은 어떻게 로깅합니까</a:t>
            </a:r>
            <a:r>
              <a:rPr lang="en-US" altLang="ko-KR" sz="48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?</a:t>
            </a:r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21A5C33C-FC10-4342-B2CD-52C2A69E1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en-US" altLang="ko-KR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Amazon VPC </a:t>
            </a:r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흐름 로그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3AC0F-1EB3-4482-AF82-21494A1E50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" y="1439863"/>
            <a:ext cx="5635625" cy="4913312"/>
          </a:xfrm>
        </p:spPr>
        <p:txBody>
          <a:bodyPr/>
          <a:lstStyle/>
          <a:p>
            <a:pPr marL="457200" lvl="1" indent="-457200" eaLnBrk="1" hangingPunct="1">
              <a:spcBef>
                <a:spcPts val="1813"/>
              </a:spcBef>
              <a:spcAft>
                <a:spcPts val="800"/>
              </a:spcAft>
            </a:pP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</a:t>
            </a: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의 트래픽 흐름 세부 정보를 캡처합니다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914400" lvl="2" indent="-457200" eaLnBrk="1" hangingPunct="1">
              <a:spcBef>
                <a:spcPts val="1813"/>
              </a:spcBef>
              <a:spcAft>
                <a:spcPts val="800"/>
              </a:spcAft>
            </a:pPr>
            <a:r>
              <a:rPr lang="ko-KR" altLang="en-US" sz="22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수락된 트래픽과 거부된 트래픽</a:t>
            </a:r>
          </a:p>
          <a:p>
            <a:pPr marL="457200" lvl="1" indent="-457200" eaLnBrk="1" hangingPunct="1">
              <a:spcBef>
                <a:spcPts val="1813"/>
              </a:spcBef>
              <a:spcAft>
                <a:spcPts val="800"/>
              </a:spcAft>
            </a:pP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VPC, </a:t>
            </a: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서브넷 및 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ENI</a:t>
            </a: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에 대해 활성화될 수 있습니다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457200" lvl="1" indent="-457200" eaLnBrk="1" hangingPunct="1">
              <a:spcBef>
                <a:spcPts val="1813"/>
              </a:spcBef>
              <a:spcAft>
                <a:spcPts val="800"/>
              </a:spcAft>
            </a:pP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로그는 </a:t>
            </a:r>
            <a:r>
              <a:rPr lang="en-US" altLang="ko-KR" sz="2800" dirty="0" err="1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CloudWatch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 Logs</a:t>
            </a: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로 게시됩니다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640DC6-5344-4CF4-9C69-AC6CE2B2B875}"/>
              </a:ext>
            </a:extLst>
          </p:cNvPr>
          <p:cNvSpPr/>
          <p:nvPr/>
        </p:nvSpPr>
        <p:spPr>
          <a:xfrm>
            <a:off x="6481763" y="2160588"/>
            <a:ext cx="5018087" cy="299620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43840" tIns="121920" rIns="243840" bIns="12192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0375" indent="-4556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ko-KR" altLang="en-US" sz="2600">
                <a:solidFill>
                  <a:srgbClr val="474746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사용 사례</a:t>
            </a:r>
            <a:r>
              <a:rPr lang="en-US" altLang="ko-KR" sz="2600" dirty="0">
                <a:solidFill>
                  <a:srgbClr val="474746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:</a:t>
            </a:r>
          </a:p>
          <a:p>
            <a:pPr lvl="1" eaLnBrk="1" hangingPunct="1">
              <a:lnSpc>
                <a:spcPct val="100000"/>
              </a:lnSpc>
              <a:spcBef>
                <a:spcPct val="20000"/>
              </a:spcBef>
              <a:buClr>
                <a:srgbClr val="181717"/>
              </a:buClr>
              <a:buSzPct val="125000"/>
              <a:defRPr/>
            </a:pPr>
            <a:r>
              <a:rPr lang="ko-KR" altLang="en-US" sz="2600" dirty="0">
                <a:solidFill>
                  <a:srgbClr val="474746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연결 문제 해결</a:t>
            </a:r>
          </a:p>
          <a:p>
            <a:pPr lvl="1" eaLnBrk="1" hangingPunct="1">
              <a:lnSpc>
                <a:spcPct val="100000"/>
              </a:lnSpc>
              <a:spcBef>
                <a:spcPct val="20000"/>
              </a:spcBef>
              <a:buClr>
                <a:srgbClr val="181717"/>
              </a:buClr>
              <a:buSzPct val="125000"/>
              <a:defRPr/>
            </a:pPr>
            <a:r>
              <a:rPr lang="ko-KR" altLang="en-US" sz="2600" dirty="0">
                <a:solidFill>
                  <a:srgbClr val="474746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네트워크 액세스 규칙 테스트</a:t>
            </a:r>
          </a:p>
          <a:p>
            <a:pPr lvl="1" eaLnBrk="1" hangingPunct="1">
              <a:lnSpc>
                <a:spcPct val="100000"/>
              </a:lnSpc>
              <a:spcBef>
                <a:spcPct val="20000"/>
              </a:spcBef>
              <a:buClr>
                <a:srgbClr val="181717"/>
              </a:buClr>
              <a:buSzPct val="125000"/>
              <a:defRPr/>
            </a:pPr>
            <a:r>
              <a:rPr lang="ko-KR" altLang="en-US" sz="2600" dirty="0">
                <a:solidFill>
                  <a:srgbClr val="474746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트래픽 모니터링</a:t>
            </a:r>
          </a:p>
          <a:p>
            <a:pPr lvl="1" eaLnBrk="1" hangingPunct="1">
              <a:lnSpc>
                <a:spcPct val="100000"/>
              </a:lnSpc>
              <a:spcBef>
                <a:spcPct val="20000"/>
              </a:spcBef>
              <a:buClr>
                <a:srgbClr val="181717"/>
              </a:buClr>
              <a:buSzPct val="125000"/>
              <a:defRPr/>
            </a:pPr>
            <a:r>
              <a:rPr lang="ko-KR" altLang="en-US" sz="2600" dirty="0">
                <a:solidFill>
                  <a:srgbClr val="474746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보안 인시던트 탐지 및 조사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E139EA8A-0C30-4758-B697-BB411F771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9150" y="3032125"/>
            <a:ext cx="8075613" cy="779463"/>
          </a:xfrm>
        </p:spPr>
        <p:txBody>
          <a:bodyPr/>
          <a:lstStyle/>
          <a:p>
            <a:pPr algn="ctr" eaLnBrk="1" hangingPunct="1"/>
            <a:r>
              <a:rPr lang="ko-KR" altLang="en-US" sz="48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여러 개의 </a:t>
            </a:r>
            <a:r>
              <a:rPr lang="en-US" altLang="ko-KR" sz="48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</a:t>
            </a:r>
            <a:r>
              <a:rPr lang="ko-KR" altLang="en-US" sz="48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를 서로 </a:t>
            </a:r>
            <a:br>
              <a:rPr lang="es-AR" altLang="ko-KR" sz="48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</a:br>
            <a:r>
              <a:rPr lang="ko-KR" altLang="en-US" sz="48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연결할 수 있습니까</a:t>
            </a:r>
            <a:r>
              <a:rPr lang="en-US" altLang="ko-KR" sz="48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?</a:t>
            </a: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C7F5-AE87-4471-B7FD-79413DE6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14313"/>
            <a:ext cx="9374188" cy="779462"/>
          </a:xfrm>
        </p:spPr>
        <p:txBody>
          <a:bodyPr>
            <a:normAutofit fontScale="90000"/>
          </a:bodyPr>
          <a:lstStyle/>
          <a:p>
            <a:pPr eaLnBrk="1" hangingPunct="1">
              <a:buSzPct val="100000"/>
              <a:defRPr/>
            </a:pPr>
            <a:r>
              <a:rPr lang="en-US" altLang="ko-KR" sz="40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</a:t>
            </a:r>
            <a:r>
              <a:rPr lang="ko-KR" altLang="en-US" sz="40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를 연결하는 가장 효율적인 방법은 무엇입니까</a:t>
            </a:r>
            <a:r>
              <a:rPr lang="en-US" altLang="ko-KR" sz="40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?</a:t>
            </a:r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22DB46CA-1A2D-4296-B89C-A888044E71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" y="1439863"/>
            <a:ext cx="6172200" cy="2184400"/>
          </a:xfrm>
        </p:spPr>
        <p:txBody>
          <a:bodyPr/>
          <a:lstStyle/>
          <a:p>
            <a:pPr marL="0" lvl="1" indent="0" eaLnBrk="1" hangingPunct="1"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ko-KR" altLang="en-US" sz="28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고객 게이트웨이</a:t>
            </a:r>
            <a:r>
              <a:rPr lang="en-US" altLang="ko-KR" sz="28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(CGW)</a:t>
            </a:r>
          </a:p>
          <a:p>
            <a:pPr marL="746125" lvl="2" indent="-457200" eaLnBrk="1" hangingPunct="1">
              <a:spcBef>
                <a:spcPct val="0"/>
              </a:spcBef>
              <a:spcAft>
                <a:spcPts val="800"/>
              </a:spcAft>
            </a:pP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VPN 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터널당 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1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개</a:t>
            </a:r>
          </a:p>
          <a:p>
            <a:pPr marL="746125" lvl="2" indent="-457200" eaLnBrk="1" hangingPunct="1">
              <a:spcBef>
                <a:spcPct val="0"/>
              </a:spcBef>
              <a:spcAft>
                <a:spcPts val="800"/>
              </a:spcAft>
            </a:pP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CGW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당 퍼블릭 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IP 1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개</a:t>
            </a:r>
          </a:p>
          <a:p>
            <a:pPr marL="746125" lvl="2" indent="-457200" eaLnBrk="1" hangingPunct="1">
              <a:spcBef>
                <a:spcPct val="0"/>
              </a:spcBef>
              <a:spcAft>
                <a:spcPts val="800"/>
              </a:spcAft>
            </a:pP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AWS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에서는 리전당 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2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개의 터널 목적지를 제공합니다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D3E66D0-5A86-4759-A3AF-2009EEDED98B}"/>
              </a:ext>
            </a:extLst>
          </p:cNvPr>
          <p:cNvSpPr/>
          <p:nvPr/>
        </p:nvSpPr>
        <p:spPr>
          <a:xfrm>
            <a:off x="1597025" y="3713163"/>
            <a:ext cx="9985375" cy="2646362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105477" name="TextBox 37">
            <a:extLst>
              <a:ext uri="{FF2B5EF4-FFF2-40B4-BE49-F238E27FC236}">
                <a16:creationId xmlns:a16="http://schemas.microsoft.com/office/drawing/2014/main" id="{D1488BB8-346F-457C-8972-7063C3D4A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5975" y="5956300"/>
            <a:ext cx="1965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AWS </a:t>
            </a:r>
            <a:r>
              <a:rPr lang="ko-KR" altLang="en-US" sz="16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리전</a:t>
            </a:r>
          </a:p>
        </p:txBody>
      </p:sp>
      <p:grpSp>
        <p:nvGrpSpPr>
          <p:cNvPr id="20" name="Group 3">
            <a:extLst>
              <a:ext uri="{FF2B5EF4-FFF2-40B4-BE49-F238E27FC236}">
                <a16:creationId xmlns:a16="http://schemas.microsoft.com/office/drawing/2014/main" id="{CCEBE015-3C18-4CBE-BDB8-40459982B3F7}"/>
              </a:ext>
            </a:extLst>
          </p:cNvPr>
          <p:cNvGrpSpPr/>
          <p:nvPr/>
        </p:nvGrpSpPr>
        <p:grpSpPr>
          <a:xfrm>
            <a:off x="6730025" y="1433580"/>
            <a:ext cx="4003489" cy="1444001"/>
            <a:chOff x="4676775" y="4879368"/>
            <a:chExt cx="1752600" cy="1733550"/>
          </a:xfrm>
          <a:solidFill>
            <a:schemeClr val="bg1"/>
          </a:solidFill>
        </p:grpSpPr>
        <p:sp>
          <p:nvSpPr>
            <p:cNvPr id="22" name="Rounded Rectangle 9">
              <a:extLst>
                <a:ext uri="{FF2B5EF4-FFF2-40B4-BE49-F238E27FC236}">
                  <a16:creationId xmlns:a16="http://schemas.microsoft.com/office/drawing/2014/main" id="{D52AE2F4-0B5E-42DD-8E3A-01497CAA995D}"/>
                </a:ext>
              </a:extLst>
            </p:cNvPr>
            <p:cNvSpPr/>
            <p:nvPr/>
          </p:nvSpPr>
          <p:spPr>
            <a:xfrm>
              <a:off x="4676775" y="4879368"/>
              <a:ext cx="1752600" cy="1733550"/>
            </a:xfrm>
            <a:prstGeom prst="roundRect">
              <a:avLst>
                <a:gd name="adj" fmla="val 9818"/>
              </a:avLst>
            </a:prstGeom>
            <a:grp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23" name="TextBox 37">
              <a:extLst>
                <a:ext uri="{FF2B5EF4-FFF2-40B4-BE49-F238E27FC236}">
                  <a16:creationId xmlns:a16="http://schemas.microsoft.com/office/drawing/2014/main" id="{5B884625-17BE-4655-9E86-5B5794F02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5200" y="5983301"/>
              <a:ext cx="1555750" cy="357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33" b="1" dirty="0"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rPr>
                <a:t>Corporate data center</a:t>
              </a:r>
            </a:p>
          </p:txBody>
        </p:sp>
      </p:grpSp>
      <p:pic>
        <p:nvPicPr>
          <p:cNvPr id="105479" name="Picture 20" descr="Requester-.png">
            <a:extLst>
              <a:ext uri="{FF2B5EF4-FFF2-40B4-BE49-F238E27FC236}">
                <a16:creationId xmlns:a16="http://schemas.microsoft.com/office/drawing/2014/main" id="{B200C773-CC2C-4FFF-A904-4CAFB832B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1128713"/>
            <a:ext cx="779462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480" name="Group 18">
            <a:extLst>
              <a:ext uri="{FF2B5EF4-FFF2-40B4-BE49-F238E27FC236}">
                <a16:creationId xmlns:a16="http://schemas.microsoft.com/office/drawing/2014/main" id="{DA1C7119-8298-4E2A-B608-03FFE18FC76A}"/>
              </a:ext>
            </a:extLst>
          </p:cNvPr>
          <p:cNvGrpSpPr>
            <a:grpSpLocks/>
          </p:cNvGrpSpPr>
          <p:nvPr/>
        </p:nvGrpSpPr>
        <p:grpSpPr bwMode="auto">
          <a:xfrm>
            <a:off x="1727200" y="4157663"/>
            <a:ext cx="1843088" cy="1638300"/>
            <a:chOff x="334332" y="1397583"/>
            <a:chExt cx="1382604" cy="1228898"/>
          </a:xfrm>
        </p:grpSpPr>
        <p:sp>
          <p:nvSpPr>
            <p:cNvPr id="5" name="Rounded Rectangle 28">
              <a:extLst>
                <a:ext uri="{FF2B5EF4-FFF2-40B4-BE49-F238E27FC236}">
                  <a16:creationId xmlns:a16="http://schemas.microsoft.com/office/drawing/2014/main" id="{B2D678EF-6141-44E7-B14C-516ED74A9BC4}"/>
                </a:ext>
              </a:extLst>
            </p:cNvPr>
            <p:cNvSpPr/>
            <p:nvPr/>
          </p:nvSpPr>
          <p:spPr>
            <a:xfrm>
              <a:off x="336714" y="1397583"/>
              <a:ext cx="1380222" cy="122889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05520" name="TextBox 44">
              <a:extLst>
                <a:ext uri="{FF2B5EF4-FFF2-40B4-BE49-F238E27FC236}">
                  <a16:creationId xmlns:a16="http://schemas.microsoft.com/office/drawing/2014/main" id="{6A6BAA6B-7390-4E4C-86EC-960C853DA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332" y="1775505"/>
              <a:ext cx="1382603" cy="438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6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퍼블릭 연결 애플리케이션</a:t>
              </a:r>
            </a:p>
          </p:txBody>
        </p:sp>
      </p:grpSp>
      <p:grpSp>
        <p:nvGrpSpPr>
          <p:cNvPr id="105481" name="Group 23">
            <a:extLst>
              <a:ext uri="{FF2B5EF4-FFF2-40B4-BE49-F238E27FC236}">
                <a16:creationId xmlns:a16="http://schemas.microsoft.com/office/drawing/2014/main" id="{595FF539-2948-42D5-9765-DDF7A3942975}"/>
              </a:ext>
            </a:extLst>
          </p:cNvPr>
          <p:cNvGrpSpPr>
            <a:grpSpLocks/>
          </p:cNvGrpSpPr>
          <p:nvPr/>
        </p:nvGrpSpPr>
        <p:grpSpPr bwMode="auto">
          <a:xfrm>
            <a:off x="3665538" y="4157663"/>
            <a:ext cx="1843087" cy="1638300"/>
            <a:chOff x="1781988" y="1397583"/>
            <a:chExt cx="1382604" cy="1228898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2AA64CE-C0E5-40E1-90A0-10723B5F4400}"/>
                </a:ext>
              </a:extLst>
            </p:cNvPr>
            <p:cNvSpPr/>
            <p:nvPr/>
          </p:nvSpPr>
          <p:spPr>
            <a:xfrm>
              <a:off x="1784370" y="1397583"/>
              <a:ext cx="1380222" cy="122889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05518" name="TextBox 14">
              <a:extLst>
                <a:ext uri="{FF2B5EF4-FFF2-40B4-BE49-F238E27FC236}">
                  <a16:creationId xmlns:a16="http://schemas.microsoft.com/office/drawing/2014/main" id="{1EB97673-B49D-48CD-A4C8-554FCD335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1988" y="1775505"/>
              <a:ext cx="1382603" cy="253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6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내부 기업 앱 </a:t>
              </a:r>
              <a:r>
                <a:rPr lang="en-US" altLang="ko-KR" sz="16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1</a:t>
              </a:r>
            </a:p>
          </p:txBody>
        </p:sp>
      </p:grpSp>
      <p:grpSp>
        <p:nvGrpSpPr>
          <p:cNvPr id="105482" name="Group 24">
            <a:extLst>
              <a:ext uri="{FF2B5EF4-FFF2-40B4-BE49-F238E27FC236}">
                <a16:creationId xmlns:a16="http://schemas.microsoft.com/office/drawing/2014/main" id="{71F49644-9C8C-4E47-AE1B-2E1FAD974E29}"/>
              </a:ext>
            </a:extLst>
          </p:cNvPr>
          <p:cNvGrpSpPr>
            <a:grpSpLocks/>
          </p:cNvGrpSpPr>
          <p:nvPr/>
        </p:nvGrpSpPr>
        <p:grpSpPr bwMode="auto">
          <a:xfrm>
            <a:off x="5602288" y="4157663"/>
            <a:ext cx="1843087" cy="1638300"/>
            <a:chOff x="1781988" y="1397583"/>
            <a:chExt cx="1382604" cy="1228898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F2EE8DBC-C5BF-41AA-9849-0989A743AAB2}"/>
                </a:ext>
              </a:extLst>
            </p:cNvPr>
            <p:cNvSpPr/>
            <p:nvPr/>
          </p:nvSpPr>
          <p:spPr>
            <a:xfrm>
              <a:off x="1784370" y="1397583"/>
              <a:ext cx="1380222" cy="122889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05516" name="TextBox 27">
              <a:extLst>
                <a:ext uri="{FF2B5EF4-FFF2-40B4-BE49-F238E27FC236}">
                  <a16:creationId xmlns:a16="http://schemas.microsoft.com/office/drawing/2014/main" id="{65DE2D88-99FE-4B45-84B8-35DEEE099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1988" y="1775505"/>
              <a:ext cx="1382603" cy="253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6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내부 기업 앱 </a:t>
              </a:r>
              <a:r>
                <a:rPr lang="en-US" altLang="ko-KR" sz="16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2</a:t>
              </a:r>
            </a:p>
          </p:txBody>
        </p:sp>
      </p:grpSp>
      <p:grpSp>
        <p:nvGrpSpPr>
          <p:cNvPr id="105483" name="Group 29">
            <a:extLst>
              <a:ext uri="{FF2B5EF4-FFF2-40B4-BE49-F238E27FC236}">
                <a16:creationId xmlns:a16="http://schemas.microsoft.com/office/drawing/2014/main" id="{1D0B3089-03F4-4CC9-920B-C821587BE74C}"/>
              </a:ext>
            </a:extLst>
          </p:cNvPr>
          <p:cNvGrpSpPr>
            <a:grpSpLocks/>
          </p:cNvGrpSpPr>
          <p:nvPr/>
        </p:nvGrpSpPr>
        <p:grpSpPr bwMode="auto">
          <a:xfrm>
            <a:off x="7540625" y="4157663"/>
            <a:ext cx="1843088" cy="1638300"/>
            <a:chOff x="1781988" y="1397583"/>
            <a:chExt cx="1382604" cy="1228898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F47D47B2-4698-4C6E-B112-65BD2C97AAFD}"/>
                </a:ext>
              </a:extLst>
            </p:cNvPr>
            <p:cNvSpPr/>
            <p:nvPr/>
          </p:nvSpPr>
          <p:spPr>
            <a:xfrm>
              <a:off x="1784370" y="1397583"/>
              <a:ext cx="1380222" cy="122889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05514" name="TextBox 32">
              <a:extLst>
                <a:ext uri="{FF2B5EF4-FFF2-40B4-BE49-F238E27FC236}">
                  <a16:creationId xmlns:a16="http://schemas.microsoft.com/office/drawing/2014/main" id="{8122D2CB-AC0D-4CB4-AF08-63D7D1EDE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1988" y="1775505"/>
              <a:ext cx="1382603" cy="253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6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내부 기업 앱 </a:t>
              </a:r>
              <a:r>
                <a:rPr lang="en-US" altLang="ko-KR" sz="16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3</a:t>
              </a:r>
            </a:p>
          </p:txBody>
        </p:sp>
      </p:grpSp>
      <p:grpSp>
        <p:nvGrpSpPr>
          <p:cNvPr id="105484" name="Group 34">
            <a:extLst>
              <a:ext uri="{FF2B5EF4-FFF2-40B4-BE49-F238E27FC236}">
                <a16:creationId xmlns:a16="http://schemas.microsoft.com/office/drawing/2014/main" id="{7AB9C445-CB8F-42D8-B268-E9AF9AD483C6}"/>
              </a:ext>
            </a:extLst>
          </p:cNvPr>
          <p:cNvGrpSpPr>
            <a:grpSpLocks/>
          </p:cNvGrpSpPr>
          <p:nvPr/>
        </p:nvGrpSpPr>
        <p:grpSpPr bwMode="auto">
          <a:xfrm>
            <a:off x="9477375" y="4157663"/>
            <a:ext cx="1844675" cy="1638300"/>
            <a:chOff x="1781988" y="1397583"/>
            <a:chExt cx="1382604" cy="1228898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5374F23-29D7-4AE7-9608-85F8766DFEEA}"/>
                </a:ext>
              </a:extLst>
            </p:cNvPr>
            <p:cNvSpPr/>
            <p:nvPr/>
          </p:nvSpPr>
          <p:spPr>
            <a:xfrm>
              <a:off x="1784368" y="1397583"/>
              <a:ext cx="1380224" cy="122889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05512" name="TextBox 37">
              <a:extLst>
                <a:ext uri="{FF2B5EF4-FFF2-40B4-BE49-F238E27FC236}">
                  <a16:creationId xmlns:a16="http://schemas.microsoft.com/office/drawing/2014/main" id="{B7272A31-BF5C-4E63-B873-6A0A84EC4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1988" y="1775505"/>
              <a:ext cx="1382603" cy="253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6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내부 기업 앱 </a:t>
              </a:r>
              <a:r>
                <a:rPr lang="en-US" altLang="ko-KR" sz="16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4</a:t>
              </a:r>
            </a:p>
          </p:txBody>
        </p:sp>
      </p:grpSp>
      <p:pic>
        <p:nvPicPr>
          <p:cNvPr id="105485" name="Picture 40" descr="Traditional-Servers.png">
            <a:extLst>
              <a:ext uri="{FF2B5EF4-FFF2-40B4-BE49-F238E27FC236}">
                <a16:creationId xmlns:a16="http://schemas.microsoft.com/office/drawing/2014/main" id="{F3F2842C-BC64-4961-8B2F-70D045B2C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688" y="1733550"/>
            <a:ext cx="661987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86" name="Picture 41" descr="Traditional-Servers.png">
            <a:extLst>
              <a:ext uri="{FF2B5EF4-FFF2-40B4-BE49-F238E27FC236}">
                <a16:creationId xmlns:a16="http://schemas.microsoft.com/office/drawing/2014/main" id="{68BA7A59-6C29-4543-8C6E-17DB80CFB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038" y="1733550"/>
            <a:ext cx="661987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87" name="Picture 42" descr="Traditional-Servers.png">
            <a:extLst>
              <a:ext uri="{FF2B5EF4-FFF2-40B4-BE49-F238E27FC236}">
                <a16:creationId xmlns:a16="http://schemas.microsoft.com/office/drawing/2014/main" id="{10B1F182-3F2B-4AF5-B1D5-0484A823F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975" y="1733550"/>
            <a:ext cx="6604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88" name="Picture 43" descr="Traditional-Servers.png">
            <a:extLst>
              <a:ext uri="{FF2B5EF4-FFF2-40B4-BE49-F238E27FC236}">
                <a16:creationId xmlns:a16="http://schemas.microsoft.com/office/drawing/2014/main" id="{E1228791-F3C0-46DB-8D56-0491038A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325" y="1733550"/>
            <a:ext cx="661988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2BBFC6-D6F4-4D1E-8737-8EAA5B341FFD}"/>
              </a:ext>
            </a:extLst>
          </p:cNvPr>
          <p:cNvCxnSpPr/>
          <p:nvPr/>
        </p:nvCxnSpPr>
        <p:spPr>
          <a:xfrm flipV="1">
            <a:off x="4819650" y="3044825"/>
            <a:ext cx="2622550" cy="911225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490" name="Picture 46" descr="VPC-Router.png">
            <a:extLst>
              <a:ext uri="{FF2B5EF4-FFF2-40B4-BE49-F238E27FC236}">
                <a16:creationId xmlns:a16="http://schemas.microsoft.com/office/drawing/2014/main" id="{F90B77FA-5DBC-4275-B120-101500383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2654300"/>
            <a:ext cx="5270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91" name="Picture 47" descr="VPC-Router.png">
            <a:extLst>
              <a:ext uri="{FF2B5EF4-FFF2-40B4-BE49-F238E27FC236}">
                <a16:creationId xmlns:a16="http://schemas.microsoft.com/office/drawing/2014/main" id="{410440A0-1980-4D58-9A2B-A42DF7D2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2654300"/>
            <a:ext cx="5270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92" name="Picture 48" descr="VPC-Router.png">
            <a:extLst>
              <a:ext uri="{FF2B5EF4-FFF2-40B4-BE49-F238E27FC236}">
                <a16:creationId xmlns:a16="http://schemas.microsoft.com/office/drawing/2014/main" id="{E94A73AC-9E47-46C7-8DD5-986BA3808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438" y="2654300"/>
            <a:ext cx="5270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93" name="Picture 49" descr="VPC-Router.png">
            <a:extLst>
              <a:ext uri="{FF2B5EF4-FFF2-40B4-BE49-F238E27FC236}">
                <a16:creationId xmlns:a16="http://schemas.microsoft.com/office/drawing/2014/main" id="{0A5FC8A8-4FCA-42F7-9E89-B28078454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813" y="2654300"/>
            <a:ext cx="528637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83DA41E-B6D1-4AA4-8E44-9744420CA333}"/>
              </a:ext>
            </a:extLst>
          </p:cNvPr>
          <p:cNvCxnSpPr/>
          <p:nvPr/>
        </p:nvCxnSpPr>
        <p:spPr>
          <a:xfrm flipV="1">
            <a:off x="6756400" y="3055938"/>
            <a:ext cx="1398588" cy="900112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AD0E708-E045-4D66-801F-57219218F111}"/>
              </a:ext>
            </a:extLst>
          </p:cNvPr>
          <p:cNvCxnSpPr/>
          <p:nvPr/>
        </p:nvCxnSpPr>
        <p:spPr>
          <a:xfrm flipV="1">
            <a:off x="8694738" y="3044825"/>
            <a:ext cx="171450" cy="911225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00AB1E-09A8-42B1-84FA-BF986643A64F}"/>
              </a:ext>
            </a:extLst>
          </p:cNvPr>
          <p:cNvCxnSpPr/>
          <p:nvPr/>
        </p:nvCxnSpPr>
        <p:spPr>
          <a:xfrm flipH="1" flipV="1">
            <a:off x="9769475" y="3035300"/>
            <a:ext cx="863600" cy="92075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497" name="Picture 63" descr="VPN-Connection.png">
            <a:extLst>
              <a:ext uri="{FF2B5EF4-FFF2-40B4-BE49-F238E27FC236}">
                <a16:creationId xmlns:a16="http://schemas.microsoft.com/office/drawing/2014/main" id="{C0463888-DCD9-45ED-AF68-BFCDF9899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3117850"/>
            <a:ext cx="573088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98" name="Picture 64" descr="VPN-Connection.png">
            <a:extLst>
              <a:ext uri="{FF2B5EF4-FFF2-40B4-BE49-F238E27FC236}">
                <a16:creationId xmlns:a16="http://schemas.microsoft.com/office/drawing/2014/main" id="{37B7A51F-29FC-40C6-9391-FA2502786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3148013"/>
            <a:ext cx="573088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99" name="Picture 65" descr="VPN-Connection.png">
            <a:extLst>
              <a:ext uri="{FF2B5EF4-FFF2-40B4-BE49-F238E27FC236}">
                <a16:creationId xmlns:a16="http://schemas.microsoft.com/office/drawing/2014/main" id="{2C02BDE3-AAA7-4558-AC9C-97FB22CC2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3148013"/>
            <a:ext cx="573088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00" name="Picture 66" descr="VPN-Connection.png">
            <a:extLst>
              <a:ext uri="{FF2B5EF4-FFF2-40B4-BE49-F238E27FC236}">
                <a16:creationId xmlns:a16="http://schemas.microsoft.com/office/drawing/2014/main" id="{21C58BFE-C293-4C01-83C0-9A9F0B19D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988" y="3103563"/>
            <a:ext cx="574675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01" name="Picture 69" descr="VPN-Gateway-.png">
            <a:extLst>
              <a:ext uri="{FF2B5EF4-FFF2-40B4-BE49-F238E27FC236}">
                <a16:creationId xmlns:a16="http://schemas.microsoft.com/office/drawing/2014/main" id="{33C1B255-4FE2-4BF0-81B3-C9F9333AF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3868738"/>
            <a:ext cx="52705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02" name="Picture 70" descr="VPN-Gateway-.png">
            <a:extLst>
              <a:ext uri="{FF2B5EF4-FFF2-40B4-BE49-F238E27FC236}">
                <a16:creationId xmlns:a16="http://schemas.microsoft.com/office/drawing/2014/main" id="{12438440-F37D-4048-9A25-771268ED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883025"/>
            <a:ext cx="528637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03" name="Picture 71" descr="VPN-Gateway-.png">
            <a:extLst>
              <a:ext uri="{FF2B5EF4-FFF2-40B4-BE49-F238E27FC236}">
                <a16:creationId xmlns:a16="http://schemas.microsoft.com/office/drawing/2014/main" id="{A6C00947-AA32-4DE9-941F-CA488E61B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3908425"/>
            <a:ext cx="5270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04" name="Picture 72" descr="VPN-Gateway-.png">
            <a:extLst>
              <a:ext uri="{FF2B5EF4-FFF2-40B4-BE49-F238E27FC236}">
                <a16:creationId xmlns:a16="http://schemas.microsoft.com/office/drawing/2014/main" id="{B0E6ADD4-2C57-4443-A17E-C9221494B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388" y="3883025"/>
            <a:ext cx="5270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05" name="Picture 50">
            <a:extLst>
              <a:ext uri="{FF2B5EF4-FFF2-40B4-BE49-F238E27FC236}">
                <a16:creationId xmlns:a16="http://schemas.microsoft.com/office/drawing/2014/main" id="{4D5D922F-B9D4-4417-B8A8-2450BEDD0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3" y="3932238"/>
            <a:ext cx="585787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06" name="Picture 51">
            <a:extLst>
              <a:ext uri="{FF2B5EF4-FFF2-40B4-BE49-F238E27FC236}">
                <a16:creationId xmlns:a16="http://schemas.microsoft.com/office/drawing/2014/main" id="{2346898B-0FD9-4DA1-9E3C-17C5E77FC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3938588"/>
            <a:ext cx="5873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07" name="Picture 53">
            <a:extLst>
              <a:ext uri="{FF2B5EF4-FFF2-40B4-BE49-F238E27FC236}">
                <a16:creationId xmlns:a16="http://schemas.microsoft.com/office/drawing/2014/main" id="{C1F18483-1352-4F1C-B78E-5D70126CA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3" y="3924300"/>
            <a:ext cx="587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08" name="Picture 54">
            <a:extLst>
              <a:ext uri="{FF2B5EF4-FFF2-40B4-BE49-F238E27FC236}">
                <a16:creationId xmlns:a16="http://schemas.microsoft.com/office/drawing/2014/main" id="{A79854C1-03F8-4131-BADA-DE5ECD647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8" y="3921125"/>
            <a:ext cx="5857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09" name="Picture 56">
            <a:extLst>
              <a:ext uri="{FF2B5EF4-FFF2-40B4-BE49-F238E27FC236}">
                <a16:creationId xmlns:a16="http://schemas.microsoft.com/office/drawing/2014/main" id="{BCA324C4-6945-4C5F-BC21-74EF8ECD5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025" y="3933825"/>
            <a:ext cx="5873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10" name="Picture 57">
            <a:extLst>
              <a:ext uri="{FF2B5EF4-FFF2-40B4-BE49-F238E27FC236}">
                <a16:creationId xmlns:a16="http://schemas.microsoft.com/office/drawing/2014/main" id="{6A6E3579-F0AC-4755-BFA4-88FD5A4D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38" y="3889375"/>
            <a:ext cx="482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>
            <a:extLst>
              <a:ext uri="{FF2B5EF4-FFF2-40B4-BE49-F238E27FC236}">
                <a16:creationId xmlns:a16="http://schemas.microsoft.com/office/drawing/2014/main" id="{F17AAE07-C87A-4B61-94D6-4728D6409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해결 방안</a:t>
            </a:r>
            <a:r>
              <a:rPr lang="en-US" altLang="ko-KR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: VPC </a:t>
            </a:r>
            <a:r>
              <a:rPr lang="ko-KR" altLang="en-US" dirty="0" err="1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피어링</a:t>
            </a:r>
            <a:endParaRPr lang="ko-KR" altLang="en-US" dirty="0">
              <a:solidFill>
                <a:schemeClr val="tx1"/>
              </a:solidFill>
              <a:latin typeface="Amazon Ember Light" panose="020B0403020204020204" pitchFamily="34" charset="0"/>
              <a:ea typeface="Malgun Gothic Semilight" panose="020B0502040204020203" pitchFamily="34" charset="-128"/>
              <a:cs typeface="Amazon Ember Light" panose="020B0403020204020204" pitchFamily="34" charset="0"/>
            </a:endParaRPr>
          </a:p>
        </p:txBody>
      </p:sp>
      <p:sp>
        <p:nvSpPr>
          <p:cNvPr id="107523" name="Content Placeholder 2">
            <a:extLst>
              <a:ext uri="{FF2B5EF4-FFF2-40B4-BE49-F238E27FC236}">
                <a16:creationId xmlns:a16="http://schemas.microsoft.com/office/drawing/2014/main" id="{FFB4547E-E312-4148-BC66-CE68AC87FC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" y="1439863"/>
            <a:ext cx="11301413" cy="4913312"/>
          </a:xfrm>
        </p:spPr>
        <p:txBody>
          <a:bodyPr/>
          <a:lstStyle/>
          <a:p>
            <a:pPr marL="0" indent="0" eaLnBrk="1" hangingPunct="1">
              <a:spcBef>
                <a:spcPts val="1013"/>
              </a:spcBef>
              <a:buFont typeface="Arial" panose="020B0604020202020204" pitchFamily="34" charset="0"/>
              <a:buNone/>
            </a:pPr>
            <a:r>
              <a:rPr lang="en-US" altLang="ko-KR" sz="26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 </a:t>
            </a:r>
            <a:r>
              <a:rPr lang="ko-KR" altLang="en-US" sz="26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피어링 연결을 사용하면 피어 </a:t>
            </a:r>
            <a:r>
              <a:rPr lang="en-US" altLang="ko-KR" sz="26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 </a:t>
            </a:r>
            <a:r>
              <a:rPr lang="ko-KR" altLang="en-US" sz="26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간에 트래픽을 라우팅할 수 있습니다</a:t>
            </a:r>
            <a:r>
              <a:rPr lang="en-US" altLang="ko-KR" sz="26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 </a:t>
            </a:r>
          </a:p>
          <a:p>
            <a:pPr marL="746125" lvl="2" indent="-457200" eaLnBrk="1" hangingPunct="1">
              <a:spcBef>
                <a:spcPts val="1200"/>
              </a:spcBef>
              <a:spcAft>
                <a:spcPts val="800"/>
              </a:spcAft>
            </a:pP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프라이빗 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IP 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주소 사용</a:t>
            </a:r>
          </a:p>
          <a:p>
            <a:pPr marL="746125" lvl="2" indent="-457200" eaLnBrk="1" hangingPunct="1">
              <a:spcBef>
                <a:spcPct val="0"/>
              </a:spcBef>
              <a:spcAft>
                <a:spcPts val="800"/>
              </a:spcAft>
            </a:pP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상호 리전 지원</a:t>
            </a:r>
          </a:p>
          <a:p>
            <a:pPr marL="746125" lvl="2" indent="-457200" eaLnBrk="1" hangingPunct="1">
              <a:spcBef>
                <a:spcPct val="0"/>
              </a:spcBef>
              <a:spcAft>
                <a:spcPts val="800"/>
              </a:spcAft>
            </a:pP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IP 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공간은 중복될 수 없음</a:t>
            </a:r>
          </a:p>
          <a:p>
            <a:pPr marL="746125" lvl="2" indent="-457200" eaLnBrk="1" hangingPunct="1">
              <a:spcBef>
                <a:spcPct val="0"/>
              </a:spcBef>
              <a:spcAft>
                <a:spcPts val="800"/>
              </a:spcAft>
            </a:pP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2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개의 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 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사이에 하나의 피어링 리소스만 존재</a:t>
            </a:r>
          </a:p>
          <a:p>
            <a:pPr marL="746125" lvl="2" indent="-457200" eaLnBrk="1" hangingPunct="1">
              <a:spcBef>
                <a:spcPct val="0"/>
              </a:spcBef>
              <a:spcAft>
                <a:spcPts val="800"/>
              </a:spcAft>
            </a:pP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전이적 피어링 관계는 지원되지 않음</a:t>
            </a:r>
          </a:p>
          <a:p>
            <a:pPr marL="746125" lvl="2" indent="-457200" eaLnBrk="1" hangingPunct="1">
              <a:spcBef>
                <a:spcPct val="0"/>
              </a:spcBef>
              <a:spcAft>
                <a:spcPts val="800"/>
              </a:spcAft>
            </a:pP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다른 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AWS 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계정 사이에 구축 가능</a:t>
            </a:r>
          </a:p>
          <a:p>
            <a:pPr lvl="1" eaLnBrk="1" hangingPunct="1"/>
            <a:endParaRPr lang="ko-KR" altLang="en-US" sz="2000">
              <a:solidFill>
                <a:srgbClr val="000000"/>
              </a:solidFill>
              <a:latin typeface="Amazon Ember Light" panose="020B0403020204020204" pitchFamily="34" charset="0"/>
              <a:ea typeface="Malgun Gothic Semilight" panose="020B0502040204020203" pitchFamily="34" charset="-128"/>
              <a:cs typeface="Amazon Ember Light" panose="020B0403020204020204" pitchFamily="34" charset="0"/>
            </a:endParaRPr>
          </a:p>
          <a:p>
            <a:pPr marL="0" indent="0" eaLnBrk="1" hangingPunct="1">
              <a:spcBef>
                <a:spcPts val="1013"/>
              </a:spcBef>
              <a:buFont typeface="Arial" panose="020B0604020202020204" pitchFamily="34" charset="0"/>
              <a:buNone/>
            </a:pPr>
            <a:r>
              <a:rPr lang="ko-KR" altLang="en-US" sz="26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마치 같은 네트워크에 있는 것처럼 양쪽 </a:t>
            </a:r>
            <a:r>
              <a:rPr lang="en-US" altLang="ko-KR" sz="26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</a:t>
            </a:r>
            <a:r>
              <a:rPr lang="ko-KR" altLang="en-US" sz="26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의 인스턴스에서 서로 통신할 수 있습니다</a:t>
            </a:r>
            <a:r>
              <a:rPr lang="en-US" altLang="ko-KR" sz="26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</p:txBody>
      </p:sp>
      <p:sp>
        <p:nvSpPr>
          <p:cNvPr id="107524" name="TextBox 6">
            <a:extLst>
              <a:ext uri="{FF2B5EF4-FFF2-40B4-BE49-F238E27FC236}">
                <a16:creationId xmlns:a16="http://schemas.microsoft.com/office/drawing/2014/main" id="{866BE848-EEEB-4EFF-8A96-963477DF5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2811463"/>
            <a:ext cx="1743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7C7C7C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10.0.0.0/16</a:t>
            </a:r>
          </a:p>
        </p:txBody>
      </p:sp>
      <p:sp>
        <p:nvSpPr>
          <p:cNvPr id="107525" name="TextBox 7">
            <a:extLst>
              <a:ext uri="{FF2B5EF4-FFF2-40B4-BE49-F238E27FC236}">
                <a16:creationId xmlns:a16="http://schemas.microsoft.com/office/drawing/2014/main" id="{771E47FF-B967-4D61-9FFC-405364672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538" y="4035425"/>
            <a:ext cx="1743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7C7C7C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10.1.0.0/16</a:t>
            </a:r>
          </a:p>
        </p:txBody>
      </p:sp>
      <p:sp>
        <p:nvSpPr>
          <p:cNvPr id="107526" name="TextBox 8">
            <a:extLst>
              <a:ext uri="{FF2B5EF4-FFF2-40B4-BE49-F238E27FC236}">
                <a16:creationId xmlns:a16="http://schemas.microsoft.com/office/drawing/2014/main" id="{03D1B611-94C7-4252-8CC9-CE4FCBF79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8425" y="2811463"/>
            <a:ext cx="17446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7C7C7C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10.10.0.0/16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36810E-6798-4878-931B-D7DA00007239}"/>
              </a:ext>
            </a:extLst>
          </p:cNvPr>
          <p:cNvCxnSpPr/>
          <p:nvPr/>
        </p:nvCxnSpPr>
        <p:spPr>
          <a:xfrm>
            <a:off x="8050213" y="2611438"/>
            <a:ext cx="2606675" cy="0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48F120-3D2F-44F4-8B9E-6D55026C95C9}"/>
              </a:ext>
            </a:extLst>
          </p:cNvPr>
          <p:cNvCxnSpPr/>
          <p:nvPr/>
        </p:nvCxnSpPr>
        <p:spPr>
          <a:xfrm>
            <a:off x="8023225" y="3181350"/>
            <a:ext cx="957263" cy="65405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A1051F-744B-49AB-945D-23A50BE039CD}"/>
              </a:ext>
            </a:extLst>
          </p:cNvPr>
          <p:cNvCxnSpPr/>
          <p:nvPr/>
        </p:nvCxnSpPr>
        <p:spPr>
          <a:xfrm flipV="1">
            <a:off x="9748838" y="3098800"/>
            <a:ext cx="1027112" cy="73660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530" name="TextBox 11">
            <a:extLst>
              <a:ext uri="{FF2B5EF4-FFF2-40B4-BE49-F238E27FC236}">
                <a16:creationId xmlns:a16="http://schemas.microsoft.com/office/drawing/2014/main" id="{B5CBEE60-EFA0-42FA-AD03-3F064DE4C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4413" y="2035175"/>
            <a:ext cx="40005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rgbClr val="7C7C7C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A</a:t>
            </a:r>
          </a:p>
        </p:txBody>
      </p:sp>
      <p:sp>
        <p:nvSpPr>
          <p:cNvPr id="107531" name="TextBox 16">
            <a:extLst>
              <a:ext uri="{FF2B5EF4-FFF2-40B4-BE49-F238E27FC236}">
                <a16:creationId xmlns:a16="http://schemas.microsoft.com/office/drawing/2014/main" id="{84AABF53-DD06-4EC2-99AB-B782C42C1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0238" y="2020888"/>
            <a:ext cx="401637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rgbClr val="7C7C7C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C</a:t>
            </a:r>
          </a:p>
        </p:txBody>
      </p:sp>
      <p:sp>
        <p:nvSpPr>
          <p:cNvPr id="107532" name="TextBox 17">
            <a:extLst>
              <a:ext uri="{FF2B5EF4-FFF2-40B4-BE49-F238E27FC236}">
                <a16:creationId xmlns:a16="http://schemas.microsoft.com/office/drawing/2014/main" id="{0F788447-C544-4E19-84D2-065E6F124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2088" y="3232150"/>
            <a:ext cx="401637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rgbClr val="7C7C7C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B</a:t>
            </a:r>
          </a:p>
        </p:txBody>
      </p:sp>
      <p:pic>
        <p:nvPicPr>
          <p:cNvPr id="107533" name="Picture 15">
            <a:extLst>
              <a:ext uri="{FF2B5EF4-FFF2-40B4-BE49-F238E27FC236}">
                <a16:creationId xmlns:a16="http://schemas.microsoft.com/office/drawing/2014/main" id="{9796DDFA-C1B3-4AA7-A53D-934F3E143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2368550"/>
            <a:ext cx="74453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34" name="Picture 20">
            <a:extLst>
              <a:ext uri="{FF2B5EF4-FFF2-40B4-BE49-F238E27FC236}">
                <a16:creationId xmlns:a16="http://schemas.microsoft.com/office/drawing/2014/main" id="{E51CA9DF-FBFE-4EE5-84DC-47977BF27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463" y="2352675"/>
            <a:ext cx="74453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35" name="Picture 21">
            <a:extLst>
              <a:ext uri="{FF2B5EF4-FFF2-40B4-BE49-F238E27FC236}">
                <a16:creationId xmlns:a16="http://schemas.microsoft.com/office/drawing/2014/main" id="{FF736A7F-5755-405A-B96E-29C1E8B4E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488" y="3609975"/>
            <a:ext cx="74453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>
            <a:extLst>
              <a:ext uri="{FF2B5EF4-FFF2-40B4-BE49-F238E27FC236}">
                <a16:creationId xmlns:a16="http://schemas.microsoft.com/office/drawing/2014/main" id="{65F575E7-C462-472E-A34D-D0397AB19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en-US" altLang="ko-KR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 </a:t>
            </a:r>
            <a:r>
              <a:rPr lang="ko-KR" altLang="en-US" dirty="0" err="1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피어링은</a:t>
            </a:r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 어떻게 작동합니까</a:t>
            </a:r>
            <a:r>
              <a:rPr lang="en-US" altLang="ko-KR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?</a:t>
            </a:r>
          </a:p>
        </p:txBody>
      </p:sp>
      <p:sp>
        <p:nvSpPr>
          <p:cNvPr id="109571" name="Content Placeholder 3">
            <a:extLst>
              <a:ext uri="{FF2B5EF4-FFF2-40B4-BE49-F238E27FC236}">
                <a16:creationId xmlns:a16="http://schemas.microsoft.com/office/drawing/2014/main" id="{55267720-3507-471E-885F-CF8C0CF79E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" y="1439863"/>
            <a:ext cx="10515600" cy="4913312"/>
          </a:xfrm>
        </p:spPr>
        <p:txBody>
          <a:bodyPr/>
          <a:lstStyle/>
          <a:p>
            <a:pPr marL="457200" lvl="1" indent="-457200" eaLnBrk="1" hangingPunct="1">
              <a:lnSpc>
                <a:spcPct val="100000"/>
              </a:lnSpc>
              <a:spcBef>
                <a:spcPts val="600"/>
              </a:spcBef>
            </a:pP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인터넷 게이트웨이나 가상 게이트웨이 필요 없음</a:t>
            </a:r>
            <a:endParaRPr lang="en-US" altLang="ko-KR" sz="2600" dirty="0">
              <a:solidFill>
                <a:srgbClr val="000000"/>
              </a:solidFill>
              <a:latin typeface="Amazon Ember Light" panose="020B0403020204020204" pitchFamily="34" charset="0"/>
              <a:ea typeface="Malgun Gothic Semilight" panose="020B0502040204020203" pitchFamily="34" charset="-128"/>
              <a:cs typeface="Amazon Ember Light" panose="020B0403020204020204" pitchFamily="34" charset="0"/>
            </a:endParaRPr>
          </a:p>
          <a:p>
            <a:pPr marL="457200" lvl="1" indent="-457200" eaLnBrk="1" hangingPunct="1">
              <a:lnSpc>
                <a:spcPct val="100000"/>
              </a:lnSpc>
              <a:spcBef>
                <a:spcPts val="600"/>
              </a:spcBef>
            </a:pP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단일 장애 지점 없음</a:t>
            </a:r>
            <a:endParaRPr lang="en-US" altLang="ko-KR" sz="2600" dirty="0">
              <a:solidFill>
                <a:srgbClr val="000000"/>
              </a:solidFill>
              <a:latin typeface="Amazon Ember Light" panose="020B0403020204020204" pitchFamily="34" charset="0"/>
              <a:ea typeface="Malgun Gothic Semilight" panose="020B0502040204020203" pitchFamily="34" charset="-128"/>
              <a:cs typeface="Amazon Ember Light" panose="020B0403020204020204" pitchFamily="34" charset="0"/>
            </a:endParaRPr>
          </a:p>
          <a:p>
            <a:pPr marL="457200" lvl="1" indent="-457200" eaLnBrk="1" hangingPunct="1">
              <a:lnSpc>
                <a:spcPct val="100000"/>
              </a:lnSpc>
              <a:spcBef>
                <a:spcPts val="600"/>
              </a:spcBef>
            </a:pP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대역폭 병목 현상 없음</a:t>
            </a:r>
            <a:endParaRPr lang="en-US" altLang="ko-KR" sz="2600" dirty="0">
              <a:solidFill>
                <a:srgbClr val="000000"/>
              </a:solidFill>
              <a:latin typeface="Amazon Ember Light" panose="020B0403020204020204" pitchFamily="34" charset="0"/>
              <a:ea typeface="Malgun Gothic Semilight" panose="020B0502040204020203" pitchFamily="34" charset="-128"/>
              <a:cs typeface="Amazon Ember Light" panose="020B0403020204020204" pitchFamily="34" charset="0"/>
            </a:endParaRPr>
          </a:p>
          <a:p>
            <a:pPr marL="457200" lvl="1" indent="-457200" eaLnBrk="1" hangingPunct="1">
              <a:lnSpc>
                <a:spcPct val="100000"/>
              </a:lnSpc>
              <a:spcBef>
                <a:spcPts val="600"/>
              </a:spcBef>
            </a:pP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글로벌 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AWS 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백본에서 트래픽이 항상 유지됨</a:t>
            </a:r>
            <a:endParaRPr lang="en-US" altLang="ko-KR" sz="2600" dirty="0">
              <a:solidFill>
                <a:srgbClr val="000000"/>
              </a:solidFill>
              <a:latin typeface="Amazon Ember Light" panose="020B0403020204020204" pitchFamily="34" charset="0"/>
              <a:ea typeface="Malgun Gothic Semilight" panose="020B0502040204020203" pitchFamily="34" charset="-128"/>
              <a:cs typeface="Amazon Ember Light" panose="020B0403020204020204" pitchFamily="34" charset="0"/>
            </a:endParaRPr>
          </a:p>
        </p:txBody>
      </p:sp>
      <p:sp>
        <p:nvSpPr>
          <p:cNvPr id="109572" name="TextBox 22">
            <a:extLst>
              <a:ext uri="{FF2B5EF4-FFF2-40B4-BE49-F238E27FC236}">
                <a16:creationId xmlns:a16="http://schemas.microsoft.com/office/drawing/2014/main" id="{F26A6123-79A9-4365-B74D-951841E2E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913" y="4560888"/>
            <a:ext cx="17446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7C7C7C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10.0.0.0/16</a:t>
            </a:r>
          </a:p>
        </p:txBody>
      </p:sp>
      <p:sp>
        <p:nvSpPr>
          <p:cNvPr id="109573" name="TextBox 23">
            <a:extLst>
              <a:ext uri="{FF2B5EF4-FFF2-40B4-BE49-F238E27FC236}">
                <a16:creationId xmlns:a16="http://schemas.microsoft.com/office/drawing/2014/main" id="{9E28F193-75B1-44CD-A580-9E5008F33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7825" y="5883275"/>
            <a:ext cx="1743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7C7C7C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10.1.0.0/16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85E6EE-9BA5-4CE9-AA1E-636366AAE517}"/>
              </a:ext>
            </a:extLst>
          </p:cNvPr>
          <p:cNvCxnSpPr/>
          <p:nvPr/>
        </p:nvCxnSpPr>
        <p:spPr>
          <a:xfrm>
            <a:off x="5702300" y="4314825"/>
            <a:ext cx="3840163" cy="125253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575" name="Picture 25" descr="Compute &amp; Networking_VPC Peering.eps">
            <a:extLst>
              <a:ext uri="{FF2B5EF4-FFF2-40B4-BE49-F238E27FC236}">
                <a16:creationId xmlns:a16="http://schemas.microsoft.com/office/drawing/2014/main" id="{916C13B8-D285-4F5C-9054-FA2B1A70C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13" y="4443413"/>
            <a:ext cx="973137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6" name="TextBox 26">
            <a:extLst>
              <a:ext uri="{FF2B5EF4-FFF2-40B4-BE49-F238E27FC236}">
                <a16:creationId xmlns:a16="http://schemas.microsoft.com/office/drawing/2014/main" id="{B61AC7AA-269C-4F54-B2CD-9BD78B6EF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0200" y="4314825"/>
            <a:ext cx="9826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600" b="1">
                <a:solidFill>
                  <a:srgbClr val="7C7C7C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PCX-1</a:t>
            </a:r>
          </a:p>
        </p:txBody>
      </p:sp>
      <p:sp>
        <p:nvSpPr>
          <p:cNvPr id="109577" name="TextBox 27">
            <a:extLst>
              <a:ext uri="{FF2B5EF4-FFF2-40B4-BE49-F238E27FC236}">
                <a16:creationId xmlns:a16="http://schemas.microsoft.com/office/drawing/2014/main" id="{C8DC0EDE-89D9-4947-81E9-486284771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0575" y="3681413"/>
            <a:ext cx="984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600" b="1">
                <a:solidFill>
                  <a:srgbClr val="7C7C7C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VPC B</a:t>
            </a:r>
          </a:p>
        </p:txBody>
      </p:sp>
      <p:sp>
        <p:nvSpPr>
          <p:cNvPr id="109578" name="TextBox 28">
            <a:extLst>
              <a:ext uri="{FF2B5EF4-FFF2-40B4-BE49-F238E27FC236}">
                <a16:creationId xmlns:a16="http://schemas.microsoft.com/office/drawing/2014/main" id="{0D441298-59FB-4476-8536-5808931EB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5788" y="4930775"/>
            <a:ext cx="984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600" b="1">
                <a:solidFill>
                  <a:srgbClr val="7C7C7C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VPC A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AB510BD-5DE2-4FDC-92DA-1D93F4060B06}"/>
              </a:ext>
            </a:extLst>
          </p:cNvPr>
          <p:cNvGraphicFramePr>
            <a:graphicFrameLocks noGrp="1"/>
          </p:cNvGraphicFramePr>
          <p:nvPr/>
        </p:nvGraphicFramePr>
        <p:xfrm>
          <a:off x="1785938" y="4951413"/>
          <a:ext cx="3306762" cy="1228725"/>
        </p:xfrm>
        <a:graphic>
          <a:graphicData uri="http://schemas.openxmlformats.org/drawingml/2006/table">
            <a:tbl>
              <a:tblPr/>
              <a:tblGrid>
                <a:gridCol w="1925637">
                  <a:extLst>
                    <a:ext uri="{9D8B030D-6E8A-4147-A177-3AD203B41FA5}">
                      <a16:colId xmlns:a16="http://schemas.microsoft.com/office/drawing/2014/main" val="1605489116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1585558118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</a:rPr>
                        <a:t>목적지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</a:rPr>
                        <a:t>대상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523088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</a:rPr>
                        <a:t>10.0.0.0/16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</a:rPr>
                        <a:t>로컬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301480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</a:rPr>
                        <a:t>10.1.0.0/16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</a:rPr>
                        <a:t>PCX-1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943635"/>
                  </a:ext>
                </a:extLst>
              </a:tr>
            </a:tbl>
          </a:graphicData>
        </a:graphic>
      </p:graphicFrame>
      <p:sp>
        <p:nvSpPr>
          <p:cNvPr id="109593" name="TextBox 30">
            <a:extLst>
              <a:ext uri="{FF2B5EF4-FFF2-40B4-BE49-F238E27FC236}">
                <a16:creationId xmlns:a16="http://schemas.microsoft.com/office/drawing/2014/main" id="{3A813518-804E-494F-99C9-7A53F939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4592638"/>
            <a:ext cx="17827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라우팅 테이블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CA4B1B93-B8D7-4C9E-916E-B8C51BD53CCE}"/>
              </a:ext>
            </a:extLst>
          </p:cNvPr>
          <p:cNvGraphicFramePr>
            <a:graphicFrameLocks noGrp="1"/>
          </p:cNvGraphicFramePr>
          <p:nvPr/>
        </p:nvGraphicFramePr>
        <p:xfrm>
          <a:off x="8243888" y="3567113"/>
          <a:ext cx="3306762" cy="1228725"/>
        </p:xfrm>
        <a:graphic>
          <a:graphicData uri="http://schemas.openxmlformats.org/drawingml/2006/table">
            <a:tbl>
              <a:tblPr/>
              <a:tblGrid>
                <a:gridCol w="1925637">
                  <a:extLst>
                    <a:ext uri="{9D8B030D-6E8A-4147-A177-3AD203B41FA5}">
                      <a16:colId xmlns:a16="http://schemas.microsoft.com/office/drawing/2014/main" val="1635140791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3725347281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</a:rPr>
                        <a:t>목적지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</a:rPr>
                        <a:t>대상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670049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</a:rPr>
                        <a:t>10.1.0.0/16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</a:rPr>
                        <a:t>로컬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00647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</a:rPr>
                        <a:t>10.0.0.0/16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algun Gothic" panose="020B0503020000020004" pitchFamily="34" charset="-127"/>
                        </a:rPr>
                        <a:t>PCX-1</a:t>
                      </a: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496140"/>
                  </a:ext>
                </a:extLst>
              </a:tr>
            </a:tbl>
          </a:graphicData>
        </a:graphic>
      </p:graphicFrame>
      <p:sp>
        <p:nvSpPr>
          <p:cNvPr id="109608" name="TextBox 32">
            <a:extLst>
              <a:ext uri="{FF2B5EF4-FFF2-40B4-BE49-F238E27FC236}">
                <a16:creationId xmlns:a16="http://schemas.microsoft.com/office/drawing/2014/main" id="{95BE6DB6-B3DA-4176-9016-48BC847DB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1663" y="3206750"/>
            <a:ext cx="17827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라우팅 테이블</a:t>
            </a:r>
          </a:p>
        </p:txBody>
      </p:sp>
      <p:sp>
        <p:nvSpPr>
          <p:cNvPr id="109609" name="TextBox 33">
            <a:extLst>
              <a:ext uri="{FF2B5EF4-FFF2-40B4-BE49-F238E27FC236}">
                <a16:creationId xmlns:a16="http://schemas.microsoft.com/office/drawing/2014/main" id="{E94FF294-DDA1-425E-960E-A35448C05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2613" y="5149850"/>
            <a:ext cx="17827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6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VPC </a:t>
            </a:r>
            <a:r>
              <a:rPr lang="ko-KR" altLang="en-US" sz="16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피어링</a:t>
            </a:r>
          </a:p>
        </p:txBody>
      </p:sp>
      <p:pic>
        <p:nvPicPr>
          <p:cNvPr id="109610" name="Picture 34">
            <a:extLst>
              <a:ext uri="{FF2B5EF4-FFF2-40B4-BE49-F238E27FC236}">
                <a16:creationId xmlns:a16="http://schemas.microsoft.com/office/drawing/2014/main" id="{5E658BFF-C6BF-439A-A6C2-43F380576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4013200"/>
            <a:ext cx="868362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611" name="Picture 35">
            <a:extLst>
              <a:ext uri="{FF2B5EF4-FFF2-40B4-BE49-F238E27FC236}">
                <a16:creationId xmlns:a16="http://schemas.microsoft.com/office/drawing/2014/main" id="{87D45926-6745-470D-8E0B-E4F56910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975" y="5391150"/>
            <a:ext cx="7937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70">
            <a:extLst>
              <a:ext uri="{FF2B5EF4-FFF2-40B4-BE49-F238E27FC236}">
                <a16:creationId xmlns:a16="http://schemas.microsoft.com/office/drawing/2014/main" id="{F0553B63-350B-4CF6-A593-A9EF34998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394075"/>
            <a:ext cx="9271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19" name="Picture 62">
            <a:extLst>
              <a:ext uri="{FF2B5EF4-FFF2-40B4-BE49-F238E27FC236}">
                <a16:creationId xmlns:a16="http://schemas.microsoft.com/office/drawing/2014/main" id="{1C7B8C7A-2378-4DD6-9C7C-C466A0925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3373438"/>
            <a:ext cx="10064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0" name="Title 1">
            <a:extLst>
              <a:ext uri="{FF2B5EF4-FFF2-40B4-BE49-F238E27FC236}">
                <a16:creationId xmlns:a16="http://schemas.microsoft.com/office/drawing/2014/main" id="{469CE27A-F90F-4E84-A0B9-7E526485C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en-US" altLang="ko-KR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 </a:t>
            </a:r>
            <a:r>
              <a:rPr lang="ko-KR" altLang="en-US" dirty="0" err="1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피어링</a:t>
            </a:r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 규칙</a:t>
            </a:r>
          </a:p>
        </p:txBody>
      </p:sp>
      <p:sp>
        <p:nvSpPr>
          <p:cNvPr id="111621" name="TextBox 6">
            <a:extLst>
              <a:ext uri="{FF2B5EF4-FFF2-40B4-BE49-F238E27FC236}">
                <a16:creationId xmlns:a16="http://schemas.microsoft.com/office/drawing/2014/main" id="{2E901555-35B0-4205-95AE-869CAF1EE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8" y="2308225"/>
            <a:ext cx="17922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ED7D31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10.15.0.0/16</a:t>
            </a:r>
          </a:p>
        </p:txBody>
      </p:sp>
      <p:sp>
        <p:nvSpPr>
          <p:cNvPr id="111622" name="TextBox 19">
            <a:extLst>
              <a:ext uri="{FF2B5EF4-FFF2-40B4-BE49-F238E27FC236}">
                <a16:creationId xmlns:a16="http://schemas.microsoft.com/office/drawing/2014/main" id="{8044CD2A-7C92-4B49-BF88-D60FBBA68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7538" y="3968750"/>
            <a:ext cx="17922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ED7D31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10.2.0.0/16</a:t>
            </a:r>
          </a:p>
        </p:txBody>
      </p:sp>
      <p:sp>
        <p:nvSpPr>
          <p:cNvPr id="111623" name="TextBox 22">
            <a:extLst>
              <a:ext uri="{FF2B5EF4-FFF2-40B4-BE49-F238E27FC236}">
                <a16:creationId xmlns:a16="http://schemas.microsoft.com/office/drawing/2014/main" id="{CE9613EE-9632-4E56-A7AD-D7BD43D59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7225" y="3968750"/>
            <a:ext cx="17922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ED7D31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10.1.0.0/16</a:t>
            </a:r>
          </a:p>
        </p:txBody>
      </p:sp>
      <p:sp>
        <p:nvSpPr>
          <p:cNvPr id="111624" name="TextBox 28">
            <a:extLst>
              <a:ext uri="{FF2B5EF4-FFF2-40B4-BE49-F238E27FC236}">
                <a16:creationId xmlns:a16="http://schemas.microsoft.com/office/drawing/2014/main" id="{941255DD-9846-43C9-9FE1-61AA4E278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613" y="3968750"/>
            <a:ext cx="17922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ED7D31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10.3.0.0/16</a:t>
            </a:r>
          </a:p>
        </p:txBody>
      </p:sp>
      <p:sp>
        <p:nvSpPr>
          <p:cNvPr id="111625" name="TextBox 31">
            <a:extLst>
              <a:ext uri="{FF2B5EF4-FFF2-40B4-BE49-F238E27FC236}">
                <a16:creationId xmlns:a16="http://schemas.microsoft.com/office/drawing/2014/main" id="{302EF146-6469-4C96-BD0E-25B1D1BA9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8" y="5495925"/>
            <a:ext cx="18907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ED7D31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172.16.0.0./16</a:t>
            </a:r>
          </a:p>
        </p:txBody>
      </p:sp>
      <p:sp>
        <p:nvSpPr>
          <p:cNvPr id="111626" name="TextBox 34">
            <a:extLst>
              <a:ext uri="{FF2B5EF4-FFF2-40B4-BE49-F238E27FC236}">
                <a16:creationId xmlns:a16="http://schemas.microsoft.com/office/drawing/2014/main" id="{F61E98A2-E340-4DA8-8539-7AB5095A2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775" y="5527675"/>
            <a:ext cx="1938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ED7D31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192.168.0.0/16</a:t>
            </a:r>
          </a:p>
        </p:txBody>
      </p:sp>
      <p:sp>
        <p:nvSpPr>
          <p:cNvPr id="111627" name="TextBox 37">
            <a:extLst>
              <a:ext uri="{FF2B5EF4-FFF2-40B4-BE49-F238E27FC236}">
                <a16:creationId xmlns:a16="http://schemas.microsoft.com/office/drawing/2014/main" id="{CAD9AD76-6315-460C-83FE-3BCB6C3D5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5963" y="2308225"/>
            <a:ext cx="17922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ED7D31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10.0.0.0/16</a:t>
            </a:r>
          </a:p>
        </p:txBody>
      </p:sp>
      <p:sp>
        <p:nvSpPr>
          <p:cNvPr id="111628" name="TextBox 40">
            <a:extLst>
              <a:ext uri="{FF2B5EF4-FFF2-40B4-BE49-F238E27FC236}">
                <a16:creationId xmlns:a16="http://schemas.microsoft.com/office/drawing/2014/main" id="{06C961C2-7D91-467C-A1CB-DBB695626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038" y="6134100"/>
            <a:ext cx="17922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ED7D31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172.17.0.0/16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A7ECC9-8CA0-4B1B-9040-C6BB8FF6F40B}"/>
              </a:ext>
            </a:extLst>
          </p:cNvPr>
          <p:cNvCxnSpPr/>
          <p:nvPr/>
        </p:nvCxnSpPr>
        <p:spPr>
          <a:xfrm flipH="1" flipV="1">
            <a:off x="3617913" y="2678113"/>
            <a:ext cx="1333500" cy="871537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AA7E930-A00E-4281-8243-735F1135CC7E}"/>
              </a:ext>
            </a:extLst>
          </p:cNvPr>
          <p:cNvCxnSpPr/>
          <p:nvPr/>
        </p:nvCxnSpPr>
        <p:spPr>
          <a:xfrm flipV="1">
            <a:off x="5838825" y="2544763"/>
            <a:ext cx="1527175" cy="102870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F7FC015-6520-4D19-9667-A4C948353348}"/>
              </a:ext>
            </a:extLst>
          </p:cNvPr>
          <p:cNvCxnSpPr/>
          <p:nvPr/>
        </p:nvCxnSpPr>
        <p:spPr>
          <a:xfrm flipV="1">
            <a:off x="5924550" y="3854450"/>
            <a:ext cx="2752725" cy="1270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06F33A6-94F3-4768-815F-C4707B1F1560}"/>
              </a:ext>
            </a:extLst>
          </p:cNvPr>
          <p:cNvCxnSpPr/>
          <p:nvPr/>
        </p:nvCxnSpPr>
        <p:spPr>
          <a:xfrm>
            <a:off x="2806700" y="3867150"/>
            <a:ext cx="2144713" cy="28575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B0A0D6-D18B-4104-AAF9-A07157D9BD13}"/>
              </a:ext>
            </a:extLst>
          </p:cNvPr>
          <p:cNvCxnSpPr/>
          <p:nvPr/>
        </p:nvCxnSpPr>
        <p:spPr>
          <a:xfrm flipH="1">
            <a:off x="3592513" y="4338638"/>
            <a:ext cx="1358900" cy="746125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AE241E-37CB-49E5-8038-9F8680EC0535}"/>
              </a:ext>
            </a:extLst>
          </p:cNvPr>
          <p:cNvCxnSpPr>
            <a:stCxn id="111623" idx="2"/>
          </p:cNvCxnSpPr>
          <p:nvPr/>
        </p:nvCxnSpPr>
        <p:spPr>
          <a:xfrm>
            <a:off x="5362575" y="4306888"/>
            <a:ext cx="74613" cy="1189037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D2F3878-5C4C-410F-ABD6-E22EDB23D23D}"/>
              </a:ext>
            </a:extLst>
          </p:cNvPr>
          <p:cNvCxnSpPr/>
          <p:nvPr/>
        </p:nvCxnSpPr>
        <p:spPr>
          <a:xfrm>
            <a:off x="5838825" y="4338638"/>
            <a:ext cx="1858963" cy="90170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636" name="TextBox 65">
            <a:extLst>
              <a:ext uri="{FF2B5EF4-FFF2-40B4-BE49-F238E27FC236}">
                <a16:creationId xmlns:a16="http://schemas.microsoft.com/office/drawing/2014/main" id="{EA81102C-5B62-42D2-90F0-4FBC2D6D0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3109913"/>
            <a:ext cx="398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rgbClr val="00B05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A</a:t>
            </a:r>
          </a:p>
        </p:txBody>
      </p:sp>
      <p:sp>
        <p:nvSpPr>
          <p:cNvPr id="111637" name="TextBox 66">
            <a:extLst>
              <a:ext uri="{FF2B5EF4-FFF2-40B4-BE49-F238E27FC236}">
                <a16:creationId xmlns:a16="http://schemas.microsoft.com/office/drawing/2014/main" id="{EEE2700C-433B-49F8-A98A-4471F8EB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8" y="1535113"/>
            <a:ext cx="398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rgbClr val="00B05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B</a:t>
            </a:r>
          </a:p>
        </p:txBody>
      </p:sp>
      <p:sp>
        <p:nvSpPr>
          <p:cNvPr id="111638" name="TextBox 67">
            <a:extLst>
              <a:ext uri="{FF2B5EF4-FFF2-40B4-BE49-F238E27FC236}">
                <a16:creationId xmlns:a16="http://schemas.microsoft.com/office/drawing/2014/main" id="{7ADC3377-4021-41CB-BFA7-D26E9A198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0575" y="3295650"/>
            <a:ext cx="396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rgbClr val="00B05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C</a:t>
            </a: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8FBA0CA8-ABDC-4CC9-A19C-7D75C8F61634}"/>
              </a:ext>
            </a:extLst>
          </p:cNvPr>
          <p:cNvCxnSpPr/>
          <p:nvPr/>
        </p:nvCxnSpPr>
        <p:spPr>
          <a:xfrm rot="16200000" flipH="1">
            <a:off x="7657307" y="2813843"/>
            <a:ext cx="933450" cy="766763"/>
          </a:xfrm>
          <a:prstGeom prst="curved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&quot;No&quot; Symbol 103">
            <a:extLst>
              <a:ext uri="{FF2B5EF4-FFF2-40B4-BE49-F238E27FC236}">
                <a16:creationId xmlns:a16="http://schemas.microsoft.com/office/drawing/2014/main" id="{9DBFACD3-ABE9-4C19-B2A6-E0C8A9B1CAB3}"/>
              </a:ext>
            </a:extLst>
          </p:cNvPr>
          <p:cNvSpPr/>
          <p:nvPr/>
        </p:nvSpPr>
        <p:spPr>
          <a:xfrm>
            <a:off x="7777163" y="3125788"/>
            <a:ext cx="407987" cy="417512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8BEF2CB-15D0-4D76-98E0-020FCB19438E}"/>
              </a:ext>
            </a:extLst>
          </p:cNvPr>
          <p:cNvCxnSpPr/>
          <p:nvPr/>
        </p:nvCxnSpPr>
        <p:spPr>
          <a:xfrm flipH="1" flipV="1">
            <a:off x="5260975" y="2371725"/>
            <a:ext cx="0" cy="785813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1642" name="Picture 116" descr="VPN-Connection.png">
            <a:extLst>
              <a:ext uri="{FF2B5EF4-FFF2-40B4-BE49-F238E27FC236}">
                <a16:creationId xmlns:a16="http://schemas.microsoft.com/office/drawing/2014/main" id="{0B7E1A16-FC68-401E-92C3-33F8AB9DE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450" y="2579688"/>
            <a:ext cx="574675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1643" name="Group 7">
            <a:extLst>
              <a:ext uri="{FF2B5EF4-FFF2-40B4-BE49-F238E27FC236}">
                <a16:creationId xmlns:a16="http://schemas.microsoft.com/office/drawing/2014/main" id="{3B4558FC-AFE1-400B-9D37-750A4C820985}"/>
              </a:ext>
            </a:extLst>
          </p:cNvPr>
          <p:cNvGrpSpPr>
            <a:grpSpLocks/>
          </p:cNvGrpSpPr>
          <p:nvPr/>
        </p:nvGrpSpPr>
        <p:grpSpPr bwMode="auto">
          <a:xfrm>
            <a:off x="4051300" y="1260475"/>
            <a:ext cx="2630488" cy="1173163"/>
            <a:chOff x="2853129" y="642040"/>
            <a:chExt cx="1973066" cy="879298"/>
          </a:xfrm>
        </p:grpSpPr>
        <p:sp>
          <p:nvSpPr>
            <p:cNvPr id="107" name="Rounded Rectangle 8">
              <a:extLst>
                <a:ext uri="{FF2B5EF4-FFF2-40B4-BE49-F238E27FC236}">
                  <a16:creationId xmlns:a16="http://schemas.microsoft.com/office/drawing/2014/main" id="{3717C685-0D19-48B7-9D49-23320CF78B1E}"/>
                </a:ext>
              </a:extLst>
            </p:cNvPr>
            <p:cNvSpPr/>
            <p:nvPr/>
          </p:nvSpPr>
          <p:spPr>
            <a:xfrm>
              <a:off x="2894805" y="802670"/>
              <a:ext cx="1795645" cy="510444"/>
            </a:xfrm>
            <a:prstGeom prst="roundRect">
              <a:avLst>
                <a:gd name="adj" fmla="val 9818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11666" name="TextBox 37">
              <a:extLst>
                <a:ext uri="{FF2B5EF4-FFF2-40B4-BE49-F238E27FC236}">
                  <a16:creationId xmlns:a16="http://schemas.microsoft.com/office/drawing/2014/main" id="{DDE441FE-7935-4448-A925-236BF7FCD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239" y="786012"/>
              <a:ext cx="1909956" cy="222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858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ko-KR" altLang="en-US" sz="13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사내 데이터 센터</a:t>
              </a:r>
            </a:p>
          </p:txBody>
        </p:sp>
        <p:pic>
          <p:nvPicPr>
            <p:cNvPr id="111667" name="Picture 10" descr="Requester-.png">
              <a:extLst>
                <a:ext uri="{FF2B5EF4-FFF2-40B4-BE49-F238E27FC236}">
                  <a16:creationId xmlns:a16="http://schemas.microsoft.com/office/drawing/2014/main" id="{52B262D9-63D4-4BFD-9C0C-73E358E7A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9583" y="642040"/>
              <a:ext cx="339785" cy="437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668" name="Picture 11" descr="VPC-Router.png">
              <a:extLst>
                <a:ext uri="{FF2B5EF4-FFF2-40B4-BE49-F238E27FC236}">
                  <a16:creationId xmlns:a16="http://schemas.microsoft.com/office/drawing/2014/main" id="{5753888C-9831-414D-AC69-0DE2966447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0490" y="1161357"/>
              <a:ext cx="359981" cy="359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69" name="TextBox 37">
              <a:extLst>
                <a:ext uri="{FF2B5EF4-FFF2-40B4-BE49-F238E27FC236}">
                  <a16:creationId xmlns:a16="http://schemas.microsoft.com/office/drawing/2014/main" id="{EEFE9C91-17B7-4C78-966D-94EA912CC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3129" y="957350"/>
              <a:ext cx="1909956" cy="222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858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ko-KR" sz="13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10.10.0.0/16</a:t>
              </a:r>
            </a:p>
          </p:txBody>
        </p:sp>
      </p:grpSp>
      <p:pic>
        <p:nvPicPr>
          <p:cNvPr id="111644" name="Picture 124" descr="VPC-Internet-Gateway.png">
            <a:extLst>
              <a:ext uri="{FF2B5EF4-FFF2-40B4-BE49-F238E27FC236}">
                <a16:creationId xmlns:a16="http://schemas.microsoft.com/office/drawing/2014/main" id="{5BA5AA26-BBF8-4353-A286-E425357E9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3211513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45" name="Picture 125" descr="VPN-Gateway-.png">
            <a:extLst>
              <a:ext uri="{FF2B5EF4-FFF2-40B4-BE49-F238E27FC236}">
                <a16:creationId xmlns:a16="http://schemas.microsoft.com/office/drawing/2014/main" id="{8319B4DA-0957-491E-B2C6-0212372E0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950" y="3117850"/>
            <a:ext cx="42386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8" name="Curved Connector 127">
            <a:extLst>
              <a:ext uri="{FF2B5EF4-FFF2-40B4-BE49-F238E27FC236}">
                <a16:creationId xmlns:a16="http://schemas.microsoft.com/office/drawing/2014/main" id="{9E427C54-DC52-40EA-BF56-7F109B5858AA}"/>
              </a:ext>
            </a:extLst>
          </p:cNvPr>
          <p:cNvCxnSpPr/>
          <p:nvPr/>
        </p:nvCxnSpPr>
        <p:spPr>
          <a:xfrm rot="10800000">
            <a:off x="5437188" y="2397125"/>
            <a:ext cx="2451100" cy="2682875"/>
          </a:xfrm>
          <a:prstGeom prst="curved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&quot;No&quot; Symbol 134">
            <a:extLst>
              <a:ext uri="{FF2B5EF4-FFF2-40B4-BE49-F238E27FC236}">
                <a16:creationId xmlns:a16="http://schemas.microsoft.com/office/drawing/2014/main" id="{4AF5E47F-B326-4DBF-9D22-455AF63B800E}"/>
              </a:ext>
            </a:extLst>
          </p:cNvPr>
          <p:cNvSpPr/>
          <p:nvPr/>
        </p:nvSpPr>
        <p:spPr>
          <a:xfrm>
            <a:off x="6034088" y="4003675"/>
            <a:ext cx="409575" cy="417513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D81550A-803F-4A68-9A92-B40B07C162F6}"/>
              </a:ext>
            </a:extLst>
          </p:cNvPr>
          <p:cNvCxnSpPr>
            <a:stCxn id="111621" idx="2"/>
          </p:cNvCxnSpPr>
          <p:nvPr/>
        </p:nvCxnSpPr>
        <p:spPr>
          <a:xfrm flipH="1">
            <a:off x="2470150" y="2647950"/>
            <a:ext cx="498475" cy="725488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E993CF2-7CD5-42E4-9CFF-311B7BF6C921}"/>
              </a:ext>
            </a:extLst>
          </p:cNvPr>
          <p:cNvCxnSpPr>
            <a:stCxn id="111624" idx="2"/>
          </p:cNvCxnSpPr>
          <p:nvPr/>
        </p:nvCxnSpPr>
        <p:spPr>
          <a:xfrm>
            <a:off x="2241550" y="4306888"/>
            <a:ext cx="539750" cy="69850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3E162A2-6A23-4CF9-8ECD-01E02612C65B}"/>
              </a:ext>
            </a:extLst>
          </p:cNvPr>
          <p:cNvCxnSpPr/>
          <p:nvPr/>
        </p:nvCxnSpPr>
        <p:spPr>
          <a:xfrm>
            <a:off x="8237538" y="2674938"/>
            <a:ext cx="620712" cy="655637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E9FD0EB-4142-433B-AA8F-5796263FD8EA}"/>
              </a:ext>
            </a:extLst>
          </p:cNvPr>
          <p:cNvCxnSpPr>
            <a:stCxn id="111622" idx="2"/>
          </p:cNvCxnSpPr>
          <p:nvPr/>
        </p:nvCxnSpPr>
        <p:spPr>
          <a:xfrm flipH="1">
            <a:off x="8485188" y="4306888"/>
            <a:ext cx="647700" cy="69850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470636B-1BD8-4A1F-96CA-770FBCC01016}"/>
              </a:ext>
            </a:extLst>
          </p:cNvPr>
          <p:cNvCxnSpPr>
            <a:stCxn id="111625" idx="3"/>
          </p:cNvCxnSpPr>
          <p:nvPr/>
        </p:nvCxnSpPr>
        <p:spPr>
          <a:xfrm>
            <a:off x="3962400" y="5665788"/>
            <a:ext cx="985838" cy="211137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610D979-EBF6-45BB-AEB7-DFD3822EB4FF}"/>
              </a:ext>
            </a:extLst>
          </p:cNvPr>
          <p:cNvCxnSpPr/>
          <p:nvPr/>
        </p:nvCxnSpPr>
        <p:spPr>
          <a:xfrm flipV="1">
            <a:off x="6080125" y="5654675"/>
            <a:ext cx="1285875" cy="22225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Donut 161">
            <a:extLst>
              <a:ext uri="{FF2B5EF4-FFF2-40B4-BE49-F238E27FC236}">
                <a16:creationId xmlns:a16="http://schemas.microsoft.com/office/drawing/2014/main" id="{19A2BB0A-016B-43C0-80D5-C2BC96D3248E}"/>
              </a:ext>
            </a:extLst>
          </p:cNvPr>
          <p:cNvSpPr/>
          <p:nvPr/>
        </p:nvSpPr>
        <p:spPr>
          <a:xfrm>
            <a:off x="8369300" y="2800350"/>
            <a:ext cx="317500" cy="317500"/>
          </a:xfrm>
          <a:prstGeom prst="donut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111655" name="TextBox 162">
            <a:extLst>
              <a:ext uri="{FF2B5EF4-FFF2-40B4-BE49-F238E27FC236}">
                <a16:creationId xmlns:a16="http://schemas.microsoft.com/office/drawing/2014/main" id="{90EF4834-8624-4838-8875-161AD3EFE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25" y="3303588"/>
            <a:ext cx="2135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A</a:t>
            </a:r>
            <a:r>
              <a:rPr lang="ko-KR" altLang="en-US" sz="16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가 </a:t>
            </a:r>
            <a:r>
              <a:rPr lang="en-US" altLang="ko-KR" sz="16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B</a:t>
            </a:r>
            <a:r>
              <a:rPr lang="ko-KR" altLang="en-US" sz="16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와 피어링되었기 때문에</a:t>
            </a:r>
            <a:r>
              <a:rPr lang="en-US" altLang="ko-KR" sz="16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111656" name="TextBox 5">
            <a:extLst>
              <a:ext uri="{FF2B5EF4-FFF2-40B4-BE49-F238E27FC236}">
                <a16:creationId xmlns:a16="http://schemas.microsoft.com/office/drawing/2014/main" id="{28FC35B1-5FB2-4BC7-89C9-2A2BE254A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7638" y="3094038"/>
            <a:ext cx="428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rgbClr val="0000FF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?</a:t>
            </a:r>
          </a:p>
        </p:txBody>
      </p:sp>
      <p:sp>
        <p:nvSpPr>
          <p:cNvPr id="111657" name="TextBox 64">
            <a:extLst>
              <a:ext uri="{FF2B5EF4-FFF2-40B4-BE49-F238E27FC236}">
                <a16:creationId xmlns:a16="http://schemas.microsoft.com/office/drawing/2014/main" id="{9A3D69E2-B4AE-4369-83F2-FDD47469F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1088" y="2578100"/>
            <a:ext cx="2165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B</a:t>
            </a:r>
            <a:r>
              <a:rPr lang="ko-KR" altLang="en-US" sz="16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와 </a:t>
            </a:r>
            <a:r>
              <a:rPr lang="en-US" altLang="ko-KR" sz="16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C </a:t>
            </a:r>
            <a:r>
              <a:rPr lang="ko-KR" altLang="en-US" sz="16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간에 명시적 피어링 설정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E7D69-B9AE-49F2-B487-46F1F8DAF8C4}"/>
              </a:ext>
            </a:extLst>
          </p:cNvPr>
          <p:cNvSpPr txBox="1"/>
          <p:nvPr/>
        </p:nvSpPr>
        <p:spPr>
          <a:xfrm>
            <a:off x="8875713" y="1403350"/>
            <a:ext cx="2633662" cy="1062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1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VPC </a:t>
            </a:r>
            <a:r>
              <a:rPr lang="ko-KR" altLang="en-US" sz="21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피어링은 일대일로 이루어집니다</a:t>
            </a:r>
            <a:r>
              <a:rPr lang="en-US" altLang="ko-KR" sz="21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.</a:t>
            </a:r>
          </a:p>
        </p:txBody>
      </p:sp>
      <p:pic>
        <p:nvPicPr>
          <p:cNvPr id="111659" name="Picture 61">
            <a:extLst>
              <a:ext uri="{FF2B5EF4-FFF2-40B4-BE49-F238E27FC236}">
                <a16:creationId xmlns:a16="http://schemas.microsoft.com/office/drawing/2014/main" id="{4C9257AC-E35C-44D6-80E3-89A5D0E8D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25" y="1638300"/>
            <a:ext cx="100806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60" name="Picture 68">
            <a:extLst>
              <a:ext uri="{FF2B5EF4-FFF2-40B4-BE49-F238E27FC236}">
                <a16:creationId xmlns:a16="http://schemas.microsoft.com/office/drawing/2014/main" id="{D891AE6A-560B-466A-953C-C77F9225F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4910138"/>
            <a:ext cx="10064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61" name="Picture 69">
            <a:extLst>
              <a:ext uri="{FF2B5EF4-FFF2-40B4-BE49-F238E27FC236}">
                <a16:creationId xmlns:a16="http://schemas.microsoft.com/office/drawing/2014/main" id="{BD237570-F1F4-41B6-B932-0BA0BC4A4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5551488"/>
            <a:ext cx="10064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62" name="Picture 71">
            <a:extLst>
              <a:ext uri="{FF2B5EF4-FFF2-40B4-BE49-F238E27FC236}">
                <a16:creationId xmlns:a16="http://schemas.microsoft.com/office/drawing/2014/main" id="{912D2617-767E-4DCF-AAEA-0C4065073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703388"/>
            <a:ext cx="100806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63" name="Picture 72">
            <a:extLst>
              <a:ext uri="{FF2B5EF4-FFF2-40B4-BE49-F238E27FC236}">
                <a16:creationId xmlns:a16="http://schemas.microsoft.com/office/drawing/2014/main" id="{BCDDDC04-4B72-4118-A3F1-561FBF3EE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3373438"/>
            <a:ext cx="100806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64" name="Picture 73">
            <a:extLst>
              <a:ext uri="{FF2B5EF4-FFF2-40B4-BE49-F238E27FC236}">
                <a16:creationId xmlns:a16="http://schemas.microsoft.com/office/drawing/2014/main" id="{B1115EE3-C36F-4902-AF4F-4A00F8994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825" y="4941888"/>
            <a:ext cx="10064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3675B8C-0179-4C49-8F6F-38EA9E9156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ko-KR" altLang="en-US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리전을 어떻게 선택합니까</a:t>
            </a:r>
            <a:r>
              <a:rPr lang="en-US" altLang="ko-KR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?</a:t>
            </a: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0C5D9103-03C5-434F-8B27-BDD64C6F5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1611313"/>
            <a:ext cx="5349875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700">
                <a:solidFill>
                  <a:srgbClr val="4472C4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3. </a:t>
            </a:r>
            <a:r>
              <a:rPr lang="ko-KR" altLang="en-US" sz="3700">
                <a:solidFill>
                  <a:srgbClr val="4472C4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서비스 및 기능 가용성</a:t>
            </a:r>
          </a:p>
        </p:txBody>
      </p:sp>
      <p:sp>
        <p:nvSpPr>
          <p:cNvPr id="21508" name="TextBox 5">
            <a:extLst>
              <a:ext uri="{FF2B5EF4-FFF2-40B4-BE49-F238E27FC236}">
                <a16:creationId xmlns:a16="http://schemas.microsoft.com/office/drawing/2014/main" id="{B8BB2902-ADC8-400C-BA58-82AA88C23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5255228"/>
            <a:ext cx="355758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0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일부 서비스는 </a:t>
            </a:r>
            <a:r>
              <a:rPr lang="ko-KR" altLang="en-US" sz="24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제한된</a:t>
            </a:r>
            <a:r>
              <a:rPr lang="ko-KR" altLang="en-US" sz="20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 리전에서 사용할 수 있습니다</a:t>
            </a:r>
            <a:r>
              <a:rPr lang="en-US" altLang="ko-KR" sz="20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.</a:t>
            </a:r>
          </a:p>
        </p:txBody>
      </p:sp>
      <p:sp>
        <p:nvSpPr>
          <p:cNvPr id="21509" name="TextBox 6">
            <a:extLst>
              <a:ext uri="{FF2B5EF4-FFF2-40B4-BE49-F238E27FC236}">
                <a16:creationId xmlns:a16="http://schemas.microsoft.com/office/drawing/2014/main" id="{21DF78EC-AE42-417B-AF9E-02D923D65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5" y="5292505"/>
            <a:ext cx="3449638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0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몇 가지 서비스 </a:t>
            </a:r>
            <a:r>
              <a:rPr lang="ko-KR" altLang="en-US" sz="24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교차 리전</a:t>
            </a:r>
            <a:r>
              <a:rPr lang="ko-KR" altLang="en-US" sz="20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을 사용할 수 있지만 지연 시간이 증가합니다</a:t>
            </a:r>
            <a:r>
              <a:rPr lang="en-US" altLang="ko-KR" sz="20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.</a:t>
            </a:r>
          </a:p>
        </p:txBody>
      </p:sp>
      <p:pic>
        <p:nvPicPr>
          <p:cNvPr id="21510" name="Picture 7">
            <a:extLst>
              <a:ext uri="{FF2B5EF4-FFF2-40B4-BE49-F238E27FC236}">
                <a16:creationId xmlns:a16="http://schemas.microsoft.com/office/drawing/2014/main" id="{95E77AA0-5573-4D91-8549-7C93C60CD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2349500"/>
            <a:ext cx="28829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8">
            <a:extLst>
              <a:ext uri="{FF2B5EF4-FFF2-40B4-BE49-F238E27FC236}">
                <a16:creationId xmlns:a16="http://schemas.microsoft.com/office/drawing/2014/main" id="{58417BC0-0F04-4529-A94B-B0D18D7AA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3" y="2470150"/>
            <a:ext cx="2640012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9">
            <a:extLst>
              <a:ext uri="{FF2B5EF4-FFF2-40B4-BE49-F238E27FC236}">
                <a16:creationId xmlns:a16="http://schemas.microsoft.com/office/drawing/2014/main" id="{05E2F9CB-1FE4-43CB-A432-12268FDC7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2279650"/>
            <a:ext cx="30226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TextBox 10">
            <a:extLst>
              <a:ext uri="{FF2B5EF4-FFF2-40B4-BE49-F238E27FC236}">
                <a16:creationId xmlns:a16="http://schemas.microsoft.com/office/drawing/2014/main" id="{89145CEC-EEF4-4021-B48F-32F35BCA1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3225" y="5303015"/>
            <a:ext cx="34480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0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서비스가 주기적으로 새 리전으로 </a:t>
            </a:r>
            <a:r>
              <a:rPr lang="ko-KR" altLang="en-US" sz="24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확장</a:t>
            </a:r>
            <a:r>
              <a:rPr lang="ko-KR" altLang="en-US" sz="20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됩니다</a:t>
            </a:r>
            <a:r>
              <a:rPr lang="en-US" altLang="ko-KR" sz="20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>
            <a:extLst>
              <a:ext uri="{FF2B5EF4-FFF2-40B4-BE49-F238E27FC236}">
                <a16:creationId xmlns:a16="http://schemas.microsoft.com/office/drawing/2014/main" id="{F05531D7-A2B2-4FB8-94AF-23B66EBD6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en-US" altLang="ko-KR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 </a:t>
            </a:r>
            <a:r>
              <a:rPr lang="ko-KR" altLang="en-US" dirty="0" err="1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피어링</a:t>
            </a:r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 보안</a:t>
            </a:r>
          </a:p>
        </p:txBody>
      </p:sp>
      <p:sp>
        <p:nvSpPr>
          <p:cNvPr id="113667" name="Content Placeholder 2">
            <a:extLst>
              <a:ext uri="{FF2B5EF4-FFF2-40B4-BE49-F238E27FC236}">
                <a16:creationId xmlns:a16="http://schemas.microsoft.com/office/drawing/2014/main" id="{A70A2C44-0F48-49AB-9B20-9C35527F4F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" y="1439863"/>
            <a:ext cx="11841163" cy="4913312"/>
          </a:xfrm>
        </p:spPr>
        <p:txBody>
          <a:bodyPr/>
          <a:lstStyle/>
          <a:p>
            <a:pPr marL="457200" lvl="1" indent="-457200" eaLnBrk="1" hangingPunct="1">
              <a:lnSpc>
                <a:spcPct val="100000"/>
              </a:lnSpc>
              <a:spcBef>
                <a:spcPts val="2400"/>
              </a:spcBef>
            </a:pPr>
            <a:r>
              <a:rPr lang="ko-KR" altLang="en-US" sz="28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피어링 연결 설정에는 양쪽 승인이 필요</a:t>
            </a:r>
          </a:p>
          <a:p>
            <a:pPr marL="457200" lvl="1" indent="-457200" eaLnBrk="1" hangingPunct="1">
              <a:lnSpc>
                <a:spcPct val="100000"/>
              </a:lnSpc>
              <a:spcBef>
                <a:spcPts val="2400"/>
              </a:spcBef>
            </a:pPr>
            <a:r>
              <a:rPr lang="ko-KR" altLang="en-US" sz="28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라우팅 제어</a:t>
            </a:r>
            <a:r>
              <a:rPr lang="en-US" altLang="ko-KR" sz="28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: </a:t>
            </a:r>
            <a:r>
              <a:rPr lang="ko-KR" altLang="en-US" sz="28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라우팅 테이블이 원격 서브넷에 라우팅할 수 있는 로컬 서브넷을 제어합니다</a:t>
            </a:r>
            <a:r>
              <a:rPr lang="en-US" altLang="ko-KR" sz="28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457200" lvl="1" indent="-457200" eaLnBrk="1" hangingPunct="1">
              <a:lnSpc>
                <a:spcPct val="100000"/>
              </a:lnSpc>
              <a:spcBef>
                <a:spcPts val="2400"/>
              </a:spcBef>
            </a:pPr>
            <a:r>
              <a:rPr lang="ko-KR" altLang="en-US" sz="28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보안 그룹이 인스턴스가 수신 또는 송신할 수 있는 트래픽을 제어합니다</a:t>
            </a:r>
            <a:r>
              <a:rPr lang="en-US" altLang="ko-KR" sz="28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457200" lvl="1" indent="-457200" eaLnBrk="1" hangingPunct="1">
              <a:lnSpc>
                <a:spcPct val="100000"/>
              </a:lnSpc>
              <a:spcBef>
                <a:spcPts val="2400"/>
              </a:spcBef>
            </a:pPr>
            <a:r>
              <a:rPr lang="ko-KR" altLang="en-US" sz="28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네트워크 </a:t>
            </a:r>
            <a:r>
              <a:rPr lang="en-US" altLang="ko-KR" sz="28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ACL</a:t>
            </a:r>
            <a:r>
              <a:rPr lang="ko-KR" altLang="en-US" sz="28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이 서브넷이 수신 또는 송신할 수 있는 트래픽을 제어합니다</a:t>
            </a:r>
            <a:r>
              <a:rPr lang="en-US" altLang="ko-KR" sz="28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457200" lvl="1" indent="-457200" eaLnBrk="1" hangingPunct="1">
              <a:lnSpc>
                <a:spcPct val="100000"/>
              </a:lnSpc>
              <a:spcBef>
                <a:spcPts val="2400"/>
              </a:spcBef>
            </a:pPr>
            <a:r>
              <a:rPr lang="ko-KR" altLang="en-US" sz="28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엣지 투 엣지 라우팅 또는 전이적 트러스트 지원 안 됨</a:t>
            </a:r>
            <a:r>
              <a:rPr lang="en-US" altLang="ko-KR" sz="28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: </a:t>
            </a:r>
            <a:r>
              <a:rPr lang="ko-KR" altLang="en-US" sz="28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실수로 예상치 못한 네트워크 연결을 생성하는 일이 줄어듭니다</a:t>
            </a:r>
            <a:r>
              <a:rPr lang="en-US" altLang="ko-KR" sz="28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 </a:t>
            </a:r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>
            <a:extLst>
              <a:ext uri="{FF2B5EF4-FFF2-40B4-BE49-F238E27FC236}">
                <a16:creationId xmlns:a16="http://schemas.microsoft.com/office/drawing/2014/main" id="{8080BD03-7AB2-44C9-BB4B-958921C9A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438" y="3032125"/>
            <a:ext cx="11095037" cy="779463"/>
          </a:xfrm>
        </p:spPr>
        <p:txBody>
          <a:bodyPr/>
          <a:lstStyle/>
          <a:p>
            <a:pPr algn="ctr" eaLnBrk="1" hangingPunct="1"/>
            <a:r>
              <a:rPr lang="ko-KR" altLang="en-US" sz="4800" dirty="0" err="1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온프레미스</a:t>
            </a:r>
            <a:r>
              <a:rPr lang="ko-KR" altLang="en-US" sz="48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 구성 요소를 환경에 통합하려면 어떻게 합니까</a:t>
            </a:r>
            <a:r>
              <a:rPr lang="en-US" altLang="ko-KR" sz="48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?</a:t>
            </a:r>
          </a:p>
        </p:txBody>
      </p: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>
            <a:extLst>
              <a:ext uri="{FF2B5EF4-FFF2-40B4-BE49-F238E27FC236}">
                <a16:creationId xmlns:a16="http://schemas.microsoft.com/office/drawing/2014/main" id="{641C91F5-B161-47B5-B2D9-49DA229E3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115888"/>
            <a:ext cx="11115675" cy="1006475"/>
          </a:xfrm>
        </p:spPr>
        <p:txBody>
          <a:bodyPr/>
          <a:lstStyle/>
          <a:p>
            <a:pPr eaLnBrk="1" hangingPunct="1"/>
            <a:r>
              <a:rPr lang="ko-KR" altLang="en-US" sz="3600" dirty="0" err="1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온프레미스</a:t>
            </a:r>
            <a:r>
              <a:rPr lang="ko-KR" altLang="en-US" sz="36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 네트워크를 </a:t>
            </a:r>
            <a:r>
              <a:rPr lang="en-US" altLang="ko-KR" sz="36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AWS</a:t>
            </a:r>
            <a:r>
              <a:rPr lang="ko-KR" altLang="en-US" sz="36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로 확장</a:t>
            </a:r>
            <a:r>
              <a:rPr lang="en-US" altLang="ko-KR" sz="36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:                                 VPN </a:t>
            </a:r>
            <a:r>
              <a:rPr lang="ko-KR" altLang="en-US" sz="36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연결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B6C48F-E12D-4761-8823-AFD3B5A0DFCC}"/>
              </a:ext>
            </a:extLst>
          </p:cNvPr>
          <p:cNvSpPr/>
          <p:nvPr/>
        </p:nvSpPr>
        <p:spPr>
          <a:xfrm>
            <a:off x="400050" y="1347788"/>
            <a:ext cx="3167063" cy="4891087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3AE4F6-0B25-46C5-A27F-69E334F9B5A5}"/>
              </a:ext>
            </a:extLst>
          </p:cNvPr>
          <p:cNvSpPr/>
          <p:nvPr/>
        </p:nvSpPr>
        <p:spPr>
          <a:xfrm>
            <a:off x="682625" y="1673225"/>
            <a:ext cx="2630488" cy="439102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117765" name="TextBox 44">
            <a:extLst>
              <a:ext uri="{FF2B5EF4-FFF2-40B4-BE49-F238E27FC236}">
                <a16:creationId xmlns:a16="http://schemas.microsoft.com/office/drawing/2014/main" id="{4078BB3A-CF38-4B6F-BAE3-67F9BDFB7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3905250"/>
            <a:ext cx="20891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4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VGW</a:t>
            </a:r>
          </a:p>
        </p:txBody>
      </p:sp>
      <p:grpSp>
        <p:nvGrpSpPr>
          <p:cNvPr id="117766" name="Group 53">
            <a:extLst>
              <a:ext uri="{FF2B5EF4-FFF2-40B4-BE49-F238E27FC236}">
                <a16:creationId xmlns:a16="http://schemas.microsoft.com/office/drawing/2014/main" id="{F9257A7A-1AD4-4899-9D88-D32E0B20E20A}"/>
              </a:ext>
            </a:extLst>
          </p:cNvPr>
          <p:cNvGrpSpPr>
            <a:grpSpLocks/>
          </p:cNvGrpSpPr>
          <p:nvPr/>
        </p:nvGrpSpPr>
        <p:grpSpPr bwMode="auto">
          <a:xfrm>
            <a:off x="8915401" y="2827338"/>
            <a:ext cx="3041651" cy="1487487"/>
            <a:chOff x="6411758" y="933143"/>
            <a:chExt cx="2281149" cy="111475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886CBFA-6C65-43A8-8C62-9EC58D7F9123}"/>
                </a:ext>
              </a:extLst>
            </p:cNvPr>
            <p:cNvSpPr/>
            <p:nvPr/>
          </p:nvSpPr>
          <p:spPr>
            <a:xfrm>
              <a:off x="6411758" y="933143"/>
              <a:ext cx="2281149" cy="11147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17792" name="TextBox 55">
              <a:extLst>
                <a:ext uri="{FF2B5EF4-FFF2-40B4-BE49-F238E27FC236}">
                  <a16:creationId xmlns:a16="http://schemas.microsoft.com/office/drawing/2014/main" id="{FAF8DE60-C6E0-44E6-A885-7C3FD8387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1759" y="1655294"/>
              <a:ext cx="2281148" cy="239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400" dirty="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고객 원격 네트워크</a:t>
              </a:r>
            </a:p>
          </p:txBody>
        </p:sp>
        <p:pic>
          <p:nvPicPr>
            <p:cNvPr id="117793" name="Picture 56" descr="Corporate-Data-Center.png">
              <a:extLst>
                <a:ext uri="{FF2B5EF4-FFF2-40B4-BE49-F238E27FC236}">
                  <a16:creationId xmlns:a16="http://schemas.microsoft.com/office/drawing/2014/main" id="{968CECF4-CEDA-4C5A-9E26-6DE2FC6263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6573" y="982475"/>
              <a:ext cx="731520" cy="731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7767" name="Group 46">
            <a:extLst>
              <a:ext uri="{FF2B5EF4-FFF2-40B4-BE49-F238E27FC236}">
                <a16:creationId xmlns:a16="http://schemas.microsoft.com/office/drawing/2014/main" id="{133604A6-C428-45F4-87DE-09D0B6BB36CB}"/>
              </a:ext>
            </a:extLst>
          </p:cNvPr>
          <p:cNvGrpSpPr>
            <a:grpSpLocks/>
          </p:cNvGrpSpPr>
          <p:nvPr/>
        </p:nvGrpSpPr>
        <p:grpSpPr bwMode="auto">
          <a:xfrm>
            <a:off x="922338" y="1885950"/>
            <a:ext cx="2109787" cy="1784350"/>
            <a:chOff x="2549525" y="760413"/>
            <a:chExt cx="1689100" cy="1764743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DA841FB-A477-4E28-88FA-570A0384965A}"/>
                </a:ext>
              </a:extLst>
            </p:cNvPr>
            <p:cNvSpPr/>
            <p:nvPr/>
          </p:nvSpPr>
          <p:spPr>
            <a:xfrm>
              <a:off x="2549525" y="760413"/>
              <a:ext cx="1689100" cy="1733342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17790" name="TextBox 32">
              <a:extLst>
                <a:ext uri="{FF2B5EF4-FFF2-40B4-BE49-F238E27FC236}">
                  <a16:creationId xmlns:a16="http://schemas.microsoft.com/office/drawing/2014/main" id="{E9B8A22D-96B0-4103-8CCB-F319F1ACF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9375" y="2251075"/>
              <a:ext cx="1557338" cy="274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가용 영역 </a:t>
              </a:r>
              <a:r>
                <a:rPr lang="en-US" altLang="ko-KR" sz="1200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1</a:t>
              </a:r>
            </a:p>
          </p:txBody>
        </p:sp>
      </p:grpSp>
      <p:grpSp>
        <p:nvGrpSpPr>
          <p:cNvPr id="117768" name="Group 62">
            <a:extLst>
              <a:ext uri="{FF2B5EF4-FFF2-40B4-BE49-F238E27FC236}">
                <a16:creationId xmlns:a16="http://schemas.microsoft.com/office/drawing/2014/main" id="{149185EB-A965-44C1-8F67-F939B32B9EDB}"/>
              </a:ext>
            </a:extLst>
          </p:cNvPr>
          <p:cNvGrpSpPr>
            <a:grpSpLocks/>
          </p:cNvGrpSpPr>
          <p:nvPr/>
        </p:nvGrpSpPr>
        <p:grpSpPr bwMode="auto">
          <a:xfrm>
            <a:off x="922338" y="4094163"/>
            <a:ext cx="2109787" cy="1773237"/>
            <a:chOff x="2549525" y="760413"/>
            <a:chExt cx="1689100" cy="1766582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453361E1-6DC6-4AB5-86DA-AB63D849B922}"/>
                </a:ext>
              </a:extLst>
            </p:cNvPr>
            <p:cNvSpPr/>
            <p:nvPr/>
          </p:nvSpPr>
          <p:spPr>
            <a:xfrm>
              <a:off x="2549525" y="760413"/>
              <a:ext cx="1689100" cy="173337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17788" name="TextBox 32">
              <a:extLst>
                <a:ext uri="{FF2B5EF4-FFF2-40B4-BE49-F238E27FC236}">
                  <a16:creationId xmlns:a16="http://schemas.microsoft.com/office/drawing/2014/main" id="{2C42B978-B5D2-436A-A662-E19B00F51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9375" y="2251075"/>
              <a:ext cx="1557338" cy="27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가용 영역 </a:t>
              </a:r>
              <a:r>
                <a:rPr lang="en-US" altLang="ko-KR" sz="1200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2</a:t>
              </a: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7A29847-A4C2-42B0-AB68-031DFA86CE77}"/>
              </a:ext>
            </a:extLst>
          </p:cNvPr>
          <p:cNvSpPr/>
          <p:nvPr/>
        </p:nvSpPr>
        <p:spPr>
          <a:xfrm>
            <a:off x="1209675" y="2101850"/>
            <a:ext cx="1527175" cy="11112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pic>
        <p:nvPicPr>
          <p:cNvPr id="117770" name="Picture 69">
            <a:extLst>
              <a:ext uri="{FF2B5EF4-FFF2-40B4-BE49-F238E27FC236}">
                <a16:creationId xmlns:a16="http://schemas.microsoft.com/office/drawing/2014/main" id="{31A2E482-00E2-4EB0-BCDD-37F20FBCC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8" y="1885950"/>
            <a:ext cx="28733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D239D04A-922D-4726-9D45-E32B225B9E7E}"/>
              </a:ext>
            </a:extLst>
          </p:cNvPr>
          <p:cNvSpPr/>
          <p:nvPr/>
        </p:nvSpPr>
        <p:spPr>
          <a:xfrm>
            <a:off x="1209675" y="4379913"/>
            <a:ext cx="1527175" cy="11112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pic>
        <p:nvPicPr>
          <p:cNvPr id="117772" name="Picture 73">
            <a:extLst>
              <a:ext uri="{FF2B5EF4-FFF2-40B4-BE49-F238E27FC236}">
                <a16:creationId xmlns:a16="http://schemas.microsoft.com/office/drawing/2014/main" id="{1533A898-F44B-4E39-A449-B9CF2376D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8" y="4162425"/>
            <a:ext cx="2873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73" name="Picture 74" descr="EC2-Instances.png">
            <a:extLst>
              <a:ext uri="{FF2B5EF4-FFF2-40B4-BE49-F238E27FC236}">
                <a16:creationId xmlns:a16="http://schemas.microsoft.com/office/drawing/2014/main" id="{8B627903-C53C-4DD0-B235-ED4FDE7EF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2201863"/>
            <a:ext cx="790575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74" name="Picture 75" descr="EC2-Instances.png">
            <a:extLst>
              <a:ext uri="{FF2B5EF4-FFF2-40B4-BE49-F238E27FC236}">
                <a16:creationId xmlns:a16="http://schemas.microsoft.com/office/drawing/2014/main" id="{63DFC902-DC0C-4210-8E4A-80BF8EF28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4462463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75" name="TextBox 76">
            <a:extLst>
              <a:ext uri="{FF2B5EF4-FFF2-40B4-BE49-F238E27FC236}">
                <a16:creationId xmlns:a16="http://schemas.microsoft.com/office/drawing/2014/main" id="{1ADE3DFB-AB87-4ABE-880E-D64A1F70C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2921000"/>
            <a:ext cx="13144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서브넷 </a:t>
            </a:r>
            <a:r>
              <a:rPr lang="en-US" altLang="ko-KR" sz="13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117776" name="TextBox 77">
            <a:extLst>
              <a:ext uri="{FF2B5EF4-FFF2-40B4-BE49-F238E27FC236}">
                <a16:creationId xmlns:a16="http://schemas.microsoft.com/office/drawing/2014/main" id="{46DAD68C-F8DC-49AD-999B-CC9CCF753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5199063"/>
            <a:ext cx="13144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서브넷 </a:t>
            </a:r>
            <a:r>
              <a:rPr lang="en-US" altLang="ko-KR" sz="13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117777" name="TextBox 78">
            <a:extLst>
              <a:ext uri="{FF2B5EF4-FFF2-40B4-BE49-F238E27FC236}">
                <a16:creationId xmlns:a16="http://schemas.microsoft.com/office/drawing/2014/main" id="{30995A5E-0D46-47C0-B825-D8B38EF35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288" y="3009900"/>
            <a:ext cx="1047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고객 게이트웨이</a:t>
            </a:r>
          </a:p>
        </p:txBody>
      </p:sp>
      <p:sp>
        <p:nvSpPr>
          <p:cNvPr id="117778" name="TextBox 81">
            <a:extLst>
              <a:ext uri="{FF2B5EF4-FFF2-40B4-BE49-F238E27FC236}">
                <a16:creationId xmlns:a16="http://schemas.microsoft.com/office/drawing/2014/main" id="{80F39289-491D-498D-86DF-3695F6D8C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213" y="2581275"/>
            <a:ext cx="8604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두 개의 엔드포인트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0233B3E-FE0F-4E79-B655-ED2FD85BDAB1}"/>
              </a:ext>
            </a:extLst>
          </p:cNvPr>
          <p:cNvCxnSpPr>
            <a:stCxn id="117778" idx="2"/>
          </p:cNvCxnSpPr>
          <p:nvPr/>
        </p:nvCxnSpPr>
        <p:spPr>
          <a:xfrm flipH="1">
            <a:off x="4110038" y="2990850"/>
            <a:ext cx="306387" cy="51276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7780" name="Picture 35">
            <a:extLst>
              <a:ext uri="{FF2B5EF4-FFF2-40B4-BE49-F238E27FC236}">
                <a16:creationId xmlns:a16="http://schemas.microsoft.com/office/drawing/2014/main" id="{605A8967-2F5C-4658-BE8E-0AB71E488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1390650"/>
            <a:ext cx="58420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81" name="Picture 34" descr="Internet.png">
            <a:extLst>
              <a:ext uri="{FF2B5EF4-FFF2-40B4-BE49-F238E27FC236}">
                <a16:creationId xmlns:a16="http://schemas.microsoft.com/office/drawing/2014/main" id="{6AFE5F33-998B-4001-82DC-92847461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1614488"/>
            <a:ext cx="3603625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2DB95E-2FBB-43DE-AEBC-6F92FC4FBBE3}"/>
              </a:ext>
            </a:extLst>
          </p:cNvPr>
          <p:cNvCxnSpPr/>
          <p:nvPr/>
        </p:nvCxnSpPr>
        <p:spPr>
          <a:xfrm>
            <a:off x="3567113" y="3638550"/>
            <a:ext cx="534828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7783" name="Picture 70" descr="VPN-Connection.png">
            <a:extLst>
              <a:ext uri="{FF2B5EF4-FFF2-40B4-BE49-F238E27FC236}">
                <a16:creationId xmlns:a16="http://schemas.microsoft.com/office/drawing/2014/main" id="{CD85D146-A0C8-4D57-8362-1469C88BC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13" y="3152775"/>
            <a:ext cx="808037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84" name="TextBox 80">
            <a:extLst>
              <a:ext uri="{FF2B5EF4-FFF2-40B4-BE49-F238E27FC236}">
                <a16:creationId xmlns:a16="http://schemas.microsoft.com/office/drawing/2014/main" id="{A9A7D90F-4F51-4104-ADEA-9452D6C67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213" y="3890963"/>
            <a:ext cx="131445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3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VPN </a:t>
            </a:r>
            <a:r>
              <a:rPr lang="ko-KR" altLang="en-US" sz="13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연결</a:t>
            </a:r>
          </a:p>
        </p:txBody>
      </p:sp>
      <p:pic>
        <p:nvPicPr>
          <p:cNvPr id="117785" name="Picture 42" descr="VPN-Gateway-.png">
            <a:extLst>
              <a:ext uri="{FF2B5EF4-FFF2-40B4-BE49-F238E27FC236}">
                <a16:creationId xmlns:a16="http://schemas.microsoft.com/office/drawing/2014/main" id="{E0844145-5E8B-486C-AA42-50A322C18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0" y="3089275"/>
            <a:ext cx="9747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86" name="Picture 67" descr="VPC-Customer-Gateway-.png">
            <a:extLst>
              <a:ext uri="{FF2B5EF4-FFF2-40B4-BE49-F238E27FC236}">
                <a16:creationId xmlns:a16="http://schemas.microsoft.com/office/drawing/2014/main" id="{C35B4F73-939B-4690-828D-2D9256896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200" y="3217863"/>
            <a:ext cx="74136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>
            <a:extLst>
              <a:ext uri="{FF2B5EF4-FFF2-40B4-BE49-F238E27FC236}">
                <a16:creationId xmlns:a16="http://schemas.microsoft.com/office/drawing/2014/main" id="{FE52F71C-6C51-4369-90FB-FCF542A4A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30188"/>
            <a:ext cx="7743825" cy="779462"/>
          </a:xfrm>
        </p:spPr>
        <p:txBody>
          <a:bodyPr/>
          <a:lstStyle/>
          <a:p>
            <a:pPr eaLnBrk="1" hangingPunct="1"/>
            <a:r>
              <a:rPr lang="ko-KR" altLang="en-US" sz="3600" dirty="0" err="1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온프레미스</a:t>
            </a:r>
            <a:r>
              <a:rPr lang="ko-KR" altLang="en-US" sz="36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 네트워크를 </a:t>
            </a:r>
            <a:r>
              <a:rPr lang="en-US" altLang="ko-KR" sz="36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AWS</a:t>
            </a:r>
            <a:r>
              <a:rPr lang="ko-KR" altLang="en-US" sz="36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로 확장</a:t>
            </a:r>
            <a:r>
              <a:rPr lang="en-US" altLang="ko-KR" sz="36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:</a:t>
            </a:r>
            <a:br>
              <a:rPr lang="en-US" altLang="ko-KR" sz="36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</a:br>
            <a:r>
              <a:rPr lang="ko-KR" altLang="en-US" sz="36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다수의 </a:t>
            </a:r>
            <a:r>
              <a:rPr lang="en-US" altLang="ko-KR" sz="36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A76463-B8DB-4849-9FCF-957F80739427}"/>
              </a:ext>
            </a:extLst>
          </p:cNvPr>
          <p:cNvSpPr/>
          <p:nvPr/>
        </p:nvSpPr>
        <p:spPr>
          <a:xfrm>
            <a:off x="449263" y="1376363"/>
            <a:ext cx="3168650" cy="4889500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9AD937A-F890-405E-9D52-4E7F7E1B4E51}"/>
              </a:ext>
            </a:extLst>
          </p:cNvPr>
          <p:cNvSpPr/>
          <p:nvPr/>
        </p:nvSpPr>
        <p:spPr>
          <a:xfrm>
            <a:off x="733425" y="1700213"/>
            <a:ext cx="2628900" cy="439102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pic>
        <p:nvPicPr>
          <p:cNvPr id="119813" name="Picture 40" descr="Internet.png">
            <a:extLst>
              <a:ext uri="{FF2B5EF4-FFF2-40B4-BE49-F238E27FC236}">
                <a16:creationId xmlns:a16="http://schemas.microsoft.com/office/drawing/2014/main" id="{9DDEF250-4788-4B86-8C71-1505DC6FC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3" y="1609725"/>
            <a:ext cx="3605212" cy="43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4" name="TextBox 44">
            <a:extLst>
              <a:ext uri="{FF2B5EF4-FFF2-40B4-BE49-F238E27FC236}">
                <a16:creationId xmlns:a16="http://schemas.microsoft.com/office/drawing/2014/main" id="{3A000EE2-63C3-4C42-9C55-419FF3AEC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3981450"/>
            <a:ext cx="20891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4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VGW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09B39D2-1EB2-42D5-8309-25248E16F5AC}"/>
              </a:ext>
            </a:extLst>
          </p:cNvPr>
          <p:cNvCxnSpPr/>
          <p:nvPr/>
        </p:nvCxnSpPr>
        <p:spPr>
          <a:xfrm flipV="1">
            <a:off x="3930650" y="2051050"/>
            <a:ext cx="4757738" cy="155257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VPN-Connection.png">
            <a:extLst>
              <a:ext uri="{FF2B5EF4-FFF2-40B4-BE49-F238E27FC236}">
                <a16:creationId xmlns:a16="http://schemas.microsoft.com/office/drawing/2014/main" id="{8D38303A-CE58-4264-A12A-FD9197636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38" y="2459038"/>
            <a:ext cx="8064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E9C4D7CD-2F9D-4FB4-8E0B-FB9E606865AD}"/>
              </a:ext>
            </a:extLst>
          </p:cNvPr>
          <p:cNvGrpSpPr>
            <a:grpSpLocks/>
          </p:cNvGrpSpPr>
          <p:nvPr/>
        </p:nvGrpSpPr>
        <p:grpSpPr bwMode="auto">
          <a:xfrm>
            <a:off x="8886824" y="1482725"/>
            <a:ext cx="2541587" cy="1165225"/>
            <a:chOff x="6411758" y="933143"/>
            <a:chExt cx="2280172" cy="1114754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2C6338CD-4D2B-4D73-ADB7-6DDBC7515893}"/>
                </a:ext>
              </a:extLst>
            </p:cNvPr>
            <p:cNvSpPr/>
            <p:nvPr/>
          </p:nvSpPr>
          <p:spPr>
            <a:xfrm>
              <a:off x="6411758" y="933143"/>
              <a:ext cx="2280172" cy="11147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19854" name="TextBox 51">
              <a:extLst>
                <a:ext uri="{FF2B5EF4-FFF2-40B4-BE49-F238E27FC236}">
                  <a16:creationId xmlns:a16="http://schemas.microsoft.com/office/drawing/2014/main" id="{7ACECB86-4632-4335-BBA0-AFD69E52A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1758" y="1656062"/>
              <a:ext cx="2280172" cy="303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400" dirty="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고객 원격 네트워크</a:t>
              </a:r>
            </a:p>
          </p:txBody>
        </p:sp>
        <p:pic>
          <p:nvPicPr>
            <p:cNvPr id="119855" name="Picture 52" descr="Corporate-Data-Center.png">
              <a:extLst>
                <a:ext uri="{FF2B5EF4-FFF2-40B4-BE49-F238E27FC236}">
                  <a16:creationId xmlns:a16="http://schemas.microsoft.com/office/drawing/2014/main" id="{3826C9D6-423B-40D0-9428-C302294A24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6084" y="982475"/>
              <a:ext cx="731520" cy="731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9818" name="Group 53">
            <a:extLst>
              <a:ext uri="{FF2B5EF4-FFF2-40B4-BE49-F238E27FC236}">
                <a16:creationId xmlns:a16="http://schemas.microsoft.com/office/drawing/2014/main" id="{33A63E13-FAD0-47DF-B8FF-C2C80111F457}"/>
              </a:ext>
            </a:extLst>
          </p:cNvPr>
          <p:cNvGrpSpPr>
            <a:grpSpLocks/>
          </p:cNvGrpSpPr>
          <p:nvPr/>
        </p:nvGrpSpPr>
        <p:grpSpPr bwMode="auto">
          <a:xfrm>
            <a:off x="8886824" y="3357563"/>
            <a:ext cx="2541587" cy="1166812"/>
            <a:chOff x="6411758" y="933143"/>
            <a:chExt cx="2280172" cy="111475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AEBD6332-D8F7-4869-A837-E19B83DB2F7C}"/>
                </a:ext>
              </a:extLst>
            </p:cNvPr>
            <p:cNvSpPr/>
            <p:nvPr/>
          </p:nvSpPr>
          <p:spPr>
            <a:xfrm>
              <a:off x="6411758" y="933143"/>
              <a:ext cx="2280172" cy="11147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19851" name="TextBox 55">
              <a:extLst>
                <a:ext uri="{FF2B5EF4-FFF2-40B4-BE49-F238E27FC236}">
                  <a16:creationId xmlns:a16="http://schemas.microsoft.com/office/drawing/2014/main" id="{8807F82A-F2F9-4E7A-80A4-DAE497275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1758" y="1656595"/>
              <a:ext cx="2280172" cy="303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400" dirty="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고객 원격 네트워크</a:t>
              </a:r>
            </a:p>
          </p:txBody>
        </p:sp>
        <p:pic>
          <p:nvPicPr>
            <p:cNvPr id="119852" name="Picture 56" descr="Corporate-Data-Center.png">
              <a:extLst>
                <a:ext uri="{FF2B5EF4-FFF2-40B4-BE49-F238E27FC236}">
                  <a16:creationId xmlns:a16="http://schemas.microsoft.com/office/drawing/2014/main" id="{91C53761-C366-4204-AB0F-8A360E572F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6084" y="982475"/>
              <a:ext cx="731520" cy="731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B3B1C72-0BF6-46F1-A43C-89AE6BB4AEAA}"/>
              </a:ext>
            </a:extLst>
          </p:cNvPr>
          <p:cNvGrpSpPr>
            <a:grpSpLocks/>
          </p:cNvGrpSpPr>
          <p:nvPr/>
        </p:nvGrpSpPr>
        <p:grpSpPr bwMode="auto">
          <a:xfrm>
            <a:off x="8886823" y="5232400"/>
            <a:ext cx="2541588" cy="1166813"/>
            <a:chOff x="6411757" y="933143"/>
            <a:chExt cx="2280173" cy="1114754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A784A96E-96EB-42B4-836F-8B453AEC2FE3}"/>
                </a:ext>
              </a:extLst>
            </p:cNvPr>
            <p:cNvSpPr/>
            <p:nvPr/>
          </p:nvSpPr>
          <p:spPr>
            <a:xfrm>
              <a:off x="6411758" y="933143"/>
              <a:ext cx="2280172" cy="11147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19848" name="TextBox 59">
              <a:extLst>
                <a:ext uri="{FF2B5EF4-FFF2-40B4-BE49-F238E27FC236}">
                  <a16:creationId xmlns:a16="http://schemas.microsoft.com/office/drawing/2014/main" id="{0739E720-E4DD-4579-B6CF-BFCAE1EB5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1757" y="1656596"/>
              <a:ext cx="2280172" cy="303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400" dirty="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고객 원격 네트워크</a:t>
              </a:r>
            </a:p>
          </p:txBody>
        </p:sp>
        <p:pic>
          <p:nvPicPr>
            <p:cNvPr id="119849" name="Picture 60" descr="Corporate-Data-Center.png">
              <a:extLst>
                <a:ext uri="{FF2B5EF4-FFF2-40B4-BE49-F238E27FC236}">
                  <a16:creationId xmlns:a16="http://schemas.microsoft.com/office/drawing/2014/main" id="{7542C206-6F2B-4E31-B988-8FC5A8D33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6083" y="982475"/>
              <a:ext cx="731520" cy="731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7" name="Picture 66" descr="VPC-Customer-Gateway-.png">
            <a:extLst>
              <a:ext uri="{FF2B5EF4-FFF2-40B4-BE49-F238E27FC236}">
                <a16:creationId xmlns:a16="http://schemas.microsoft.com/office/drawing/2014/main" id="{50ED69E9-4FBD-4900-979E-D40E00F7E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25" y="1635125"/>
            <a:ext cx="7429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BDD346-0A77-41EB-BA71-80C48CD29556}"/>
              </a:ext>
            </a:extLst>
          </p:cNvPr>
          <p:cNvCxnSpPr/>
          <p:nvPr/>
        </p:nvCxnSpPr>
        <p:spPr>
          <a:xfrm>
            <a:off x="3841750" y="3603625"/>
            <a:ext cx="4846638" cy="382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1F162A-96A1-41AD-AEC3-079458F590A7}"/>
              </a:ext>
            </a:extLst>
          </p:cNvPr>
          <p:cNvCxnSpPr/>
          <p:nvPr/>
        </p:nvCxnSpPr>
        <p:spPr>
          <a:xfrm>
            <a:off x="3863975" y="3627438"/>
            <a:ext cx="4862513" cy="236061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9823" name="Picture 42" descr="VPN-Gateway-.png">
            <a:extLst>
              <a:ext uri="{FF2B5EF4-FFF2-40B4-BE49-F238E27FC236}">
                <a16:creationId xmlns:a16="http://schemas.microsoft.com/office/drawing/2014/main" id="{9D71B83C-38EE-4212-B7AD-D842E3508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3" y="3116263"/>
            <a:ext cx="974725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4" name="Picture 67" descr="VPC-Customer-Gateway-.png">
            <a:extLst>
              <a:ext uri="{FF2B5EF4-FFF2-40B4-BE49-F238E27FC236}">
                <a16:creationId xmlns:a16="http://schemas.microsoft.com/office/drawing/2014/main" id="{BAEB7061-B518-41D3-BDDC-7CCADA2A5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50" y="3578225"/>
            <a:ext cx="7429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8" descr="VPC-Customer-Gateway-.png">
            <a:extLst>
              <a:ext uri="{FF2B5EF4-FFF2-40B4-BE49-F238E27FC236}">
                <a16:creationId xmlns:a16="http://schemas.microsoft.com/office/drawing/2014/main" id="{D02644B5-23A6-4E06-9E6E-C82991108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013" y="5527675"/>
            <a:ext cx="7429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26" name="Picture 70" descr="VPN-Connection.png">
            <a:extLst>
              <a:ext uri="{FF2B5EF4-FFF2-40B4-BE49-F238E27FC236}">
                <a16:creationId xmlns:a16="http://schemas.microsoft.com/office/drawing/2014/main" id="{4DF4DA08-5743-459D-B5C6-B58095E4E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38" y="3262313"/>
            <a:ext cx="8064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71" descr="VPN-Connection.png">
            <a:extLst>
              <a:ext uri="{FF2B5EF4-FFF2-40B4-BE49-F238E27FC236}">
                <a16:creationId xmlns:a16="http://schemas.microsoft.com/office/drawing/2014/main" id="{13EC4A6A-FBC2-4483-AF3A-0E376FAF4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38" y="4178300"/>
            <a:ext cx="8064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9828" name="Group 46">
            <a:extLst>
              <a:ext uri="{FF2B5EF4-FFF2-40B4-BE49-F238E27FC236}">
                <a16:creationId xmlns:a16="http://schemas.microsoft.com/office/drawing/2014/main" id="{82871979-7E0E-4688-83D1-2885FC266A6C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914525"/>
            <a:ext cx="2109788" cy="1782763"/>
            <a:chOff x="2549525" y="760413"/>
            <a:chExt cx="1689100" cy="1764743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D0FE93F4-B91C-46DA-9BA9-B3A0B8799B20}"/>
                </a:ext>
              </a:extLst>
            </p:cNvPr>
            <p:cNvSpPr/>
            <p:nvPr/>
          </p:nvSpPr>
          <p:spPr>
            <a:xfrm>
              <a:off x="2549525" y="760413"/>
              <a:ext cx="1689100" cy="173331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19846" name="TextBox 32">
              <a:extLst>
                <a:ext uri="{FF2B5EF4-FFF2-40B4-BE49-F238E27FC236}">
                  <a16:creationId xmlns:a16="http://schemas.microsoft.com/office/drawing/2014/main" id="{7F0DC314-D5EC-4758-8D88-234970AC0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9375" y="2251075"/>
              <a:ext cx="1557338" cy="274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가용 영역 </a:t>
              </a:r>
              <a:r>
                <a:rPr lang="en-US" altLang="ko-KR" sz="1200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1</a:t>
              </a:r>
            </a:p>
          </p:txBody>
        </p:sp>
      </p:grpSp>
      <p:grpSp>
        <p:nvGrpSpPr>
          <p:cNvPr id="119829" name="Group 62">
            <a:extLst>
              <a:ext uri="{FF2B5EF4-FFF2-40B4-BE49-F238E27FC236}">
                <a16:creationId xmlns:a16="http://schemas.microsoft.com/office/drawing/2014/main" id="{A9B083B6-E83E-43B3-8B5B-B42F5C613A4D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121150"/>
            <a:ext cx="2109788" cy="1774825"/>
            <a:chOff x="2549525" y="760413"/>
            <a:chExt cx="1689100" cy="1766582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32880364-3F34-42E8-AF66-3B3A901C4347}"/>
                </a:ext>
              </a:extLst>
            </p:cNvPr>
            <p:cNvSpPr/>
            <p:nvPr/>
          </p:nvSpPr>
          <p:spPr>
            <a:xfrm>
              <a:off x="2549525" y="760413"/>
              <a:ext cx="1689100" cy="173340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19844" name="TextBox 32">
              <a:extLst>
                <a:ext uri="{FF2B5EF4-FFF2-40B4-BE49-F238E27FC236}">
                  <a16:creationId xmlns:a16="http://schemas.microsoft.com/office/drawing/2014/main" id="{820D0FEE-25B9-4748-9341-BACE4B440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9375" y="2251075"/>
              <a:ext cx="1557338" cy="27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가용 영역 </a:t>
              </a:r>
              <a:r>
                <a:rPr lang="en-US" altLang="ko-KR" sz="1200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2</a:t>
              </a: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F179C0A-58D9-4C9A-8E21-6EC344D1F6B3}"/>
              </a:ext>
            </a:extLst>
          </p:cNvPr>
          <p:cNvSpPr/>
          <p:nvPr/>
        </p:nvSpPr>
        <p:spPr>
          <a:xfrm>
            <a:off x="1260475" y="2130425"/>
            <a:ext cx="1525588" cy="110966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pic>
        <p:nvPicPr>
          <p:cNvPr id="119831" name="Picture 69">
            <a:extLst>
              <a:ext uri="{FF2B5EF4-FFF2-40B4-BE49-F238E27FC236}">
                <a16:creationId xmlns:a16="http://schemas.microsoft.com/office/drawing/2014/main" id="{FC698110-BBD4-4129-A191-EE58E323E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1912938"/>
            <a:ext cx="28892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E57F796-54B9-4A6D-81E1-89CBA99A338E}"/>
              </a:ext>
            </a:extLst>
          </p:cNvPr>
          <p:cNvSpPr/>
          <p:nvPr/>
        </p:nvSpPr>
        <p:spPr>
          <a:xfrm>
            <a:off x="1260475" y="4406900"/>
            <a:ext cx="1525588" cy="11112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pic>
        <p:nvPicPr>
          <p:cNvPr id="119833" name="Picture 73">
            <a:extLst>
              <a:ext uri="{FF2B5EF4-FFF2-40B4-BE49-F238E27FC236}">
                <a16:creationId xmlns:a16="http://schemas.microsoft.com/office/drawing/2014/main" id="{E6D2B914-4285-420E-ABAB-EAAC7551A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4191000"/>
            <a:ext cx="28892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34" name="Picture 74" descr="EC2-Instances.png">
            <a:extLst>
              <a:ext uri="{FF2B5EF4-FFF2-40B4-BE49-F238E27FC236}">
                <a16:creationId xmlns:a16="http://schemas.microsoft.com/office/drawing/2014/main" id="{EFE6A419-0F18-41E1-B9D7-3D7D321E6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2228850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35" name="Picture 75" descr="EC2-Instances.png">
            <a:extLst>
              <a:ext uri="{FF2B5EF4-FFF2-40B4-BE49-F238E27FC236}">
                <a16:creationId xmlns:a16="http://schemas.microsoft.com/office/drawing/2014/main" id="{9ED5572C-DB7D-4681-AD61-049D8E567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4491038"/>
            <a:ext cx="788988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36" name="TextBox 76">
            <a:extLst>
              <a:ext uri="{FF2B5EF4-FFF2-40B4-BE49-F238E27FC236}">
                <a16:creationId xmlns:a16="http://schemas.microsoft.com/office/drawing/2014/main" id="{C11587F7-CC7E-4E38-B9B5-835B5A8B2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2949575"/>
            <a:ext cx="131603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서브넷 </a:t>
            </a:r>
            <a:r>
              <a:rPr lang="en-US" altLang="ko-KR" sz="13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119837" name="TextBox 77">
            <a:extLst>
              <a:ext uri="{FF2B5EF4-FFF2-40B4-BE49-F238E27FC236}">
                <a16:creationId xmlns:a16="http://schemas.microsoft.com/office/drawing/2014/main" id="{62057341-8CD4-46C4-8EBC-2AF1B8B6C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5226050"/>
            <a:ext cx="13160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서브넷 </a:t>
            </a:r>
            <a:r>
              <a:rPr lang="en-US" altLang="ko-KR" sz="13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84C1C5-F8D1-4E06-9409-8A884E3EE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675" y="1412875"/>
            <a:ext cx="1046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고객 게이트웨이</a:t>
            </a:r>
          </a:p>
        </p:txBody>
      </p:sp>
      <p:sp>
        <p:nvSpPr>
          <p:cNvPr id="119839" name="TextBox 78">
            <a:extLst>
              <a:ext uri="{FF2B5EF4-FFF2-40B4-BE49-F238E27FC236}">
                <a16:creationId xmlns:a16="http://schemas.microsoft.com/office/drawing/2014/main" id="{0B92F030-B975-432B-B5C2-9581F7ED0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3313113"/>
            <a:ext cx="1022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고객 게이트웨이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2A7134-52F0-4C86-96C8-B3C37FCF1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4163" y="5200650"/>
            <a:ext cx="865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고객 게이트웨이</a:t>
            </a:r>
          </a:p>
        </p:txBody>
      </p:sp>
      <p:sp>
        <p:nvSpPr>
          <p:cNvPr id="119841" name="TextBox 80">
            <a:extLst>
              <a:ext uri="{FF2B5EF4-FFF2-40B4-BE49-F238E27FC236}">
                <a16:creationId xmlns:a16="http://schemas.microsoft.com/office/drawing/2014/main" id="{2581616B-19C5-4BB6-86FD-149C4B4F9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638" y="3917950"/>
            <a:ext cx="1312862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3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VPN </a:t>
            </a:r>
            <a:r>
              <a:rPr lang="ko-KR" altLang="en-US" sz="13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연결</a:t>
            </a:r>
          </a:p>
        </p:txBody>
      </p:sp>
      <p:pic>
        <p:nvPicPr>
          <p:cNvPr id="119842" name="Picture 81">
            <a:extLst>
              <a:ext uri="{FF2B5EF4-FFF2-40B4-BE49-F238E27FC236}">
                <a16:creationId xmlns:a16="http://schemas.microsoft.com/office/drawing/2014/main" id="{A9BD5AA7-EAB0-4AB0-A5F7-067E1165B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8" y="1430338"/>
            <a:ext cx="58420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8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>
            <a:extLst>
              <a:ext uri="{FF2B5EF4-FFF2-40B4-BE49-F238E27FC236}">
                <a16:creationId xmlns:a16="http://schemas.microsoft.com/office/drawing/2014/main" id="{C9A5A47F-39DD-44F6-82DA-E989C3634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324485"/>
            <a:ext cx="11115675" cy="779463"/>
          </a:xfrm>
        </p:spPr>
        <p:txBody>
          <a:bodyPr/>
          <a:lstStyle/>
          <a:p>
            <a:pPr eaLnBrk="1" hangingPunct="1"/>
            <a:r>
              <a:rPr lang="en-US" altLang="ko-KR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AWS Direct Connect</a:t>
            </a:r>
          </a:p>
        </p:txBody>
      </p:sp>
      <p:sp>
        <p:nvSpPr>
          <p:cNvPr id="121859" name="Content Placeholder 2">
            <a:extLst>
              <a:ext uri="{FF2B5EF4-FFF2-40B4-BE49-F238E27FC236}">
                <a16:creationId xmlns:a16="http://schemas.microsoft.com/office/drawing/2014/main" id="{BC7B03A5-ECC3-4809-B703-8753981B2E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" y="1439863"/>
            <a:ext cx="11341100" cy="4913312"/>
          </a:xfrm>
        </p:spPr>
        <p:txBody>
          <a:bodyPr/>
          <a:lstStyle/>
          <a:p>
            <a:pPr marL="0" lvl="1" indent="0" eaLnBrk="1" hangingPunct="1">
              <a:spcBef>
                <a:spcPts val="1813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AWS Direct Connect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는 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AWS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와 사용자 데이터 센터 사이에 프라이빗 네트워크 연결을 제공합니다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 </a:t>
            </a:r>
          </a:p>
          <a:p>
            <a:pPr marL="0" lvl="1" indent="0" eaLnBrk="1" hangingPunct="1">
              <a:spcBef>
                <a:spcPts val="1813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AWS Direct Connect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는 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AWS </a:t>
            </a:r>
            <a:r>
              <a:rPr lang="ko-KR" altLang="en-US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클라우드 서비스에 액세스할 때 인터넷 대신 사용할 수 있는 네트워크 서비스입니다</a:t>
            </a:r>
            <a:r>
              <a:rPr lang="en-US" altLang="ko-KR" sz="26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842A49E-CD34-45C4-B9B7-B6C770A88EBB}"/>
              </a:ext>
            </a:extLst>
          </p:cNvPr>
          <p:cNvSpPr/>
          <p:nvPr/>
        </p:nvSpPr>
        <p:spPr>
          <a:xfrm>
            <a:off x="250271" y="3581079"/>
            <a:ext cx="11328815" cy="2858032"/>
          </a:xfrm>
          <a:prstGeom prst="rect">
            <a:avLst/>
          </a:prstGeom>
        </p:spPr>
        <p:txBody>
          <a:bodyPr numCol="2">
            <a:normAutofit lnSpcReduction="10000"/>
          </a:bodyPr>
          <a:lstStyle/>
          <a:p>
            <a:pPr marL="0" lvl="1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이점</a:t>
            </a:r>
            <a:r>
              <a:rPr lang="en-US" sz="36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:</a:t>
            </a:r>
          </a:p>
          <a:p>
            <a:pPr lvl="1" indent="-457200" eaLnBrk="1" fontAlgn="auto" hangingPunct="1">
              <a:lnSpc>
                <a:spcPct val="90000"/>
              </a:lnSpc>
              <a:spcBef>
                <a:spcPts val="1200"/>
              </a:spcBef>
              <a:spcAft>
                <a:spcPts val="800"/>
              </a:spcAft>
              <a:buClr>
                <a:schemeClr val="bg2">
                  <a:lumMod val="10000"/>
                </a:schemeClr>
              </a:buClr>
              <a:buSzPct val="125000"/>
              <a:buFontTx/>
              <a:buBlip>
                <a:blip r:embed="rId4"/>
              </a:buBlip>
              <a:defRPr/>
            </a:pPr>
            <a:r>
              <a:rPr lang="ko-KR" altLang="en-US" sz="2600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charset="0"/>
              </a:rPr>
              <a:t>네트워크 전송 비용 절감 </a:t>
            </a:r>
            <a:endParaRPr lang="en-US" altLang="ko-KR" sz="2600" dirty="0">
              <a:latin typeface="Amazon Ember Light" panose="020B0403020204020204" pitchFamily="34" charset="0"/>
              <a:ea typeface="Malgun Gothic Semilight" panose="020B0502040204020203" pitchFamily="34" charset="-128"/>
              <a:cs typeface="Amazon Ember Light" charset="0"/>
            </a:endParaRPr>
          </a:p>
          <a:p>
            <a:pPr lvl="1" indent="-457200" eaLnBrk="1" fontAlgn="auto" hangingPunct="1">
              <a:lnSpc>
                <a:spcPct val="90000"/>
              </a:lnSpc>
              <a:spcBef>
                <a:spcPts val="1200"/>
              </a:spcBef>
              <a:spcAft>
                <a:spcPts val="800"/>
              </a:spcAft>
              <a:buClr>
                <a:schemeClr val="bg2">
                  <a:lumMod val="10000"/>
                </a:schemeClr>
              </a:buClr>
              <a:buSzPct val="125000"/>
              <a:buFontTx/>
              <a:buBlip>
                <a:blip r:embed="rId4"/>
              </a:buBlip>
              <a:defRPr/>
            </a:pPr>
            <a:r>
              <a:rPr lang="ko-KR" altLang="en-US" sz="2600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charset="0"/>
              </a:rPr>
              <a:t>애플리케이션 성능 향상 </a:t>
            </a:r>
            <a:endParaRPr lang="en-US" altLang="ko-KR" sz="2600" dirty="0">
              <a:latin typeface="Amazon Ember Light" panose="020B0403020204020204" pitchFamily="34" charset="0"/>
              <a:ea typeface="Malgun Gothic Semilight" panose="020B0502040204020203" pitchFamily="34" charset="-128"/>
              <a:cs typeface="Amazon Ember Light" charset="0"/>
            </a:endParaRPr>
          </a:p>
          <a:p>
            <a:pPr lvl="1" indent="-457200" eaLnBrk="1" fontAlgn="auto" hangingPunct="1">
              <a:lnSpc>
                <a:spcPct val="90000"/>
              </a:lnSpc>
              <a:spcBef>
                <a:spcPts val="1200"/>
              </a:spcBef>
              <a:spcAft>
                <a:spcPts val="800"/>
              </a:spcAft>
              <a:buClr>
                <a:schemeClr val="bg2">
                  <a:lumMod val="10000"/>
                </a:schemeClr>
              </a:buClr>
              <a:buSzPct val="125000"/>
              <a:buFontTx/>
              <a:buBlip>
                <a:blip r:embed="rId4"/>
              </a:buBlip>
              <a:defRPr/>
            </a:pPr>
            <a:r>
              <a:rPr lang="ko-KR" altLang="en-US" sz="2600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charset="0"/>
              </a:rPr>
              <a:t>대용량 데이터 세트 전송 </a:t>
            </a:r>
            <a:endParaRPr lang="en-US" altLang="ko-KR" sz="2600" dirty="0">
              <a:latin typeface="Amazon Ember Light" panose="020B0403020204020204" pitchFamily="34" charset="0"/>
              <a:ea typeface="Malgun Gothic Semilight" panose="020B0502040204020203" pitchFamily="34" charset="-128"/>
              <a:cs typeface="Amazon Ember Light" charset="0"/>
            </a:endParaRPr>
          </a:p>
          <a:p>
            <a:pPr lvl="1" indent="-457200" eaLnBrk="1" fontAlgn="auto" hangingPunct="1">
              <a:lnSpc>
                <a:spcPct val="90000"/>
              </a:lnSpc>
              <a:spcBef>
                <a:spcPts val="1200"/>
              </a:spcBef>
              <a:spcAft>
                <a:spcPts val="800"/>
              </a:spcAft>
              <a:buClr>
                <a:schemeClr val="bg2">
                  <a:lumMod val="10000"/>
                </a:schemeClr>
              </a:buClr>
              <a:buSzPct val="125000"/>
              <a:buFontTx/>
              <a:buBlip>
                <a:blip r:embed="rId4"/>
              </a:buBlip>
              <a:defRPr/>
            </a:pPr>
            <a:r>
              <a:rPr lang="ko-KR" altLang="en-US" sz="2600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charset="0"/>
              </a:rPr>
              <a:t>보안 및 규정 준수</a:t>
            </a:r>
            <a:endParaRPr lang="en-US" sz="1400" dirty="0">
              <a:latin typeface="Amazon Ember Light" panose="020B0403020204020204" pitchFamily="34" charset="0"/>
              <a:ea typeface="Malgun Gothic Semilight" panose="020B0502040204020203" pitchFamily="34" charset="-128"/>
              <a:cs typeface="Amazon Ember Light" charset="0"/>
            </a:endParaRPr>
          </a:p>
          <a:p>
            <a:pPr lvl="1" indent="-457200" eaLnBrk="1" fontAlgn="auto" hangingPunct="1">
              <a:lnSpc>
                <a:spcPct val="90000"/>
              </a:lnSpc>
              <a:spcBef>
                <a:spcPts val="1200"/>
              </a:spcBef>
              <a:spcAft>
                <a:spcPts val="800"/>
              </a:spcAft>
              <a:buClr>
                <a:schemeClr val="bg2">
                  <a:lumMod val="10000"/>
                </a:schemeClr>
              </a:buClr>
              <a:buSzPct val="125000"/>
              <a:buFontTx/>
              <a:buBlip>
                <a:blip r:embed="rId4"/>
              </a:buBlip>
              <a:defRPr/>
            </a:pPr>
            <a:r>
              <a:rPr lang="ko-KR" altLang="en-US" sz="2600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charset="0"/>
              </a:rPr>
              <a:t>하이브리드 클라우드 아키텍처 </a:t>
            </a:r>
            <a:endParaRPr lang="en-US" altLang="ko-KR" sz="2600" dirty="0">
              <a:latin typeface="Amazon Ember Light" panose="020B0403020204020204" pitchFamily="34" charset="0"/>
              <a:ea typeface="Malgun Gothic Semilight" panose="020B0502040204020203" pitchFamily="34" charset="-128"/>
              <a:cs typeface="Amazon Ember Light" charset="0"/>
            </a:endParaRPr>
          </a:p>
          <a:p>
            <a:pPr lvl="1" indent="-457200" eaLnBrk="1" fontAlgn="auto" hangingPunct="1">
              <a:lnSpc>
                <a:spcPct val="90000"/>
              </a:lnSpc>
              <a:spcBef>
                <a:spcPts val="1200"/>
              </a:spcBef>
              <a:spcAft>
                <a:spcPts val="800"/>
              </a:spcAft>
              <a:buClr>
                <a:schemeClr val="bg2">
                  <a:lumMod val="10000"/>
                </a:schemeClr>
              </a:buClr>
              <a:buSzPct val="125000"/>
              <a:buFontTx/>
              <a:buBlip>
                <a:blip r:embed="rId4"/>
              </a:buBlip>
              <a:defRPr/>
            </a:pPr>
            <a:r>
              <a:rPr lang="ko-KR" altLang="en-US" sz="2600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charset="0"/>
              </a:rPr>
              <a:t>사설 데이터 센터 확장 </a:t>
            </a:r>
            <a:endParaRPr lang="en-US" altLang="ko-KR" sz="2600" dirty="0">
              <a:latin typeface="Amazon Ember Light" panose="020B0403020204020204" pitchFamily="34" charset="0"/>
              <a:ea typeface="Malgun Gothic Semilight" panose="020B0502040204020203" pitchFamily="34" charset="-128"/>
              <a:cs typeface="Amazon Ember Light" charset="0"/>
            </a:endParaRPr>
          </a:p>
          <a:p>
            <a:pPr lvl="1" indent="-457200" eaLnBrk="1" fontAlgn="auto" hangingPunct="1">
              <a:lnSpc>
                <a:spcPct val="90000"/>
              </a:lnSpc>
              <a:spcBef>
                <a:spcPts val="1200"/>
              </a:spcBef>
              <a:spcAft>
                <a:spcPts val="800"/>
              </a:spcAft>
              <a:buClr>
                <a:schemeClr val="bg2">
                  <a:lumMod val="10000"/>
                </a:schemeClr>
              </a:buClr>
              <a:buSzPct val="125000"/>
              <a:buFontTx/>
              <a:buBlip>
                <a:blip r:embed="rId4"/>
              </a:buBlip>
              <a:defRPr/>
            </a:pPr>
            <a:r>
              <a:rPr lang="ko-KR" altLang="en-US" sz="2600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charset="0"/>
              </a:rPr>
              <a:t>인터넷 기반 </a:t>
            </a:r>
            <a:r>
              <a:rPr lang="en-US" altLang="ko-KR" sz="2600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charset="0"/>
              </a:rPr>
              <a:t>IPSec VPN </a:t>
            </a:r>
            <a:r>
              <a:rPr lang="ko-KR" altLang="en-US" sz="2600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charset="0"/>
              </a:rPr>
              <a:t>연결 대안 </a:t>
            </a:r>
            <a:r>
              <a:rPr lang="en-US" altLang="ko-KR" sz="2600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charset="0"/>
              </a:rPr>
              <a:t>(IPSec VPN</a:t>
            </a:r>
            <a:r>
              <a:rPr lang="ko-KR" altLang="en-US" sz="2600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charset="0"/>
              </a:rPr>
              <a:t>연결은 페일오버에 사용될 수 있다</a:t>
            </a:r>
            <a:r>
              <a:rPr lang="en-US" altLang="ko-KR" sz="2600" dirty="0"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charset="0"/>
              </a:rPr>
              <a:t>.)</a:t>
            </a:r>
            <a:endParaRPr lang="en-US" sz="2600" dirty="0">
              <a:latin typeface="Amazon Ember Light" panose="020B0403020204020204" pitchFamily="34" charset="0"/>
              <a:ea typeface="Malgun Gothic Semilight" panose="020B0502040204020203" pitchFamily="34" charset="-128"/>
              <a:cs typeface="Amazon Ember Light" charset="0"/>
            </a:endParaRPr>
          </a:p>
        </p:txBody>
      </p:sp>
      <p:pic>
        <p:nvPicPr>
          <p:cNvPr id="121861" name="Picture 85" descr="Direct-Connect.png">
            <a:extLst>
              <a:ext uri="{FF2B5EF4-FFF2-40B4-BE49-F238E27FC236}">
                <a16:creationId xmlns:a16="http://schemas.microsoft.com/office/drawing/2014/main" id="{B52ACC8E-1B87-4AF8-A15B-BF7E17E5E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080125"/>
            <a:ext cx="746125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>
            <a:extLst>
              <a:ext uri="{FF2B5EF4-FFF2-40B4-BE49-F238E27FC236}">
                <a16:creationId xmlns:a16="http://schemas.microsoft.com/office/drawing/2014/main" id="{32BAB0B2-D52B-4EDB-B26E-E4D7296C2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66675"/>
            <a:ext cx="11115675" cy="1066800"/>
          </a:xfrm>
        </p:spPr>
        <p:txBody>
          <a:bodyPr/>
          <a:lstStyle/>
          <a:p>
            <a:pPr eaLnBrk="1" hangingPunct="1"/>
            <a:r>
              <a:rPr lang="ko-KR" altLang="en-US" sz="3600" dirty="0" err="1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온프레미스</a:t>
            </a:r>
            <a:r>
              <a:rPr lang="ko-KR" altLang="en-US" sz="36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 네트워크를 </a:t>
            </a:r>
            <a:r>
              <a:rPr lang="en-US" altLang="ko-KR" sz="36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AWS</a:t>
            </a:r>
            <a:r>
              <a:rPr lang="ko-KR" altLang="en-US" sz="36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로 확장</a:t>
            </a:r>
            <a:r>
              <a:rPr lang="en-US" altLang="ko-KR" sz="36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:                                    AWS Direct Connect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FA51E8D-5B69-413C-B2DE-A51A365CE5FC}"/>
              </a:ext>
            </a:extLst>
          </p:cNvPr>
          <p:cNvSpPr/>
          <p:nvPr/>
        </p:nvSpPr>
        <p:spPr>
          <a:xfrm>
            <a:off x="625475" y="1404938"/>
            <a:ext cx="3168650" cy="4891087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0552764-41C9-4A3F-8939-ABEB21880611}"/>
              </a:ext>
            </a:extLst>
          </p:cNvPr>
          <p:cNvSpPr/>
          <p:nvPr/>
        </p:nvSpPr>
        <p:spPr>
          <a:xfrm>
            <a:off x="909638" y="1730375"/>
            <a:ext cx="2630487" cy="439102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24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AWS</a:t>
            </a:r>
          </a:p>
        </p:txBody>
      </p:sp>
      <p:grpSp>
        <p:nvGrpSpPr>
          <p:cNvPr id="123909" name="Group 10">
            <a:extLst>
              <a:ext uri="{FF2B5EF4-FFF2-40B4-BE49-F238E27FC236}">
                <a16:creationId xmlns:a16="http://schemas.microsoft.com/office/drawing/2014/main" id="{A04674D8-9D8D-4FB1-8DD4-75D833C7C01F}"/>
              </a:ext>
            </a:extLst>
          </p:cNvPr>
          <p:cNvGrpSpPr>
            <a:grpSpLocks/>
          </p:cNvGrpSpPr>
          <p:nvPr/>
        </p:nvGrpSpPr>
        <p:grpSpPr bwMode="auto">
          <a:xfrm>
            <a:off x="8531225" y="1387475"/>
            <a:ext cx="3040063" cy="4789488"/>
            <a:chOff x="6411758" y="933143"/>
            <a:chExt cx="2280942" cy="359268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319BB76-3243-4957-823F-9E2E79051A2A}"/>
                </a:ext>
              </a:extLst>
            </p:cNvPr>
            <p:cNvSpPr/>
            <p:nvPr/>
          </p:nvSpPr>
          <p:spPr>
            <a:xfrm>
              <a:off x="6411758" y="933143"/>
              <a:ext cx="2280942" cy="35926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23939" name="TextBox 12">
              <a:extLst>
                <a:ext uri="{FF2B5EF4-FFF2-40B4-BE49-F238E27FC236}">
                  <a16:creationId xmlns:a16="http://schemas.microsoft.com/office/drawing/2014/main" id="{C0E657ED-18DE-47DF-A444-861EBFE66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1758" y="4237650"/>
              <a:ext cx="2280942" cy="239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4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고객 원격 네트워크</a:t>
              </a:r>
            </a:p>
          </p:txBody>
        </p:sp>
        <p:pic>
          <p:nvPicPr>
            <p:cNvPr id="123940" name="Picture 13" descr="Client.png">
              <a:extLst>
                <a:ext uri="{FF2B5EF4-FFF2-40B4-BE49-F238E27FC236}">
                  <a16:creationId xmlns:a16="http://schemas.microsoft.com/office/drawing/2014/main" id="{2FBBA258-E826-4155-82FF-69CDB691B7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8451" y="1169388"/>
              <a:ext cx="731520" cy="731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941" name="Picture 14" descr="Client.png">
              <a:extLst>
                <a:ext uri="{FF2B5EF4-FFF2-40B4-BE49-F238E27FC236}">
                  <a16:creationId xmlns:a16="http://schemas.microsoft.com/office/drawing/2014/main" id="{89349537-6D59-453B-8550-4E1B7343E5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4498" y="1169388"/>
              <a:ext cx="731520" cy="731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942" name="Picture 15" descr="Traditional-Servers.png">
              <a:extLst>
                <a:ext uri="{FF2B5EF4-FFF2-40B4-BE49-F238E27FC236}">
                  <a16:creationId xmlns:a16="http://schemas.microsoft.com/office/drawing/2014/main" id="{12AF645D-C7C9-4FE8-AA28-C3303911A6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7390" y="2519157"/>
              <a:ext cx="731520" cy="731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943" name="Picture 16" descr="Traditional-Servers.png">
              <a:extLst>
                <a:ext uri="{FF2B5EF4-FFF2-40B4-BE49-F238E27FC236}">
                  <a16:creationId xmlns:a16="http://schemas.microsoft.com/office/drawing/2014/main" id="{49CCA348-73D7-48EC-907D-90E2989219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9790" y="2671557"/>
              <a:ext cx="731520" cy="731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944" name="Picture 17" descr="Traditional-Servers.png">
              <a:extLst>
                <a:ext uri="{FF2B5EF4-FFF2-40B4-BE49-F238E27FC236}">
                  <a16:creationId xmlns:a16="http://schemas.microsoft.com/office/drawing/2014/main" id="{ED3FEFF8-70FC-44C2-9AC7-2CBB080A19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2190" y="2823957"/>
              <a:ext cx="731520" cy="731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945" name="Picture 18" descr="Traditional-Servers.png">
              <a:extLst>
                <a:ext uri="{FF2B5EF4-FFF2-40B4-BE49-F238E27FC236}">
                  <a16:creationId xmlns:a16="http://schemas.microsoft.com/office/drawing/2014/main" id="{00E0715B-66DA-4D09-881B-68A414A1B0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4590" y="2976357"/>
              <a:ext cx="731520" cy="731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946" name="TextBox 19">
              <a:extLst>
                <a:ext uri="{FF2B5EF4-FFF2-40B4-BE49-F238E27FC236}">
                  <a16:creationId xmlns:a16="http://schemas.microsoft.com/office/drawing/2014/main" id="{717989AB-707D-4167-8CE9-25055C046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7346" y="1783384"/>
              <a:ext cx="986224" cy="222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3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클라이언트</a:t>
              </a:r>
            </a:p>
          </p:txBody>
        </p:sp>
        <p:sp>
          <p:nvSpPr>
            <p:cNvPr id="123947" name="TextBox 20">
              <a:extLst>
                <a:ext uri="{FF2B5EF4-FFF2-40B4-BE49-F238E27FC236}">
                  <a16:creationId xmlns:a16="http://schemas.microsoft.com/office/drawing/2014/main" id="{04FA2E58-3C33-40EF-946C-D6BAF7F34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6123" y="1771476"/>
              <a:ext cx="986224" cy="223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3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클라이언트</a:t>
              </a:r>
            </a:p>
          </p:txBody>
        </p:sp>
        <p:sp>
          <p:nvSpPr>
            <p:cNvPr id="123948" name="TextBox 21">
              <a:extLst>
                <a:ext uri="{FF2B5EF4-FFF2-40B4-BE49-F238E27FC236}">
                  <a16:creationId xmlns:a16="http://schemas.microsoft.com/office/drawing/2014/main" id="{95F0125E-1F15-4AAC-AFB1-C6B931F05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0810" y="3580321"/>
              <a:ext cx="987416" cy="219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3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원격 서버</a:t>
              </a:r>
            </a:p>
          </p:txBody>
        </p:sp>
      </p:grpSp>
      <p:sp>
        <p:nvSpPr>
          <p:cNvPr id="123910" name="TextBox 22">
            <a:extLst>
              <a:ext uri="{FF2B5EF4-FFF2-40B4-BE49-F238E27FC236}">
                <a16:creationId xmlns:a16="http://schemas.microsoft.com/office/drawing/2014/main" id="{D270787B-9CE8-4E9F-88F3-02F6F8A4E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550" y="4178300"/>
            <a:ext cx="2222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4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VGW</a:t>
            </a:r>
          </a:p>
        </p:txBody>
      </p:sp>
      <p:sp>
        <p:nvSpPr>
          <p:cNvPr id="123911" name="TextBox 23">
            <a:extLst>
              <a:ext uri="{FF2B5EF4-FFF2-40B4-BE49-F238E27FC236}">
                <a16:creationId xmlns:a16="http://schemas.microsoft.com/office/drawing/2014/main" id="{5BF7FAA8-BBC4-45FD-85AD-54BFD7347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302125"/>
            <a:ext cx="15748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4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AWS Direct Connect</a:t>
            </a:r>
          </a:p>
        </p:txBody>
      </p:sp>
      <p:sp>
        <p:nvSpPr>
          <p:cNvPr id="123912" name="TextBox 24">
            <a:extLst>
              <a:ext uri="{FF2B5EF4-FFF2-40B4-BE49-F238E27FC236}">
                <a16:creationId xmlns:a16="http://schemas.microsoft.com/office/drawing/2014/main" id="{D75EE002-55FC-4FFA-8B0E-BDE120B34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4838" y="5329238"/>
            <a:ext cx="32099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AWS Direct Connect </a:t>
            </a:r>
            <a:r>
              <a:rPr lang="ko-KR" altLang="en-US" sz="14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로케이션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6C45B24-2C4F-45F3-A351-CFBEAD9E3595}"/>
              </a:ext>
            </a:extLst>
          </p:cNvPr>
          <p:cNvSpPr/>
          <p:nvPr/>
        </p:nvSpPr>
        <p:spPr>
          <a:xfrm>
            <a:off x="4433888" y="2246313"/>
            <a:ext cx="3178175" cy="3524250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pic>
        <p:nvPicPr>
          <p:cNvPr id="123914" name="Picture 26" descr="Internet.png">
            <a:extLst>
              <a:ext uri="{FF2B5EF4-FFF2-40B4-BE49-F238E27FC236}">
                <a16:creationId xmlns:a16="http://schemas.microsoft.com/office/drawing/2014/main" id="{173FFCD3-16A6-40AE-8D0F-3D03692B8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213" y="2798763"/>
            <a:ext cx="216535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5" name="TextBox 27">
            <a:extLst>
              <a:ext uri="{FF2B5EF4-FFF2-40B4-BE49-F238E27FC236}">
                <a16:creationId xmlns:a16="http://schemas.microsoft.com/office/drawing/2014/main" id="{C41FCF97-B779-4F11-9C03-C4AD9209F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4763" y="3667125"/>
            <a:ext cx="1387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6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고객 </a:t>
            </a:r>
            <a:r>
              <a:rPr lang="en-US" altLang="ko-KR" sz="16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WAN</a:t>
            </a:r>
          </a:p>
        </p:txBody>
      </p:sp>
      <p:sp>
        <p:nvSpPr>
          <p:cNvPr id="123916" name="TextBox 28">
            <a:extLst>
              <a:ext uri="{FF2B5EF4-FFF2-40B4-BE49-F238E27FC236}">
                <a16:creationId xmlns:a16="http://schemas.microsoft.com/office/drawing/2014/main" id="{E966A8B7-984C-458F-B9AD-3F4080981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2275" y="2943225"/>
            <a:ext cx="219551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4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802.1q VLAN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2CEB26-D712-4560-BC30-A58D3DC5A460}"/>
              </a:ext>
            </a:extLst>
          </p:cNvPr>
          <p:cNvSpPr txBox="1"/>
          <p:nvPr/>
        </p:nvSpPr>
        <p:spPr>
          <a:xfrm>
            <a:off x="4216400" y="1431925"/>
            <a:ext cx="3878263" cy="6461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8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프라이빗 라인을 통한 </a:t>
            </a:r>
            <a:br>
              <a:rPr lang="es-AR" altLang="ko-KR" sz="18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</a:br>
            <a:r>
              <a:rPr lang="ko-KR" altLang="en-US" sz="18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전용 네트워크 연결</a:t>
            </a:r>
          </a:p>
        </p:txBody>
      </p:sp>
      <p:grpSp>
        <p:nvGrpSpPr>
          <p:cNvPr id="123918" name="Group 30">
            <a:extLst>
              <a:ext uri="{FF2B5EF4-FFF2-40B4-BE49-F238E27FC236}">
                <a16:creationId xmlns:a16="http://schemas.microsoft.com/office/drawing/2014/main" id="{435B8FAE-A201-45E5-8C00-FFFFF4D31D7A}"/>
              </a:ext>
            </a:extLst>
          </p:cNvPr>
          <p:cNvGrpSpPr>
            <a:grpSpLocks/>
          </p:cNvGrpSpPr>
          <p:nvPr/>
        </p:nvGrpSpPr>
        <p:grpSpPr bwMode="auto">
          <a:xfrm>
            <a:off x="1149350" y="1944688"/>
            <a:ext cx="2109788" cy="1782762"/>
            <a:chOff x="2549525" y="760413"/>
            <a:chExt cx="1689100" cy="1764743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F1D34B6-49F9-48F9-8F89-AA30ED45F92C}"/>
                </a:ext>
              </a:extLst>
            </p:cNvPr>
            <p:cNvSpPr/>
            <p:nvPr/>
          </p:nvSpPr>
          <p:spPr>
            <a:xfrm>
              <a:off x="2549525" y="760413"/>
              <a:ext cx="1689100" cy="173331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23937" name="TextBox 32">
              <a:extLst>
                <a:ext uri="{FF2B5EF4-FFF2-40B4-BE49-F238E27FC236}">
                  <a16:creationId xmlns:a16="http://schemas.microsoft.com/office/drawing/2014/main" id="{2D512364-B5D6-4BEE-BE16-D941113A5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9375" y="2251075"/>
              <a:ext cx="1557338" cy="274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가용 영역 </a:t>
              </a:r>
              <a:r>
                <a:rPr lang="en-US" altLang="ko-KR" sz="1200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1</a:t>
              </a:r>
            </a:p>
          </p:txBody>
        </p:sp>
      </p:grpSp>
      <p:grpSp>
        <p:nvGrpSpPr>
          <p:cNvPr id="123919" name="Group 33">
            <a:extLst>
              <a:ext uri="{FF2B5EF4-FFF2-40B4-BE49-F238E27FC236}">
                <a16:creationId xmlns:a16="http://schemas.microsoft.com/office/drawing/2014/main" id="{0CE15601-58FD-4581-9E8C-095F8584642E}"/>
              </a:ext>
            </a:extLst>
          </p:cNvPr>
          <p:cNvGrpSpPr>
            <a:grpSpLocks/>
          </p:cNvGrpSpPr>
          <p:nvPr/>
        </p:nvGrpSpPr>
        <p:grpSpPr bwMode="auto">
          <a:xfrm>
            <a:off x="1149350" y="4151313"/>
            <a:ext cx="2109788" cy="1773237"/>
            <a:chOff x="2549525" y="760413"/>
            <a:chExt cx="1689100" cy="1766582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9C9E91BC-E863-4458-A5FF-BC531DC8B4F2}"/>
                </a:ext>
              </a:extLst>
            </p:cNvPr>
            <p:cNvSpPr/>
            <p:nvPr/>
          </p:nvSpPr>
          <p:spPr>
            <a:xfrm>
              <a:off x="2549525" y="760413"/>
              <a:ext cx="1689100" cy="173337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23935" name="TextBox 32">
              <a:extLst>
                <a:ext uri="{FF2B5EF4-FFF2-40B4-BE49-F238E27FC236}">
                  <a16:creationId xmlns:a16="http://schemas.microsoft.com/office/drawing/2014/main" id="{99694D76-48A3-4ADF-8E59-E435087B8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9375" y="2251075"/>
              <a:ext cx="1557338" cy="27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가용 영역 </a:t>
              </a:r>
              <a:r>
                <a:rPr lang="en-US" altLang="ko-KR" sz="1200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2</a:t>
              </a:r>
            </a:p>
          </p:txBody>
        </p: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4E84672-90B3-4DB2-8DDD-E32AD489B62B}"/>
              </a:ext>
            </a:extLst>
          </p:cNvPr>
          <p:cNvSpPr/>
          <p:nvPr/>
        </p:nvSpPr>
        <p:spPr>
          <a:xfrm>
            <a:off x="1436688" y="2159000"/>
            <a:ext cx="1527175" cy="11112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pic>
        <p:nvPicPr>
          <p:cNvPr id="123921" name="Picture 37">
            <a:extLst>
              <a:ext uri="{FF2B5EF4-FFF2-40B4-BE49-F238E27FC236}">
                <a16:creationId xmlns:a16="http://schemas.microsoft.com/office/drawing/2014/main" id="{974CBCC3-459E-47E5-87A9-B69E81599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43100"/>
            <a:ext cx="287338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014DB27-F052-4079-8B1D-ABFFA161AD86}"/>
              </a:ext>
            </a:extLst>
          </p:cNvPr>
          <p:cNvSpPr/>
          <p:nvPr/>
        </p:nvSpPr>
        <p:spPr>
          <a:xfrm>
            <a:off x="1436688" y="4437063"/>
            <a:ext cx="1527175" cy="11112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pic>
        <p:nvPicPr>
          <p:cNvPr id="123923" name="Picture 39">
            <a:extLst>
              <a:ext uri="{FF2B5EF4-FFF2-40B4-BE49-F238E27FC236}">
                <a16:creationId xmlns:a16="http://schemas.microsoft.com/office/drawing/2014/main" id="{5A1C2A14-0DA4-4E1C-8380-5BE8DBAC1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221163"/>
            <a:ext cx="2873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24" name="Picture 40" descr="EC2-Instances.png">
            <a:extLst>
              <a:ext uri="{FF2B5EF4-FFF2-40B4-BE49-F238E27FC236}">
                <a16:creationId xmlns:a16="http://schemas.microsoft.com/office/drawing/2014/main" id="{1CC43B7A-6699-44F0-93B6-07BAD8826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3" y="2259013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25" name="Picture 41" descr="EC2-Instances.png">
            <a:extLst>
              <a:ext uri="{FF2B5EF4-FFF2-40B4-BE49-F238E27FC236}">
                <a16:creationId xmlns:a16="http://schemas.microsoft.com/office/drawing/2014/main" id="{58FD87C6-88B7-43B2-AA21-391C12BBE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4521200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26" name="TextBox 42">
            <a:extLst>
              <a:ext uri="{FF2B5EF4-FFF2-40B4-BE49-F238E27FC236}">
                <a16:creationId xmlns:a16="http://schemas.microsoft.com/office/drawing/2014/main" id="{1DAA9B0B-70D3-4ED1-B20B-027430FFC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5" y="2979738"/>
            <a:ext cx="13144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서브넷 </a:t>
            </a:r>
            <a:r>
              <a:rPr lang="en-US" altLang="ko-KR" sz="13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123927" name="TextBox 43">
            <a:extLst>
              <a:ext uri="{FF2B5EF4-FFF2-40B4-BE49-F238E27FC236}">
                <a16:creationId xmlns:a16="http://schemas.microsoft.com/office/drawing/2014/main" id="{EE8D0CBC-5088-432E-9209-894F5A403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5" y="5256213"/>
            <a:ext cx="13144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서브넷 </a:t>
            </a:r>
            <a:r>
              <a:rPr lang="en-US" altLang="ko-KR" sz="130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2</a:t>
            </a:r>
          </a:p>
        </p:txBody>
      </p:sp>
      <p:pic>
        <p:nvPicPr>
          <p:cNvPr id="123928" name="Picture 44" descr="Direct-Connect.png">
            <a:extLst>
              <a:ext uri="{FF2B5EF4-FFF2-40B4-BE49-F238E27FC236}">
                <a16:creationId xmlns:a16="http://schemas.microsoft.com/office/drawing/2014/main" id="{0D8B3F19-741D-48F6-9BB5-0BA8C528D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3" y="3360738"/>
            <a:ext cx="9747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29" name="Picture 45" descr="VPN-Gateway-.png">
            <a:extLst>
              <a:ext uri="{FF2B5EF4-FFF2-40B4-BE49-F238E27FC236}">
                <a16:creationId xmlns:a16="http://schemas.microsoft.com/office/drawing/2014/main" id="{A61AC081-7BE0-469D-8E8A-38212D30C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75" y="3328988"/>
            <a:ext cx="976313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Group 2">
            <a:extLst>
              <a:ext uri="{FF2B5EF4-FFF2-40B4-BE49-F238E27FC236}">
                <a16:creationId xmlns:a16="http://schemas.microsoft.com/office/drawing/2014/main" id="{DD2859C9-A6E5-4681-AD38-51767CF45F9E}"/>
              </a:ext>
            </a:extLst>
          </p:cNvPr>
          <p:cNvGrpSpPr>
            <a:grpSpLocks/>
          </p:cNvGrpSpPr>
          <p:nvPr/>
        </p:nvGrpSpPr>
        <p:grpSpPr bwMode="auto">
          <a:xfrm>
            <a:off x="4518025" y="3567113"/>
            <a:ext cx="3392488" cy="527050"/>
            <a:chOff x="2962667" y="3751244"/>
            <a:chExt cx="2545007" cy="395360"/>
          </a:xfrm>
        </p:grpSpPr>
        <p:sp>
          <p:nvSpPr>
            <p:cNvPr id="48" name="Right Arrow 7">
              <a:extLst>
                <a:ext uri="{FF2B5EF4-FFF2-40B4-BE49-F238E27FC236}">
                  <a16:creationId xmlns:a16="http://schemas.microsoft.com/office/drawing/2014/main" id="{C8355FF9-5C24-43D9-8CA9-307B86701784}"/>
                </a:ext>
              </a:extLst>
            </p:cNvPr>
            <p:cNvSpPr/>
            <p:nvPr/>
          </p:nvSpPr>
          <p:spPr>
            <a:xfrm>
              <a:off x="2962667" y="3751244"/>
              <a:ext cx="2408050" cy="395360"/>
            </a:xfrm>
            <a:prstGeom prst="rightArrow">
              <a:avLst/>
            </a:prstGeom>
            <a:solidFill>
              <a:srgbClr val="CCFFFF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23933" name="TextBox 9">
              <a:extLst>
                <a:ext uri="{FF2B5EF4-FFF2-40B4-BE49-F238E27FC236}">
                  <a16:creationId xmlns:a16="http://schemas.microsoft.com/office/drawing/2014/main" id="{72B57E2D-C441-4F1B-8A0D-F688D020E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2913" y="3826267"/>
              <a:ext cx="2524761" cy="222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3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더 높은 처리량과 더 짧은 지연 시간</a:t>
              </a:r>
            </a:p>
          </p:txBody>
        </p:sp>
      </p:grpSp>
      <p:pic>
        <p:nvPicPr>
          <p:cNvPr id="123931" name="Picture 49">
            <a:extLst>
              <a:ext uri="{FF2B5EF4-FFF2-40B4-BE49-F238E27FC236}">
                <a16:creationId xmlns:a16="http://schemas.microsoft.com/office/drawing/2014/main" id="{C61D7D34-8E30-4A23-9427-14B14B559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460500"/>
            <a:ext cx="58420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>
            <a:extLst>
              <a:ext uri="{FF2B5EF4-FFF2-40B4-BE49-F238E27FC236}">
                <a16:creationId xmlns:a16="http://schemas.microsoft.com/office/drawing/2014/main" id="{3D5F638D-FF33-4C34-A057-5B77CA537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438" y="3032125"/>
            <a:ext cx="11095037" cy="779463"/>
          </a:xfrm>
        </p:spPr>
        <p:txBody>
          <a:bodyPr/>
          <a:lstStyle/>
          <a:p>
            <a:pPr algn="ctr" eaLnBrk="1" hangingPunct="1"/>
            <a:r>
              <a:rPr lang="ko-KR" altLang="en-US" sz="480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이 아키텍처 개선 연습</a:t>
            </a:r>
          </a:p>
        </p:txBody>
      </p: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>
            <a:extLst>
              <a:ext uri="{FF2B5EF4-FFF2-40B4-BE49-F238E27FC236}">
                <a16:creationId xmlns:a16="http://schemas.microsoft.com/office/drawing/2014/main" id="{544EC243-27C2-4C46-AB47-6BDDB11C2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9043988" cy="779463"/>
          </a:xfrm>
        </p:spPr>
        <p:txBody>
          <a:bodyPr/>
          <a:lstStyle/>
          <a:p>
            <a:pPr eaLnBrk="1" hangingPunct="1"/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이 예제를 어떻게 개선할 수 있을까요</a:t>
            </a:r>
            <a:r>
              <a:rPr lang="en-US" altLang="ko-KR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5A970A-2D31-413F-AE2B-323D7D8A59A5}"/>
              </a:ext>
            </a:extLst>
          </p:cNvPr>
          <p:cNvSpPr/>
          <p:nvPr/>
        </p:nvSpPr>
        <p:spPr>
          <a:xfrm>
            <a:off x="4611688" y="1922463"/>
            <a:ext cx="2559050" cy="436721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B74894F-0DC5-4AF9-A83A-F1C123832354}"/>
              </a:ext>
            </a:extLst>
          </p:cNvPr>
          <p:cNvSpPr/>
          <p:nvPr/>
        </p:nvSpPr>
        <p:spPr>
          <a:xfrm>
            <a:off x="5183188" y="4159250"/>
            <a:ext cx="1519237" cy="124301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130053" name="TextBox 37">
            <a:extLst>
              <a:ext uri="{FF2B5EF4-FFF2-40B4-BE49-F238E27FC236}">
                <a16:creationId xmlns:a16="http://schemas.microsoft.com/office/drawing/2014/main" id="{913D000D-3E1B-4C19-9898-798D14472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5154613"/>
            <a:ext cx="15192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프라이빗 서브넷</a:t>
            </a:r>
          </a:p>
        </p:txBody>
      </p:sp>
      <p:sp>
        <p:nvSpPr>
          <p:cNvPr id="130054" name="Rectangle 7">
            <a:extLst>
              <a:ext uri="{FF2B5EF4-FFF2-40B4-BE49-F238E27FC236}">
                <a16:creationId xmlns:a16="http://schemas.microsoft.com/office/drawing/2014/main" id="{9DD08A10-1C29-4D26-9165-2D0F4D5AD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433513"/>
            <a:ext cx="1017588" cy="409575"/>
          </a:xfrm>
          <a:prstGeom prst="rect">
            <a:avLst/>
          </a:prstGeom>
          <a:solidFill>
            <a:srgbClr val="FFFFFF">
              <a:alpha val="7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인터넷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게이트웨이</a:t>
            </a:r>
          </a:p>
        </p:txBody>
      </p:sp>
      <p:grpSp>
        <p:nvGrpSpPr>
          <p:cNvPr id="130055" name="Group 9">
            <a:extLst>
              <a:ext uri="{FF2B5EF4-FFF2-40B4-BE49-F238E27FC236}">
                <a16:creationId xmlns:a16="http://schemas.microsoft.com/office/drawing/2014/main" id="{098428F9-6D63-4249-BB82-EFBAC4B30F90}"/>
              </a:ext>
            </a:extLst>
          </p:cNvPr>
          <p:cNvGrpSpPr>
            <a:grpSpLocks/>
          </p:cNvGrpSpPr>
          <p:nvPr/>
        </p:nvGrpSpPr>
        <p:grpSpPr bwMode="auto">
          <a:xfrm>
            <a:off x="4956175" y="2446338"/>
            <a:ext cx="1905000" cy="3624262"/>
            <a:chOff x="1730879" y="3627142"/>
            <a:chExt cx="5036813" cy="162832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080B07A-159A-413E-A3D8-7BE78C63DE4E}"/>
                </a:ext>
              </a:extLst>
            </p:cNvPr>
            <p:cNvSpPr/>
            <p:nvPr/>
          </p:nvSpPr>
          <p:spPr>
            <a:xfrm>
              <a:off x="1877787" y="3627142"/>
              <a:ext cx="4889905" cy="162832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30070" name="TextBox 11">
              <a:extLst>
                <a:ext uri="{FF2B5EF4-FFF2-40B4-BE49-F238E27FC236}">
                  <a16:creationId xmlns:a16="http://schemas.microsoft.com/office/drawing/2014/main" id="{F4935463-821C-491D-AE1F-4117298BB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0879" y="5087142"/>
              <a:ext cx="5015828" cy="133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300" b="1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가용 영역 </a:t>
              </a:r>
              <a:r>
                <a:rPr lang="en-US" altLang="ko-KR" sz="1300" b="1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1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C7C5878-91E5-464C-91BF-4ABCBC357AF1}"/>
              </a:ext>
            </a:extLst>
          </p:cNvPr>
          <p:cNvSpPr/>
          <p:nvPr/>
        </p:nvSpPr>
        <p:spPr>
          <a:xfrm>
            <a:off x="5183188" y="2682875"/>
            <a:ext cx="1519237" cy="124142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130057" name="TextBox 37">
            <a:extLst>
              <a:ext uri="{FF2B5EF4-FFF2-40B4-BE49-F238E27FC236}">
                <a16:creationId xmlns:a16="http://schemas.microsoft.com/office/drawing/2014/main" id="{DEA6C3EC-DE61-4276-B95E-AB298CA91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2884" y="3667125"/>
            <a:ext cx="15192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200" b="1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퍼블릭 서브넷</a:t>
            </a:r>
          </a:p>
        </p:txBody>
      </p:sp>
      <p:pic>
        <p:nvPicPr>
          <p:cNvPr id="130058" name="Picture 14">
            <a:extLst>
              <a:ext uri="{FF2B5EF4-FFF2-40B4-BE49-F238E27FC236}">
                <a16:creationId xmlns:a16="http://schemas.microsoft.com/office/drawing/2014/main" id="{74F1B169-5482-4539-B7DD-134E079B4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2500313"/>
            <a:ext cx="2317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9" name="Picture 15">
            <a:extLst>
              <a:ext uri="{FF2B5EF4-FFF2-40B4-BE49-F238E27FC236}">
                <a16:creationId xmlns:a16="http://schemas.microsoft.com/office/drawing/2014/main" id="{74F6631A-0ADE-4E79-9E12-58EAB1D56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978275"/>
            <a:ext cx="2333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60" name="Picture 17">
            <a:extLst>
              <a:ext uri="{FF2B5EF4-FFF2-40B4-BE49-F238E27FC236}">
                <a16:creationId xmlns:a16="http://schemas.microsoft.com/office/drawing/2014/main" id="{E45B500F-7447-4030-9B6E-475C0361F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1533525"/>
            <a:ext cx="7778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61" name="Picture 20" descr="EC2-Instances.png">
            <a:extLst>
              <a:ext uri="{FF2B5EF4-FFF2-40B4-BE49-F238E27FC236}">
                <a16:creationId xmlns:a16="http://schemas.microsoft.com/office/drawing/2014/main" id="{36F2AAF6-0246-4A9C-ADA1-8F11DF7C1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2725738"/>
            <a:ext cx="94932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62" name="Picture 22" descr="EC2-Instances.png">
            <a:extLst>
              <a:ext uri="{FF2B5EF4-FFF2-40B4-BE49-F238E27FC236}">
                <a16:creationId xmlns:a16="http://schemas.microsoft.com/office/drawing/2014/main" id="{D80EBB07-DE71-4B8B-9828-C62D5AAED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4203700"/>
            <a:ext cx="950913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995BC5-23BF-414E-B109-13B1AA27875A}"/>
              </a:ext>
            </a:extLst>
          </p:cNvPr>
          <p:cNvCxnSpPr>
            <a:stCxn id="130062" idx="0"/>
            <a:endCxn id="130061" idx="2"/>
          </p:cNvCxnSpPr>
          <p:nvPr/>
        </p:nvCxnSpPr>
        <p:spPr>
          <a:xfrm flipV="1">
            <a:off x="5988050" y="3538538"/>
            <a:ext cx="1588" cy="665162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AF1508-5E43-4810-9773-48C9E11773EB}"/>
              </a:ext>
            </a:extLst>
          </p:cNvPr>
          <p:cNvCxnSpPr>
            <a:stCxn id="130061" idx="0"/>
          </p:cNvCxnSpPr>
          <p:nvPr/>
        </p:nvCxnSpPr>
        <p:spPr>
          <a:xfrm flipV="1">
            <a:off x="5989638" y="2178050"/>
            <a:ext cx="7937" cy="547688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065" name="TextBox 37">
            <a:extLst>
              <a:ext uri="{FF2B5EF4-FFF2-40B4-BE49-F238E27FC236}">
                <a16:creationId xmlns:a16="http://schemas.microsoft.com/office/drawing/2014/main" id="{389E9F09-1A76-40F5-B35B-2058117BF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150" y="3235325"/>
            <a:ext cx="992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NAT </a:t>
            </a:r>
            <a:r>
              <a:rPr lang="ko-KR" altLang="en-US" sz="12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및 배스천</a:t>
            </a:r>
          </a:p>
        </p:txBody>
      </p:sp>
      <p:pic>
        <p:nvPicPr>
          <p:cNvPr id="130066" name="Picture 45">
            <a:extLst>
              <a:ext uri="{FF2B5EF4-FFF2-40B4-BE49-F238E27FC236}">
                <a16:creationId xmlns:a16="http://schemas.microsoft.com/office/drawing/2014/main" id="{10F7F935-4C93-42A8-B433-76FFD9E5E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63" y="1579563"/>
            <a:ext cx="5794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67" name="Picture 23">
            <a:extLst>
              <a:ext uri="{FF2B5EF4-FFF2-40B4-BE49-F238E27FC236}">
                <a16:creationId xmlns:a16="http://schemas.microsoft.com/office/drawing/2014/main" id="{6AE90582-4234-49A0-844B-C3B9FB68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50" y="1811338"/>
            <a:ext cx="7143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FFFB74-0785-4A9E-A056-6D5FF8C9F776}"/>
              </a:ext>
            </a:extLst>
          </p:cNvPr>
          <p:cNvCxnSpPr/>
          <p:nvPr/>
        </p:nvCxnSpPr>
        <p:spPr>
          <a:xfrm>
            <a:off x="6315075" y="1736725"/>
            <a:ext cx="1712913" cy="3175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>
            <a:extLst>
              <a:ext uri="{FF2B5EF4-FFF2-40B4-BE49-F238E27FC236}">
                <a16:creationId xmlns:a16="http://schemas.microsoft.com/office/drawing/2014/main" id="{B1F9575B-0999-4B6E-9871-C5F762C38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en-US" altLang="ko-KR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NAT </a:t>
            </a:r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게이트웨이로 다중 </a:t>
            </a:r>
            <a:r>
              <a:rPr lang="en-US" altLang="ko-KR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AZ </a:t>
            </a:r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배포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4EB769D-8A81-4BA2-8981-828605B7A681}"/>
              </a:ext>
            </a:extLst>
          </p:cNvPr>
          <p:cNvSpPr/>
          <p:nvPr/>
        </p:nvSpPr>
        <p:spPr>
          <a:xfrm>
            <a:off x="3621088" y="1890713"/>
            <a:ext cx="4702175" cy="436562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A401A02-0696-489C-AA07-CA68D11F8B56}"/>
              </a:ext>
            </a:extLst>
          </p:cNvPr>
          <p:cNvSpPr/>
          <p:nvPr/>
        </p:nvSpPr>
        <p:spPr>
          <a:xfrm>
            <a:off x="4130675" y="4127500"/>
            <a:ext cx="1635125" cy="124142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132101" name="TextBox 37">
            <a:extLst>
              <a:ext uri="{FF2B5EF4-FFF2-40B4-BE49-F238E27FC236}">
                <a16:creationId xmlns:a16="http://schemas.microsoft.com/office/drawing/2014/main" id="{0139DA92-52EC-415B-A93F-4D7D10DD4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563" y="5165725"/>
            <a:ext cx="15335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프라이빗 서브넷</a:t>
            </a:r>
          </a:p>
        </p:txBody>
      </p:sp>
      <p:sp>
        <p:nvSpPr>
          <p:cNvPr id="132102" name="Rectangle 45">
            <a:extLst>
              <a:ext uri="{FF2B5EF4-FFF2-40B4-BE49-F238E27FC236}">
                <a16:creationId xmlns:a16="http://schemas.microsoft.com/office/drawing/2014/main" id="{416D9745-BC9D-4679-8FE3-388324DB5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446213"/>
            <a:ext cx="1017588" cy="409575"/>
          </a:xfrm>
          <a:prstGeom prst="rect">
            <a:avLst/>
          </a:prstGeom>
          <a:solidFill>
            <a:srgbClr val="FFFFFF">
              <a:alpha val="7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인터넷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게이트웨이</a:t>
            </a:r>
          </a:p>
        </p:txBody>
      </p:sp>
      <p:grpSp>
        <p:nvGrpSpPr>
          <p:cNvPr id="132103" name="Group 46">
            <a:extLst>
              <a:ext uri="{FF2B5EF4-FFF2-40B4-BE49-F238E27FC236}">
                <a16:creationId xmlns:a16="http://schemas.microsoft.com/office/drawing/2014/main" id="{F8238897-6311-4E73-AB69-A3CCF992D095}"/>
              </a:ext>
            </a:extLst>
          </p:cNvPr>
          <p:cNvGrpSpPr>
            <a:grpSpLocks/>
          </p:cNvGrpSpPr>
          <p:nvPr/>
        </p:nvGrpSpPr>
        <p:grpSpPr bwMode="auto">
          <a:xfrm>
            <a:off x="3963988" y="2414588"/>
            <a:ext cx="1905000" cy="3624262"/>
            <a:chOff x="1730879" y="3627142"/>
            <a:chExt cx="5036813" cy="1628324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184975E-0C26-47A3-A9D5-5A22EB719666}"/>
                </a:ext>
              </a:extLst>
            </p:cNvPr>
            <p:cNvSpPr/>
            <p:nvPr/>
          </p:nvSpPr>
          <p:spPr>
            <a:xfrm>
              <a:off x="1877785" y="3627142"/>
              <a:ext cx="4889907" cy="162832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32138" name="TextBox 48">
              <a:extLst>
                <a:ext uri="{FF2B5EF4-FFF2-40B4-BE49-F238E27FC236}">
                  <a16:creationId xmlns:a16="http://schemas.microsoft.com/office/drawing/2014/main" id="{E7FD16C7-1916-4D95-AE80-49E38890F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0879" y="5087142"/>
              <a:ext cx="5015825" cy="133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300" b="1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가용 영역 </a:t>
              </a:r>
              <a:r>
                <a:rPr lang="en-US" altLang="ko-KR" sz="1300" b="1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1</a:t>
              </a:r>
            </a:p>
          </p:txBody>
        </p:sp>
      </p:grp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271F5F4-32AD-47A2-AAB8-A80080130187}"/>
              </a:ext>
            </a:extLst>
          </p:cNvPr>
          <p:cNvSpPr/>
          <p:nvPr/>
        </p:nvSpPr>
        <p:spPr>
          <a:xfrm>
            <a:off x="4140200" y="2649538"/>
            <a:ext cx="1601788" cy="124301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132105" name="TextBox 37">
            <a:extLst>
              <a:ext uri="{FF2B5EF4-FFF2-40B4-BE49-F238E27FC236}">
                <a16:creationId xmlns:a16="http://schemas.microsoft.com/office/drawing/2014/main" id="{276B2082-3BC0-4744-A545-028301B92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0038" y="2687638"/>
            <a:ext cx="14351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퍼블릭 서브넷 </a:t>
            </a:r>
          </a:p>
        </p:txBody>
      </p:sp>
      <p:pic>
        <p:nvPicPr>
          <p:cNvPr id="132106" name="Picture 51">
            <a:extLst>
              <a:ext uri="{FF2B5EF4-FFF2-40B4-BE49-F238E27FC236}">
                <a16:creationId xmlns:a16="http://schemas.microsoft.com/office/drawing/2014/main" id="{9E915C05-1C10-49FE-B0BC-B14450AFF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466975"/>
            <a:ext cx="231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7" name="Picture 52">
            <a:extLst>
              <a:ext uri="{FF2B5EF4-FFF2-40B4-BE49-F238E27FC236}">
                <a16:creationId xmlns:a16="http://schemas.microsoft.com/office/drawing/2014/main" id="{CA2EBC5D-865F-47E7-B0DA-A42258447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3946525"/>
            <a:ext cx="2333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8" name="Picture 53">
            <a:extLst>
              <a:ext uri="{FF2B5EF4-FFF2-40B4-BE49-F238E27FC236}">
                <a16:creationId xmlns:a16="http://schemas.microsoft.com/office/drawing/2014/main" id="{7ECC991F-4388-4726-8611-CBAAC5222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1385888"/>
            <a:ext cx="7778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9" name="Picture 55" descr="EC2-Instances.png">
            <a:extLst>
              <a:ext uri="{FF2B5EF4-FFF2-40B4-BE49-F238E27FC236}">
                <a16:creationId xmlns:a16="http://schemas.microsoft.com/office/drawing/2014/main" id="{DD34895E-78A9-43A6-BCCF-16775008D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4457700"/>
            <a:ext cx="94932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0" name="Picture 56" descr="EC2-Instances.png">
            <a:extLst>
              <a:ext uri="{FF2B5EF4-FFF2-40B4-BE49-F238E27FC236}">
                <a16:creationId xmlns:a16="http://schemas.microsoft.com/office/drawing/2014/main" id="{CBEF7BC1-549F-4C84-A65C-DF80FCCB8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88" y="4465638"/>
            <a:ext cx="949325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2111" name="Group 57">
            <a:extLst>
              <a:ext uri="{FF2B5EF4-FFF2-40B4-BE49-F238E27FC236}">
                <a16:creationId xmlns:a16="http://schemas.microsoft.com/office/drawing/2014/main" id="{04ED4F23-0B9D-4FAA-92C2-B147AF50AFED}"/>
              </a:ext>
            </a:extLst>
          </p:cNvPr>
          <p:cNvGrpSpPr>
            <a:grpSpLocks/>
          </p:cNvGrpSpPr>
          <p:nvPr/>
        </p:nvGrpSpPr>
        <p:grpSpPr bwMode="auto">
          <a:xfrm>
            <a:off x="6094413" y="2422525"/>
            <a:ext cx="1905000" cy="3624263"/>
            <a:chOff x="1730879" y="3627142"/>
            <a:chExt cx="5036813" cy="1628324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87A9B994-CD1D-4CFF-AA8C-47F41C15A19C}"/>
                </a:ext>
              </a:extLst>
            </p:cNvPr>
            <p:cNvSpPr/>
            <p:nvPr/>
          </p:nvSpPr>
          <p:spPr>
            <a:xfrm>
              <a:off x="1877785" y="3627142"/>
              <a:ext cx="4889907" cy="162832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sp>
          <p:nvSpPr>
            <p:cNvPr id="132136" name="TextBox 59">
              <a:extLst>
                <a:ext uri="{FF2B5EF4-FFF2-40B4-BE49-F238E27FC236}">
                  <a16:creationId xmlns:a16="http://schemas.microsoft.com/office/drawing/2014/main" id="{CD8111C0-5401-4478-9765-428685C19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0879" y="5087142"/>
              <a:ext cx="5015825" cy="1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300" b="1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가용 영역 </a:t>
              </a:r>
              <a:r>
                <a:rPr lang="en-US" altLang="ko-KR" sz="1300" b="1">
                  <a:solidFill>
                    <a:srgbClr val="F7981F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2</a:t>
              </a:r>
            </a:p>
          </p:txBody>
        </p:sp>
      </p:grpSp>
      <p:pic>
        <p:nvPicPr>
          <p:cNvPr id="132112" name="Picture 60">
            <a:extLst>
              <a:ext uri="{FF2B5EF4-FFF2-40B4-BE49-F238E27FC236}">
                <a16:creationId xmlns:a16="http://schemas.microsoft.com/office/drawing/2014/main" id="{AA95050C-3F3F-4DE8-BFE7-757A9520E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5" y="1549400"/>
            <a:ext cx="5794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3" name="Picture 61">
            <a:extLst>
              <a:ext uri="{FF2B5EF4-FFF2-40B4-BE49-F238E27FC236}">
                <a16:creationId xmlns:a16="http://schemas.microsoft.com/office/drawing/2014/main" id="{5545EAB0-C6C0-4E48-B90B-15F5934F2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38" y="2995613"/>
            <a:ext cx="6096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4" name="Picture 62" descr="EC2-Instances.png">
            <a:extLst>
              <a:ext uri="{FF2B5EF4-FFF2-40B4-BE49-F238E27FC236}">
                <a16:creationId xmlns:a16="http://schemas.microsoft.com/office/drawing/2014/main" id="{9C144F95-8BC8-4CC9-9D14-B3130C56A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2940050"/>
            <a:ext cx="949325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5" name="Picture 63" descr="EC2-Instances.png">
            <a:extLst>
              <a:ext uri="{FF2B5EF4-FFF2-40B4-BE49-F238E27FC236}">
                <a16:creationId xmlns:a16="http://schemas.microsoft.com/office/drawing/2014/main" id="{370F9119-0C81-467C-B06C-D4E9ADE44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8" y="2943225"/>
            <a:ext cx="950912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16" name="Rectangle 64">
            <a:extLst>
              <a:ext uri="{FF2B5EF4-FFF2-40B4-BE49-F238E27FC236}">
                <a16:creationId xmlns:a16="http://schemas.microsoft.com/office/drawing/2014/main" id="{CA144AFB-8C87-41B5-9666-BD8644B24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44850"/>
            <a:ext cx="1189038" cy="206375"/>
          </a:xfrm>
          <a:prstGeom prst="rect">
            <a:avLst/>
          </a:prstGeom>
          <a:solidFill>
            <a:srgbClr val="FFFFFF">
              <a:alpha val="7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배스천 호스트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9F1FEE1A-D50F-4BE5-9D1C-62BB2167A9A9}"/>
              </a:ext>
            </a:extLst>
          </p:cNvPr>
          <p:cNvCxnSpPr>
            <a:stCxn id="132112" idx="2"/>
            <a:endCxn id="132114" idx="0"/>
          </p:cNvCxnSpPr>
          <p:nvPr/>
        </p:nvCxnSpPr>
        <p:spPr>
          <a:xfrm rot="5400000">
            <a:off x="5311775" y="2230438"/>
            <a:ext cx="784225" cy="635000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697FBF7-9DBF-484A-8B9F-F0B91CD6C459}"/>
              </a:ext>
            </a:extLst>
          </p:cNvPr>
          <p:cNvCxnSpPr>
            <a:stCxn id="132114" idx="2"/>
            <a:endCxn id="132109" idx="0"/>
          </p:cNvCxnSpPr>
          <p:nvPr/>
        </p:nvCxnSpPr>
        <p:spPr>
          <a:xfrm>
            <a:off x="5386388" y="3754438"/>
            <a:ext cx="0" cy="7032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0C28C5-5C94-4AAC-9B9C-081F290B027A}"/>
              </a:ext>
            </a:extLst>
          </p:cNvPr>
          <p:cNvCxnSpPr>
            <a:stCxn id="132115" idx="2"/>
          </p:cNvCxnSpPr>
          <p:nvPr/>
        </p:nvCxnSpPr>
        <p:spPr>
          <a:xfrm>
            <a:off x="6624638" y="3757613"/>
            <a:ext cx="177800" cy="749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8EF45E3-AD86-4A34-B27F-43B604451823}"/>
              </a:ext>
            </a:extLst>
          </p:cNvPr>
          <p:cNvCxnSpPr>
            <a:stCxn id="132109" idx="1"/>
            <a:endCxn id="132113" idx="2"/>
          </p:cNvCxnSpPr>
          <p:nvPr/>
        </p:nvCxnSpPr>
        <p:spPr>
          <a:xfrm rot="10800000">
            <a:off x="4656138" y="3624263"/>
            <a:ext cx="255587" cy="123983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98CFFF4-3D36-4165-B176-916B63D5D814}"/>
              </a:ext>
            </a:extLst>
          </p:cNvPr>
          <p:cNvCxnSpPr/>
          <p:nvPr/>
        </p:nvCxnSpPr>
        <p:spPr>
          <a:xfrm flipH="1" flipV="1">
            <a:off x="4873625" y="3586163"/>
            <a:ext cx="1690688" cy="99218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D14BF8A-6958-46E5-B1BB-F45989AF408B}"/>
              </a:ext>
            </a:extLst>
          </p:cNvPr>
          <p:cNvCxnSpPr/>
          <p:nvPr/>
        </p:nvCxnSpPr>
        <p:spPr>
          <a:xfrm flipV="1">
            <a:off x="4902200" y="2052638"/>
            <a:ext cx="858838" cy="103505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2123" name="Rectangle 74">
            <a:extLst>
              <a:ext uri="{FF2B5EF4-FFF2-40B4-BE49-F238E27FC236}">
                <a16:creationId xmlns:a16="http://schemas.microsoft.com/office/drawing/2014/main" id="{AF9E98DD-A704-4904-A5DB-E087D8E08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8" y="3065463"/>
            <a:ext cx="903287" cy="400050"/>
          </a:xfrm>
          <a:prstGeom prst="rect">
            <a:avLst/>
          </a:prstGeom>
          <a:solidFill>
            <a:srgbClr val="FFFFFF">
              <a:alpha val="7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3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NAT </a:t>
            </a:r>
            <a:r>
              <a:rPr lang="ko-KR" altLang="en-US" sz="13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게이트웨이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C1C6B9A-60C7-4451-B35F-11A5F615CD2F}"/>
              </a:ext>
            </a:extLst>
          </p:cNvPr>
          <p:cNvSpPr/>
          <p:nvPr/>
        </p:nvSpPr>
        <p:spPr>
          <a:xfrm>
            <a:off x="6261100" y="2670175"/>
            <a:ext cx="1601788" cy="124142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132125" name="TextBox 76">
            <a:extLst>
              <a:ext uri="{FF2B5EF4-FFF2-40B4-BE49-F238E27FC236}">
                <a16:creationId xmlns:a16="http://schemas.microsoft.com/office/drawing/2014/main" id="{D0500CD1-869D-43BA-96EA-6EAD9E4FA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2692400"/>
            <a:ext cx="14351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퍼블릭 서브넷 </a:t>
            </a:r>
          </a:p>
        </p:txBody>
      </p:sp>
      <p:pic>
        <p:nvPicPr>
          <p:cNvPr id="132126" name="Picture 77">
            <a:extLst>
              <a:ext uri="{FF2B5EF4-FFF2-40B4-BE49-F238E27FC236}">
                <a16:creationId xmlns:a16="http://schemas.microsoft.com/office/drawing/2014/main" id="{EE46448D-D330-4CCD-9677-5FC800C21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50" y="2487613"/>
            <a:ext cx="2333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51C3EFE-81C0-444E-90A0-8180ADAD6EDB}"/>
              </a:ext>
            </a:extLst>
          </p:cNvPr>
          <p:cNvSpPr/>
          <p:nvPr/>
        </p:nvSpPr>
        <p:spPr>
          <a:xfrm>
            <a:off x="6276975" y="4137025"/>
            <a:ext cx="1636713" cy="124142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mazon Ember" panose="020B0603020204020204" pitchFamily="34" charset="0"/>
            </a:endParaRPr>
          </a:p>
        </p:txBody>
      </p:sp>
      <p:sp>
        <p:nvSpPr>
          <p:cNvPr id="132128" name="TextBox 37">
            <a:extLst>
              <a:ext uri="{FF2B5EF4-FFF2-40B4-BE49-F238E27FC236}">
                <a16:creationId xmlns:a16="http://schemas.microsoft.com/office/drawing/2014/main" id="{AC6EC359-1F80-4599-9A1E-BF0926B79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863" y="5175250"/>
            <a:ext cx="15351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프라이빗 서브넷</a:t>
            </a:r>
          </a:p>
        </p:txBody>
      </p:sp>
      <p:pic>
        <p:nvPicPr>
          <p:cNvPr id="132129" name="Picture 80">
            <a:extLst>
              <a:ext uri="{FF2B5EF4-FFF2-40B4-BE49-F238E27FC236}">
                <a16:creationId xmlns:a16="http://schemas.microsoft.com/office/drawing/2014/main" id="{5A8CAD21-A152-4BE8-8E6B-5F9CAB60A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13" y="3956050"/>
            <a:ext cx="2333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3F3F7CB5-60AF-48B4-889A-55E23D21B3AF}"/>
              </a:ext>
            </a:extLst>
          </p:cNvPr>
          <p:cNvCxnSpPr>
            <a:stCxn id="132112" idx="2"/>
            <a:endCxn id="132115" idx="0"/>
          </p:cNvCxnSpPr>
          <p:nvPr/>
        </p:nvCxnSpPr>
        <p:spPr>
          <a:xfrm rot="16200000" flipH="1">
            <a:off x="5929313" y="2247900"/>
            <a:ext cx="787400" cy="603250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32131" name="Picture 40">
            <a:extLst>
              <a:ext uri="{FF2B5EF4-FFF2-40B4-BE49-F238E27FC236}">
                <a16:creationId xmlns:a16="http://schemas.microsoft.com/office/drawing/2014/main" id="{317F1B82-04E8-4375-BE90-654B959EE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63" y="1600200"/>
            <a:ext cx="690562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32" name="Rectangle 44">
            <a:extLst>
              <a:ext uri="{FF2B5EF4-FFF2-40B4-BE49-F238E27FC236}">
                <a16:creationId xmlns:a16="http://schemas.microsoft.com/office/drawing/2014/main" id="{606F9B2F-5AA6-47F8-ABC5-8FE6DB883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13" y="3098800"/>
            <a:ext cx="1052512" cy="400050"/>
          </a:xfrm>
          <a:prstGeom prst="rect">
            <a:avLst/>
          </a:prstGeom>
          <a:solidFill>
            <a:srgbClr val="FFFFFF">
              <a:alpha val="7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3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NAT </a:t>
            </a:r>
            <a:r>
              <a:rPr lang="ko-KR" altLang="en-US" sz="1300" b="1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게이트웨이</a:t>
            </a:r>
          </a:p>
        </p:txBody>
      </p:sp>
      <p:pic>
        <p:nvPicPr>
          <p:cNvPr id="132133" name="Picture 69">
            <a:extLst>
              <a:ext uri="{FF2B5EF4-FFF2-40B4-BE49-F238E27FC236}">
                <a16:creationId xmlns:a16="http://schemas.microsoft.com/office/drawing/2014/main" id="{1EED7003-623B-4730-AAA5-BE74A3F03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2986088"/>
            <a:ext cx="60801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5DA7388-E283-4188-B71E-4E54436E252B}"/>
              </a:ext>
            </a:extLst>
          </p:cNvPr>
          <p:cNvCxnSpPr/>
          <p:nvPr/>
        </p:nvCxnSpPr>
        <p:spPr>
          <a:xfrm>
            <a:off x="6315075" y="1736725"/>
            <a:ext cx="2170113" cy="3175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1">
            <a:extLst>
              <a:ext uri="{FF2B5EF4-FFF2-40B4-BE49-F238E27FC236}">
                <a16:creationId xmlns:a16="http://schemas.microsoft.com/office/drawing/2014/main" id="{D77F190B-B9D5-4C8B-A441-CAE3C873E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438" y="3032125"/>
            <a:ext cx="11095037" cy="779463"/>
          </a:xfrm>
        </p:spPr>
        <p:txBody>
          <a:bodyPr/>
          <a:lstStyle/>
          <a:p>
            <a:pPr algn="ctr" eaLnBrk="1" hangingPunct="1"/>
            <a:r>
              <a:rPr lang="ko-KR" altLang="en-US" sz="480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기본 </a:t>
            </a:r>
            <a:r>
              <a:rPr lang="en-US" altLang="ko-KR" sz="480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</a:t>
            </a:r>
            <a:r>
              <a:rPr lang="ko-KR" altLang="en-US" sz="480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와 기본 서브넷이란 무엇이고</a:t>
            </a:r>
            <a:r>
              <a:rPr lang="en-US" altLang="ko-KR" sz="480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, </a:t>
            </a:r>
            <a:r>
              <a:rPr lang="ko-KR" altLang="en-US" sz="480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왜 사용해야 합니까</a:t>
            </a:r>
            <a:r>
              <a:rPr lang="en-US" altLang="ko-KR" sz="480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?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33676F87-76F3-483F-93B7-FCF9396FE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ko-KR" altLang="en-US" dirty="0" err="1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리전을</a:t>
            </a:r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 어떻게 선택합니까</a:t>
            </a:r>
            <a:r>
              <a:rPr lang="en-US" altLang="ko-KR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?</a:t>
            </a:r>
          </a:p>
        </p:txBody>
      </p:sp>
      <p:sp>
        <p:nvSpPr>
          <p:cNvPr id="23555" name="TextBox 3">
            <a:extLst>
              <a:ext uri="{FF2B5EF4-FFF2-40B4-BE49-F238E27FC236}">
                <a16:creationId xmlns:a16="http://schemas.microsoft.com/office/drawing/2014/main" id="{8DD75168-F520-459B-8E94-5055FA6B3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2524125"/>
            <a:ext cx="11301412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ts val="2400"/>
              </a:spcBef>
              <a:buFontTx/>
              <a:buBlip>
                <a:blip r:embed="rId4"/>
              </a:buBlip>
            </a:pP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서비스 비용은 리전별로 다릅니다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lvl="1" eaLnBrk="1" hangingPunct="1">
              <a:spcBef>
                <a:spcPts val="2400"/>
              </a:spcBef>
              <a:buFontTx/>
              <a:buBlip>
                <a:blip r:embed="rId4"/>
              </a:buBlip>
            </a:pP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Amazon S3 </a:t>
            </a: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같은 일부 서비스에는 데이터 전송 시 비용이 발생합니다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lvl="1" eaLnBrk="1" hangingPunct="1">
              <a:spcBef>
                <a:spcPts val="2400"/>
              </a:spcBef>
              <a:buFontTx/>
              <a:buBlip>
                <a:blip r:embed="rId4"/>
              </a:buBlip>
            </a:pPr>
            <a:r>
              <a:rPr lang="ko-KR" altLang="en-US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다른 리전의 전체 환경을 복제하는 비용 효율성을 고려하십시오</a:t>
            </a:r>
            <a:r>
              <a:rPr lang="en-US" altLang="ko-KR" sz="2800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39EEA6FF-D8BA-4CAE-A770-6DCB77EF9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1611313"/>
            <a:ext cx="32019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700">
                <a:solidFill>
                  <a:srgbClr val="4472C4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4. </a:t>
            </a:r>
            <a:r>
              <a:rPr lang="ko-KR" altLang="en-US" sz="3700">
                <a:solidFill>
                  <a:srgbClr val="4472C4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비용 효율성</a:t>
            </a: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>
            <a:extLst>
              <a:ext uri="{FF2B5EF4-FFF2-40B4-BE49-F238E27FC236}">
                <a16:creationId xmlns:a16="http://schemas.microsoft.com/office/drawing/2014/main" id="{55569E9B-D7F9-4351-A5E0-A5DE3CC23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기본 </a:t>
            </a:r>
            <a:r>
              <a:rPr lang="en-US" altLang="ko-KR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</a:t>
            </a:r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란 무엇입니까</a:t>
            </a:r>
            <a:r>
              <a:rPr lang="en-US" altLang="ko-KR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?	</a:t>
            </a:r>
          </a:p>
        </p:txBody>
      </p:sp>
      <p:sp>
        <p:nvSpPr>
          <p:cNvPr id="136195" name="Content Placeholder 2">
            <a:extLst>
              <a:ext uri="{FF2B5EF4-FFF2-40B4-BE49-F238E27FC236}">
                <a16:creationId xmlns:a16="http://schemas.microsoft.com/office/drawing/2014/main" id="{E55A66C8-2B4A-4477-AA9A-EF260DF9A1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" y="1439863"/>
            <a:ext cx="11320463" cy="4913312"/>
          </a:xfrm>
        </p:spPr>
        <p:txBody>
          <a:bodyPr/>
          <a:lstStyle/>
          <a:p>
            <a:pPr marL="358775" lvl="1" indent="-358775" eaLnBrk="1" hangingPunct="1"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ko-KR" altLang="en-US" sz="28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기본 </a:t>
            </a:r>
            <a:r>
              <a:rPr lang="en-US" altLang="ko-KR" sz="28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</a:t>
            </a:r>
            <a:r>
              <a:rPr lang="ko-KR" altLang="en-US" sz="28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에 대한 세부 정보</a:t>
            </a:r>
            <a:r>
              <a:rPr lang="en-US" altLang="ko-KR" sz="28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:</a:t>
            </a:r>
          </a:p>
          <a:p>
            <a:pPr marL="358775" lvl="1" indent="-358775" eaLnBrk="1" hangingPunct="1">
              <a:spcBef>
                <a:spcPts val="1200"/>
              </a:spcBef>
              <a:spcAft>
                <a:spcPts val="800"/>
              </a:spcAft>
              <a:buClr>
                <a:srgbClr val="181717"/>
              </a:buClr>
            </a:pP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계정의 </a:t>
            </a:r>
            <a:r>
              <a:rPr lang="ko-KR" altLang="en-US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각 리전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에는 기본 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가 있습니다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358775" lvl="1" indent="-358775" eaLnBrk="1" hangingPunct="1">
              <a:spcBef>
                <a:spcPts val="1200"/>
              </a:spcBef>
              <a:spcAft>
                <a:spcPts val="800"/>
              </a:spcAft>
              <a:buClr>
                <a:srgbClr val="181717"/>
              </a:buClr>
            </a:pP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기본 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CIDR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은 </a:t>
            </a:r>
            <a:r>
              <a:rPr lang="en-US" altLang="ko-KR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172.31.0.0/16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입니다</a:t>
            </a:r>
            <a:r>
              <a:rPr lang="en-US" altLang="ko-KR" b="1">
                <a:solidFill>
                  <a:srgbClr val="0070C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358775" lvl="1" indent="-358775" eaLnBrk="1" hangingPunct="1">
              <a:spcBef>
                <a:spcPts val="1200"/>
              </a:spcBef>
              <a:spcAft>
                <a:spcPts val="800"/>
              </a:spcAft>
              <a:buClr>
                <a:srgbClr val="181717"/>
              </a:buClr>
            </a:pP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 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기반 리소스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(Amazon EC2, Amazon RDS, Elastic Load Balancing 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등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)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를 생성하면서 </a:t>
            </a:r>
            <a:r>
              <a:rPr lang="ko-KR" altLang="en-US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사용자 정의 </a:t>
            </a:r>
            <a:r>
              <a:rPr lang="en-US" altLang="ko-KR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VPC</a:t>
            </a:r>
            <a:r>
              <a:rPr lang="ko-KR" altLang="en-US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를 지정하지 않으면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리소스는 해당 리전 내 기본 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에 배치됩니다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358775" lvl="1" indent="-358775" eaLnBrk="1" hangingPunct="1">
              <a:spcBef>
                <a:spcPts val="1200"/>
              </a:spcBef>
              <a:spcAft>
                <a:spcPts val="800"/>
              </a:spcAft>
              <a:buClr>
                <a:srgbClr val="181717"/>
              </a:buClr>
            </a:pP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기본</a:t>
            </a:r>
            <a:r>
              <a:rPr lang="ko-KR" altLang="en-US">
                <a:solidFill>
                  <a:srgbClr val="FF9933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 </a:t>
            </a:r>
            <a:r>
              <a:rPr lang="ko-KR" altLang="en-US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서브넷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, </a:t>
            </a:r>
            <a:r>
              <a:rPr lang="en-US" altLang="ko-KR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IGW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기본 서브넷을 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IGW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에 연결하는 기본 </a:t>
            </a:r>
            <a:r>
              <a:rPr lang="ko-KR" altLang="en-US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라우팅 테이블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기본 </a:t>
            </a:r>
            <a:r>
              <a:rPr lang="ko-KR" altLang="en-US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보안 그룹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 및 기본</a:t>
            </a:r>
            <a:r>
              <a:rPr lang="ko-KR" altLang="en-US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 </a:t>
            </a:r>
            <a:r>
              <a:rPr lang="en-US" altLang="ko-KR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NACL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을 포함합니다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358775" lvl="1" indent="-358775" eaLnBrk="1" hangingPunct="1">
              <a:spcBef>
                <a:spcPts val="1200"/>
              </a:spcBef>
              <a:spcAft>
                <a:spcPts val="800"/>
              </a:spcAft>
              <a:buClr>
                <a:srgbClr val="181717"/>
              </a:buClr>
            </a:pP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다른 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와 같은 형태로 </a:t>
            </a:r>
            <a:r>
              <a:rPr lang="ko-KR" altLang="en-US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구성 가능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예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: 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서브넷 추가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)</a:t>
            </a:r>
          </a:p>
        </p:txBody>
      </p: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>
            <a:extLst>
              <a:ext uri="{FF2B5EF4-FFF2-40B4-BE49-F238E27FC236}">
                <a16:creationId xmlns:a16="http://schemas.microsoft.com/office/drawing/2014/main" id="{DEFA3C9D-9AB7-4CB5-ABF4-5CA399CB7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기본 </a:t>
            </a:r>
            <a:r>
              <a:rPr lang="ko-KR" altLang="en-US" dirty="0" err="1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서브넷이란</a:t>
            </a:r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 무엇입니까</a:t>
            </a:r>
            <a:r>
              <a:rPr lang="en-US" altLang="ko-KR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?	</a:t>
            </a:r>
          </a:p>
        </p:txBody>
      </p:sp>
      <p:sp>
        <p:nvSpPr>
          <p:cNvPr id="138243" name="Content Placeholder 2">
            <a:extLst>
              <a:ext uri="{FF2B5EF4-FFF2-40B4-BE49-F238E27FC236}">
                <a16:creationId xmlns:a16="http://schemas.microsoft.com/office/drawing/2014/main" id="{892E27F2-1026-4D63-A668-A84F00CF9B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" y="1439863"/>
            <a:ext cx="11341100" cy="4913312"/>
          </a:xfrm>
        </p:spPr>
        <p:txBody>
          <a:bodyPr/>
          <a:lstStyle/>
          <a:p>
            <a:pPr marL="358775" lvl="1" indent="-358775" eaLnBrk="1" hangingPunct="1">
              <a:spcBef>
                <a:spcPts val="24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ko-KR" altLang="en-US" sz="28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기본 </a:t>
            </a:r>
            <a:r>
              <a:rPr lang="en-US" altLang="ko-KR" sz="28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 </a:t>
            </a:r>
            <a:r>
              <a:rPr lang="ko-KR" altLang="en-US" sz="28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내 기본 서브넷</a:t>
            </a:r>
            <a:r>
              <a:rPr lang="en-US" altLang="ko-KR" sz="28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:</a:t>
            </a:r>
          </a:p>
          <a:p>
            <a:pPr marL="358775" lvl="1" indent="-358775" eaLnBrk="1" hangingPunct="1">
              <a:spcBef>
                <a:spcPts val="2400"/>
              </a:spcBef>
              <a:spcAft>
                <a:spcPts val="800"/>
              </a:spcAft>
              <a:buClr>
                <a:srgbClr val="181717"/>
              </a:buClr>
            </a:pP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각 기본 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의 </a:t>
            </a:r>
            <a:r>
              <a:rPr lang="ko-KR" altLang="en-US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각 가용 영역 내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에 생성됩니다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358775" lvl="1" indent="-358775" eaLnBrk="1" hangingPunct="1">
              <a:spcBef>
                <a:spcPts val="2400"/>
              </a:spcBef>
              <a:spcAft>
                <a:spcPts val="800"/>
              </a:spcAft>
              <a:buClr>
                <a:srgbClr val="181717"/>
              </a:buClr>
            </a:pP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CIDR 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블록 </a:t>
            </a:r>
            <a:r>
              <a:rPr lang="en-US" altLang="ko-KR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/20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(IP 4,096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개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)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이 할당된 </a:t>
            </a:r>
            <a:r>
              <a:rPr lang="ko-KR" altLang="en-US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퍼블릭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 서브넷입니다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 </a:t>
            </a:r>
          </a:p>
          <a:p>
            <a:pPr marL="358775" lvl="1" indent="-358775" eaLnBrk="1" hangingPunct="1">
              <a:spcBef>
                <a:spcPts val="2400"/>
              </a:spcBef>
              <a:spcAft>
                <a:spcPts val="800"/>
              </a:spcAft>
              <a:buClr>
                <a:srgbClr val="181717"/>
              </a:buClr>
            </a:pP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IGW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로 향하는 경로를 제거하면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기본 서브넷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및 모든 퍼블릭 서브넷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)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을 </a:t>
            </a:r>
            <a:r>
              <a:rPr lang="ko-KR" altLang="en-US" b="1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프라이빗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 서브넷으로 변환할 수 있습니다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358775" lvl="1" indent="-358775" eaLnBrk="1" hangingPunct="1">
              <a:spcBef>
                <a:spcPts val="2400"/>
              </a:spcBef>
              <a:spcAft>
                <a:spcPts val="800"/>
              </a:spcAft>
              <a:buClr>
                <a:srgbClr val="181717"/>
              </a:buClr>
            </a:pP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새 가용 영역이 리전에 추가되면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해당 리전의 기본 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가 새 가용 영역에 배치된 서브넷을 가져옵니다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(VPC</a:t>
            </a:r>
            <a:r>
              <a:rPr lang="ko-KR" altLang="en-US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를 변경하지 않는 한</a:t>
            </a:r>
            <a:r>
              <a:rPr lang="en-US" altLang="ko-KR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). </a:t>
            </a:r>
          </a:p>
          <a:p>
            <a:pPr marL="358775" lvl="1" indent="-358775" eaLnBrk="1" hangingPunct="1">
              <a:spcBef>
                <a:spcPts val="2400"/>
              </a:spcBef>
            </a:pPr>
            <a:endParaRPr lang="en-US" altLang="ko-KR">
              <a:solidFill>
                <a:srgbClr val="000000"/>
              </a:solidFill>
              <a:latin typeface="Amazon Ember Light" panose="020B0403020204020204" pitchFamily="34" charset="0"/>
              <a:ea typeface="Malgun Gothic Semilight" panose="020B0502040204020203" pitchFamily="34" charset="-128"/>
              <a:cs typeface="Amazon Ember Light" panose="020B0403020204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>
            <a:extLst>
              <a:ext uri="{FF2B5EF4-FFF2-40B4-BE49-F238E27FC236}">
                <a16:creationId xmlns:a16="http://schemas.microsoft.com/office/drawing/2014/main" id="{0CAA5211-7F96-4E67-A7F9-A7FCDF2C8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52388"/>
            <a:ext cx="9426575" cy="1201737"/>
          </a:xfrm>
        </p:spPr>
        <p:txBody>
          <a:bodyPr/>
          <a:lstStyle/>
          <a:p>
            <a:pPr eaLnBrk="1" hangingPunct="1"/>
            <a:r>
              <a:rPr lang="ko-KR" altLang="en-US" sz="40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기본 </a:t>
            </a:r>
            <a:r>
              <a:rPr lang="en-US" altLang="ko-KR" sz="40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</a:t>
            </a:r>
            <a:r>
              <a:rPr lang="ko-KR" altLang="en-US" sz="40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와 서브넷은 언제 사용해야 합니까</a:t>
            </a:r>
            <a:r>
              <a:rPr lang="en-US" altLang="ko-KR" sz="40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F15C-F322-4A22-8A2C-4E0EC1314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439863"/>
            <a:ext cx="11360150" cy="4913312"/>
          </a:xfrm>
        </p:spPr>
        <p:txBody>
          <a:bodyPr>
            <a:normAutofit/>
          </a:bodyPr>
          <a:lstStyle/>
          <a:p>
            <a:pPr marL="0" lvl="1" indent="0" eaLnBrk="1" hangingPunct="1"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None/>
              <a:defRPr/>
            </a:pPr>
            <a:r>
              <a:rPr lang="ko-KR" altLang="en-US" sz="28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 Medium" panose="020B0603020204030204" pitchFamily="34" charset="0"/>
              </a:rPr>
              <a:t>권장 사항</a:t>
            </a:r>
            <a:r>
              <a:rPr lang="en-US" altLang="ko-KR" sz="28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 Medium" panose="020B0603020204030204" pitchFamily="34" charset="0"/>
              </a:rPr>
              <a:t>: </a:t>
            </a:r>
            <a:r>
              <a:rPr lang="ko-KR" altLang="en-US" sz="2800" b="1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 Medium" panose="020B0603020204030204" pitchFamily="34" charset="0"/>
              </a:rPr>
              <a:t>기본 </a:t>
            </a:r>
            <a:r>
              <a:rPr lang="en-US" altLang="ko-KR" sz="2800" b="1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 Medium" panose="020B0603020204030204" pitchFamily="34" charset="0"/>
              </a:rPr>
              <a:t>VPC</a:t>
            </a:r>
            <a:r>
              <a:rPr lang="ko-KR" altLang="en-US" sz="2800" b="1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 Medium" panose="020B0603020204030204" pitchFamily="34" charset="0"/>
              </a:rPr>
              <a:t>와 서브넷은 </a:t>
            </a:r>
            <a:r>
              <a:rPr lang="en-US" altLang="ko-KR" sz="2800" b="1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 Medium" panose="020B0603020204030204" pitchFamily="34" charset="0"/>
              </a:rPr>
              <a:t>AWS </a:t>
            </a:r>
            <a:r>
              <a:rPr lang="ko-KR" altLang="en-US" sz="2800" b="1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 Medium" panose="020B0603020204030204" pitchFamily="34" charset="0"/>
              </a:rPr>
              <a:t>계정을 실험할 때만 사용하십시오</a:t>
            </a:r>
            <a:r>
              <a:rPr lang="en-US" altLang="ko-KR" sz="2800" b="1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 Medium" panose="020B0603020204030204" pitchFamily="34" charset="0"/>
              </a:rPr>
              <a:t>.</a:t>
            </a:r>
          </a:p>
          <a:p>
            <a:pPr marL="358775" lvl="1" indent="-358775" eaLnBrk="1" hangingPunct="1">
              <a:spcBef>
                <a:spcPts val="1813"/>
              </a:spcBef>
              <a:spcAft>
                <a:spcPts val="800"/>
              </a:spcAft>
              <a:buClr>
                <a:srgbClr val="181717"/>
              </a:buClr>
              <a:defRPr/>
            </a:pP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기본 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</a:t>
            </a: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는 빠른 시작 솔루션입니다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914400" lvl="2" indent="-457200" eaLnBrk="1" hangingPunct="1">
              <a:spcBef>
                <a:spcPts val="1813"/>
              </a:spcBef>
              <a:spcAft>
                <a:spcPts val="800"/>
              </a:spcAft>
              <a:buClr>
                <a:srgbClr val="181717"/>
              </a:buClr>
              <a:defRPr/>
            </a:pP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기본 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</a:t>
            </a: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는 새로운 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</a:t>
            </a: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를 설정할 필요 없이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, VPC </a:t>
            </a: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기반 리소스가 인스턴스를 시작하는 것을 테스트하는 간편한 방법을 제공합니다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358775" lvl="1" indent="-358775" eaLnBrk="1" hangingPunct="1">
              <a:spcBef>
                <a:spcPts val="1813"/>
              </a:spcBef>
              <a:spcAft>
                <a:spcPts val="800"/>
              </a:spcAft>
              <a:buClr>
                <a:srgbClr val="181717"/>
              </a:buClr>
              <a:defRPr/>
            </a:pP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실제 환경에서는 자체 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 </a:t>
            </a: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및 서브넷을 생성하십시오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914400" lvl="2" indent="-457200" eaLnBrk="1" hangingPunct="1">
              <a:spcBef>
                <a:spcPts val="1813"/>
              </a:spcBef>
              <a:spcAft>
                <a:spcPts val="800"/>
              </a:spcAft>
              <a:buClr>
                <a:srgbClr val="181717"/>
              </a:buClr>
              <a:defRPr/>
            </a:pP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</a:t>
            </a: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와 서브넷의 구성을 더 잘 제어하고 파악할 수 있습니다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914400" lvl="2" indent="-457200" eaLnBrk="1" hangingPunct="1">
              <a:spcBef>
                <a:spcPts val="1813"/>
              </a:spcBef>
              <a:spcAft>
                <a:spcPts val="800"/>
              </a:spcAft>
              <a:buClr>
                <a:srgbClr val="181717"/>
              </a:buClr>
              <a:defRPr/>
            </a:pP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손쉽게 삭제하고 새로운 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 </a:t>
            </a:r>
            <a:r>
              <a:rPr lang="ko-KR" altLang="en-US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및 서브넷을 생성할 수 있습니다</a:t>
            </a:r>
            <a:r>
              <a:rPr lang="en-US" altLang="ko-KR" dirty="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914400" lvl="2" indent="-457200" eaLnBrk="1" hangingPunct="1">
              <a:defRPr/>
            </a:pPr>
            <a:endParaRPr lang="en-US" altLang="ko-KR" dirty="0">
              <a:solidFill>
                <a:srgbClr val="000000"/>
              </a:solidFill>
              <a:latin typeface="Amazon Ember Light" panose="020B0403020204020204" pitchFamily="34" charset="0"/>
              <a:ea typeface="Malgun Gothic Semilight" panose="020B0502040204020203" pitchFamily="34" charset="-128"/>
              <a:cs typeface="Amazon Ember Light" panose="020B0403020204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itle 1">
            <a:extLst>
              <a:ext uri="{FF2B5EF4-FFF2-40B4-BE49-F238E27FC236}">
                <a16:creationId xmlns:a16="http://schemas.microsoft.com/office/drawing/2014/main" id="{E08B17D1-597A-44D6-B19F-519B9366A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438" y="3032125"/>
            <a:ext cx="11095037" cy="779463"/>
          </a:xfrm>
        </p:spPr>
        <p:txBody>
          <a:bodyPr/>
          <a:lstStyle/>
          <a:p>
            <a:pPr algn="ctr" eaLnBrk="1" hangingPunct="1"/>
            <a:r>
              <a:rPr lang="en-US" altLang="ko-KR" sz="48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 </a:t>
            </a:r>
            <a:r>
              <a:rPr lang="ko-KR" altLang="en-US" sz="48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모범 사례</a:t>
            </a:r>
          </a:p>
        </p:txBody>
      </p:sp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itle 1">
            <a:extLst>
              <a:ext uri="{FF2B5EF4-FFF2-40B4-BE49-F238E27FC236}">
                <a16:creationId xmlns:a16="http://schemas.microsoft.com/office/drawing/2014/main" id="{4F4B9C8C-DDE2-4E92-8CFE-C938A947F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en-US" altLang="ko-KR" sz="42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 </a:t>
            </a:r>
            <a:r>
              <a:rPr lang="ko-KR" altLang="en-US" sz="42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고려 사항 및 모범 사례</a:t>
            </a:r>
          </a:p>
        </p:txBody>
      </p:sp>
      <p:sp>
        <p:nvSpPr>
          <p:cNvPr id="144387" name="Content Placeholder 2">
            <a:extLst>
              <a:ext uri="{FF2B5EF4-FFF2-40B4-BE49-F238E27FC236}">
                <a16:creationId xmlns:a16="http://schemas.microsoft.com/office/drawing/2014/main" id="{1E289CBB-2449-4072-A2C5-E9866DD54E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" y="1439863"/>
            <a:ext cx="11734800" cy="4913312"/>
          </a:xfrm>
        </p:spPr>
        <p:txBody>
          <a:bodyPr/>
          <a:lstStyle/>
          <a:p>
            <a:pPr marL="457200" lvl="1" indent="-457200" eaLnBrk="1" hangingPunct="1">
              <a:spcBef>
                <a:spcPts val="2400"/>
              </a:spcBef>
            </a:pPr>
            <a:r>
              <a:rPr lang="en-US" altLang="ko-KR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CIDR </a:t>
            </a:r>
            <a:r>
              <a:rPr lang="ko-KR" altLang="en-US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블록을 신중하게 선택합니다</a:t>
            </a:r>
            <a:r>
              <a:rPr lang="en-US" altLang="ko-KR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 </a:t>
            </a:r>
            <a:r>
              <a:rPr lang="ko-KR" altLang="en-US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미리 계획합니다</a:t>
            </a:r>
            <a:r>
              <a:rPr lang="en-US" altLang="ko-KR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457200" lvl="1" indent="-457200" eaLnBrk="1" hangingPunct="1">
              <a:spcBef>
                <a:spcPts val="2400"/>
              </a:spcBef>
            </a:pPr>
            <a:r>
              <a:rPr lang="ko-KR" altLang="en-US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여러 개의 작은 서브넷 대신에 대규모 서브넷을 사용합니다</a:t>
            </a:r>
            <a:r>
              <a:rPr lang="en-US" altLang="ko-KR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457200" lvl="1" indent="-457200" eaLnBrk="1" hangingPunct="1">
              <a:spcBef>
                <a:spcPts val="2400"/>
              </a:spcBef>
            </a:pPr>
            <a:r>
              <a:rPr lang="ko-KR" altLang="en-US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서브넷을 단순하게 유지하고 인터넷 접근성</a:t>
            </a:r>
            <a:r>
              <a:rPr lang="en-US" altLang="ko-KR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(</a:t>
            </a:r>
            <a:r>
              <a:rPr lang="ko-KR" altLang="en-US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퍼블릭</a:t>
            </a:r>
            <a:r>
              <a:rPr lang="en-US" altLang="ko-KR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/</a:t>
            </a:r>
            <a:r>
              <a:rPr lang="ko-KR" altLang="en-US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프라이빗</a:t>
            </a:r>
            <a:r>
              <a:rPr lang="en-US" altLang="ko-KR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)</a:t>
            </a:r>
            <a:r>
              <a:rPr lang="ko-KR" altLang="en-US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에 따라 나눕니다</a:t>
            </a:r>
            <a:r>
              <a:rPr lang="en-US" altLang="ko-KR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 </a:t>
            </a:r>
          </a:p>
          <a:p>
            <a:pPr marL="457200" lvl="1" indent="-457200" eaLnBrk="1" hangingPunct="1">
              <a:spcBef>
                <a:spcPts val="2400"/>
              </a:spcBef>
            </a:pPr>
            <a:r>
              <a:rPr lang="ko-KR" altLang="en-US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고가용성을 위해 </a:t>
            </a:r>
            <a:r>
              <a:rPr lang="en-US" altLang="ko-KR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</a:t>
            </a:r>
            <a:r>
              <a:rPr lang="ko-KR" altLang="en-US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에서 다중 </a:t>
            </a:r>
            <a:r>
              <a:rPr lang="en-US" altLang="ko-KR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AZ </a:t>
            </a:r>
            <a:r>
              <a:rPr lang="ko-KR" altLang="en-US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배포를 사용합니다</a:t>
            </a:r>
            <a:r>
              <a:rPr lang="en-US" altLang="ko-KR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457200" lvl="1" indent="-457200" eaLnBrk="1" hangingPunct="1">
              <a:spcBef>
                <a:spcPts val="2400"/>
              </a:spcBef>
            </a:pPr>
            <a:r>
              <a:rPr lang="ko-KR" altLang="en-US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보안 그룹을 사용하여 리소스 간의 트래픽을 제어합니다</a:t>
            </a:r>
            <a:r>
              <a:rPr lang="en-US" altLang="ko-KR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457200" lvl="1" indent="-457200" eaLnBrk="1" hangingPunct="1">
              <a:spcBef>
                <a:spcPts val="2400"/>
              </a:spcBef>
            </a:pPr>
            <a:r>
              <a:rPr lang="en-US" altLang="ko-KR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 </a:t>
            </a:r>
            <a:r>
              <a:rPr lang="ko-KR" altLang="en-US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흐름 로그를 사용하여 </a:t>
            </a:r>
            <a:r>
              <a:rPr lang="en-US" altLang="ko-KR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VPC</a:t>
            </a:r>
            <a:r>
              <a:rPr lang="ko-KR" altLang="en-US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의 트래픽을 추적 및 모니터링합니다</a:t>
            </a:r>
            <a:r>
              <a:rPr lang="en-US" altLang="ko-KR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.</a:t>
            </a:r>
          </a:p>
          <a:p>
            <a:pPr marL="457200" lvl="1" indent="-457200" eaLnBrk="1" hangingPunct="1">
              <a:spcBef>
                <a:spcPts val="2400"/>
              </a:spcBef>
            </a:pPr>
            <a:r>
              <a:rPr lang="en-US" altLang="ko-KR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API </a:t>
            </a:r>
            <a:r>
              <a:rPr lang="ko-KR" altLang="en-US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호출 또는 </a:t>
            </a:r>
            <a:r>
              <a:rPr lang="en-US" altLang="ko-KR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AWS Management Console</a:t>
            </a:r>
            <a:r>
              <a:rPr lang="ko-KR" altLang="en-US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을 통해 </a:t>
            </a:r>
            <a:r>
              <a:rPr lang="en-US" altLang="ko-KR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VPN </a:t>
            </a:r>
            <a:r>
              <a:rPr lang="ko-KR" altLang="en-US" sz="2700">
                <a:solidFill>
                  <a:srgbClr val="000000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링크의 상태 검사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699896B3-6E5B-4AC9-9A09-8302F0735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6125" y="3044825"/>
            <a:ext cx="10312400" cy="779463"/>
          </a:xfrm>
        </p:spPr>
        <p:txBody>
          <a:bodyPr/>
          <a:lstStyle/>
          <a:p>
            <a:pPr eaLnBrk="1" hangingPunct="1"/>
            <a:r>
              <a:rPr lang="ko-KR" altLang="en-US" sz="54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가용 영역은 몇 개나 </a:t>
            </a:r>
            <a:br>
              <a:rPr lang="es-AR" altLang="ko-KR" sz="54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</a:br>
            <a:r>
              <a:rPr lang="ko-KR" altLang="en-US" sz="54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사용해야 합니까</a:t>
            </a:r>
            <a:r>
              <a:rPr lang="en-US" altLang="ko-KR" sz="54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?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5C38239-5610-438F-9D38-8D01A8E10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ko-KR" altLang="en-US" sz="38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가용 영역은 몇 개나 사용해야 합니까</a:t>
            </a:r>
            <a:r>
              <a:rPr lang="en-US" altLang="ko-KR" sz="3800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2C12B-9843-4054-9ACC-A6CA787D96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" y="1439863"/>
            <a:ext cx="11341100" cy="4913312"/>
          </a:xfrm>
        </p:spPr>
        <p:txBody>
          <a:bodyPr/>
          <a:lstStyle/>
          <a:p>
            <a:pPr marL="0" indent="0" eaLnBrk="1" hangingPunct="1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FF9933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권장 사항</a:t>
            </a:r>
            <a:r>
              <a:rPr lang="en-US" altLang="ko-KR" b="1" dirty="0">
                <a:solidFill>
                  <a:srgbClr val="FF9933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리전당 </a:t>
            </a:r>
            <a:r>
              <a:rPr lang="en-US" altLang="ko-KR" b="1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2</a:t>
            </a:r>
            <a:r>
              <a:rPr lang="ko-KR" altLang="en-US" b="1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개의 가용 영역을 시작하십시오</a:t>
            </a:r>
            <a:r>
              <a:rPr lang="en-US" altLang="ko-KR" b="1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.</a:t>
            </a:r>
          </a:p>
          <a:p>
            <a:pPr marL="457200" lvl="1" indent="-457200" algn="just" eaLnBrk="1" hangingPunct="1">
              <a:spcBef>
                <a:spcPts val="2400"/>
              </a:spcBef>
              <a:buClr>
                <a:srgbClr val="181717"/>
              </a:buClr>
            </a:pPr>
            <a:r>
              <a:rPr lang="ko-KR" altLang="en-US" sz="28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모범</a:t>
            </a:r>
            <a:r>
              <a:rPr lang="ko-KR" altLang="en-US" sz="2800" dirty="0">
                <a:solidFill>
                  <a:srgbClr val="FF9933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 </a:t>
            </a:r>
            <a:r>
              <a:rPr lang="ko-KR" altLang="en-US" sz="28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사례</a:t>
            </a:r>
            <a:r>
              <a:rPr lang="en-US" altLang="ko-KR" sz="2800" b="1" dirty="0">
                <a:solidFill>
                  <a:srgbClr val="0070C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:</a:t>
            </a:r>
            <a:r>
              <a:rPr lang="en-US" altLang="ko-KR" sz="2800" dirty="0">
                <a:solidFill>
                  <a:srgbClr val="FF9933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" panose="020B0603020204020204" pitchFamily="34" charset="0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 Light" panose="020B0403020204020204" pitchFamily="34" charset="0"/>
              </a:rPr>
              <a:t>한 가용 영역의 리소스에 접근할 수 없더라도 애플리케이션에 장애가 발생해서는 안 됩니다</a:t>
            </a:r>
            <a:r>
              <a:rPr lang="en-US" altLang="ko-KR" sz="28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 Light" panose="020B0403020204020204" pitchFamily="34" charset="0"/>
              </a:rPr>
              <a:t>.</a:t>
            </a:r>
          </a:p>
          <a:p>
            <a:pPr marL="457200" lvl="1" indent="-457200" algn="just" eaLnBrk="1" hangingPunct="1">
              <a:spcBef>
                <a:spcPts val="2400"/>
              </a:spcBef>
            </a:pPr>
            <a:r>
              <a:rPr lang="ko-KR" altLang="en-US" sz="28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 Light" panose="020B0403020204020204" pitchFamily="34" charset="0"/>
              </a:rPr>
              <a:t>애플리케이션 대부분은 </a:t>
            </a:r>
            <a:r>
              <a:rPr lang="en-US" altLang="ko-KR" sz="28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 Light" panose="020B0403020204020204" pitchFamily="34" charset="0"/>
              </a:rPr>
              <a:t>2</a:t>
            </a:r>
            <a:r>
              <a:rPr lang="ko-KR" altLang="en-US" sz="28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 Light" panose="020B0403020204020204" pitchFamily="34" charset="0"/>
              </a:rPr>
              <a:t>개의 가용 영역을 지원할 수 있습니다</a:t>
            </a:r>
            <a:r>
              <a:rPr lang="en-US" altLang="ko-KR" sz="28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 Light" panose="020B0403020204020204" pitchFamily="34" charset="0"/>
              </a:rPr>
              <a:t>. </a:t>
            </a:r>
          </a:p>
          <a:p>
            <a:pPr marL="457200" lvl="1" indent="-457200" algn="just" eaLnBrk="1" hangingPunct="1">
              <a:spcBef>
                <a:spcPts val="2400"/>
              </a:spcBef>
            </a:pPr>
            <a:r>
              <a:rPr lang="en-US" altLang="ko-KR" sz="28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 Light" panose="020B0403020204020204" pitchFamily="34" charset="0"/>
              </a:rPr>
              <a:t>HA</a:t>
            </a:r>
            <a:r>
              <a:rPr lang="ko-KR" altLang="en-US" sz="28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 Light" panose="020B0403020204020204" pitchFamily="34" charset="0"/>
              </a:rPr>
              <a:t>를 위해 </a:t>
            </a:r>
            <a:r>
              <a:rPr lang="en-US" altLang="ko-KR" sz="28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 Light" panose="020B0403020204020204" pitchFamily="34" charset="0"/>
              </a:rPr>
              <a:t>3</a:t>
            </a:r>
            <a:r>
              <a:rPr lang="ko-KR" altLang="en-US" sz="28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 Light" panose="020B0403020204020204" pitchFamily="34" charset="0"/>
              </a:rPr>
              <a:t>개 이상의 가용 영역을 사용하면 일반적으로 비용 효율성이 떨어집니다</a:t>
            </a:r>
            <a:r>
              <a:rPr lang="en-US" altLang="ko-KR" sz="2800" dirty="0">
                <a:solidFill>
                  <a:srgbClr val="000000"/>
                </a:solidFill>
                <a:latin typeface="Amazon Ember" panose="020B0603020204020204" pitchFamily="34" charset="0"/>
                <a:ea typeface="Malgun Gothic" panose="020B0503020000020004" pitchFamily="34" charset="-127"/>
                <a:cs typeface="Amazon Ember Light" panose="020B0403020204020204" pitchFamily="34" charset="0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FC042C3-AF85-417D-9D88-F3D8E74F39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263525"/>
            <a:ext cx="11115675" cy="779463"/>
          </a:xfrm>
        </p:spPr>
        <p:txBody>
          <a:bodyPr/>
          <a:lstStyle/>
          <a:p>
            <a:pPr eaLnBrk="1" hangingPunct="1"/>
            <a:r>
              <a:rPr lang="en-US" altLang="ko-KR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Amazon Ember Light" panose="020B0403020204020204" pitchFamily="34" charset="0"/>
                <a:ea typeface="Malgun Gothic Semilight" panose="020B0502040204020203" pitchFamily="34" charset="-128"/>
                <a:cs typeface="Amazon Ember Light" panose="020B0403020204020204" pitchFamily="34" charset="0"/>
              </a:rPr>
              <a:t>개의 가용 영역 사용</a:t>
            </a:r>
          </a:p>
        </p:txBody>
      </p:sp>
      <p:grpSp>
        <p:nvGrpSpPr>
          <p:cNvPr id="29699" name="Group 4">
            <a:extLst>
              <a:ext uri="{FF2B5EF4-FFF2-40B4-BE49-F238E27FC236}">
                <a16:creationId xmlns:a16="http://schemas.microsoft.com/office/drawing/2014/main" id="{5DB47094-A15F-4197-960D-5F189E7A795D}"/>
              </a:ext>
            </a:extLst>
          </p:cNvPr>
          <p:cNvGrpSpPr>
            <a:grpSpLocks/>
          </p:cNvGrpSpPr>
          <p:nvPr/>
        </p:nvGrpSpPr>
        <p:grpSpPr bwMode="auto">
          <a:xfrm>
            <a:off x="3378200" y="1374775"/>
            <a:ext cx="5435600" cy="4697413"/>
            <a:chOff x="3258798" y="1374384"/>
            <a:chExt cx="5435125" cy="469842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A32DD89-311F-41AD-8572-0DBF5F797A12}"/>
                </a:ext>
              </a:extLst>
            </p:cNvPr>
            <p:cNvSpPr/>
            <p:nvPr/>
          </p:nvSpPr>
          <p:spPr>
            <a:xfrm>
              <a:off x="3258798" y="1890433"/>
              <a:ext cx="5435125" cy="4182376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grpSp>
          <p:nvGrpSpPr>
            <p:cNvPr id="29701" name="Group 8">
              <a:extLst>
                <a:ext uri="{FF2B5EF4-FFF2-40B4-BE49-F238E27FC236}">
                  <a16:creationId xmlns:a16="http://schemas.microsoft.com/office/drawing/2014/main" id="{2F4FB232-3DB0-4931-88B7-F8D7948287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3871" y="3636902"/>
              <a:ext cx="1865931" cy="1822195"/>
              <a:chOff x="1879579" y="3627142"/>
              <a:chExt cx="4888113" cy="1628324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AF159439-7245-4997-9FA5-F6AD90D06154}"/>
                  </a:ext>
                </a:extLst>
              </p:cNvPr>
              <p:cNvSpPr/>
              <p:nvPr/>
            </p:nvSpPr>
            <p:spPr>
              <a:xfrm>
                <a:off x="1880501" y="3627282"/>
                <a:ext cx="4886065" cy="1627483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7981F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sp>
            <p:nvSpPr>
              <p:cNvPr id="29730" name="TextBox 10">
                <a:extLst>
                  <a:ext uri="{FF2B5EF4-FFF2-40B4-BE49-F238E27FC236}">
                    <a16:creationId xmlns:a16="http://schemas.microsoft.com/office/drawing/2014/main" id="{6EDCD09C-CEFA-4696-BEC8-9CF292E063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0371" y="5005501"/>
                <a:ext cx="3869965" cy="233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ko-KR" altLang="en-US" sz="1100" b="1">
                    <a:solidFill>
                      <a:srgbClr val="F7981F"/>
                    </a:solidFill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가용 영역 </a:t>
                </a:r>
                <a:r>
                  <a:rPr lang="en-US" altLang="ko-KR" sz="1100" b="1">
                    <a:solidFill>
                      <a:srgbClr val="F7981F"/>
                    </a:solidFill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1</a:t>
                </a:r>
              </a:p>
            </p:txBody>
          </p:sp>
        </p:grpSp>
        <p:grpSp>
          <p:nvGrpSpPr>
            <p:cNvPr id="29702" name="Group 16">
              <a:extLst>
                <a:ext uri="{FF2B5EF4-FFF2-40B4-BE49-F238E27FC236}">
                  <a16:creationId xmlns:a16="http://schemas.microsoft.com/office/drawing/2014/main" id="{34C46CD3-DEA1-4A73-BD94-3CED8A0806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0428" y="3716086"/>
              <a:ext cx="1467901" cy="1210281"/>
              <a:chOff x="3265861" y="1849090"/>
              <a:chExt cx="939662" cy="907711"/>
            </a:xfrm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B8996857-53A8-4618-9957-29A37A9D86E1}"/>
                  </a:ext>
                </a:extLst>
              </p:cNvPr>
              <p:cNvSpPr/>
              <p:nvPr/>
            </p:nvSpPr>
            <p:spPr>
              <a:xfrm>
                <a:off x="3265855" y="1950588"/>
                <a:ext cx="939924" cy="806228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pic>
            <p:nvPicPr>
              <p:cNvPr id="29728" name="Picture 19">
                <a:extLst>
                  <a:ext uri="{FF2B5EF4-FFF2-40B4-BE49-F238E27FC236}">
                    <a16:creationId xmlns:a16="http://schemas.microsoft.com/office/drawing/2014/main" id="{262E0BAC-B6E0-441E-A007-5FC794F7F9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97810" y="1849090"/>
                <a:ext cx="155180" cy="16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9703" name="TextBox 37">
              <a:extLst>
                <a:ext uri="{FF2B5EF4-FFF2-40B4-BE49-F238E27FC236}">
                  <a16:creationId xmlns:a16="http://schemas.microsoft.com/office/drawing/2014/main" id="{692B4C7C-87A3-41A2-868D-43025EF5C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775" y="5711775"/>
              <a:ext cx="143140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100" b="1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AWS </a:t>
              </a:r>
              <a:r>
                <a:rPr lang="ko-KR" altLang="en-US" sz="1100" b="1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리전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F751D8B-717E-47A4-96C3-F8E0093608F5}"/>
                </a:ext>
              </a:extLst>
            </p:cNvPr>
            <p:cNvSpPr/>
            <p:nvPr/>
          </p:nvSpPr>
          <p:spPr>
            <a:xfrm>
              <a:off x="3646114" y="2323914"/>
              <a:ext cx="4662081" cy="3331293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F3F24815-8148-4A98-B8A5-31712525F5B4}"/>
                </a:ext>
              </a:extLst>
            </p:cNvPr>
            <p:cNvCxnSpPr>
              <a:endCxn id="29706" idx="3"/>
            </p:cNvCxnSpPr>
            <p:nvPr/>
          </p:nvCxnSpPr>
          <p:spPr>
            <a:xfrm rot="16200000" flipV="1">
              <a:off x="5212776" y="1285627"/>
              <a:ext cx="425542" cy="1069881"/>
            </a:xfrm>
            <a:prstGeom prst="bentConnector2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707" name="Rectangle 28">
              <a:extLst>
                <a:ext uri="{FF2B5EF4-FFF2-40B4-BE49-F238E27FC236}">
                  <a16:creationId xmlns:a16="http://schemas.microsoft.com/office/drawing/2014/main" id="{2DDB33A5-9E5C-43F6-876D-EBC09A611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3815" y="1904723"/>
              <a:ext cx="906383" cy="411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300" b="1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인터넷 게이트웨이</a:t>
              </a:r>
            </a:p>
          </p:txBody>
        </p:sp>
        <p:grpSp>
          <p:nvGrpSpPr>
            <p:cNvPr id="29708" name="Group 30">
              <a:extLst>
                <a:ext uri="{FF2B5EF4-FFF2-40B4-BE49-F238E27FC236}">
                  <a16:creationId xmlns:a16="http://schemas.microsoft.com/office/drawing/2014/main" id="{0CE05DFF-CFEF-4FCC-BFCB-673520F3A5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41443" y="3630707"/>
              <a:ext cx="1917533" cy="1840308"/>
              <a:chOff x="1880883" y="3626720"/>
              <a:chExt cx="3246666" cy="1628090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3514272-1CD2-444C-BD55-AD39E98A50A5}"/>
                  </a:ext>
                </a:extLst>
              </p:cNvPr>
              <p:cNvSpPr/>
              <p:nvPr/>
            </p:nvSpPr>
            <p:spPr>
              <a:xfrm>
                <a:off x="1880883" y="3626721"/>
                <a:ext cx="3246664" cy="162809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7981F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sp>
            <p:nvSpPr>
              <p:cNvPr id="29726" name="TextBox 32">
                <a:extLst>
                  <a:ext uri="{FF2B5EF4-FFF2-40B4-BE49-F238E27FC236}">
                    <a16:creationId xmlns:a16="http://schemas.microsoft.com/office/drawing/2014/main" id="{0AF8A9CA-1704-4444-8255-FDF79B4A5F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6243" y="5008007"/>
                <a:ext cx="3011305" cy="231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ko-KR" altLang="en-US" sz="1100" b="1">
                    <a:solidFill>
                      <a:srgbClr val="F7981F"/>
                    </a:solidFill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가용 영역 </a:t>
                </a:r>
                <a:r>
                  <a:rPr lang="en-US" altLang="ko-KR" sz="1100" b="1">
                    <a:solidFill>
                      <a:srgbClr val="F7981F"/>
                    </a:solidFill>
                    <a:latin typeface="Amazon Ember" panose="020B0603020204020204" pitchFamily="34" charset="0"/>
                    <a:ea typeface="Malgun Gothic" panose="020B0503020000020004" pitchFamily="34" charset="-127"/>
                    <a:cs typeface="Amazon Ember" panose="020B0603020204020204" pitchFamily="34" charset="0"/>
                  </a:rPr>
                  <a:t>2</a:t>
                </a:r>
              </a:p>
            </p:txBody>
          </p:sp>
        </p:grp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F67C3BB0-661E-4410-B517-0AAA09F57F45}"/>
                </a:ext>
              </a:extLst>
            </p:cNvPr>
            <p:cNvCxnSpPr>
              <a:endCxn id="29712" idx="0"/>
            </p:cNvCxnSpPr>
            <p:nvPr/>
          </p:nvCxnSpPr>
          <p:spPr>
            <a:xfrm rot="5400000">
              <a:off x="4895951" y="2891680"/>
              <a:ext cx="1387774" cy="74129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10" name="Group 34">
              <a:extLst>
                <a:ext uri="{FF2B5EF4-FFF2-40B4-BE49-F238E27FC236}">
                  <a16:creationId xmlns:a16="http://schemas.microsoft.com/office/drawing/2014/main" id="{EA74F6B1-3AAA-4037-A4DC-B070B9B5CD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4949" y="3678534"/>
              <a:ext cx="1495415" cy="1201227"/>
              <a:chOff x="4644384" y="1860671"/>
              <a:chExt cx="992797" cy="900920"/>
            </a:xfrm>
          </p:grpSpPr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A44BBCC9-1551-42FC-84C2-419024946EC5}"/>
                  </a:ext>
                </a:extLst>
              </p:cNvPr>
              <p:cNvSpPr/>
              <p:nvPr/>
            </p:nvSpPr>
            <p:spPr>
              <a:xfrm>
                <a:off x="4644169" y="1954607"/>
                <a:ext cx="992717" cy="807418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mazon Ember" panose="020B0603020204020204" pitchFamily="34" charset="0"/>
                </a:endParaRPr>
              </a:p>
            </p:txBody>
          </p:sp>
          <p:pic>
            <p:nvPicPr>
              <p:cNvPr id="29724" name="Picture 36">
                <a:extLst>
                  <a:ext uri="{FF2B5EF4-FFF2-40B4-BE49-F238E27FC236}">
                    <a16:creationId xmlns:a16="http://schemas.microsoft.com/office/drawing/2014/main" id="{55383ED7-89C5-4D1D-90D4-9C26BAB898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89506" y="1860671"/>
                <a:ext cx="155180" cy="16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9711" name="TextBox 38">
              <a:extLst>
                <a:ext uri="{FF2B5EF4-FFF2-40B4-BE49-F238E27FC236}">
                  <a16:creationId xmlns:a16="http://schemas.microsoft.com/office/drawing/2014/main" id="{E26544B2-A37E-4B1D-B8AD-AA3E7071C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6848" y="4429392"/>
              <a:ext cx="752409" cy="2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100" b="1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웹 서버</a:t>
              </a:r>
            </a:p>
          </p:txBody>
        </p:sp>
        <p:pic>
          <p:nvPicPr>
            <p:cNvPr id="29712" name="Picture 42" descr="EC2-Instance.png">
              <a:extLst>
                <a:ext uri="{FF2B5EF4-FFF2-40B4-BE49-F238E27FC236}">
                  <a16:creationId xmlns:a16="http://schemas.microsoft.com/office/drawing/2014/main" id="{AC3DD7CC-40D4-4474-85B4-56DD6A3EDA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9" r="7706"/>
            <a:stretch>
              <a:fillRect/>
            </a:stretch>
          </p:blipFill>
          <p:spPr bwMode="auto">
            <a:xfrm>
              <a:off x="4977911" y="3955669"/>
              <a:ext cx="482384" cy="549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13" name="TextBox 43">
              <a:extLst>
                <a:ext uri="{FF2B5EF4-FFF2-40B4-BE49-F238E27FC236}">
                  <a16:creationId xmlns:a16="http://schemas.microsoft.com/office/drawing/2014/main" id="{6B68978F-80FE-4372-ABBA-0BEE42C2A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398" y="4448446"/>
              <a:ext cx="752409" cy="2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100" b="1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웹 서버</a:t>
              </a:r>
            </a:p>
          </p:txBody>
        </p:sp>
        <p:pic>
          <p:nvPicPr>
            <p:cNvPr id="29714" name="Picture 47" descr="EC2-Instance.png">
              <a:extLst>
                <a:ext uri="{FF2B5EF4-FFF2-40B4-BE49-F238E27FC236}">
                  <a16:creationId xmlns:a16="http://schemas.microsoft.com/office/drawing/2014/main" id="{8D2ED15B-A931-46F8-9947-FAB8579653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9" r="7706"/>
            <a:stretch>
              <a:fillRect/>
            </a:stretch>
          </p:blipFill>
          <p:spPr bwMode="auto">
            <a:xfrm>
              <a:off x="6402588" y="3952513"/>
              <a:ext cx="482384" cy="549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09797FA2-BEA0-4E82-BB1A-1BCC7661FEAD}"/>
                </a:ext>
              </a:extLst>
            </p:cNvPr>
            <p:cNvCxnSpPr>
              <a:endCxn id="29714" idx="0"/>
            </p:cNvCxnSpPr>
            <p:nvPr/>
          </p:nvCxnSpPr>
          <p:spPr>
            <a:xfrm rot="16200000" flipH="1">
              <a:off x="5609471" y="2919457"/>
              <a:ext cx="1384598" cy="68256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9716" name="Picture 55">
              <a:extLst>
                <a:ext uri="{FF2B5EF4-FFF2-40B4-BE49-F238E27FC236}">
                  <a16:creationId xmlns:a16="http://schemas.microsoft.com/office/drawing/2014/main" id="{6A6A5D37-0949-424F-901C-75FDFAFB4A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526" y="2893796"/>
              <a:ext cx="549164" cy="658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17" name="TextBox 56">
              <a:extLst>
                <a:ext uri="{FF2B5EF4-FFF2-40B4-BE49-F238E27FC236}">
                  <a16:creationId xmlns:a16="http://schemas.microsoft.com/office/drawing/2014/main" id="{A3F9A8A0-096F-4070-A149-1208724E0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0328" y="2762158"/>
              <a:ext cx="1057183" cy="430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100" b="1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탄력적 로드 밸런서</a:t>
              </a:r>
            </a:p>
          </p:txBody>
        </p:sp>
        <p:sp>
          <p:nvSpPr>
            <p:cNvPr id="29718" name="TextBox 60">
              <a:extLst>
                <a:ext uri="{FF2B5EF4-FFF2-40B4-BE49-F238E27FC236}">
                  <a16:creationId xmlns:a16="http://schemas.microsoft.com/office/drawing/2014/main" id="{B9487534-EC9F-43A3-B41B-C3017436B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1517" y="4504021"/>
              <a:ext cx="854000" cy="431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1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퍼블릭 서브넷 </a:t>
              </a:r>
              <a:r>
                <a:rPr lang="en-US" altLang="ko-KR" sz="11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1</a:t>
              </a:r>
            </a:p>
          </p:txBody>
        </p:sp>
        <p:sp>
          <p:nvSpPr>
            <p:cNvPr id="29719" name="TextBox 61">
              <a:extLst>
                <a:ext uri="{FF2B5EF4-FFF2-40B4-BE49-F238E27FC236}">
                  <a16:creationId xmlns:a16="http://schemas.microsoft.com/office/drawing/2014/main" id="{3E4CB70D-AD95-4C36-9615-724402913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0060" y="4448446"/>
              <a:ext cx="855587" cy="430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1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퍼블릭 서브넷 </a:t>
              </a:r>
              <a:r>
                <a:rPr lang="en-US" altLang="ko-KR" sz="1100">
                  <a:solidFill>
                    <a:srgbClr val="000000"/>
                  </a:solidFill>
                  <a:latin typeface="Amazon Ember" panose="020B0603020204020204" pitchFamily="34" charset="0"/>
                  <a:ea typeface="Malgun Gothic" panose="020B0503020000020004" pitchFamily="34" charset="-127"/>
                  <a:cs typeface="Amazon Ember" panose="020B0603020204020204" pitchFamily="34" charset="0"/>
                </a:rPr>
                <a:t>2</a:t>
              </a:r>
            </a:p>
          </p:txBody>
        </p:sp>
        <p:sp>
          <p:nvSpPr>
            <p:cNvPr id="63" name="Multiply 62">
              <a:extLst>
                <a:ext uri="{FF2B5EF4-FFF2-40B4-BE49-F238E27FC236}">
                  <a16:creationId xmlns:a16="http://schemas.microsoft.com/office/drawing/2014/main" id="{74327D51-22FC-4EB2-8DE5-4B5C1ECC9DFA}"/>
                </a:ext>
              </a:extLst>
            </p:cNvPr>
            <p:cNvSpPr/>
            <p:nvPr/>
          </p:nvSpPr>
          <p:spPr>
            <a:xfrm>
              <a:off x="4816000" y="3849830"/>
              <a:ext cx="812729" cy="72088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Amazon Ember" panose="020B0603020204020204" pitchFamily="34" charset="0"/>
              </a:endParaRPr>
            </a:p>
          </p:txBody>
        </p:sp>
        <p:pic>
          <p:nvPicPr>
            <p:cNvPr id="29721" name="Picture 35">
              <a:extLst>
                <a:ext uri="{FF2B5EF4-FFF2-40B4-BE49-F238E27FC236}">
                  <a16:creationId xmlns:a16="http://schemas.microsoft.com/office/drawing/2014/main" id="{44BA0912-F181-4F49-9415-73559E8312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883" y="2062789"/>
              <a:ext cx="722909" cy="47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22" name="Picture 39">
              <a:extLst>
                <a:ext uri="{FF2B5EF4-FFF2-40B4-BE49-F238E27FC236}">
                  <a16:creationId xmlns:a16="http://schemas.microsoft.com/office/drawing/2014/main" id="{897BCA4B-A5F7-4BE8-875F-C6F9BAEBE8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6689" y="1976433"/>
              <a:ext cx="579395" cy="607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6" name="Picture 27">
              <a:extLst>
                <a:ext uri="{FF2B5EF4-FFF2-40B4-BE49-F238E27FC236}">
                  <a16:creationId xmlns:a16="http://schemas.microsoft.com/office/drawing/2014/main" id="{99750F98-22E4-4D83-B05E-F8B17F446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428" y="1374384"/>
              <a:ext cx="730173" cy="466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6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3148</TotalTime>
  <Words>6928</Words>
  <Application>Microsoft Macintosh PowerPoint</Application>
  <PresentationFormat>와이드스크린</PresentationFormat>
  <Paragraphs>785</Paragraphs>
  <Slides>64</Slides>
  <Notes>64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6" baseType="lpstr">
      <vt:lpstr>Amazon Ember</vt:lpstr>
      <vt:lpstr>Amazon Ember Light</vt:lpstr>
      <vt:lpstr>Amazon Ember Medium</vt:lpstr>
      <vt:lpstr>Malgun Gothic</vt:lpstr>
      <vt:lpstr>Malgun Gothic Semilight</vt:lpstr>
      <vt:lpstr>Arial</vt:lpstr>
      <vt:lpstr>Calibri</vt:lpstr>
      <vt:lpstr>Calibri Light</vt:lpstr>
      <vt:lpstr>Helvetica Neue LT Std 65 Medium</vt:lpstr>
      <vt:lpstr>Wingdings</vt:lpstr>
      <vt:lpstr>Office Theme</vt:lpstr>
      <vt:lpstr>Image</vt:lpstr>
      <vt:lpstr>Amazon VPC 환경 설계</vt:lpstr>
      <vt:lpstr>리전을 어떻게 선택합니까?</vt:lpstr>
      <vt:lpstr>리전을 어떻게 선택합니까?</vt:lpstr>
      <vt:lpstr>리전을 어떻게 선택합니까?</vt:lpstr>
      <vt:lpstr>리전을 어떻게 선택합니까?</vt:lpstr>
      <vt:lpstr>리전을 어떻게 선택합니까?</vt:lpstr>
      <vt:lpstr>가용 영역은 몇 개나  사용해야 합니까?</vt:lpstr>
      <vt:lpstr>가용 영역은 몇 개나 사용해야 합니까?</vt:lpstr>
      <vt:lpstr>2개의 가용 영역 사용</vt:lpstr>
      <vt:lpstr>2개의 가용 영역을 사용하는 다른 이유</vt:lpstr>
      <vt:lpstr>모든 것을 하나의 VPC에 구성해야 합니까?</vt:lpstr>
      <vt:lpstr>하나의 VPC 사용</vt:lpstr>
      <vt:lpstr>AWS 인프라 패턴</vt:lpstr>
      <vt:lpstr>다중 VPC 패턴</vt:lpstr>
      <vt:lpstr>복수 계정 패턴</vt:lpstr>
      <vt:lpstr>그 외 중요한 고려 사항</vt:lpstr>
      <vt:lpstr>VPC를 서브넷으로 어떻게  나누어야 합니까?</vt:lpstr>
      <vt:lpstr>VPC 및 IP 주소</vt:lpstr>
      <vt:lpstr>IP 및 CIDR </vt:lpstr>
      <vt:lpstr>IP 및 CIDR </vt:lpstr>
      <vt:lpstr>IP 및 CIDR</vt:lpstr>
      <vt:lpstr>CIDR 예: 10.0.0.0/16</vt:lpstr>
      <vt:lpstr>VPC 및 IP 주소</vt:lpstr>
      <vt:lpstr>서브넷이란 무엇입니까?</vt:lpstr>
      <vt:lpstr>서브넷 사용 방법</vt:lpstr>
      <vt:lpstr>서브넷</vt:lpstr>
      <vt:lpstr>서브넷</vt:lpstr>
      <vt:lpstr>서브넷 크기</vt:lpstr>
      <vt:lpstr>서브넷 유형</vt:lpstr>
      <vt:lpstr>VPC 트래픽은 어떻게 제어합니까?</vt:lpstr>
      <vt:lpstr>라우팅 테이블: VPC 리소스 간에                                                             트래픽 보내기</vt:lpstr>
      <vt:lpstr>보안 그룹을 통해 VPC 트래픽 보안</vt:lpstr>
      <vt:lpstr>보안 그룹</vt:lpstr>
      <vt:lpstr>보안 그룹이 구성되는 방법</vt:lpstr>
      <vt:lpstr>보안 그룹 체인 다이어그램</vt:lpstr>
      <vt:lpstr>네트워크 ACL</vt:lpstr>
      <vt:lpstr>VPC로 트래픽 보내기</vt:lpstr>
      <vt:lpstr>VPC로 트래픽 보내기</vt:lpstr>
      <vt:lpstr>프라이빗 인스턴스의 아웃바운드 트래픽은            어떻게 되나요?</vt:lpstr>
      <vt:lpstr>프라이빗 인스턴스의 아웃바운드 트래픽은            어떻게 되나요?</vt:lpstr>
      <vt:lpstr>VPC NAT 게이트웨이와 Amazon EC2의 NAT 인스턴스 비교</vt:lpstr>
      <vt:lpstr>서브넷, 게이트웨이 및 라우팅</vt:lpstr>
      <vt:lpstr>VPC 트래픽은 어떻게 로깅합니까?</vt:lpstr>
      <vt:lpstr>Amazon VPC 흐름 로그</vt:lpstr>
      <vt:lpstr>여러 개의 VPC를 서로  연결할 수 있습니까?</vt:lpstr>
      <vt:lpstr>VPC를 연결하는 가장 효율적인 방법은 무엇입니까?</vt:lpstr>
      <vt:lpstr>해결 방안: VPC 피어링</vt:lpstr>
      <vt:lpstr>VPC 피어링은 어떻게 작동합니까?</vt:lpstr>
      <vt:lpstr>VPC 피어링 규칙</vt:lpstr>
      <vt:lpstr>VPC 피어링 보안</vt:lpstr>
      <vt:lpstr>온프레미스 구성 요소를 환경에 통합하려면 어떻게 합니까?</vt:lpstr>
      <vt:lpstr>온프레미스 네트워크를 AWS로 확장:                                 VPN 연결</vt:lpstr>
      <vt:lpstr>온프레미스 네트워크를 AWS로 확장: 다수의 VPN</vt:lpstr>
      <vt:lpstr>AWS Direct Connect</vt:lpstr>
      <vt:lpstr>온프레미스 네트워크를 AWS로 확장:                                    AWS Direct Connect</vt:lpstr>
      <vt:lpstr>이 아키텍처 개선 연습</vt:lpstr>
      <vt:lpstr>이 예제를 어떻게 개선할 수 있을까요?</vt:lpstr>
      <vt:lpstr>NAT 게이트웨이로 다중 AZ 배포</vt:lpstr>
      <vt:lpstr>기본 VPC와 기본 서브넷이란 무엇이고, 왜 사용해야 합니까?</vt:lpstr>
      <vt:lpstr>기본 VPC란 무엇입니까? </vt:lpstr>
      <vt:lpstr>기본 서브넷이란 무엇입니까? </vt:lpstr>
      <vt:lpstr>기본 VPC와 서브넷은 언제 사용해야 합니까?</vt:lpstr>
      <vt:lpstr>VPC 모범 사례</vt:lpstr>
      <vt:lpstr>VPC 고려 사항 및 모범 사례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홍 성민</cp:lastModifiedBy>
  <cp:revision>330</cp:revision>
  <cp:lastPrinted>2017-08-03T20:30:13Z</cp:lastPrinted>
  <dcterms:created xsi:type="dcterms:W3CDTF">2017-05-11T23:06:57Z</dcterms:created>
  <dcterms:modified xsi:type="dcterms:W3CDTF">2022-05-30T01:52:32Z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C1936B35-1EAE-4480-B0A8-25F05F7C2534</vt:lpwstr>
  </property>
  <property fmtid="{D5CDD505-2E9C-101B-9397-08002B2CF9AE}" pid="3" name="ArticulatePath">
    <vt:lpwstr>T&amp;C_PPT_template_100level_newbrand</vt:lpwstr>
  </property>
</Properties>
</file>