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Arial Black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uri Per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6FCD82-1695-44C4-BE04-A7BEE781058D}">
  <a:tblStyle styleId="{A66FCD82-1695-44C4-BE04-A7BEE78105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24T05:22:23.749">
    <p:pos x="1872" y="864"/>
    <p:text>Algoritmo de Cubo de Dados para Análise de Dados em telemetrias de satélite com alta sequencialidade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d76ee52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d76ee52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6131fb2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a6131fb2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Enquanto o número de dimensões, hierarquias de conceito e cardinalidade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 cubo aumenta, também aumentam os seus requisitos de espaço de forma expo-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nencial, sendo conhecida como a maldição de dimensionalidade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6131fb2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ca6131fb2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d76ee52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d76ee52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Point e Inquire?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d76ee52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d76ee52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a6131fb2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ca6131fb2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Ingestão: onde estão os dados e como coletá-los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Preparo: quais dados são relevantes, em qual formato e transformar eles para inserir no 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Persistência: dados de alta qualidade são inseridos no banco de dados, que os torna disponíveis para consulta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Análise: Execução de algoritmos e resposta de consultas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Visualização: Visualizar resultados das consultas e algoritmos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a6131fb2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a6131fb2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6131fb2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6131fb2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6131fb2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6131fb2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a6131fb2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a6131fb2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76ee52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76ee52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6131fb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a6131fb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a6131fb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a6131fb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6131fb2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6131fb2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a6131fb2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a6131fb2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d76ee52d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d76ee52d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essas consultas são baseadas em detecção de anomalias no satélite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76ee52d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d76ee52d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76ee52d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76ee52d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76ee52d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d76ee52d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a6131fb27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a6131fb27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6131fb2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6131fb2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76ee52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76ee52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a6131fb2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a6131fb2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a6131fb2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a6131fb2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a6131fb2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a6131fb2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a6131fb2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a6131fb2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a6131fb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a6131fb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6131fb2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a6131fb2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a6131fb2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a6131fb2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a6131fb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a6131fb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a6131fb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a6131fb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a6131fb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a6131fb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6131fb2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a6131fb2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a6131fb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a6131fb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6131fb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6131fb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a6131fb2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a6131fb2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a6131fb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a6131fb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a6131fb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a6131fb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a6131fb2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a6131fb2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a6131fb2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a6131fb2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a6131fb2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a6131fb2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a6131fb2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a6131fb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a6131fb2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a6131fb2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76ee52d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76ee52d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a6131fb2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a6131fb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a6131fb2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a6131fb2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a6131fb2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a6131fb2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a6131fb2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a6131fb2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d76ee52d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d76ee52d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a6131fb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a6131fb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a6131fb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a6131fb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a6131fb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a6131fb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3080454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3080454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a6131fb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a6131fb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131fb2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ca6131fb2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9c0aad9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9c0aad9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308045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308045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6131fb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6131fb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a6131fb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a6131fb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a6131fb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a6131fb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a6131fb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a6131fb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a6131fb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a6131fb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a6131fb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a6131fb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6131fb2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ca6131fb2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6131fb2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a6131fb2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6131fb2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ca6131fb2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3505200" cy="51435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716088" y="1268018"/>
            <a:ext cx="7428000" cy="1900200"/>
          </a:xfrm>
          <a:prstGeom prst="rect">
            <a:avLst/>
          </a:prstGeom>
          <a:solidFill>
            <a:srgbClr val="08479C"/>
          </a:solidFill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6" y="800101"/>
            <a:ext cx="2757487" cy="2244330"/>
            <a:chOff x="0" y="672"/>
            <a:chExt cx="1737" cy="1885"/>
          </a:xfrm>
        </p:grpSpPr>
        <p:sp>
          <p:nvSpPr>
            <p:cNvPr id="18" name="Google Shape;18;p2"/>
            <p:cNvSpPr/>
            <p:nvPr/>
          </p:nvSpPr>
          <p:spPr>
            <a:xfrm>
              <a:off x="361" y="225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1" y="1065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37" y="672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9" y="2257"/>
              <a:ext cx="300" cy="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7" y="1065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9" y="1464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1464"/>
              <a:ext cx="300" cy="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81" y="14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1" y="1857"/>
              <a:ext cx="300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9" y="185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2971800" y="1371600"/>
            <a:ext cx="60198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2971800" y="3200400"/>
            <a:ext cx="6019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comp" id="33" name="Google Shape;3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6600" y="114300"/>
            <a:ext cx="4191000" cy="59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52750" y="-1200150"/>
            <a:ext cx="3543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610150" y="1457400"/>
            <a:ext cx="4400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419150" y="-523800"/>
            <a:ext cx="4400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143000"/>
            <a:ext cx="4038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00600" y="1143000"/>
            <a:ext cx="4038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5030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30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6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04791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40005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■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116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75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835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6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715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lvl="0" marR="0" rtl="0" algn="l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755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61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92288" y="4025506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715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-2200200" y="2486100"/>
            <a:ext cx="4857600" cy="457200"/>
          </a:xfrm>
          <a:prstGeom prst="rect">
            <a:avLst/>
          </a:prstGeom>
          <a:gradFill>
            <a:gsLst>
              <a:gs pos="0">
                <a:srgbClr val="08479C"/>
              </a:gs>
              <a:gs pos="100000">
                <a:srgbClr val="05326D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0" y="285750"/>
            <a:ext cx="4572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>
            <a:lvl1pPr indent="-357187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532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49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npe_logo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685800" cy="47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685800" y="285750"/>
            <a:ext cx="8229600" cy="4572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rgbClr val="006699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4743451"/>
            <a:ext cx="1066800" cy="27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575" lIns="103150" spcFirstLastPara="1" rIns="103150" wrap="square" tIns="51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raw.io/?page-id=UF-rTzDN9-j7ByFHxK61&amp;scale=auto#G1qyXVy9gG7J_uqmLx7QeHUTeXiNJn2jxF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www.draw.io/?page-id=6QMXW6YwZqZ-qr5s8eKF&amp;scale=auto#G1qyXVy9gG7J_uqmLx7QeHUTeXiNJn2jxF" TargetMode="External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draw.io/?page-id=XBxgo3vqnMpZr29pwUky&amp;scale=auto#G1t0QXrumqwilW9t_pwIWhX1NVrThPyun0" TargetMode="External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draw.io/?page-id=RbHhW88pfifPCnMzRWhG&amp;scale=auto#G1t0QXrumqwilW9t_pwIWhX1NVrThPyun0" TargetMode="External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draw.io/?page-id=zPpjB41FyuNsFODaIUXq&amp;scale=auto#G1t0QXrumqwilW9t_pwIWhX1NVrThPyun0" TargetMode="External"/><Relationship Id="rId4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draw.io/?page-id=KPTW5G3EynOMOMmsBR6w&amp;scale=auto#G1t0QXrumqwilW9t_pwIWhX1NVrThPyun0" TargetMode="External"/><Relationship Id="rId4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draw.io/?page-id=mNhewQA3SNL0oxeNQMbK&amp;scale=auto#G1t0QXrumqwilW9t_pwIWhX1NVrThPyun0" TargetMode="External"/><Relationship Id="rId4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draw.io/?page-id=AQC3FhoYCJbfgEUXh263&amp;scale=auto#G1t0QXrumqwilW9t_pwIWhX1NVrThPyun0" TargetMode="External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draw.io/?page-id=jQ0qE3ovNRt9fdY66kWg&amp;scale=auto#G1t0QXrumqwilW9t_pwIWhX1NVrThPyun0" TargetMode="External"/><Relationship Id="rId4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2971800" y="1371600"/>
            <a:ext cx="6019800" cy="18099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DATA CUBE ALGORITHM FOR HIGH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SEQUENTIALITY SATELLITE TELEMETRY DATA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ANALYSIS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40475" y="3200400"/>
            <a:ext cx="8851200" cy="18099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Yuri Matheus Dias Pereira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Orientadores: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	Dr. Mauricio Gonçalves Vieira Ferreira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	Dr. Rodrigo Rocha Silva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Cubo de Dados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11" y="857248"/>
            <a:ext cx="5625966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Computação do cubo de dados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Materialização completa geralmente não é possível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pt-BR" sz="2400"/>
              <a:t>Maldição da Dimensionalidade:</a:t>
            </a:r>
            <a:r>
              <a:rPr lang="pt-BR" sz="2400"/>
              <a:t> requisitos de espaço aumentam de forma exponencial, 2</a:t>
            </a:r>
            <a:r>
              <a:rPr baseline="30000" lang="pt-BR" sz="2400"/>
              <a:t>n</a:t>
            </a:r>
            <a:r>
              <a:rPr lang="pt-BR" sz="2400"/>
              <a:t> com </a:t>
            </a:r>
            <a:r>
              <a:rPr i="1" lang="pt-BR" sz="2400"/>
              <a:t>n</a:t>
            </a:r>
            <a:r>
              <a:rPr lang="pt-BR" sz="2400"/>
              <a:t> o número de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Materialização parcial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Iceberg</a:t>
            </a:r>
            <a:r>
              <a:rPr lang="pt-BR" sz="2400"/>
              <a:t>: critério de mínimo para as células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Shell Fragment</a:t>
            </a:r>
            <a:r>
              <a:rPr lang="pt-BR" sz="2400"/>
              <a:t>: subcubos de 3 a 5 dimensões</a:t>
            </a:r>
            <a:endParaRPr sz="2400"/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i="1" lang="pt-BR" sz="2400"/>
              <a:t>Closed Shell </a:t>
            </a:r>
            <a:r>
              <a:rPr lang="pt-BR" sz="2400"/>
              <a:t>ou </a:t>
            </a:r>
            <a:r>
              <a:rPr i="1" lang="pt-BR" sz="2400"/>
              <a:t>quotient cube:</a:t>
            </a:r>
            <a:r>
              <a:rPr lang="pt-BR" sz="2400"/>
              <a:t> medidas idênticas na mesma abstração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Computação do cubo de dados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Frag-Cubing, por Li et al (2004) é um dos algoritmos mais tradicionais, utilizando de conceitos de fragmentos de camadas (shell fragment), de um índice invertido para computar as respostas a consultas e de uma operação de iceberg para remover células fora do critério mínimo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Várias melhorias foram propostas ao longo dos anos</a:t>
            </a:r>
            <a:endParaRPr sz="2200"/>
          </a:p>
          <a:p>
            <a:pPr indent="-345243" lvl="1" marL="83819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Memória externa: HFrag, HIC (Silva et al., 2015; 2016) </a:t>
            </a:r>
            <a:endParaRPr sz="2200"/>
          </a:p>
          <a:p>
            <a:pPr indent="-345243" lvl="1" marL="838196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Cubos fechados: C-Cubing (Dong Xin et al (2006)), Closed Frag Shells (Zhao et al (2018))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FragCubing</a:t>
            </a:r>
            <a:r>
              <a:rPr lang="pt-BR"/>
              <a:t> - Índice Invertido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685800" y="9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{A66FCD82-1695-44C4-BE04-A7BEE781058D}</a:tableStyleId>
              </a:tblPr>
              <a:tblGrid>
                <a:gridCol w="47260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tid7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5469425" y="9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{A66FCD82-1695-44C4-BE04-A7BEE781058D}</a:tableStyleId>
              </a:tblPr>
              <a:tblGrid>
                <a:gridCol w="858700"/>
                <a:gridCol w="1196375"/>
                <a:gridCol w="1032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Valor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Lista de TID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Tamanho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1, 3, 4, 5, 7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2, 6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1, 5, 6, 7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5, 6, 7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5"/>
          <p:cNvSpPr/>
          <p:nvPr/>
        </p:nvSpPr>
        <p:spPr>
          <a:xfrm>
            <a:off x="3006938" y="2372250"/>
            <a:ext cx="1762500" cy="399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682600" y="2893225"/>
            <a:ext cx="215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 do Cubo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Tamanho, neste caso, é a medida computada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709450" y="4334275"/>
            <a:ext cx="45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são respondidas fazendo intersecção nas listas de TID com as dimensões/valores na consulta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FragCubing - Fragmentação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609600" y="1143000"/>
            <a:ext cx="8229600" cy="12018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 número da camada de fragmentação é definido de antemão (F-number)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Para F = 1								F = 2</a:t>
            </a:r>
            <a:endParaRPr sz="2400"/>
          </a:p>
        </p:txBody>
      </p:sp>
      <p:pic>
        <p:nvPicPr>
          <p:cNvPr id="186" name="Google Shape;186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00" y="2412400"/>
            <a:ext cx="3071201" cy="2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5675" y="2412392"/>
            <a:ext cx="3071201" cy="268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Fluxo dos dados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174697"/>
            <a:ext cx="8648700" cy="3575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4381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1238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80955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5564925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7390000" y="1233750"/>
            <a:ext cx="1624200" cy="343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Caso: SCD2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Quatro anos de telemetrias do SCD2 fornecidas pelo CCS, entre 2014 e 2018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135 telemetrias, resultando em um arquivo de 23GB em formato CSV exportado do SatCS utilizado como base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3438513"/>
            <a:ext cx="2247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Adaptar os dados existentes em uma arquitetura baseada em cubo de dados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Objetivo principal é responder consultas de operadores: como melhorar essa arquitetura?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3035875"/>
            <a:ext cx="8624700" cy="13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- Proposta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67" y="857250"/>
            <a:ext cx="4723871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Operadores de Satélite precisam de conhecimento especializado do sistema e como os seus subsistemas estão relacionadas para operar o satélite.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Fazem uso de dados de telemetria que são gerados continuamente pelo satélite, e a sua análise pode envolver anos de dados ao mesmo tempo.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Esta análise não é trivial, e é necessário saber quais perguntas devem ser feitas e o como lidar com o volume e complexidade dos dados.</a:t>
            </a:r>
            <a:endParaRPr sz="2400"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- Proposta</a:t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5" y="1133950"/>
            <a:ext cx="6106745" cy="40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Particionamento por Consulta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Particionamento por consulta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Como utilizar de características dos dados para criar cubos de dados com performance melhor?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Processar os dados em duas abordagens: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Alta Dimensionalidade, com todas as dimensões e todos os dados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Baixa Dimensionalidade, apenas as dimensões que são relacionadas com a consulta</a:t>
            </a:r>
            <a:endParaRPr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 de agregações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rtl="0" algn="l"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Algoritmo que gera as os conjuntos de telemetrias que estão relacionadas entre si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Utiliza da agregação de cada dimensão, calculando estatísticas descritivas sobre o relacionamento entre as dimensões</a:t>
            </a:r>
            <a:endParaRPr/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SzPts val="1840"/>
              <a:buChar char="◻"/>
            </a:pPr>
            <a:r>
              <a:rPr lang="pt-BR"/>
              <a:t>Força do relacionamento é calculada com base na cardinalidade das telemetrias e alguns parâmetros (mediana, desvio padrão)</a:t>
            </a:r>
            <a:endParaRPr/>
          </a:p>
          <a:p>
            <a:pPr indent="-357187" lvl="0" marL="457200" rtl="0" algn="l"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Cutoff do algoritmo arbitrário, dependendo da característica do conjunto de telemetrias</a:t>
            </a:r>
            <a:endParaRPr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609600" y="2825000"/>
            <a:ext cx="8229600" cy="22482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Q1: As baterias estão sendo carregadas?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Q2: Qual a orientação atual do satélite?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Q3: Existe alguma discrepância nas leituras dos magnetômetros do satélite?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Q4: As antenas da payload estão funcionando?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Q5: Existe alguma discrepância entre nas correntes dos painéis solares e a sua temperatura?</a:t>
            </a:r>
            <a:endParaRPr sz="2100"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61" y="857250"/>
            <a:ext cx="6760875" cy="20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Experimental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Dividir os dados disponíveis em Alta Dimensionalidade e Baixa Dimensionalidade.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Construir cubo de dados baseado no Frag-Cubing, e medir: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Consumo de memória da computação do cubo;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Tempo para construção do cubo;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Tempo de resposta da consulta;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pt-BR" sz="2400"/>
              <a:t>Consumo de memória da consulta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Cada teste é feito 5 vezes, utilizando a média dos resultado, e para todos tamanho do fragmento = 1</a:t>
            </a:r>
            <a:endParaRPr sz="2400"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Cada cubo é um conjunto diferente de telemetrias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C0 é o de Alta Dimensionalidade, com todas as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5 sequências de tuplas para cada cubo: 2M, 4M, 6M, 8M e 10M</a:t>
            </a:r>
            <a:endParaRPr sz="2400"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75" y="2794775"/>
            <a:ext cx="433542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Q1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43770"/>
            <a:ext cx="8229599" cy="40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Q2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7248"/>
            <a:ext cx="8153401" cy="404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Q3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9940"/>
            <a:ext cx="8229601" cy="421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Executar consultas complexas não é trivial para os operadores, e as executar em anos de dados é uma operação lenta em banco de dados comuns.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Um Armazém de Dados (Data Warehouse) é uma solução eficiente para facilitar as análises, trabalhando em cima de dados prontos para análise e em uma interface que permita a execução de consultas arbitrárias</a:t>
            </a:r>
            <a:endParaRPr sz="2300"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Q4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" y="1055025"/>
            <a:ext cx="8337400" cy="4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Q5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38" y="1037973"/>
            <a:ext cx="8287925" cy="410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Busca exaustiva dos conjuntos gera resultados muito esparsos, que são complicados de serem avaliados até por especialistas. Porém, atividades de operação geralmente realizam consultas com baixa dimensionalidade;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Particionar a relação de entrada do cubo pelas consultas que serão executadas pode utilizar entre 1% e 33% da memória para responder a mesma consulta.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Diminuição no tempo de resposta indica que seria mais rápido construir um cubo com baixa dimensionalidade e consultar ele, do que consultar um cubo de dados de alta dimensionalidade já construído.</a:t>
            </a:r>
            <a:endParaRPr sz="2200"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IntervalFrag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de TID e Sequencialidade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>
                <a:solidFill>
                  <a:srgbClr val="000000"/>
                </a:solidFill>
              </a:rPr>
              <a:t>Alguns dados de telemetria de satélite tem uma características: </a:t>
            </a:r>
            <a:r>
              <a:rPr lang="pt-BR" sz="2200">
                <a:solidFill>
                  <a:srgbClr val="000000"/>
                </a:solidFill>
              </a:rPr>
              <a:t>longas </a:t>
            </a:r>
            <a:r>
              <a:rPr lang="pt-BR" sz="2200">
                <a:solidFill>
                  <a:srgbClr val="000000"/>
                </a:solidFill>
              </a:rPr>
              <a:t>repetições de um valor, então uma longa repetição de outro valor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300">
                <a:solidFill>
                  <a:srgbClr val="000000"/>
                </a:solidFill>
              </a:rPr>
              <a:t>Em um índice invertido, isso gera longas listas de TIDs com índices crescentes, e podem ser comprimidos em intervalos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Para uma lista                     , a lista de intervalo seria 								, onde                e a diferença de intervalos não pode ser menor que um, assim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Exemplo: lista [1, 3, 4, 5, 7] teria uma lista de intervalo {[1,1], [3, 5], [7, 7]}, simplificando: {[1], [3, 5], [7]}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900" y="3331125"/>
            <a:ext cx="1585492" cy="3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438" y="3659650"/>
            <a:ext cx="3229350" cy="32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625" y="3747725"/>
            <a:ext cx="1169408" cy="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4300" y="3988175"/>
            <a:ext cx="1442463" cy="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Sequencialidade - Exemplo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TMs</a:t>
            </a:r>
            <a:r>
              <a:rPr lang="pt-BR" sz="2200"/>
              <a:t> 72 e 81: sequência das telemetrias</a:t>
            </a:r>
            <a:endParaRPr sz="22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776625"/>
            <a:ext cx="8632877" cy="31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Sequencialidade - Exemplo</a:t>
            </a:r>
            <a:endParaRPr/>
          </a:p>
        </p:txBody>
      </p:sp>
      <p:sp>
        <p:nvSpPr>
          <p:cNvPr id="359" name="Google Shape;35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Sequência TM005 x TM006: quase 0 sequencialidade</a:t>
            </a:r>
            <a:endParaRPr sz="22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2" y="1754106"/>
            <a:ext cx="8557576" cy="308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Inserção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Inserção de um novo elemento no intervalo pode simplesmente ser feita no final da lista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Se o último elemento for um intervalo, verifica se o elemento da direita (maior) é igual a elemento que será inserido + 1, se sim, só atualiza o elemento da direita já existente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Caso não seja, adiciona um novo intervalo como elemento da esquerda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Implementação utiliza de inteiro positivos para os intervalos, e negativos quando não há um intervalo (necessário para diminuir consumo de memória)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68" name="Google Shape;36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Para mais detalhes sobre intersecção de conjuntos, ver o anexo 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500"/>
              <a:t>Primeiro é necessário fazer a intersecção intervalo por intervalo: identificar qual elemento é maior na esquerda e qual elemento é menor na direita, e se há uma intersecção válida ou não</a:t>
            </a:r>
            <a:endParaRPr sz="2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500"/>
              <a:t>Um algoritmo de dois ponteiros pode adicionar o resultado em uma lista auxiliar, utilizando essa intersecção como elemento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pt-BR" sz="2500"/>
              <a:t>Complexidade ótima: </a:t>
            </a:r>
            <a:endParaRPr sz="2500"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875" y="4686300"/>
            <a:ext cx="125576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- Intersecção - Elemento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t/>
            </a:r>
            <a:endParaRPr sz="2500"/>
          </a:p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004700"/>
            <a:ext cx="7575851" cy="4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Volume histórico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2025"/>
              <a:buFont typeface="Noto Sans Symbols"/>
              <a:buChar char="■"/>
            </a:pPr>
            <a:r>
              <a:rPr lang="pt-BR"/>
              <a:t>Atualmente: ~3TB com base na geração dos CBERS e SCDs, com aumento com AMZ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151" y="2066875"/>
            <a:ext cx="62997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90" name="Google Shape;39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1" name="Google Shape;391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397" name="Google Shape;39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8" name="Google Shape;398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04" name="Google Shape;40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5" name="Google Shape;405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11" name="Google Shape;41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2" name="Google Shape;412;p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18" name="Google Shape;41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9" name="Google Shape;419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25" name="Google Shape;42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6" name="Google Shape;426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 - Intersecção</a:t>
            </a:r>
            <a:endParaRPr/>
          </a:p>
        </p:txBody>
      </p:sp>
      <p:sp>
        <p:nvSpPr>
          <p:cNvPr id="432" name="Google Shape;43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3" name="Google Shape;433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369150"/>
            <a:ext cx="8636000" cy="2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Mesma base de testes do particionando por consulta, com as mesmas consultas Q1 a Q5.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Diferença é a comparação do C0 apenas, a execução no Frag-Cubing versus a execução no IntervalFrag.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>
                <a:solidFill>
                  <a:srgbClr val="000000"/>
                </a:solidFill>
              </a:rPr>
              <a:t>Mesmos parâmetros foram medidos.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Q1 e Q2</a:t>
            </a:r>
            <a:endParaRPr/>
          </a:p>
        </p:txBody>
      </p:sp>
      <p:sp>
        <p:nvSpPr>
          <p:cNvPr id="446" name="Google Shape;44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88" y="946925"/>
            <a:ext cx="778462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Q3 e Q4</a:t>
            </a:r>
            <a:endParaRPr/>
          </a:p>
        </p:txBody>
      </p:sp>
      <p:sp>
        <p:nvSpPr>
          <p:cNvPr id="453" name="Google Shape;45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8" y="915575"/>
            <a:ext cx="778941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b="1" lang="pt-BR" sz="2200"/>
              <a:t>Criar uma arquitetura baseada em cubo de dados para representar dados de telemetria de satélite de uma missão, utilizando da distribuição de valores para facilitar a análise e consultas no estado do satélite pelos engenheiros de satélite.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Testar uma abordagem que usa da Alta Dimensionalidade dos dados versus uma baseada em particionar a entrada por dados de Baixa Dimensionalidade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lang="pt-BR" sz="2200"/>
              <a:t>Testar um algoritmo de compressão de lista invertida baseada em intervalos para o algoritmo Frag-Cubing</a:t>
            </a:r>
            <a:endParaRPr sz="2200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Q5</a:t>
            </a:r>
            <a:endParaRPr/>
          </a:p>
        </p:txBody>
      </p:sp>
      <p:sp>
        <p:nvSpPr>
          <p:cNvPr id="460" name="Google Shape;46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88" y="857250"/>
            <a:ext cx="7800217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Time to Cube</a:t>
            </a:r>
            <a:endParaRPr/>
          </a:p>
        </p:txBody>
      </p:sp>
      <p:sp>
        <p:nvSpPr>
          <p:cNvPr id="467" name="Google Shape;46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87" y="1322650"/>
            <a:ext cx="7267226" cy="34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Memória base</a:t>
            </a:r>
            <a:endParaRPr/>
          </a:p>
        </p:txBody>
      </p:sp>
      <p:sp>
        <p:nvSpPr>
          <p:cNvPr id="474" name="Google Shape;47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25" y="1293988"/>
            <a:ext cx="7319751" cy="34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481" name="Google Shape;481;p6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IntervalFrag pode ser até 3x mais lento que o Frag-Cubing se os dados tiverem uma sequencialidade baixa, e o número de intervalos tender ao número de elementos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Porém, com alta sequencialidade o IntervalFrag é mais rápido para responder consultas que o Frag-Cubing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Em todos os casos, IntervalFrag utilizou apenas 20 a 24% da memória utilizada pelo Frag-Cubing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>
                <a:solidFill>
                  <a:srgbClr val="000000"/>
                </a:solidFill>
              </a:rPr>
              <a:t>IntervalFrag foi em média 10% mais lento que o Frag-Cubing para computar o cubo base, porém utilizando apenas 22% da memória utilizada pelo Frag-Cubing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82" name="Google Shape;482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488" name="Google Shape;48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1162000"/>
            <a:ext cx="789024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495" name="Google Shape;495;p6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IntervalFrag só é melhor quando as dimensões possuem um alto grau de sequencialidade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Porém, em todos os casos utiliza muito menos memória que o Frag-Cubing, e deve ser priorizado em situações com pouca memória disponível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O algoritmo de intersecção do IntervalFrag precisa de mais comparações e executa mais operações, explicando o fato de ser mais lento quando a sequencialidade é baixa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Uma bateria com todos os testes: ~85h, com centenas de horas de testes durante o desenvolvimento</a:t>
            </a:r>
            <a:endParaRPr sz="2300"/>
          </a:p>
        </p:txBody>
      </p:sp>
      <p:sp>
        <p:nvSpPr>
          <p:cNvPr id="496" name="Google Shape;49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É possível de utilizar técnicas que utilizam das características do domínio dos dados de telemetria de satélite para reduzir requisitos de implementação de Data Warehouses;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Dados de telemetria de satélite podem ser modelados em uma arquitetura de análise de dados baseada em cubo de dados para facilitar a análise dos dados históricos</a:t>
            </a:r>
            <a:endParaRPr sz="2400"/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</a:t>
            </a:r>
            <a:endParaRPr/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1950" lvl="0" marL="457200" rtl="0" algn="l">
              <a:spcBef>
                <a:spcPts val="54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Algoritmo para descobrir telemetrias relacionadas em dados de telemetria de satélite, e a validação desse algoritmo com um operador de satélites para selecionar consultas de interesse.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Utilização desses resultados para diminuir o consumo de memória e tempo de resposta do Frag-Cubing particionando os dados pelas consultas;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Criação do IntervalFrag, que melhora o consumo de memória do Frag-Cubing para algumas consultas,  utilizando de listas de intervalo para a computação do cubo.</a:t>
            </a:r>
            <a:endParaRPr sz="2100"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Publicações</a:t>
            </a:r>
            <a:endParaRPr/>
          </a:p>
        </p:txBody>
      </p:sp>
      <p:sp>
        <p:nvSpPr>
          <p:cNvPr id="516" name="Google Shape;51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609600" y="1143000"/>
            <a:ext cx="8153400" cy="12534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5718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IEEE LATAM: em revisão</a:t>
            </a:r>
            <a:endParaRPr/>
          </a:p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5"/>
              <a:buChar char="■"/>
            </a:pPr>
            <a:r>
              <a:rPr lang="pt-BR"/>
              <a:t>IEEE Systems: em escrita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02" y="2396400"/>
            <a:ext cx="5863246" cy="2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524" name="Google Shape;524;p7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rtl="0" algn="l">
              <a:spcBef>
                <a:spcPts val="54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Problema da intersecção de conjuntos pode ser adaptado de acordo com o índice invertido utilizado, e como é uma operação muito frequente, melhorias são sentidas facilmente (ver anexo A)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Diferentes técnicas de compressão da lista de TIDs podem ser testadas, uma técnica de compressão que permitisse realizar operações algébricas sem descompressão iria melhorar bastante o consumo de memória do algoritmo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Adaptar o uso de cubo de dados para constelações de satélites</a:t>
            </a:r>
            <a:endParaRPr sz="2300"/>
          </a:p>
        </p:txBody>
      </p:sp>
      <p:sp>
        <p:nvSpPr>
          <p:cNvPr id="525" name="Google Shape;52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Cubo de dados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“Operador relacional que gera todas as combinações possíveis de seus atributos de acordo com uma medida” (GRAY et al., 1996)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Dimensões: atributos que compõem os dados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Medidas: atributos calculado pelo relacionamento entre dimensões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Conceito </a:t>
            </a:r>
            <a:r>
              <a:rPr i="1" lang="pt-BR" sz="2400"/>
              <a:t>ALL</a:t>
            </a:r>
            <a:r>
              <a:rPr lang="pt-BR" sz="2400"/>
              <a:t> (*)</a:t>
            </a:r>
            <a:r>
              <a:rPr lang="pt-BR" sz="2400"/>
              <a:t>: agregação de todas as combinações de um conjunto de atributos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Objetivo principal é modelar e visualizar dados em múltiplas dimensões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531" name="Google Shape;531;p7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00" y="300925"/>
            <a:ext cx="5500200" cy="34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</a:t>
            </a:r>
            <a:endParaRPr/>
          </a:p>
        </p:txBody>
      </p:sp>
      <p:sp>
        <p:nvSpPr>
          <p:cNvPr id="539" name="Google Shape;539;p7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 A</a:t>
            </a:r>
            <a:endParaRPr/>
          </a:p>
        </p:txBody>
      </p:sp>
      <p:sp>
        <p:nvSpPr>
          <p:cNvPr id="546" name="Google Shape;546;p7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53" name="Google Shape;553;p75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Dados conjuntos S1 e S2, encontre os elementos que estão presentes em ambos os conjuntos, representados pela intersecção S1 ∩ S2. Adicionalmente, ambos os conjuntos são ordenados e apenas com elementos únicos dentro de cada conjunto.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Vários algoritmos foram testados para melhorar essa operação, visto que ela é executada várias vezes para responder consultas e criar os cubos de dados baseline</a:t>
            </a:r>
            <a:endParaRPr sz="2400"/>
          </a:p>
        </p:txBody>
      </p:sp>
      <p:sp>
        <p:nvSpPr>
          <p:cNvPr id="554" name="Google Shape;554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60" name="Google Shape;560;p76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UnorderedSet - Complexidade ótima (              ), passar por todos os elementos e adicionar numa tabela hash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Scalar - Dois ponteiros fazendo uma comparação por elemento em estilo merge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BranchlessScalar - Versão do algoritmo Scalar, porém sem ramos de decisão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Li - Versão FragCubing, versão do scalar com lookahead fixo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BinaryLi - Li com lookahead baseado em busca binária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std::set_intersect - Implementação do scalar nativa C++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SSE - Versão do algoritmo Scalar baseada em instruções SIMD, baseada em Inoue et al. (2014) e restrita a SSE2</a:t>
            </a:r>
            <a:endParaRPr sz="2200"/>
          </a:p>
        </p:txBody>
      </p:sp>
      <p:sp>
        <p:nvSpPr>
          <p:cNvPr id="561" name="Google Shape;56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2" name="Google Shape;56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50" y="1305150"/>
            <a:ext cx="1129025" cy="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7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Intersecção de Conjuntos</a:t>
            </a:r>
            <a:endParaRPr/>
          </a:p>
        </p:txBody>
      </p:sp>
      <p:sp>
        <p:nvSpPr>
          <p:cNvPr id="568" name="Google Shape;568;p77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rtl="0" algn="l"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t/>
            </a:r>
            <a:endParaRPr sz="2400"/>
          </a:p>
        </p:txBody>
      </p:sp>
      <p:sp>
        <p:nvSpPr>
          <p:cNvPr id="569" name="Google Shape;569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0" name="Google Shape;57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287774"/>
            <a:ext cx="8153400" cy="3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576" name="Google Shape;576;p78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68300" lvl="0" marL="457200" rtl="0" algn="l">
              <a:spcBef>
                <a:spcPts val="54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Versão SIMD limitada a implementação SSE2, pode ser adaptada para medir qual conjunto de instruções é mais adequado em tempo de compilação, porém tem tempo melhor que todas as outras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Algoritmos na literatura requerem pré-processamento anterior dos dados para melhorar a intersecção, todos os algoritmos testados funcionam direto na listas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SSE2 e SSE3 estão presentes em todas as CPUs feitas desde pelo menos 2009, com implementação diferentes disponíveis, porém que podem ser otimizadas pela arquitetura executora -&gt; “Embarassingly parallel”</a:t>
            </a:r>
            <a:endParaRPr sz="2200"/>
          </a:p>
        </p:txBody>
      </p:sp>
      <p:sp>
        <p:nvSpPr>
          <p:cNvPr id="577" name="Google Shape;57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75" y="2396400"/>
            <a:ext cx="5599650" cy="2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Publicações - 1</a:t>
            </a:r>
            <a:endParaRPr/>
          </a:p>
        </p:txBody>
      </p:sp>
      <p:sp>
        <p:nvSpPr>
          <p:cNvPr id="584" name="Google Shape;58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5" name="Google Shape;585;p79"/>
          <p:cNvSpPr txBox="1"/>
          <p:nvPr>
            <p:ph idx="1" type="body"/>
          </p:nvPr>
        </p:nvSpPr>
        <p:spPr>
          <a:xfrm>
            <a:off x="609600" y="1143000"/>
            <a:ext cx="8153400" cy="1253400"/>
          </a:xfrm>
          <a:prstGeom prst="rect">
            <a:avLst/>
          </a:prstGeom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12737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25"/>
              <a:buChar char="■"/>
            </a:pPr>
            <a:r>
              <a:rPr lang="pt-BR" sz="2000"/>
              <a:t>Artigo sobre o particionamento por consultas inicialmente aprovado pelo Information - MDPI</a:t>
            </a:r>
            <a:endParaRPr sz="2000"/>
          </a:p>
          <a:p>
            <a:pPr indent="-3127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5"/>
              <a:buChar char="■"/>
            </a:pPr>
            <a:r>
              <a:rPr lang="pt-BR" sz="2000"/>
              <a:t>Retraído devido a falta de verba para publicação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Cubo de dados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263" y="2695513"/>
            <a:ext cx="59912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600" y="1143000"/>
            <a:ext cx="82296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i="1" lang="pt-BR" sz="2300"/>
              <a:t>n</a:t>
            </a:r>
            <a:r>
              <a:rPr lang="pt-BR" sz="2300"/>
              <a:t>-dimensional: não necessariamente um cubo 3D (hipercubos)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Cardinalidade: número de valores diferentes na dimensão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Células são níveis de </a:t>
            </a:r>
            <a:r>
              <a:rPr lang="pt-BR" sz="2300"/>
              <a:t>agregação</a:t>
            </a:r>
            <a:r>
              <a:rPr lang="pt-BR" sz="2300"/>
              <a:t> das tuplas de entrada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2 dimensões, 1 medida -&gt;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Células do cubo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9600" y="1143000"/>
            <a:ext cx="7947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Cubo de dados é composto de </a:t>
            </a:r>
            <a:r>
              <a:rPr b="1" lang="pt-BR" sz="2400"/>
              <a:t>subcubos</a:t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Células Agregadas: utilizam “</a:t>
            </a:r>
            <a:r>
              <a:rPr i="1" lang="pt-BR" sz="2400"/>
              <a:t>ALL</a:t>
            </a:r>
            <a:r>
              <a:rPr lang="pt-BR" sz="2400"/>
              <a:t>” para demonstrar que agregam todos os valores daquela dimensão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Células base: nível mais baixo de agregação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2120413" y="2743200"/>
            <a:ext cx="4903175" cy="2400300"/>
            <a:chOff x="685800" y="2743200"/>
            <a:chExt cx="4903175" cy="2400300"/>
          </a:xfrm>
        </p:grpSpPr>
        <p:pic>
          <p:nvPicPr>
            <p:cNvPr id="135" name="Google Shape;13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2743200"/>
              <a:ext cx="3314700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 txBox="1"/>
            <p:nvPr/>
          </p:nvSpPr>
          <p:spPr>
            <a:xfrm>
              <a:off x="4124975" y="2851850"/>
              <a:ext cx="13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Mais genérico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4124975" y="4621125"/>
              <a:ext cx="1464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Mais específico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20"/>
            <p:cNvCxnSpPr>
              <a:stCxn id="136" idx="1"/>
              <a:endCxn id="137" idx="1"/>
            </p:cNvCxnSpPr>
            <p:nvPr/>
          </p:nvCxnSpPr>
          <p:spPr>
            <a:xfrm>
              <a:off x="4124975" y="3048650"/>
              <a:ext cx="0" cy="176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85800" y="285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575" lIns="103150" spcFirstLastPara="1" rIns="103150" wrap="square" tIns="5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Medidas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096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575" lIns="103150" spcFirstLastPara="1" rIns="103150" wrap="square" tIns="51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Calculada para cada célula do cubo agregando os dados correspondentes a combinação de dimensões e valores -&gt;		                       com    com cada </a:t>
            </a:r>
            <a:r>
              <a:rPr i="1" lang="pt-BR" sz="2400"/>
              <a:t>d</a:t>
            </a:r>
            <a:r>
              <a:rPr baseline="-25000" lang="pt-BR" sz="2400"/>
              <a:t>n </a:t>
            </a:r>
            <a:r>
              <a:rPr lang="pt-BR" sz="2400"/>
              <a:t>um valor de dimensão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Distributiva: cálculo pode ser particionado -&gt; soma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Algébrica: duas ou mais medidas distributivas -&gt; média = soma / contagem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Holística: não pode ser particionada, precisa de executar sobre todos os dados para ter respostas exatas -&gt; moda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025"/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273" y="1987175"/>
            <a:ext cx="31979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_Tec_Sat_2014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