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3" r:id="rId10"/>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10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192987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1303863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252442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192812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419782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22106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384388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348543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29134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258979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D76FFAB-FD2B-4FEC-8167-88D1D6808126}" type="datetimeFigureOut">
              <a:rPr lang="es-MX" smtClean="0"/>
              <a:t>16/10/2021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B906747-EBC4-4DD0-B1BD-E8C69BDA93F3}" type="slidenum">
              <a:rPr lang="es-MX" smtClean="0"/>
              <a:t>‹Nº›</a:t>
            </a:fld>
            <a:endParaRPr lang="es-MX"/>
          </a:p>
        </p:txBody>
      </p:sp>
    </p:spTree>
    <p:extLst>
      <p:ext uri="{BB962C8B-B14F-4D97-AF65-F5344CB8AC3E}">
        <p14:creationId xmlns:p14="http://schemas.microsoft.com/office/powerpoint/2010/main" val="373035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D76FFAB-FD2B-4FEC-8167-88D1D6808126}" type="datetimeFigureOut">
              <a:rPr lang="es-MX" smtClean="0"/>
              <a:t>16/10/2021</a:t>
            </a:fld>
            <a:endParaRPr lang="es-MX"/>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B906747-EBC4-4DD0-B1BD-E8C69BDA93F3}" type="slidenum">
              <a:rPr lang="es-MX" smtClean="0"/>
              <a:t>‹Nº›</a:t>
            </a:fld>
            <a:endParaRPr lang="es-MX"/>
          </a:p>
        </p:txBody>
      </p:sp>
    </p:spTree>
    <p:extLst>
      <p:ext uri="{BB962C8B-B14F-4D97-AF65-F5344CB8AC3E}">
        <p14:creationId xmlns:p14="http://schemas.microsoft.com/office/powerpoint/2010/main" val="919631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2" cstate="print">
            <a:extLst>
              <a:ext uri="{28A0092B-C50C-407E-A947-70E740481C1C}">
                <a14:useLocalDpi xmlns:a14="http://schemas.microsoft.com/office/drawing/2010/main" val="0"/>
              </a:ext>
            </a:extLst>
          </a:blip>
          <a:srcRect l="31766" t="6131" b="41015"/>
          <a:stretch/>
        </p:blipFill>
        <p:spPr>
          <a:xfrm>
            <a:off x="0" y="-1"/>
            <a:ext cx="9887674" cy="5143501"/>
          </a:xfrm>
          <a:prstGeom prst="rect">
            <a:avLst/>
          </a:prstGeom>
        </p:spPr>
      </p:pic>
      <p:sp>
        <p:nvSpPr>
          <p:cNvPr id="8" name="8 Estrella de 5 puntas"/>
          <p:cNvSpPr/>
          <p:nvPr/>
        </p:nvSpPr>
        <p:spPr>
          <a:xfrm>
            <a:off x="452686" y="555526"/>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9 Estrella de 5 puntas"/>
          <p:cNvSpPr/>
          <p:nvPr/>
        </p:nvSpPr>
        <p:spPr>
          <a:xfrm>
            <a:off x="1911281" y="340350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10 Estrella de 5 puntas"/>
          <p:cNvSpPr/>
          <p:nvPr/>
        </p:nvSpPr>
        <p:spPr>
          <a:xfrm>
            <a:off x="1612196" y="128768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11 Estrella de 5 puntas"/>
          <p:cNvSpPr/>
          <p:nvPr/>
        </p:nvSpPr>
        <p:spPr>
          <a:xfrm>
            <a:off x="395536" y="204587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2 Estrella de 5 puntas"/>
          <p:cNvSpPr/>
          <p:nvPr/>
        </p:nvSpPr>
        <p:spPr>
          <a:xfrm>
            <a:off x="3092381" y="329047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3 Estrella de 5 puntas"/>
          <p:cNvSpPr/>
          <p:nvPr/>
        </p:nvSpPr>
        <p:spPr>
          <a:xfrm>
            <a:off x="609531" y="311013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4 Estrella de 5 puntas"/>
          <p:cNvSpPr/>
          <p:nvPr/>
        </p:nvSpPr>
        <p:spPr>
          <a:xfrm>
            <a:off x="1064191" y="138420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6 Estrella de 5 puntas"/>
          <p:cNvSpPr/>
          <p:nvPr/>
        </p:nvSpPr>
        <p:spPr>
          <a:xfrm>
            <a:off x="1360736" y="198745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17 Estrella de 5 puntas"/>
          <p:cNvSpPr/>
          <p:nvPr/>
        </p:nvSpPr>
        <p:spPr>
          <a:xfrm>
            <a:off x="1370896" y="77460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19 Estrella de 5 puntas"/>
          <p:cNvSpPr/>
          <p:nvPr/>
        </p:nvSpPr>
        <p:spPr>
          <a:xfrm>
            <a:off x="2696776" y="25500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20 Estrella de 5 puntas"/>
          <p:cNvSpPr/>
          <p:nvPr/>
        </p:nvSpPr>
        <p:spPr>
          <a:xfrm>
            <a:off x="1055936" y="381180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21 Estrella de 5 puntas"/>
          <p:cNvSpPr/>
          <p:nvPr/>
        </p:nvSpPr>
        <p:spPr>
          <a:xfrm>
            <a:off x="4176961" y="390007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0" name="22 Estrella de 5 puntas"/>
          <p:cNvSpPr/>
          <p:nvPr/>
        </p:nvSpPr>
        <p:spPr>
          <a:xfrm>
            <a:off x="1489641" y="28294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1" name="21 Estrella de 5 puntas"/>
          <p:cNvSpPr/>
          <p:nvPr/>
        </p:nvSpPr>
        <p:spPr>
          <a:xfrm>
            <a:off x="5292080" y="404151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2" name="21 Estrella de 5 puntas"/>
          <p:cNvSpPr/>
          <p:nvPr/>
        </p:nvSpPr>
        <p:spPr>
          <a:xfrm>
            <a:off x="6588224" y="472905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3" name="21 Estrella de 5 puntas"/>
          <p:cNvSpPr/>
          <p:nvPr/>
        </p:nvSpPr>
        <p:spPr>
          <a:xfrm>
            <a:off x="2180838" y="473199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4" name="12 Estrella de 5 puntas"/>
          <p:cNvSpPr/>
          <p:nvPr/>
        </p:nvSpPr>
        <p:spPr>
          <a:xfrm>
            <a:off x="3611709" y="4639197"/>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5" name="19 Estrella de 5 puntas"/>
          <p:cNvSpPr/>
          <p:nvPr/>
        </p:nvSpPr>
        <p:spPr>
          <a:xfrm>
            <a:off x="3907403" y="310147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6" name="19 Estrella de 5 puntas"/>
          <p:cNvSpPr/>
          <p:nvPr/>
        </p:nvSpPr>
        <p:spPr>
          <a:xfrm>
            <a:off x="3181281" y="222557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7" name="19 Estrella de 5 puntas"/>
          <p:cNvSpPr/>
          <p:nvPr/>
        </p:nvSpPr>
        <p:spPr>
          <a:xfrm>
            <a:off x="4087108" y="267515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8" name="27 CuadroTexto"/>
          <p:cNvSpPr txBox="1"/>
          <p:nvPr/>
        </p:nvSpPr>
        <p:spPr>
          <a:xfrm>
            <a:off x="3150335" y="110357"/>
            <a:ext cx="5968652" cy="2554545"/>
          </a:xfrm>
          <a:prstGeom prst="rect">
            <a:avLst/>
          </a:prstGeom>
          <a:noFill/>
        </p:spPr>
        <p:txBody>
          <a:bodyPr wrap="square" rtlCol="0">
            <a:spAutoFit/>
          </a:bodyPr>
          <a:lstStyle/>
          <a:p>
            <a:pPr algn="ctr"/>
            <a:r>
              <a:rPr lang="es-ES" sz="3200" dirty="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EL HOMBRE </a:t>
            </a:r>
            <a:endPar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endParaRPr>
          </a:p>
          <a:p>
            <a:pPr algn="ctr"/>
            <a:r>
              <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ACOGE </a:t>
            </a:r>
            <a:r>
              <a:rPr lang="es-ES" sz="3200" dirty="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EL DON </a:t>
            </a:r>
            <a:endPar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endParaRPr>
          </a:p>
          <a:p>
            <a:pPr algn="ctr"/>
            <a:r>
              <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DE </a:t>
            </a:r>
            <a:r>
              <a:rPr lang="es-ES" sz="3200" dirty="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LA RECONCILIACIÓN </a:t>
            </a:r>
            <a:endPar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endParaRPr>
          </a:p>
          <a:p>
            <a:pPr algn="ctr"/>
            <a:r>
              <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EN </a:t>
            </a:r>
            <a:r>
              <a:rPr lang="es-ES" sz="3200" dirty="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SUS CUATRO </a:t>
            </a:r>
            <a:endPar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endParaRPr>
          </a:p>
          <a:p>
            <a:pPr algn="ctr"/>
            <a:r>
              <a:rPr lang="es-ES" sz="3200" dirty="0" smtClean="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rPr>
              <a:t>DIMENSIONES</a:t>
            </a:r>
            <a:endParaRPr lang="es-MX" sz="3200" dirty="0">
              <a:ln>
                <a:solidFill>
                  <a:sysClr val="windowText" lastClr="000000"/>
                </a:solidFill>
              </a:ln>
              <a:gradFill flip="none" rotWithShape="1">
                <a:gsLst>
                  <a:gs pos="66000">
                    <a:schemeClr val="accent2">
                      <a:lumMod val="60000"/>
                      <a:lumOff val="40000"/>
                    </a:schemeClr>
                  </a:gs>
                  <a:gs pos="21000">
                    <a:schemeClr val="accent3">
                      <a:lumMod val="60000"/>
                      <a:lumOff val="40000"/>
                    </a:schemeClr>
                  </a:gs>
                  <a:gs pos="39000">
                    <a:schemeClr val="accent1">
                      <a:lumMod val="45000"/>
                      <a:lumOff val="55000"/>
                    </a:schemeClr>
                  </a:gs>
                  <a:gs pos="76000">
                    <a:schemeClr val="accent3">
                      <a:lumMod val="60000"/>
                      <a:lumOff val="40000"/>
                    </a:schemeClr>
                  </a:gs>
                </a:gsLst>
                <a:lin ang="8100000" scaled="1"/>
                <a:tileRect/>
              </a:gradFill>
              <a:latin typeface="Cooper Black" panose="0208090404030B020404" pitchFamily="18" charset="0"/>
            </a:endParaRPr>
          </a:p>
        </p:txBody>
      </p:sp>
      <p:sp>
        <p:nvSpPr>
          <p:cNvPr id="30" name="2 Subtítulo"/>
          <p:cNvSpPr>
            <a:spLocks noGrp="1"/>
          </p:cNvSpPr>
          <p:nvPr>
            <p:ph type="subTitle" idx="1"/>
          </p:nvPr>
        </p:nvSpPr>
        <p:spPr>
          <a:xfrm>
            <a:off x="5292080" y="2919313"/>
            <a:ext cx="3778348" cy="843598"/>
          </a:xfrm>
        </p:spPr>
        <p:txBody>
          <a:bodyPr/>
          <a:lstStyle/>
          <a:p>
            <a:r>
              <a:rPr lang="es-MX" dirty="0" smtClean="0"/>
              <a:t>RELIGION</a:t>
            </a:r>
            <a:endParaRPr lang="es-MX" dirty="0"/>
          </a:p>
        </p:txBody>
      </p:sp>
    </p:spTree>
    <p:extLst>
      <p:ext uri="{BB962C8B-B14F-4D97-AF65-F5344CB8AC3E}">
        <p14:creationId xmlns:p14="http://schemas.microsoft.com/office/powerpoint/2010/main" val="958203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a:off x="0" y="2423714"/>
            <a:ext cx="3846068" cy="2719786"/>
          </a:xfrm>
          <a:prstGeom prst="rect">
            <a:avLst/>
          </a:prstGeom>
        </p:spPr>
      </p:pic>
      <p:pic>
        <p:nvPicPr>
          <p:cNvPr id="8" name="7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rot="10800000">
            <a:off x="5305554" y="-10322"/>
            <a:ext cx="3846068" cy="2719786"/>
          </a:xfrm>
          <a:prstGeom prst="rect">
            <a:avLst/>
          </a:prstGeom>
        </p:spPr>
      </p:pic>
      <p:sp>
        <p:nvSpPr>
          <p:cNvPr id="12" name="9 Estrella de 5 puntas"/>
          <p:cNvSpPr/>
          <p:nvPr/>
        </p:nvSpPr>
        <p:spPr>
          <a:xfrm>
            <a:off x="7560647" y="34266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0 Estrella de 5 puntas"/>
          <p:cNvSpPr/>
          <p:nvPr/>
        </p:nvSpPr>
        <p:spPr>
          <a:xfrm>
            <a:off x="8529041" y="169475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2 Estrella de 5 puntas"/>
          <p:cNvSpPr/>
          <p:nvPr/>
        </p:nvSpPr>
        <p:spPr>
          <a:xfrm>
            <a:off x="72478" y="295292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9 Estrella de 5 puntas"/>
          <p:cNvSpPr/>
          <p:nvPr/>
        </p:nvSpPr>
        <p:spPr>
          <a:xfrm>
            <a:off x="967761" y="47133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22 Estrella de 5 puntas"/>
          <p:cNvSpPr/>
          <p:nvPr/>
        </p:nvSpPr>
        <p:spPr>
          <a:xfrm>
            <a:off x="1147466" y="3861805"/>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21 Estrella de 5 puntas"/>
          <p:cNvSpPr/>
          <p:nvPr/>
        </p:nvSpPr>
        <p:spPr>
          <a:xfrm>
            <a:off x="597575" y="404151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17 Estrella de 5 puntas"/>
          <p:cNvSpPr/>
          <p:nvPr/>
        </p:nvSpPr>
        <p:spPr>
          <a:xfrm>
            <a:off x="1893719" y="472905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21 Estrella de 5 puntas"/>
          <p:cNvSpPr/>
          <p:nvPr/>
        </p:nvSpPr>
        <p:spPr>
          <a:xfrm>
            <a:off x="8728573" y="15439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0" name="12 Estrella de 5 puntas"/>
          <p:cNvSpPr/>
          <p:nvPr/>
        </p:nvSpPr>
        <p:spPr>
          <a:xfrm>
            <a:off x="238165" y="4543329"/>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1" name="19 Estrella de 5 puntas"/>
          <p:cNvSpPr/>
          <p:nvPr/>
        </p:nvSpPr>
        <p:spPr>
          <a:xfrm>
            <a:off x="252183" y="3612634"/>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4" name="21 Estrella de 5 puntas"/>
          <p:cNvSpPr/>
          <p:nvPr/>
        </p:nvSpPr>
        <p:spPr>
          <a:xfrm>
            <a:off x="8678849" y="702072"/>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5" name="21 Estrella de 5 puntas"/>
          <p:cNvSpPr/>
          <p:nvPr/>
        </p:nvSpPr>
        <p:spPr>
          <a:xfrm>
            <a:off x="7990590" y="154394"/>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6" name="21 Estrella de 5 puntas"/>
          <p:cNvSpPr/>
          <p:nvPr/>
        </p:nvSpPr>
        <p:spPr>
          <a:xfrm>
            <a:off x="8202343" y="11516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7" name="1 Título"/>
          <p:cNvSpPr>
            <a:spLocks noGrp="1"/>
          </p:cNvSpPr>
          <p:nvPr>
            <p:ph type="title"/>
          </p:nvPr>
        </p:nvSpPr>
        <p:spPr>
          <a:xfrm>
            <a:off x="755576" y="274638"/>
            <a:ext cx="7772400" cy="901366"/>
          </a:xfrm>
        </p:spPr>
        <p:txBody>
          <a:bodyPr/>
          <a:lstStyle/>
          <a:p>
            <a:r>
              <a:rPr lang="es-MX" dirty="0" smtClean="0">
                <a:solidFill>
                  <a:schemeClr val="accent6">
                    <a:lumMod val="75000"/>
                  </a:schemeClr>
                </a:solidFill>
              </a:rPr>
              <a:t>LEEMOS</a:t>
            </a:r>
            <a:endParaRPr lang="es-MX" dirty="0">
              <a:solidFill>
                <a:schemeClr val="accent6">
                  <a:lumMod val="75000"/>
                </a:schemeClr>
              </a:solidFill>
            </a:endParaRPr>
          </a:p>
        </p:txBody>
      </p:sp>
      <p:sp>
        <p:nvSpPr>
          <p:cNvPr id="28" name="2 Marcador de contenido"/>
          <p:cNvSpPr>
            <a:spLocks noGrp="1"/>
          </p:cNvSpPr>
          <p:nvPr>
            <p:ph sz="quarter" idx="1"/>
          </p:nvPr>
        </p:nvSpPr>
        <p:spPr>
          <a:xfrm>
            <a:off x="755576" y="1419622"/>
            <a:ext cx="7772400" cy="3605463"/>
          </a:xfrm>
        </p:spPr>
        <p:txBody>
          <a:bodyPr>
            <a:normAutofit fontScale="77500" lnSpcReduction="20000"/>
          </a:bodyPr>
          <a:lstStyle/>
          <a:p>
            <a:pPr marL="0" indent="0" algn="just">
              <a:buNone/>
            </a:pPr>
            <a:r>
              <a:rPr lang="es-ES" dirty="0">
                <a:solidFill>
                  <a:schemeClr val="accent5">
                    <a:lumMod val="50000"/>
                  </a:schemeClr>
                </a:solidFill>
              </a:rPr>
              <a:t>¿Has peleado alguna vez con un amigo a quien estimas mucho? Lo más común es que después de pelear nos sintamos mal, porque nos damos cuenta que no vale la pena perder un amigo. Recuperar la amistad a veces no es fácil, nuestro orgullo nos impide buscar al amigo. De allí que para amistarnos necesitamos hacer un acto de humildad y sinceridad que nos permita reconocer los propios errores y pedir perdón. Como te habrás dado cuenta se necesita mucho valor y sinceridad para reconciliarse, pero es algo que vale la pena porque es el único camino para tener paz en tu corazón. </a:t>
            </a:r>
            <a:endParaRPr lang="es-MX" dirty="0">
              <a:solidFill>
                <a:schemeClr val="accent5">
                  <a:lumMod val="50000"/>
                </a:schemeClr>
              </a:solidFill>
            </a:endParaRPr>
          </a:p>
        </p:txBody>
      </p:sp>
    </p:spTree>
    <p:extLst>
      <p:ext uri="{BB962C8B-B14F-4D97-AF65-F5344CB8AC3E}">
        <p14:creationId xmlns:p14="http://schemas.microsoft.com/office/powerpoint/2010/main" val="1659902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Onda"/>
          <p:cNvSpPr/>
          <p:nvPr/>
        </p:nvSpPr>
        <p:spPr>
          <a:xfrm>
            <a:off x="0" y="3579862"/>
            <a:ext cx="9144000" cy="914400"/>
          </a:xfrm>
          <a:prstGeom prst="wav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5 Onda"/>
          <p:cNvSpPr/>
          <p:nvPr/>
        </p:nvSpPr>
        <p:spPr>
          <a:xfrm>
            <a:off x="0" y="4105622"/>
            <a:ext cx="9144000" cy="986408"/>
          </a:xfrm>
          <a:prstGeom prst="wave">
            <a:avLst/>
          </a:prstGeom>
          <a:solidFill>
            <a:srgbClr val="F6BA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12 Estrella de 5 puntas"/>
          <p:cNvSpPr/>
          <p:nvPr/>
        </p:nvSpPr>
        <p:spPr>
          <a:xfrm>
            <a:off x="899592" y="3925917"/>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12 Estrella de 5 puntas"/>
          <p:cNvSpPr/>
          <p:nvPr/>
        </p:nvSpPr>
        <p:spPr>
          <a:xfrm>
            <a:off x="1979712" y="4324094"/>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19 Estrella de 5 puntas"/>
          <p:cNvSpPr/>
          <p:nvPr/>
        </p:nvSpPr>
        <p:spPr>
          <a:xfrm>
            <a:off x="6192495" y="403991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2 Estrella de 5 puntas"/>
          <p:cNvSpPr/>
          <p:nvPr/>
        </p:nvSpPr>
        <p:spPr>
          <a:xfrm>
            <a:off x="3491880" y="378408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2 Estrella de 5 puntas"/>
          <p:cNvSpPr/>
          <p:nvPr/>
        </p:nvSpPr>
        <p:spPr>
          <a:xfrm>
            <a:off x="6372200" y="457939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2 Estrella de 5 puntas"/>
          <p:cNvSpPr/>
          <p:nvPr/>
        </p:nvSpPr>
        <p:spPr>
          <a:xfrm>
            <a:off x="7596336" y="403706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9 Estrella de 5 puntas"/>
          <p:cNvSpPr/>
          <p:nvPr/>
        </p:nvSpPr>
        <p:spPr>
          <a:xfrm>
            <a:off x="404583" y="402633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19 Estrella de 5 puntas"/>
          <p:cNvSpPr/>
          <p:nvPr/>
        </p:nvSpPr>
        <p:spPr>
          <a:xfrm>
            <a:off x="4572000" y="4669242"/>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19 Estrella de 5 puntas"/>
          <p:cNvSpPr/>
          <p:nvPr/>
        </p:nvSpPr>
        <p:spPr>
          <a:xfrm>
            <a:off x="2339122" y="389091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19 Estrella de 5 puntas"/>
          <p:cNvSpPr/>
          <p:nvPr/>
        </p:nvSpPr>
        <p:spPr>
          <a:xfrm>
            <a:off x="8748464" y="460091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19 Estrella de 5 puntas"/>
          <p:cNvSpPr/>
          <p:nvPr/>
        </p:nvSpPr>
        <p:spPr>
          <a:xfrm>
            <a:off x="8658611" y="393648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0" name="1 Título"/>
          <p:cNvSpPr>
            <a:spLocks noGrp="1"/>
          </p:cNvSpPr>
          <p:nvPr>
            <p:ph type="title"/>
          </p:nvPr>
        </p:nvSpPr>
        <p:spPr>
          <a:xfrm>
            <a:off x="694435" y="-221957"/>
            <a:ext cx="7772400" cy="850287"/>
          </a:xfrm>
        </p:spPr>
        <p:txBody>
          <a:bodyPr>
            <a:normAutofit/>
          </a:bodyPr>
          <a:lstStyle/>
          <a:p>
            <a:r>
              <a:rPr lang="es-MX" sz="3200" b="1" u="sng" dirty="0" smtClean="0">
                <a:solidFill>
                  <a:schemeClr val="accent6">
                    <a:lumMod val="75000"/>
                  </a:schemeClr>
                </a:solidFill>
              </a:rPr>
              <a:t>ENFOQUE DESDE LA BIBLIA</a:t>
            </a:r>
            <a:endParaRPr lang="es-MX" sz="3200" b="1" u="sng" dirty="0">
              <a:solidFill>
                <a:schemeClr val="accent6">
                  <a:lumMod val="75000"/>
                </a:schemeClr>
              </a:solidFill>
            </a:endParaRPr>
          </a:p>
        </p:txBody>
      </p:sp>
      <p:sp>
        <p:nvSpPr>
          <p:cNvPr id="21" name="2 Marcador de contenido"/>
          <p:cNvSpPr>
            <a:spLocks noGrp="1"/>
          </p:cNvSpPr>
          <p:nvPr>
            <p:ph sz="quarter" idx="1"/>
          </p:nvPr>
        </p:nvSpPr>
        <p:spPr>
          <a:xfrm>
            <a:off x="694435" y="461392"/>
            <a:ext cx="7772400" cy="3401147"/>
          </a:xfrm>
        </p:spPr>
        <p:txBody>
          <a:bodyPr>
            <a:noAutofit/>
          </a:bodyPr>
          <a:lstStyle/>
          <a:p>
            <a:pPr marL="0" indent="0">
              <a:buNone/>
            </a:pPr>
            <a:r>
              <a:rPr lang="es-ES" sz="1600" dirty="0">
                <a:solidFill>
                  <a:srgbClr val="002060"/>
                </a:solidFill>
              </a:rPr>
              <a:t>La Parábola del Hijo Pródigo nos muestra la misericordia de Dios y el don de reconciliación al que debemos responder: “Un hombre tenía dos hijos. El menor dijo a su padre: Padre, dame la parte de la propiedad que me corresponde. Y el padre repartió entre ellos.” “Pocos días después, el hijo menor reunió todo lo que tenía, partió a un lugar lejano y allí, malgastó su dinero en una vida desordenada. Cuando lo gastó todo, sobrevino en esa región una escasez grande y comenzó a pasar necesidad. Entonces fue a buscar trabajo y se puso al servicio de un habitante de ese lugar que lo envió a sus campos a cuidar cerdos, hubiera deseado llenarse el estómago con la comida que daban a los cerdos, pero nadie le daba nada” Fue entonces cuando entró en sí. “¡Cuántos trabajadores de mi padre tienen pan de sobra, y yo aquí me muero de hambre! ¿Por qué no me levanto? Volveré a mi padre y le diré: padre pequé contra Dios y contra Ti; ya no merezco llamarme hijo tuyo, trátame como a uno de tus siervos. Partió, pues, de vuelta donde su padre Cuando todavía estaba lejos, su padre lo vio y sintió compasión, corrió a echarse a su cuello y lo abrazó. Entonces el hijo le habló. Padre, peque contra Dios y contra ti; ya no merezco llamarme hijo tuyo”. Pero el padre dijo a sus servidores: rápido tráiganle la mejor ropa y póngansela, colóquenle un anillo en el dedo y zapatos en los pies. Traigan el ternero más gordo y mátenlo, comamos y alegrémonos, porque este hijo mío estaba muerto y ha vuelto a la vida, estaba perdido y lo he encontrado. Y se pusieron a cenar la fiesta. (</a:t>
            </a:r>
            <a:r>
              <a:rPr lang="es-ES" sz="1600" dirty="0" err="1">
                <a:solidFill>
                  <a:srgbClr val="002060"/>
                </a:solidFill>
              </a:rPr>
              <a:t>Lc</a:t>
            </a:r>
            <a:r>
              <a:rPr lang="es-ES" sz="1600" dirty="0">
                <a:solidFill>
                  <a:srgbClr val="002060"/>
                </a:solidFill>
              </a:rPr>
              <a:t> 15,11ss)</a:t>
            </a:r>
            <a:endParaRPr lang="es-MX" sz="1600" dirty="0">
              <a:solidFill>
                <a:srgbClr val="002060"/>
              </a:solidFill>
            </a:endParaRPr>
          </a:p>
        </p:txBody>
      </p:sp>
    </p:spTree>
    <p:extLst>
      <p:ext uri="{BB962C8B-B14F-4D97-AF65-F5344CB8AC3E}">
        <p14:creationId xmlns:p14="http://schemas.microsoft.com/office/powerpoint/2010/main" val="1570742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4" name="Imagen 3"/>
          <p:cNvPicPr>
            <a:picLocks noChangeAspect="1"/>
          </p:cNvPicPr>
          <p:nvPr/>
        </p:nvPicPr>
        <p:blipFill>
          <a:blip r:embed="rId2"/>
          <a:stretch>
            <a:fillRect/>
          </a:stretch>
        </p:blipFill>
        <p:spPr>
          <a:xfrm>
            <a:off x="1606800" y="145225"/>
            <a:ext cx="5930399" cy="4442075"/>
          </a:xfrm>
          <a:prstGeom prst="rect">
            <a:avLst/>
          </a:prstGeom>
        </p:spPr>
      </p:pic>
    </p:spTree>
    <p:extLst>
      <p:ext uri="{BB962C8B-B14F-4D97-AF65-F5344CB8AC3E}">
        <p14:creationId xmlns:p14="http://schemas.microsoft.com/office/powerpoint/2010/main" val="1854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flipH="1">
            <a:off x="5294303" y="2444252"/>
            <a:ext cx="3846068" cy="2719786"/>
          </a:xfrm>
          <a:prstGeom prst="rect">
            <a:avLst/>
          </a:prstGeom>
        </p:spPr>
      </p:pic>
      <p:pic>
        <p:nvPicPr>
          <p:cNvPr id="5" name="4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rot="10800000" flipH="1">
            <a:off x="5852" y="-20538"/>
            <a:ext cx="3846068" cy="2719786"/>
          </a:xfrm>
          <a:prstGeom prst="rect">
            <a:avLst/>
          </a:prstGeom>
        </p:spPr>
      </p:pic>
      <p:sp>
        <p:nvSpPr>
          <p:cNvPr id="6" name="12 Estrella de 5 puntas"/>
          <p:cNvSpPr/>
          <p:nvPr/>
        </p:nvSpPr>
        <p:spPr>
          <a:xfrm>
            <a:off x="260979" y="115965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7" name="19 Estrella de 5 puntas"/>
          <p:cNvSpPr/>
          <p:nvPr/>
        </p:nvSpPr>
        <p:spPr>
          <a:xfrm>
            <a:off x="274997" y="228955"/>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8" name="12 Estrella de 5 puntas"/>
          <p:cNvSpPr/>
          <p:nvPr/>
        </p:nvSpPr>
        <p:spPr>
          <a:xfrm>
            <a:off x="1569475" y="93974"/>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19 Estrella de 5 puntas"/>
          <p:cNvSpPr/>
          <p:nvPr/>
        </p:nvSpPr>
        <p:spPr>
          <a:xfrm>
            <a:off x="1043608" y="979945"/>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19 Estrella de 5 puntas"/>
          <p:cNvSpPr/>
          <p:nvPr/>
        </p:nvSpPr>
        <p:spPr>
          <a:xfrm>
            <a:off x="949847" y="318807"/>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19 Estrella de 5 puntas"/>
          <p:cNvSpPr/>
          <p:nvPr/>
        </p:nvSpPr>
        <p:spPr>
          <a:xfrm>
            <a:off x="606838" y="77115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9 Estrella de 5 puntas"/>
          <p:cNvSpPr/>
          <p:nvPr/>
        </p:nvSpPr>
        <p:spPr>
          <a:xfrm>
            <a:off x="303173" y="185167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2 Estrella de 5 puntas"/>
          <p:cNvSpPr/>
          <p:nvPr/>
        </p:nvSpPr>
        <p:spPr>
          <a:xfrm>
            <a:off x="8028384" y="4515966"/>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9 Estrella de 5 puntas"/>
          <p:cNvSpPr/>
          <p:nvPr/>
        </p:nvSpPr>
        <p:spPr>
          <a:xfrm>
            <a:off x="8042402" y="358527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9 Estrella de 5 puntas"/>
          <p:cNvSpPr/>
          <p:nvPr/>
        </p:nvSpPr>
        <p:spPr>
          <a:xfrm>
            <a:off x="8811013" y="43362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19 Estrella de 5 puntas"/>
          <p:cNvSpPr/>
          <p:nvPr/>
        </p:nvSpPr>
        <p:spPr>
          <a:xfrm>
            <a:off x="8717252" y="367512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19 Estrella de 5 puntas"/>
          <p:cNvSpPr/>
          <p:nvPr/>
        </p:nvSpPr>
        <p:spPr>
          <a:xfrm>
            <a:off x="8374243" y="4127469"/>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17 Estrella de 5 puntas"/>
          <p:cNvSpPr/>
          <p:nvPr/>
        </p:nvSpPr>
        <p:spPr>
          <a:xfrm>
            <a:off x="8770713" y="293179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19 Estrella de 5 puntas"/>
          <p:cNvSpPr/>
          <p:nvPr/>
        </p:nvSpPr>
        <p:spPr>
          <a:xfrm>
            <a:off x="7524328" y="478552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0" name="1 Título"/>
          <p:cNvSpPr>
            <a:spLocks noGrp="1"/>
          </p:cNvSpPr>
          <p:nvPr>
            <p:ph type="title"/>
          </p:nvPr>
        </p:nvSpPr>
        <p:spPr>
          <a:xfrm>
            <a:off x="683568" y="274638"/>
            <a:ext cx="7772400" cy="850287"/>
          </a:xfrm>
        </p:spPr>
        <p:txBody>
          <a:bodyPr>
            <a:noAutofit/>
          </a:bodyPr>
          <a:lstStyle/>
          <a:p>
            <a:r>
              <a:rPr lang="es-MX" b="1" dirty="0" smtClean="0">
                <a:solidFill>
                  <a:schemeClr val="accent4">
                    <a:lumMod val="75000"/>
                  </a:schemeClr>
                </a:solidFill>
                <a:latin typeface="Curlz MT" panose="04040404050702020202" pitchFamily="82" charset="0"/>
              </a:rPr>
              <a:t>EL DON DE LA RECONCILIACION</a:t>
            </a:r>
            <a:endParaRPr lang="es-MX" b="1" dirty="0">
              <a:solidFill>
                <a:schemeClr val="accent4">
                  <a:lumMod val="75000"/>
                </a:schemeClr>
              </a:solidFill>
              <a:latin typeface="Curlz MT" panose="04040404050702020202" pitchFamily="82" charset="0"/>
            </a:endParaRPr>
          </a:p>
        </p:txBody>
      </p:sp>
      <p:sp>
        <p:nvSpPr>
          <p:cNvPr id="21" name="2 Marcador de contenido"/>
          <p:cNvSpPr>
            <a:spLocks noGrp="1"/>
          </p:cNvSpPr>
          <p:nvPr>
            <p:ph sz="quarter" idx="1"/>
          </p:nvPr>
        </p:nvSpPr>
        <p:spPr>
          <a:xfrm>
            <a:off x="688032" y="1330843"/>
            <a:ext cx="7772400" cy="3401147"/>
          </a:xfrm>
        </p:spPr>
        <p:txBody>
          <a:bodyPr>
            <a:noAutofit/>
          </a:bodyPr>
          <a:lstStyle/>
          <a:p>
            <a:pPr marL="0" indent="0">
              <a:buNone/>
            </a:pPr>
            <a:r>
              <a:rPr lang="es-ES" sz="2000" dirty="0">
                <a:solidFill>
                  <a:schemeClr val="accent5">
                    <a:lumMod val="75000"/>
                  </a:schemeClr>
                </a:solidFill>
              </a:rPr>
              <a:t>nos muestra con claridad el amor de Dios Padre, quien a pesar de nuestro pecado y del rechazo a su plan, mantiene firme su promesa y sale a nuestro encuentro para perdonarnos. Este es el misterio de la reconciliación, se trata: </a:t>
            </a:r>
            <a:endParaRPr lang="es-ES" sz="2000" dirty="0" smtClean="0">
              <a:solidFill>
                <a:schemeClr val="accent5">
                  <a:lumMod val="75000"/>
                </a:schemeClr>
              </a:solidFill>
            </a:endParaRPr>
          </a:p>
          <a:p>
            <a:pPr marL="0" indent="0">
              <a:buNone/>
            </a:pPr>
            <a:r>
              <a:rPr lang="es-ES" sz="2000" dirty="0" smtClean="0">
                <a:solidFill>
                  <a:schemeClr val="accent5">
                    <a:lumMod val="75000"/>
                  </a:schemeClr>
                </a:solidFill>
              </a:rPr>
              <a:t>➢ </a:t>
            </a:r>
            <a:r>
              <a:rPr lang="es-ES" sz="2000" dirty="0">
                <a:solidFill>
                  <a:schemeClr val="accent5">
                    <a:lumMod val="75000"/>
                  </a:schemeClr>
                </a:solidFill>
              </a:rPr>
              <a:t>De unir lo que había sido separado</a:t>
            </a:r>
            <a:r>
              <a:rPr lang="es-ES" sz="2000" dirty="0" smtClean="0">
                <a:solidFill>
                  <a:schemeClr val="accent5">
                    <a:lumMod val="75000"/>
                  </a:schemeClr>
                </a:solidFill>
              </a:rPr>
              <a:t>.</a:t>
            </a:r>
          </a:p>
          <a:p>
            <a:pPr marL="0" indent="0">
              <a:buNone/>
            </a:pPr>
            <a:r>
              <a:rPr lang="es-ES" sz="2000" dirty="0" smtClean="0">
                <a:solidFill>
                  <a:schemeClr val="accent5">
                    <a:lumMod val="75000"/>
                  </a:schemeClr>
                </a:solidFill>
              </a:rPr>
              <a:t> </a:t>
            </a:r>
            <a:r>
              <a:rPr lang="es-ES" sz="2000" dirty="0">
                <a:solidFill>
                  <a:schemeClr val="accent5">
                    <a:lumMod val="75000"/>
                  </a:schemeClr>
                </a:solidFill>
              </a:rPr>
              <a:t>➢ De establecer los lazos que se habían roto</a:t>
            </a:r>
            <a:r>
              <a:rPr lang="es-ES" sz="2000" dirty="0" smtClean="0">
                <a:solidFill>
                  <a:schemeClr val="accent5">
                    <a:lumMod val="75000"/>
                  </a:schemeClr>
                </a:solidFill>
              </a:rPr>
              <a:t>.</a:t>
            </a:r>
          </a:p>
          <a:p>
            <a:pPr marL="0" indent="0">
              <a:buNone/>
            </a:pPr>
            <a:r>
              <a:rPr lang="es-ES" sz="2000" dirty="0" smtClean="0">
                <a:solidFill>
                  <a:schemeClr val="accent5">
                    <a:lumMod val="75000"/>
                  </a:schemeClr>
                </a:solidFill>
              </a:rPr>
              <a:t> </a:t>
            </a:r>
            <a:r>
              <a:rPr lang="es-ES" sz="2000" dirty="0">
                <a:solidFill>
                  <a:schemeClr val="accent5">
                    <a:lumMod val="75000"/>
                  </a:schemeClr>
                </a:solidFill>
              </a:rPr>
              <a:t>➢ De recuperar lo que se había perdido</a:t>
            </a:r>
            <a:r>
              <a:rPr lang="es-ES" sz="2000" dirty="0" smtClean="0">
                <a:solidFill>
                  <a:schemeClr val="accent5">
                    <a:lumMod val="75000"/>
                  </a:schemeClr>
                </a:solidFill>
              </a:rPr>
              <a:t>.</a:t>
            </a:r>
          </a:p>
          <a:p>
            <a:pPr marL="0" indent="0">
              <a:buNone/>
            </a:pPr>
            <a:r>
              <a:rPr lang="es-ES" sz="2000" dirty="0">
                <a:solidFill>
                  <a:schemeClr val="accent5">
                    <a:lumMod val="75000"/>
                  </a:schemeClr>
                </a:solidFill>
              </a:rPr>
              <a:t>➢ De establecer la amistad con Dios rota </a:t>
            </a:r>
            <a:r>
              <a:rPr lang="es-ES" sz="2000" dirty="0" smtClean="0">
                <a:solidFill>
                  <a:schemeClr val="accent5">
                    <a:lumMod val="75000"/>
                  </a:schemeClr>
                </a:solidFill>
              </a:rPr>
              <a:t>por</a:t>
            </a:r>
          </a:p>
          <a:p>
            <a:pPr marL="0" indent="0">
              <a:buNone/>
            </a:pPr>
            <a:r>
              <a:rPr lang="es-ES" sz="2000" dirty="0" smtClean="0">
                <a:solidFill>
                  <a:schemeClr val="accent5">
                    <a:lumMod val="75000"/>
                  </a:schemeClr>
                </a:solidFill>
              </a:rPr>
              <a:t> </a:t>
            </a:r>
            <a:r>
              <a:rPr lang="es-ES" sz="2000" dirty="0">
                <a:solidFill>
                  <a:schemeClr val="accent5">
                    <a:lumMod val="75000"/>
                  </a:schemeClr>
                </a:solidFill>
              </a:rPr>
              <a:t>el mismo pecado. </a:t>
            </a:r>
            <a:endParaRPr lang="es-MX" sz="2000" dirty="0">
              <a:solidFill>
                <a:schemeClr val="accent5">
                  <a:lumMod val="75000"/>
                </a:schemeClr>
              </a:solidFill>
            </a:endParaRPr>
          </a:p>
        </p:txBody>
      </p:sp>
      <p:pic>
        <p:nvPicPr>
          <p:cNvPr id="2" name="Imagen 1"/>
          <p:cNvPicPr>
            <a:picLocks noChangeAspect="1"/>
          </p:cNvPicPr>
          <p:nvPr/>
        </p:nvPicPr>
        <p:blipFill>
          <a:blip r:embed="rId3"/>
          <a:stretch>
            <a:fillRect/>
          </a:stretch>
        </p:blipFill>
        <p:spPr>
          <a:xfrm>
            <a:off x="5607656" y="2433856"/>
            <a:ext cx="3289301" cy="2055344"/>
          </a:xfrm>
          <a:prstGeom prst="rect">
            <a:avLst/>
          </a:prstGeom>
        </p:spPr>
      </p:pic>
    </p:spTree>
    <p:extLst>
      <p:ext uri="{BB962C8B-B14F-4D97-AF65-F5344CB8AC3E}">
        <p14:creationId xmlns:p14="http://schemas.microsoft.com/office/powerpoint/2010/main" val="2149789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Onda"/>
          <p:cNvSpPr/>
          <p:nvPr/>
        </p:nvSpPr>
        <p:spPr>
          <a:xfrm>
            <a:off x="0" y="-7363"/>
            <a:ext cx="9144000" cy="914400"/>
          </a:xfrm>
          <a:prstGeom prst="wav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5 Onda"/>
          <p:cNvSpPr/>
          <p:nvPr/>
        </p:nvSpPr>
        <p:spPr>
          <a:xfrm>
            <a:off x="0" y="518397"/>
            <a:ext cx="9144000" cy="986408"/>
          </a:xfrm>
          <a:prstGeom prst="wave">
            <a:avLst/>
          </a:prstGeom>
          <a:solidFill>
            <a:srgbClr val="F6BA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12 Estrella de 5 puntas"/>
          <p:cNvSpPr/>
          <p:nvPr/>
        </p:nvSpPr>
        <p:spPr>
          <a:xfrm>
            <a:off x="871850" y="300824"/>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7" name="12 Estrella de 5 puntas"/>
          <p:cNvSpPr/>
          <p:nvPr/>
        </p:nvSpPr>
        <p:spPr>
          <a:xfrm>
            <a:off x="1951970" y="69900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8" name="19 Estrella de 5 puntas"/>
          <p:cNvSpPr/>
          <p:nvPr/>
        </p:nvSpPr>
        <p:spPr>
          <a:xfrm>
            <a:off x="6164753" y="41482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12 Estrella de 5 puntas"/>
          <p:cNvSpPr/>
          <p:nvPr/>
        </p:nvSpPr>
        <p:spPr>
          <a:xfrm>
            <a:off x="3464138" y="158987"/>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9 Estrella de 5 puntas"/>
          <p:cNvSpPr/>
          <p:nvPr/>
        </p:nvSpPr>
        <p:spPr>
          <a:xfrm>
            <a:off x="6344458" y="954297"/>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12 Estrella de 5 puntas"/>
          <p:cNvSpPr/>
          <p:nvPr/>
        </p:nvSpPr>
        <p:spPr>
          <a:xfrm>
            <a:off x="7568594" y="411969"/>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9 Estrella de 5 puntas"/>
          <p:cNvSpPr/>
          <p:nvPr/>
        </p:nvSpPr>
        <p:spPr>
          <a:xfrm>
            <a:off x="376841" y="40124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9 Estrella de 5 puntas"/>
          <p:cNvSpPr/>
          <p:nvPr/>
        </p:nvSpPr>
        <p:spPr>
          <a:xfrm>
            <a:off x="4544258" y="1044149"/>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9 Estrella de 5 puntas"/>
          <p:cNvSpPr/>
          <p:nvPr/>
        </p:nvSpPr>
        <p:spPr>
          <a:xfrm>
            <a:off x="2311380" y="265817"/>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9 Estrella de 5 puntas"/>
          <p:cNvSpPr/>
          <p:nvPr/>
        </p:nvSpPr>
        <p:spPr>
          <a:xfrm>
            <a:off x="8720722" y="975818"/>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19 Estrella de 5 puntas"/>
          <p:cNvSpPr/>
          <p:nvPr/>
        </p:nvSpPr>
        <p:spPr>
          <a:xfrm>
            <a:off x="8630869" y="311387"/>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1 Título"/>
          <p:cNvSpPr>
            <a:spLocks noGrp="1"/>
          </p:cNvSpPr>
          <p:nvPr>
            <p:ph type="title"/>
          </p:nvPr>
        </p:nvSpPr>
        <p:spPr>
          <a:xfrm>
            <a:off x="683568" y="274638"/>
            <a:ext cx="7772400" cy="850287"/>
          </a:xfrm>
        </p:spPr>
        <p:txBody>
          <a:bodyPr/>
          <a:lstStyle/>
          <a:p>
            <a:endParaRPr lang="es-MX" dirty="0"/>
          </a:p>
        </p:txBody>
      </p:sp>
      <p:sp>
        <p:nvSpPr>
          <p:cNvPr id="18" name="2 Marcador de contenido"/>
          <p:cNvSpPr>
            <a:spLocks noGrp="1"/>
          </p:cNvSpPr>
          <p:nvPr>
            <p:ph sz="quarter" idx="1"/>
          </p:nvPr>
        </p:nvSpPr>
        <p:spPr>
          <a:xfrm>
            <a:off x="688032" y="1330843"/>
            <a:ext cx="5036096" cy="3401147"/>
          </a:xfrm>
        </p:spPr>
        <p:txBody>
          <a:bodyPr>
            <a:normAutofit fontScale="62500" lnSpcReduction="20000"/>
          </a:bodyPr>
          <a:lstStyle/>
          <a:p>
            <a:pPr marL="0" indent="0">
              <a:buNone/>
            </a:pPr>
            <a:r>
              <a:rPr lang="es-ES" dirty="0">
                <a:solidFill>
                  <a:schemeClr val="accent5">
                    <a:lumMod val="75000"/>
                  </a:schemeClr>
                </a:solidFill>
              </a:rPr>
              <a:t>La reconciliación que nos trae Jesús es un regalo, un don que nos merecemos. Esto significa que la reconciliación no la podemos comprar ni ganar a cambio de algo. Dios nos lo entrega por su propia voluntad libre y generosa. Cuando el hijo pródigo va al encuentro de su padre, trata de explicarle y darle razones, pero el padre no lo deja terminar, lo abraza y lo llena de besos. Es que, en el fondo, el padre lo perdona porque lo quiere, no porque el hijo le presente buenos argumentos o tenga explicaciones convincentes</a:t>
            </a:r>
            <a:endParaRPr lang="es-MX" dirty="0">
              <a:solidFill>
                <a:schemeClr val="accent5">
                  <a:lumMod val="75000"/>
                </a:schemeClr>
              </a:solidFill>
            </a:endParaRPr>
          </a:p>
        </p:txBody>
      </p:sp>
      <p:pic>
        <p:nvPicPr>
          <p:cNvPr id="1026" name="Picture 2" descr="Jesus Christ! - PicM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479" y="1498635"/>
            <a:ext cx="2707243" cy="3380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21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a:off x="0" y="2423714"/>
            <a:ext cx="3846068" cy="2719786"/>
          </a:xfrm>
          <a:prstGeom prst="rect">
            <a:avLst/>
          </a:prstGeom>
        </p:spPr>
      </p:pic>
      <p:pic>
        <p:nvPicPr>
          <p:cNvPr id="5" name="4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rot="10800000">
            <a:off x="5305554" y="-10322"/>
            <a:ext cx="3846068" cy="2719786"/>
          </a:xfrm>
          <a:prstGeom prst="rect">
            <a:avLst/>
          </a:prstGeom>
        </p:spPr>
      </p:pic>
      <p:pic>
        <p:nvPicPr>
          <p:cNvPr id="6" name="5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flipH="1">
            <a:off x="5294303" y="2444252"/>
            <a:ext cx="3846068" cy="2719786"/>
          </a:xfrm>
          <a:prstGeom prst="rect">
            <a:avLst/>
          </a:prstGeom>
        </p:spPr>
      </p:pic>
      <p:pic>
        <p:nvPicPr>
          <p:cNvPr id="7" name="6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rot="10800000" flipH="1">
            <a:off x="5852" y="-20538"/>
            <a:ext cx="3846068" cy="2719786"/>
          </a:xfrm>
          <a:prstGeom prst="rect">
            <a:avLst/>
          </a:prstGeom>
        </p:spPr>
      </p:pic>
      <p:sp>
        <p:nvSpPr>
          <p:cNvPr id="8" name="12 Estrella de 5 puntas"/>
          <p:cNvSpPr/>
          <p:nvPr/>
        </p:nvSpPr>
        <p:spPr>
          <a:xfrm>
            <a:off x="1115616" y="394078"/>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19 Estrella de 5 puntas"/>
          <p:cNvSpPr/>
          <p:nvPr/>
        </p:nvSpPr>
        <p:spPr>
          <a:xfrm>
            <a:off x="1743329" y="458736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19 Estrella de 5 puntas"/>
          <p:cNvSpPr/>
          <p:nvPr/>
        </p:nvSpPr>
        <p:spPr>
          <a:xfrm>
            <a:off x="303173" y="185167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12 Estrella de 5 puntas"/>
          <p:cNvSpPr/>
          <p:nvPr/>
        </p:nvSpPr>
        <p:spPr>
          <a:xfrm>
            <a:off x="7772037" y="4399938"/>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2 Estrella de 5 puntas"/>
          <p:cNvSpPr/>
          <p:nvPr/>
        </p:nvSpPr>
        <p:spPr>
          <a:xfrm>
            <a:off x="8172400" y="99016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2 Estrella de 5 puntas"/>
          <p:cNvSpPr/>
          <p:nvPr/>
        </p:nvSpPr>
        <p:spPr>
          <a:xfrm>
            <a:off x="303173" y="4515966"/>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2 Estrella de 5 puntas"/>
          <p:cNvSpPr/>
          <p:nvPr/>
        </p:nvSpPr>
        <p:spPr>
          <a:xfrm>
            <a:off x="8790312" y="4591019"/>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2 Estrella de 5 puntas"/>
          <p:cNvSpPr/>
          <p:nvPr/>
        </p:nvSpPr>
        <p:spPr>
          <a:xfrm>
            <a:off x="8534689" y="321982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12 Estrella de 5 puntas"/>
          <p:cNvSpPr/>
          <p:nvPr/>
        </p:nvSpPr>
        <p:spPr>
          <a:xfrm>
            <a:off x="7992695" y="4925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12 Estrella de 5 puntas"/>
          <p:cNvSpPr/>
          <p:nvPr/>
        </p:nvSpPr>
        <p:spPr>
          <a:xfrm>
            <a:off x="213320" y="286041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19 Estrella de 5 puntas"/>
          <p:cNvSpPr/>
          <p:nvPr/>
        </p:nvSpPr>
        <p:spPr>
          <a:xfrm>
            <a:off x="7247865" y="486057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19 Estrella de 5 puntas"/>
          <p:cNvSpPr/>
          <p:nvPr/>
        </p:nvSpPr>
        <p:spPr>
          <a:xfrm>
            <a:off x="8352105" y="422023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0" name="19 Estrella de 5 puntas"/>
          <p:cNvSpPr/>
          <p:nvPr/>
        </p:nvSpPr>
        <p:spPr>
          <a:xfrm>
            <a:off x="937526" y="3818152"/>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1" name="19 Estrella de 5 puntas"/>
          <p:cNvSpPr/>
          <p:nvPr/>
        </p:nvSpPr>
        <p:spPr>
          <a:xfrm>
            <a:off x="427397" y="381355"/>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2" name="19 Estrella de 5 puntas"/>
          <p:cNvSpPr/>
          <p:nvPr/>
        </p:nvSpPr>
        <p:spPr>
          <a:xfrm>
            <a:off x="7592332" y="416267"/>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3" name="19 Estrella de 5 puntas"/>
          <p:cNvSpPr/>
          <p:nvPr/>
        </p:nvSpPr>
        <p:spPr>
          <a:xfrm>
            <a:off x="8804246" y="57378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4" name="19 Estrella de 5 puntas"/>
          <p:cNvSpPr/>
          <p:nvPr/>
        </p:nvSpPr>
        <p:spPr>
          <a:xfrm>
            <a:off x="8744459" y="1754737"/>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5" name="24 Estrella de 5 puntas"/>
          <p:cNvSpPr/>
          <p:nvPr/>
        </p:nvSpPr>
        <p:spPr>
          <a:xfrm>
            <a:off x="662583" y="1249502"/>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6" name="25 Estrella de 5 puntas"/>
          <p:cNvSpPr/>
          <p:nvPr/>
        </p:nvSpPr>
        <p:spPr>
          <a:xfrm>
            <a:off x="1943383" y="90815"/>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27" name="26 Estrella de 5 puntas"/>
          <p:cNvSpPr/>
          <p:nvPr/>
        </p:nvSpPr>
        <p:spPr>
          <a:xfrm>
            <a:off x="247692" y="97976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30" name="1 Título"/>
          <p:cNvSpPr>
            <a:spLocks noGrp="1"/>
          </p:cNvSpPr>
          <p:nvPr>
            <p:ph type="title"/>
          </p:nvPr>
        </p:nvSpPr>
        <p:spPr>
          <a:xfrm>
            <a:off x="683568" y="274638"/>
            <a:ext cx="7772400" cy="850287"/>
          </a:xfrm>
        </p:spPr>
        <p:txBody>
          <a:bodyPr/>
          <a:lstStyle/>
          <a:p>
            <a:endParaRPr lang="es-MX" dirty="0"/>
          </a:p>
        </p:txBody>
      </p:sp>
      <p:sp>
        <p:nvSpPr>
          <p:cNvPr id="31" name="2 Marcador de contenido"/>
          <p:cNvSpPr>
            <a:spLocks noGrp="1"/>
          </p:cNvSpPr>
          <p:nvPr>
            <p:ph sz="quarter" idx="1"/>
          </p:nvPr>
        </p:nvSpPr>
        <p:spPr>
          <a:xfrm>
            <a:off x="4146157" y="1311494"/>
            <a:ext cx="4986484" cy="3401147"/>
          </a:xfrm>
        </p:spPr>
        <p:txBody>
          <a:bodyPr>
            <a:normAutofit fontScale="92500" lnSpcReduction="20000"/>
          </a:bodyPr>
          <a:lstStyle/>
          <a:p>
            <a:pPr marL="0" indent="0">
              <a:buNone/>
            </a:pPr>
            <a:r>
              <a:rPr lang="es-ES" dirty="0">
                <a:solidFill>
                  <a:schemeClr val="accent4">
                    <a:lumMod val="75000"/>
                  </a:schemeClr>
                </a:solidFill>
                <a:latin typeface="Bookman Old Style" panose="02050604050505020204" pitchFamily="18" charset="0"/>
              </a:rPr>
              <a:t>Dios es quien toma la iniciativa y da el primer paso ofreciéndonos en Jesús su misericordia para que nos reconciliemos, pero es indispensable nuestra cooperación activa y dinámica con la gracia.</a:t>
            </a:r>
            <a:endParaRPr lang="es-MX" dirty="0">
              <a:solidFill>
                <a:schemeClr val="accent4">
                  <a:lumMod val="75000"/>
                </a:schemeClr>
              </a:solidFill>
              <a:latin typeface="Bookman Old Style" panose="02050604050505020204" pitchFamily="18" charset="0"/>
            </a:endParaRPr>
          </a:p>
        </p:txBody>
      </p:sp>
      <p:pic>
        <p:nvPicPr>
          <p:cNvPr id="2" name="Imagen 1"/>
          <p:cNvPicPr>
            <a:picLocks noChangeAspect="1"/>
          </p:cNvPicPr>
          <p:nvPr/>
        </p:nvPicPr>
        <p:blipFill>
          <a:blip r:embed="rId3"/>
          <a:stretch>
            <a:fillRect/>
          </a:stretch>
        </p:blipFill>
        <p:spPr>
          <a:xfrm rot="19877342">
            <a:off x="117036" y="1727365"/>
            <a:ext cx="3652692" cy="2339803"/>
          </a:xfrm>
          <a:prstGeom prst="rect">
            <a:avLst/>
          </a:prstGeom>
        </p:spPr>
      </p:pic>
    </p:spTree>
    <p:extLst>
      <p:ext uri="{BB962C8B-B14F-4D97-AF65-F5344CB8AC3E}">
        <p14:creationId xmlns:p14="http://schemas.microsoft.com/office/powerpoint/2010/main" val="2826313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a:off x="0" y="2423714"/>
            <a:ext cx="3846068" cy="2719786"/>
          </a:xfrm>
          <a:prstGeom prst="rect">
            <a:avLst/>
          </a:prstGeom>
        </p:spPr>
      </p:pic>
      <p:pic>
        <p:nvPicPr>
          <p:cNvPr id="5" name="4 Imagen"/>
          <p:cNvPicPr>
            <a:picLocks noChangeAspect="1"/>
          </p:cNvPicPr>
          <p:nvPr/>
        </p:nvPicPr>
        <p:blipFill rotWithShape="1">
          <a:blip r:embed="rId2" cstate="print">
            <a:extLst>
              <a:ext uri="{28A0092B-C50C-407E-A947-70E740481C1C}">
                <a14:useLocalDpi xmlns:a14="http://schemas.microsoft.com/office/drawing/2010/main" val="0"/>
              </a:ext>
            </a:extLst>
          </a:blip>
          <a:srcRect l="33168" b="47122"/>
          <a:stretch/>
        </p:blipFill>
        <p:spPr>
          <a:xfrm rot="10800000">
            <a:off x="5305554" y="-10322"/>
            <a:ext cx="3846068" cy="2719786"/>
          </a:xfrm>
          <a:prstGeom prst="rect">
            <a:avLst/>
          </a:prstGeom>
        </p:spPr>
      </p:pic>
      <p:sp>
        <p:nvSpPr>
          <p:cNvPr id="6" name="9 Estrella de 5 puntas"/>
          <p:cNvSpPr/>
          <p:nvPr/>
        </p:nvSpPr>
        <p:spPr>
          <a:xfrm>
            <a:off x="7560647" y="34266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7" name="10 Estrella de 5 puntas"/>
          <p:cNvSpPr/>
          <p:nvPr/>
        </p:nvSpPr>
        <p:spPr>
          <a:xfrm>
            <a:off x="8529041" y="1694751"/>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8" name="12 Estrella de 5 puntas"/>
          <p:cNvSpPr/>
          <p:nvPr/>
        </p:nvSpPr>
        <p:spPr>
          <a:xfrm>
            <a:off x="72478" y="295292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19 Estrella de 5 puntas"/>
          <p:cNvSpPr/>
          <p:nvPr/>
        </p:nvSpPr>
        <p:spPr>
          <a:xfrm>
            <a:off x="967761" y="47133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22 Estrella de 5 puntas"/>
          <p:cNvSpPr/>
          <p:nvPr/>
        </p:nvSpPr>
        <p:spPr>
          <a:xfrm>
            <a:off x="1147466" y="3861805"/>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21 Estrella de 5 puntas"/>
          <p:cNvSpPr/>
          <p:nvPr/>
        </p:nvSpPr>
        <p:spPr>
          <a:xfrm>
            <a:off x="597575" y="404151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1 Estrella de 5 puntas"/>
          <p:cNvSpPr/>
          <p:nvPr/>
        </p:nvSpPr>
        <p:spPr>
          <a:xfrm>
            <a:off x="1893719" y="472905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21 Estrella de 5 puntas"/>
          <p:cNvSpPr/>
          <p:nvPr/>
        </p:nvSpPr>
        <p:spPr>
          <a:xfrm>
            <a:off x="8728573" y="15439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2 Estrella de 5 puntas"/>
          <p:cNvSpPr/>
          <p:nvPr/>
        </p:nvSpPr>
        <p:spPr>
          <a:xfrm>
            <a:off x="238165" y="4543329"/>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9 Estrella de 5 puntas"/>
          <p:cNvSpPr/>
          <p:nvPr/>
        </p:nvSpPr>
        <p:spPr>
          <a:xfrm>
            <a:off x="252183" y="3612634"/>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21 Estrella de 5 puntas"/>
          <p:cNvSpPr/>
          <p:nvPr/>
        </p:nvSpPr>
        <p:spPr>
          <a:xfrm>
            <a:off x="8678849" y="702072"/>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7" name="21 Estrella de 5 puntas"/>
          <p:cNvSpPr/>
          <p:nvPr/>
        </p:nvSpPr>
        <p:spPr>
          <a:xfrm>
            <a:off x="7990590" y="154394"/>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21 Estrella de 5 puntas"/>
          <p:cNvSpPr/>
          <p:nvPr/>
        </p:nvSpPr>
        <p:spPr>
          <a:xfrm>
            <a:off x="8202343" y="115166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9" name="1 Título"/>
          <p:cNvSpPr>
            <a:spLocks noGrp="1"/>
          </p:cNvSpPr>
          <p:nvPr>
            <p:ph type="title"/>
          </p:nvPr>
        </p:nvSpPr>
        <p:spPr>
          <a:xfrm>
            <a:off x="755576" y="274638"/>
            <a:ext cx="7772400" cy="901366"/>
          </a:xfrm>
        </p:spPr>
        <p:txBody>
          <a:bodyPr/>
          <a:lstStyle/>
          <a:p>
            <a:r>
              <a:rPr lang="es-MX" dirty="0" smtClean="0">
                <a:solidFill>
                  <a:schemeClr val="accent5">
                    <a:lumMod val="75000"/>
                  </a:schemeClr>
                </a:solidFill>
                <a:latin typeface="Pink Diary - Personal Use" pitchFamily="50" charset="0"/>
              </a:rPr>
              <a:t>CONVERSION DEL CORAZON</a:t>
            </a:r>
            <a:endParaRPr lang="es-MX" dirty="0">
              <a:solidFill>
                <a:schemeClr val="accent5">
                  <a:lumMod val="75000"/>
                </a:schemeClr>
              </a:solidFill>
              <a:latin typeface="Pink Diary - Personal Use" pitchFamily="50" charset="0"/>
            </a:endParaRPr>
          </a:p>
        </p:txBody>
      </p:sp>
      <p:sp>
        <p:nvSpPr>
          <p:cNvPr id="20" name="2 Marcador de contenido"/>
          <p:cNvSpPr>
            <a:spLocks noGrp="1"/>
          </p:cNvSpPr>
          <p:nvPr>
            <p:ph sz="quarter" idx="1"/>
          </p:nvPr>
        </p:nvSpPr>
        <p:spPr>
          <a:xfrm>
            <a:off x="3369568" y="1419622"/>
            <a:ext cx="5158408" cy="3605463"/>
          </a:xfrm>
        </p:spPr>
        <p:txBody>
          <a:bodyPr>
            <a:normAutofit fontScale="92500" lnSpcReduction="20000"/>
          </a:bodyPr>
          <a:lstStyle/>
          <a:p>
            <a:pPr marL="0" indent="0">
              <a:buNone/>
            </a:pPr>
            <a:r>
              <a:rPr lang="es-ES" sz="2800" dirty="0">
                <a:solidFill>
                  <a:schemeClr val="accent6">
                    <a:lumMod val="75000"/>
                  </a:schemeClr>
                </a:solidFill>
                <a:latin typeface="Lucida Bright" panose="02040602050505020304" pitchFamily="18" charset="0"/>
              </a:rPr>
              <a:t>Aceptar la reconciliación es un acto que involucra a todo el ser del hombre, significa aceptar el amor de Dios en la propia vida. Se trata de un amor que transforma y eleva lo más profundo e íntimo de la persona y que lleva necesariamente el cambio de un corazón de piedra a otro de carne. </a:t>
            </a:r>
            <a:endParaRPr lang="es-MX" sz="2800" dirty="0">
              <a:solidFill>
                <a:schemeClr val="accent6">
                  <a:lumMod val="75000"/>
                </a:schemeClr>
              </a:solidFill>
              <a:latin typeface="Lucida Bright" panose="02040602050505020304" pitchFamily="18" charset="0"/>
            </a:endParaRPr>
          </a:p>
        </p:txBody>
      </p:sp>
      <p:pic>
        <p:nvPicPr>
          <p:cNvPr id="2" name="Imagen 1"/>
          <p:cNvPicPr>
            <a:picLocks noChangeAspect="1"/>
          </p:cNvPicPr>
          <p:nvPr/>
        </p:nvPicPr>
        <p:blipFill>
          <a:blip r:embed="rId3"/>
          <a:stretch>
            <a:fillRect/>
          </a:stretch>
        </p:blipFill>
        <p:spPr>
          <a:xfrm>
            <a:off x="0" y="1710081"/>
            <a:ext cx="3233849" cy="2422265"/>
          </a:xfrm>
          <a:prstGeom prst="rect">
            <a:avLst/>
          </a:prstGeom>
        </p:spPr>
      </p:pic>
    </p:spTree>
    <p:extLst>
      <p:ext uri="{BB962C8B-B14F-4D97-AF65-F5344CB8AC3E}">
        <p14:creationId xmlns:p14="http://schemas.microsoft.com/office/powerpoint/2010/main" val="250368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Onda"/>
          <p:cNvSpPr/>
          <p:nvPr/>
        </p:nvSpPr>
        <p:spPr>
          <a:xfrm>
            <a:off x="0" y="3579862"/>
            <a:ext cx="9144000" cy="914400"/>
          </a:xfrm>
          <a:prstGeom prst="wav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5 Onda"/>
          <p:cNvSpPr/>
          <p:nvPr/>
        </p:nvSpPr>
        <p:spPr>
          <a:xfrm>
            <a:off x="0" y="4105622"/>
            <a:ext cx="9144000" cy="986408"/>
          </a:xfrm>
          <a:prstGeom prst="wave">
            <a:avLst/>
          </a:prstGeom>
          <a:solidFill>
            <a:srgbClr val="F6BA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6" name="12 Estrella de 5 puntas"/>
          <p:cNvSpPr/>
          <p:nvPr/>
        </p:nvSpPr>
        <p:spPr>
          <a:xfrm>
            <a:off x="899592" y="3925917"/>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7" name="12 Estrella de 5 puntas"/>
          <p:cNvSpPr/>
          <p:nvPr/>
        </p:nvSpPr>
        <p:spPr>
          <a:xfrm>
            <a:off x="1979712" y="4324094"/>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8" name="19 Estrella de 5 puntas"/>
          <p:cNvSpPr/>
          <p:nvPr/>
        </p:nvSpPr>
        <p:spPr>
          <a:xfrm>
            <a:off x="6192495" y="4039916"/>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9" name="12 Estrella de 5 puntas"/>
          <p:cNvSpPr/>
          <p:nvPr/>
        </p:nvSpPr>
        <p:spPr>
          <a:xfrm>
            <a:off x="3491880" y="378408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0" name="9 Estrella de 5 puntas"/>
          <p:cNvSpPr/>
          <p:nvPr/>
        </p:nvSpPr>
        <p:spPr>
          <a:xfrm>
            <a:off x="6372200" y="4579390"/>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1" name="12 Estrella de 5 puntas"/>
          <p:cNvSpPr/>
          <p:nvPr/>
        </p:nvSpPr>
        <p:spPr>
          <a:xfrm>
            <a:off x="7596336" y="4037062"/>
            <a:ext cx="359410" cy="35941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19 Estrella de 5 puntas"/>
          <p:cNvSpPr/>
          <p:nvPr/>
        </p:nvSpPr>
        <p:spPr>
          <a:xfrm>
            <a:off x="404583" y="4026333"/>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19 Estrella de 5 puntas"/>
          <p:cNvSpPr/>
          <p:nvPr/>
        </p:nvSpPr>
        <p:spPr>
          <a:xfrm>
            <a:off x="4572000" y="4669242"/>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19 Estrella de 5 puntas"/>
          <p:cNvSpPr/>
          <p:nvPr/>
        </p:nvSpPr>
        <p:spPr>
          <a:xfrm>
            <a:off x="2339122" y="389091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19 Estrella de 5 puntas"/>
          <p:cNvSpPr/>
          <p:nvPr/>
        </p:nvSpPr>
        <p:spPr>
          <a:xfrm>
            <a:off x="8748464" y="4600911"/>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19 Estrella de 5 puntas"/>
          <p:cNvSpPr/>
          <p:nvPr/>
        </p:nvSpPr>
        <p:spPr>
          <a:xfrm>
            <a:off x="8658611" y="3936480"/>
            <a:ext cx="179705" cy="179705"/>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8" name="2 Marcador de contenido"/>
          <p:cNvSpPr>
            <a:spLocks noGrp="1"/>
          </p:cNvSpPr>
          <p:nvPr>
            <p:ph sz="quarter" idx="1"/>
          </p:nvPr>
        </p:nvSpPr>
        <p:spPr>
          <a:xfrm>
            <a:off x="865505" y="199139"/>
            <a:ext cx="4858623" cy="3979358"/>
          </a:xfrm>
        </p:spPr>
        <p:txBody>
          <a:bodyPr>
            <a:normAutofit fontScale="85000" lnSpcReduction="10000"/>
          </a:bodyPr>
          <a:lstStyle/>
          <a:p>
            <a:pPr marL="0" indent="0">
              <a:buNone/>
            </a:pPr>
            <a:r>
              <a:rPr lang="es-ES" dirty="0">
                <a:solidFill>
                  <a:schemeClr val="accent3">
                    <a:lumMod val="50000"/>
                  </a:schemeClr>
                </a:solidFill>
                <a:latin typeface="Poor Richard" panose="02080502050505020702" pitchFamily="18" charset="0"/>
              </a:rPr>
              <a:t>El corazón simboliza en centro de la vida, el lugar más importante del hombre en el que se concentra lo más esencial. De nada sirve cambiar lo exterior si es que el corazón no es transformado de manera profunda y generosa. El cambio del corazón es imprescindible para poder acoger en plenitud el don de la reconciliación.</a:t>
            </a:r>
            <a:endParaRPr lang="es-MX" dirty="0">
              <a:solidFill>
                <a:schemeClr val="accent3">
                  <a:lumMod val="50000"/>
                </a:schemeClr>
              </a:solidFill>
              <a:latin typeface="Poor Richard" panose="02080502050505020702" pitchFamily="18" charset="0"/>
            </a:endParaRPr>
          </a:p>
        </p:txBody>
      </p:sp>
      <p:pic>
        <p:nvPicPr>
          <p:cNvPr id="2" name="Imagen 1"/>
          <p:cNvPicPr>
            <a:picLocks noChangeAspect="1"/>
          </p:cNvPicPr>
          <p:nvPr/>
        </p:nvPicPr>
        <p:blipFill>
          <a:blip r:embed="rId2"/>
          <a:stretch>
            <a:fillRect/>
          </a:stretch>
        </p:blipFill>
        <p:spPr>
          <a:xfrm>
            <a:off x="5755681" y="1023541"/>
            <a:ext cx="2992782" cy="2819201"/>
          </a:xfrm>
          <a:prstGeom prst="rect">
            <a:avLst/>
          </a:prstGeom>
        </p:spPr>
      </p:pic>
    </p:spTree>
    <p:extLst>
      <p:ext uri="{BB962C8B-B14F-4D97-AF65-F5344CB8AC3E}">
        <p14:creationId xmlns:p14="http://schemas.microsoft.com/office/powerpoint/2010/main" val="29819852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824</Words>
  <Application>Microsoft Office PowerPoint</Application>
  <PresentationFormat>Presentación en pantalla (16:9)</PresentationFormat>
  <Paragraphs>22</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Bookman Old Style</vt:lpstr>
      <vt:lpstr>Calibri</vt:lpstr>
      <vt:lpstr>Cooper Black</vt:lpstr>
      <vt:lpstr>Curlz MT</vt:lpstr>
      <vt:lpstr>Lucida Bright</vt:lpstr>
      <vt:lpstr>Pink Diary - Personal Use</vt:lpstr>
      <vt:lpstr>Poor Richard</vt:lpstr>
      <vt:lpstr>Tema de Office</vt:lpstr>
      <vt:lpstr>Presentación de PowerPoint</vt:lpstr>
      <vt:lpstr>LEEMOS</vt:lpstr>
      <vt:lpstr>ENFOQUE DESDE LA BIBLIA</vt:lpstr>
      <vt:lpstr>Presentación de PowerPoint</vt:lpstr>
      <vt:lpstr>EL DON DE LA RECONCILIACION</vt:lpstr>
      <vt:lpstr>Presentación de PowerPoint</vt:lpstr>
      <vt:lpstr>Presentación de PowerPoint</vt:lpstr>
      <vt:lpstr>CONVERSION DEL CORAZON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1</dc:creator>
  <cp:lastModifiedBy>Yessenia</cp:lastModifiedBy>
  <cp:revision>7</cp:revision>
  <dcterms:created xsi:type="dcterms:W3CDTF">2020-09-24T13:27:08Z</dcterms:created>
  <dcterms:modified xsi:type="dcterms:W3CDTF">2021-10-16T23:31:54Z</dcterms:modified>
</cp:coreProperties>
</file>