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media3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g_light.png" descr="bg_l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4415"/>
            <a:ext cx="24384003" cy="5346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sber_university_logo.png" descr="sber_university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1016000"/>
            <a:ext cx="7378700" cy="149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1392000" y="3458497"/>
            <a:ext cx="21600000" cy="43200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half" idx="1"/>
          </p:nvPr>
        </p:nvSpPr>
        <p:spPr>
          <a:xfrm>
            <a:off x="1392000" y="8056491"/>
            <a:ext cx="21600000" cy="3600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269999" y="2709549"/>
            <a:ext cx="78477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>
                <a:solidFill>
                  <a:srgbClr val="70AD47"/>
                </a:solidFill>
              </a:defRPr>
            </a:lvl1pPr>
          </a:lstStyle>
          <a:p>
            <a:pPr/>
            <a:r>
              <a:t>Перезапуск DS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1270000" y="8953500"/>
            <a:ext cx="21844002" cy="774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/>
            </a:lvl1pPr>
            <a:lvl2pPr algn="ctr">
              <a:spcBef>
                <a:spcPts val="0"/>
              </a:spcBef>
              <a:defRPr i="1"/>
            </a:lvl2pPr>
            <a:lvl3pPr algn="ctr">
              <a:spcBef>
                <a:spcPts val="0"/>
              </a:spcBef>
              <a:defRPr i="1"/>
            </a:lvl3pPr>
            <a:lvl4pPr algn="ctr">
              <a:spcBef>
                <a:spcPts val="0"/>
              </a:spcBef>
              <a:defRPr i="1"/>
            </a:lvl4pPr>
            <a:lvl5pPr algn="ctr">
              <a:spcBef>
                <a:spcPts val="0"/>
              </a:spcBef>
              <a:defRPr i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«Место ввода цитаты»."/>
          <p:cNvSpPr txBox="1"/>
          <p:nvPr>
            <p:ph type="body" sz="quarter" idx="21"/>
          </p:nvPr>
        </p:nvSpPr>
        <p:spPr>
          <a:xfrm>
            <a:off x="1270000" y="5765798"/>
            <a:ext cx="21844000" cy="14478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800"/>
            </a:pP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Изображение"/>
          <p:cNvSpPr/>
          <p:nvPr>
            <p:ph type="pic" idx="21"/>
          </p:nvPr>
        </p:nvSpPr>
        <p:spPr>
          <a:xfrm>
            <a:off x="0" y="1"/>
            <a:ext cx="24384000" cy="13716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g object 16"/>
          <p:cNvSpPr/>
          <p:nvPr/>
        </p:nvSpPr>
        <p:spPr>
          <a:xfrm>
            <a:off x="-1" y="0"/>
            <a:ext cx="24377906" cy="1371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/>
          <a:lstStyle/>
          <a:p>
            <a: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" name="Title Text"/>
          <p:cNvSpPr txBox="1"/>
          <p:nvPr>
            <p:ph type="title"/>
          </p:nvPr>
        </p:nvSpPr>
        <p:spPr>
          <a:xfrm>
            <a:off x="1371600" y="5334000"/>
            <a:ext cx="14986656" cy="3867150"/>
          </a:xfrm>
          <a:prstGeom prst="rect">
            <a:avLst/>
          </a:prstGeom>
        </p:spPr>
        <p:txBody>
          <a:bodyPr lIns="0" tIns="0" rIns="0" bIns="0" anchor="ctr"/>
          <a:lstStyle>
            <a:lvl1pPr defTabSz="1828800">
              <a:defRPr sz="13200"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xfrm>
            <a:off x="1392000" y="3454400"/>
            <a:ext cx="21600000" cy="432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1392000" y="8056799"/>
            <a:ext cx="21600000" cy="3600001"/>
          </a:xfrm>
          <a:prstGeom prst="rect">
            <a:avLst/>
          </a:prstGeom>
        </p:spPr>
        <p:txBody>
          <a:bodyPr/>
          <a:lstStyle>
            <a:lvl1pPr marL="0" indent="0" defTabSz="914400">
              <a:spcBef>
                <a:spcPts val="0"/>
              </a:spcBef>
              <a:buSzTx/>
              <a:buNone/>
            </a:lvl1pPr>
            <a:lvl2pPr marL="0" indent="0" defTabSz="914400">
              <a:spcBef>
                <a:spcPts val="0"/>
              </a:spcBef>
              <a:buSzTx/>
              <a:buNone/>
            </a:lvl2pPr>
            <a:lvl3pPr marL="0" indent="0" defTabSz="914400">
              <a:spcBef>
                <a:spcPts val="0"/>
              </a:spcBef>
              <a:buSzTx/>
              <a:buNone/>
            </a:lvl3pPr>
            <a:lvl4pPr marL="0" indent="0" defTabSz="914400">
              <a:spcBef>
                <a:spcPts val="0"/>
              </a:spcBef>
              <a:buSzTx/>
              <a:buNone/>
            </a:lvl4pPr>
            <a:lvl5pPr marL="0" indent="0" defTabSz="914400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Изображение"/>
          <p:cNvSpPr/>
          <p:nvPr>
            <p:ph type="pic" sz="half" idx="21"/>
          </p:nvPr>
        </p:nvSpPr>
        <p:spPr>
          <a:xfrm>
            <a:off x="12412268" y="3512125"/>
            <a:ext cx="10821804" cy="89338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1269999" y="1016000"/>
            <a:ext cx="21964074" cy="228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1270000" y="3512125"/>
            <a:ext cx="10701733" cy="8933875"/>
          </a:xfrm>
          <a:prstGeom prst="rect">
            <a:avLst/>
          </a:prstGeom>
        </p:spPr>
        <p:txBody>
          <a:bodyPr/>
          <a:lstStyle>
            <a:lvl1pPr marL="558800" indent="-558800"/>
            <a:lvl2pPr marL="1117600" indent="-558800"/>
            <a:lvl3pPr marL="1676400" indent="-558800"/>
            <a:lvl4pPr marL="2235200" indent="-558800"/>
            <a:lvl5pPr marL="2794000" indent="-5588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Изображение"/>
          <p:cNvSpPr/>
          <p:nvPr>
            <p:ph type="pic" idx="21"/>
          </p:nvPr>
        </p:nvSpPr>
        <p:spPr>
          <a:xfrm>
            <a:off x="3124200" y="997526"/>
            <a:ext cx="18135600" cy="7793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1270000" y="9138228"/>
            <a:ext cx="21844000" cy="15875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270000" y="11073247"/>
            <a:ext cx="21844000" cy="195695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Изображение"/>
          <p:cNvSpPr/>
          <p:nvPr>
            <p:ph type="pic" sz="half" idx="21"/>
          </p:nvPr>
        </p:nvSpPr>
        <p:spPr>
          <a:xfrm>
            <a:off x="12412268" y="952500"/>
            <a:ext cx="10669614" cy="11303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1651000" y="952500"/>
            <a:ext cx="10223500" cy="5365173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bg_light.png" descr="bg_l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0"/>
            <a:ext cx="24384000" cy="534694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Body Level One…"/>
          <p:cNvSpPr txBox="1"/>
          <p:nvPr>
            <p:ph type="body" idx="1"/>
          </p:nvPr>
        </p:nvSpPr>
        <p:spPr>
          <a:xfrm>
            <a:off x="1270000" y="1778000"/>
            <a:ext cx="21844000" cy="10160000"/>
          </a:xfrm>
          <a:prstGeom prst="rect">
            <a:avLst/>
          </a:prstGeom>
        </p:spPr>
        <p:txBody>
          <a:bodyPr/>
          <a:lstStyle>
            <a:lvl1pPr marL="555623" indent="-555623">
              <a:buSzPct val="100000"/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Изображение"/>
          <p:cNvSpPr/>
          <p:nvPr>
            <p:ph type="pic" sz="quarter" idx="21"/>
          </p:nvPr>
        </p:nvSpPr>
        <p:spPr>
          <a:xfrm>
            <a:off x="15290800" y="7035800"/>
            <a:ext cx="8331200" cy="56007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Изображение"/>
          <p:cNvSpPr/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Изображение"/>
          <p:cNvSpPr/>
          <p:nvPr>
            <p:ph type="pic" idx="23"/>
          </p:nvPr>
        </p:nvSpPr>
        <p:spPr>
          <a:xfrm>
            <a:off x="1371600" y="1130300"/>
            <a:ext cx="13445837" cy="1146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1965381" y="13081000"/>
            <a:ext cx="453238" cy="46105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4998" marR="0" indent="-634998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17082" marR="0" indent="-582082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852083" marR="0" indent="-582082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48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2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75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39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2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66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3" Type="http://schemas.microsoft.com/office/2007/relationships/media" Target="../media/media2.mp4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3" Type="http://schemas.microsoft.com/office/2007/relationships/media" Target="../media/media3.mp4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Школа Android…"/>
          <p:cNvSpPr txBox="1"/>
          <p:nvPr>
            <p:ph type="ctrTitle"/>
          </p:nvPr>
        </p:nvSpPr>
        <p:spPr>
          <a:xfrm>
            <a:off x="1391999" y="3458497"/>
            <a:ext cx="21600002" cy="4320001"/>
          </a:xfrm>
          <a:prstGeom prst="rect">
            <a:avLst/>
          </a:prstGeom>
        </p:spPr>
        <p:txBody>
          <a:bodyPr/>
          <a:lstStyle/>
          <a:p>
            <a:pPr/>
            <a:r>
              <a:t>Нейронные сети</a:t>
            </a:r>
          </a:p>
        </p:txBody>
      </p:sp>
      <p:sp>
        <p:nvSpPr>
          <p:cNvPr id="142" name="Текст 1"/>
          <p:cNvSpPr txBox="1"/>
          <p:nvPr>
            <p:ph type="subTitle" sz="half" idx="1"/>
          </p:nvPr>
        </p:nvSpPr>
        <p:spPr>
          <a:xfrm>
            <a:off x="1391999" y="8056491"/>
            <a:ext cx="21600002" cy="3600001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ultihead Self-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Multihead Self-Attention</a:t>
            </a:r>
          </a:p>
        </p:txBody>
      </p:sp>
      <p:pic>
        <p:nvPicPr>
          <p:cNvPr id="169" name="qkv_for_heads-min.png" descr="qkv_for_heads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9942" y="3713580"/>
            <a:ext cx="11569701" cy="875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Снимок экрана 2022-03-14 в 17.01.37.png" descr="Снимок экрана 2022-03-14 в 17.01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333" y="9680896"/>
            <a:ext cx="11770841" cy="2140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3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Positional Encoding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ositional Encoding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Positional Encoding</a:t>
            </a:r>
          </a:p>
        </p:txBody>
      </p:sp>
      <p:pic>
        <p:nvPicPr>
          <p:cNvPr id="176" name="positional_encoding-min.png" descr="positional_encoding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0605" y="3798994"/>
            <a:ext cx="10410695" cy="8045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Снимок экрана 2022-03-14 в 18.26.54.png" descr="Снимок экрана 2022-03-14 в 18.26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83146" y="6939314"/>
            <a:ext cx="8102601" cy="176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ositional Encoding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Positional Encoding</a:t>
            </a:r>
          </a:p>
        </p:txBody>
      </p:sp>
      <p:pic>
        <p:nvPicPr>
          <p:cNvPr id="180" name="positional_encoding.png" descr="positional_encod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7668" y="3994016"/>
            <a:ext cx="19108664" cy="9232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FFNet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FNet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FFNet</a:t>
            </a:r>
          </a:p>
        </p:txBody>
      </p:sp>
      <p:pic>
        <p:nvPicPr>
          <p:cNvPr id="186" name="ffn-min.png" descr="ffn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9500" y="3234293"/>
            <a:ext cx="6985000" cy="66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Снимок экрана 2022-03-14 в 17.03.59.png" descr="Снимок экрана 2022-03-14 в 17.03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22837" y="10613529"/>
            <a:ext cx="8738326" cy="91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0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BERT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ERT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BERT</a:t>
            </a:r>
          </a:p>
        </p:txBody>
      </p:sp>
      <p:pic>
        <p:nvPicPr>
          <p:cNvPr id="193" name="bert_embedding.png" descr="bert_embedd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4725" y="3747199"/>
            <a:ext cx="14050511" cy="9527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пасибо за внимание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Вводное занят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Занятие 6</a:t>
            </a:r>
          </a:p>
        </p:txBody>
      </p:sp>
      <p:sp>
        <p:nvSpPr>
          <p:cNvPr id="145" name="Часть I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Архитектура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Self-Attention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Positional Encoding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FNNet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BERT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8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Архитектура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Архитектура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Архитектура</a:t>
            </a:r>
          </a:p>
        </p:txBody>
      </p:sp>
      <p:pic>
        <p:nvPicPr>
          <p:cNvPr id="151" name="model-min.png" descr="model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3582" y="3080441"/>
            <a:ext cx="19696836" cy="10484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4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Self-Attention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elf-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Self-Attention</a:t>
            </a:r>
          </a:p>
        </p:txBody>
      </p:sp>
      <p:pic>
        <p:nvPicPr>
          <p:cNvPr id="157" name="encoder_self_attention.mp4" descr="encoder_self_attention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701855" y="3929700"/>
            <a:ext cx="14980290" cy="8950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1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57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5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5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elf-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Self-Attention</a:t>
            </a:r>
          </a:p>
        </p:txBody>
      </p:sp>
      <p:pic>
        <p:nvPicPr>
          <p:cNvPr id="160" name="qkv_explained-min.png" descr="qkv_explained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6876" y="2830686"/>
            <a:ext cx="17530248" cy="10579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asked Self-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Masked Self-Attention</a:t>
            </a:r>
          </a:p>
        </p:txBody>
      </p:sp>
      <p:pic>
        <p:nvPicPr>
          <p:cNvPr id="163" name="masked_self_attn.mp4" descr="masked_self_attn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594402" y="3468227"/>
            <a:ext cx="11195196" cy="9967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1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63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63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6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ultihead Self-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Multihead Self-Attention</a:t>
            </a:r>
          </a:p>
        </p:txBody>
      </p:sp>
      <p:pic>
        <p:nvPicPr>
          <p:cNvPr id="166" name="multi_head.mp4" descr="multi_head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7294110" y="3332731"/>
            <a:ext cx="9795779" cy="10220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1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66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66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6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SberSchool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berSchool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SberSchool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berSchool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