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pPr/>
            <a:r>
              <a:t>Перезапуск DS</a:t>
            </a:r>
          </a:p>
        </p:txBody>
      </p:sp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«Место ввода цитаты»."/>
          <p:cNvSpPr txBox="1"/>
          <p:nvPr>
            <p:ph type="body" sz="quarter" idx="13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</a:p>
        </p:txBody>
      </p:sp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/>
          <p:nvPr>
            <p:ph type="pic" idx="13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Текст заголовка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2" name="Номер слайда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4" name="Уровень текста 1…"/>
          <p:cNvSpPr txBox="1"/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/>
          <p:nvPr>
            <p:ph type="pic" sz="half" idx="13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" name="Текст заголовка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3" name="Уровень текста 1…"/>
          <p:cNvSpPr txBox="1"/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/>
          <p:nvPr>
            <p:ph type="pic" idx="13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" name="Текст заголовка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53" name="Уровень текста 1…"/>
          <p:cNvSpPr txBox="1"/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/>
          <p:nvPr>
            <p:ph type="pic" sz="half" idx="13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Текст заголовка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Уровень текста 1…"/>
          <p:cNvSpPr txBox="1"/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/>
          <p:nvPr>
            <p:ph type="pic" sz="quarter" idx="13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Изображение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Изображение"/>
          <p:cNvSpPr/>
          <p:nvPr>
            <p:ph type="pic" idx="15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/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pPr/>
            <a:r>
              <a:t>Нейронные сети</a:t>
            </a:r>
          </a:p>
        </p:txBody>
      </p:sp>
      <p:sp>
        <p:nvSpPr>
          <p:cNvPr id="142" name="Текст 1"/>
          <p:cNvSpPr txBox="1"/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pPr/>
            <a:r>
              <a:t>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кодировщики. Денойзинг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Автокодировщики. Денойзинг</a:t>
            </a:r>
          </a:p>
        </p:txBody>
      </p:sp>
      <p:sp>
        <p:nvSpPr>
          <p:cNvPr id="172" name="x - входные данные…"/>
          <p:cNvSpPr txBox="1"/>
          <p:nvPr>
            <p:ph type="body" sz="half" idx="1"/>
          </p:nvPr>
        </p:nvSpPr>
        <p:spPr>
          <a:xfrm>
            <a:off x="8169142" y="3127472"/>
            <a:ext cx="8045716" cy="9296401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 - входные данные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g(x) - энкодер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- декодер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f(g(x))) - функционал потерь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Удаление шума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x_noise = x + noise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g(x_noise)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f(g(x_noise)))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VAE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</a:t>
            </a:r>
          </a:p>
        </p:txBody>
      </p:sp>
      <p:pic>
        <p:nvPicPr>
          <p:cNvPr id="178" name="vae.png" descr="va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5106281"/>
            <a:ext cx="21424900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https://habr.com/ru/post/331552/"/>
          <p:cNvSpPr txBox="1"/>
          <p:nvPr/>
        </p:nvSpPr>
        <p:spPr>
          <a:xfrm>
            <a:off x="17587842" y="12664919"/>
            <a:ext cx="56487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https://habr.com/ru/post/331552/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A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</a:t>
            </a:r>
          </a:p>
        </p:txBody>
      </p:sp>
      <p:pic>
        <p:nvPicPr>
          <p:cNvPr id="182" name="tsne_ae.png" descr="tsne_a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3749" y="3316866"/>
            <a:ext cx="9156701" cy="996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SNE отображение скрытых представлений автоэнкодера на 2-мерную плоскость"/>
          <p:cNvSpPr txBox="1"/>
          <p:nvPr/>
        </p:nvSpPr>
        <p:spPr>
          <a:xfrm>
            <a:off x="2249246" y="6430210"/>
            <a:ext cx="609223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TSNE отображение скрытых представлений автоэнкодера на 2-мерную плоскость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A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</a:t>
            </a:r>
          </a:p>
        </p:txBody>
      </p:sp>
      <p:pic>
        <p:nvPicPr>
          <p:cNvPr id="186" name="VAE_point.png" descr="VAE_poi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7659" y="4050443"/>
            <a:ext cx="15228682" cy="8530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VA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</a:t>
            </a:r>
          </a:p>
        </p:txBody>
      </p:sp>
      <p:pic>
        <p:nvPicPr>
          <p:cNvPr id="189" name="VAE expect vs real.png" descr="VAE expect vs re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8145" y="4395203"/>
            <a:ext cx="16327711" cy="8784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AE. Kullback-Leibler divergenc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VAE. Kullback-Leibler divergence</a:t>
            </a:r>
          </a:p>
        </p:txBody>
      </p:sp>
      <p:sp>
        <p:nvSpPr>
          <p:cNvPr id="192" name="Мера близости двух раcпределений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Мера близости двух раcпределений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KL[N(mu(x), sigma(x) || N(0, 1)]</a:t>
            </a:r>
          </a:p>
        </p:txBody>
      </p:sp>
      <p:sp>
        <p:nvSpPr>
          <p:cNvPr id="193" name="https://en.wikipedia.org/wiki/Kullback%E2%80%93Leibler_divergence"/>
          <p:cNvSpPr txBox="1"/>
          <p:nvPr/>
        </p:nvSpPr>
        <p:spPr>
          <a:xfrm>
            <a:off x="11468135" y="12469094"/>
            <a:ext cx="12012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https://en.wikipedia.org/wiki/Kullback%E2%80%93Leibler_divergence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VAE. Kullback-Leibler divergenc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VAE. Kullback-Leibler divergence</a:t>
            </a:r>
          </a:p>
        </p:txBody>
      </p:sp>
      <p:sp>
        <p:nvSpPr>
          <p:cNvPr id="196" name="Мера близости двух рапределений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Мера близости двух рапределений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KL[N(mu(x), sigma(x) || N(0, 1)]</a:t>
            </a:r>
          </a:p>
        </p:txBody>
      </p:sp>
      <p:sp>
        <p:nvSpPr>
          <p:cNvPr id="197" name="https://en.wikipedia.org/wiki/Kullback%E2%80%93Leibler_divergence"/>
          <p:cNvSpPr txBox="1"/>
          <p:nvPr/>
        </p:nvSpPr>
        <p:spPr>
          <a:xfrm>
            <a:off x="11468135" y="12469094"/>
            <a:ext cx="120129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https://en.wikipedia.org/wiki/Kullback%E2%80%93Leibler_divergence</a:t>
            </a:r>
          </a:p>
        </p:txBody>
      </p:sp>
      <p:pic>
        <p:nvPicPr>
          <p:cNvPr id="198" name="vae_kl.png" descr="vae_k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6810" y="3021398"/>
            <a:ext cx="8395063" cy="9021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AE. Trai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VAE. Train</a:t>
            </a:r>
          </a:p>
        </p:txBody>
      </p:sp>
      <p:pic>
        <p:nvPicPr>
          <p:cNvPr id="201" name="vae_train.png" descr="vae_tr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801214"/>
            <a:ext cx="19812000" cy="1097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VQVAE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Занятие 3</a:t>
            </a:r>
          </a:p>
        </p:txBody>
      </p:sp>
      <p:sp>
        <p:nvSpPr>
          <p:cNvPr id="145" name="Часть 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Эмбеддинги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Автокодировщики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VAE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VQVAE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VQVA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VQVAE</a:t>
            </a:r>
          </a:p>
        </p:txBody>
      </p:sp>
      <p:pic>
        <p:nvPicPr>
          <p:cNvPr id="207" name="vqvae_cond.png" descr="vqvae_co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1248" y="2361865"/>
            <a:ext cx="7772401" cy="1075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Как пробросить градиенты от декодера в энкодер?"/>
          <p:cNvSpPr txBox="1"/>
          <p:nvPr>
            <p:ph type="body" idx="1"/>
          </p:nvPr>
        </p:nvSpPr>
        <p:spPr>
          <a:xfrm>
            <a:off x="1270000" y="3326616"/>
            <a:ext cx="21844000" cy="9296401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Как пробросить градиенты от декодера в энкодер?</a:t>
            </a:r>
          </a:p>
        </p:txBody>
      </p:sp>
      <p:sp>
        <p:nvSpPr>
          <p:cNvPr id="210" name="VQVAE. Trai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VQVAE. Train</a:t>
            </a:r>
          </a:p>
        </p:txBody>
      </p:sp>
      <p:sp>
        <p:nvSpPr>
          <p:cNvPr id="211" name="quantized = inputs + (quantized - inputs).detach()"/>
          <p:cNvSpPr txBox="1"/>
          <p:nvPr/>
        </p:nvSpPr>
        <p:spPr>
          <a:xfrm>
            <a:off x="6208265" y="6197600"/>
            <a:ext cx="11967469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quantized = inputs + (quantized - inputs).detach()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Домашнее зад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Домашнее задание</a:t>
            </a:r>
          </a:p>
        </p:txBody>
      </p:sp>
      <p:sp>
        <p:nvSpPr>
          <p:cNvPr id="214" name="Настроить IDE для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t>Обучить AE собственной архитектуры на MNIST</a:t>
            </a:r>
          </a:p>
          <a:p>
            <a:pPr>
              <a:buFont typeface="Courier New"/>
              <a:buChar char="o"/>
            </a:pPr>
            <a:r>
              <a:t>Обучить VAE собственной архитектуры на MNIST</a:t>
            </a:r>
          </a:p>
          <a:p>
            <a:pPr>
              <a:buFont typeface="Courier New"/>
              <a:buChar char="o"/>
            </a:pPr>
            <a:r>
              <a:t>*Обучить VAE c переносом стиля на MNIST (на вход декодеру подавать hidden с таргетным значением, чтобы можно было нарисовать заданную цифру в заданном стиле)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Эмбеддинги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Способ кодирования дискретной информации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Способ кодирования дискретной информации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Обучаемое векторное представления объекта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В соответствие каждому значению ставится многомерный вектор</a:t>
            </a:r>
          </a:p>
        </p:txBody>
      </p:sp>
      <p:sp>
        <p:nvSpPr>
          <p:cNvPr id="151" name="Эбеддинги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Эбеддинги</a:t>
            </a:r>
          </a:p>
        </p:txBody>
      </p:sp>
      <p:pic>
        <p:nvPicPr>
          <p:cNvPr id="152" name="embedding.png" descr="embed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850" y="5257442"/>
            <a:ext cx="14592300" cy="734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остой ембеддинг (ex. torch.nn.Embedding)…"/>
          <p:cNvSpPr txBox="1"/>
          <p:nvPr>
            <p:ph type="body" idx="1"/>
          </p:nvPr>
        </p:nvSpPr>
        <p:spPr>
          <a:xfrm>
            <a:off x="1270000" y="4587857"/>
            <a:ext cx="21844000" cy="9296401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Простой ембеддинг (ex. torch.nn.Embedding)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Предобученные модели-эмбеддеры (word2vec, BERT-emb, etc)</a:t>
            </a:r>
          </a:p>
        </p:txBody>
      </p:sp>
      <p:sp>
        <p:nvSpPr>
          <p:cNvPr id="155" name="Эбеддинги. Виды эмбеддингов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Эбеддинги. Виды эмбеддингов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Автокодировщики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Автокодировщики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Автокодировщики</a:t>
            </a:r>
          </a:p>
        </p:txBody>
      </p:sp>
      <p:sp>
        <p:nvSpPr>
          <p:cNvPr id="161" name="Это сети прямого распространения, которые восстанавливают входной сигнал на выходе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Это сети прямого распространения, которые восстанавливают входной сигнал на выходе</a:t>
            </a:r>
          </a:p>
        </p:txBody>
      </p:sp>
      <p:pic>
        <p:nvPicPr>
          <p:cNvPr id="162" name="autoencoder1.png" descr="autoencoder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5961" y="4068256"/>
            <a:ext cx="9692078" cy="91280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habr.com/ru/post/331382/"/>
          <p:cNvSpPr txBox="1"/>
          <p:nvPr/>
        </p:nvSpPr>
        <p:spPr>
          <a:xfrm>
            <a:off x="17897620" y="12709173"/>
            <a:ext cx="56487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https://habr.com/ru/post/331382/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Автокодировщики. Применение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Автокодировщики. Применение</a:t>
            </a:r>
          </a:p>
        </p:txBody>
      </p:sp>
      <p:sp>
        <p:nvSpPr>
          <p:cNvPr id="166" name="Снижение размерности…"/>
          <p:cNvSpPr txBox="1"/>
          <p:nvPr>
            <p:ph type="body" idx="1"/>
          </p:nvPr>
        </p:nvSpPr>
        <p:spPr>
          <a:xfrm>
            <a:off x="1270000" y="4587857"/>
            <a:ext cx="21844000" cy="9296401"/>
          </a:xfrm>
          <a:prstGeom prst="rect">
            <a:avLst/>
          </a:prstGeom>
        </p:spPr>
        <p:txBody>
          <a:bodyPr/>
          <a:lstStyle/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Снижение размерности</a:t>
            </a:r>
          </a:p>
          <a:p>
            <a:pPr lvl="1" marL="1217082" indent="-582082" defTabSz="825500">
              <a:lnSpc>
                <a:spcPct val="90000"/>
              </a:lnSpc>
              <a:spcBef>
                <a:spcPts val="1600"/>
              </a:spcBef>
              <a:buSzPct val="125000"/>
              <a:buFont typeface="Courier New"/>
              <a:buChar char="o"/>
              <a:defRPr sz="4000"/>
            </a:pPr>
            <a:r>
              <a:t>Денойзинг (удаление шумов)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Автокодировщики. Денойзинг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Автокодировщики. Денойзинг</a:t>
            </a:r>
          </a:p>
        </p:txBody>
      </p:sp>
      <p:sp>
        <p:nvSpPr>
          <p:cNvPr id="169" name="x - входные данные…"/>
          <p:cNvSpPr txBox="1"/>
          <p:nvPr>
            <p:ph type="body" sz="half" idx="1"/>
          </p:nvPr>
        </p:nvSpPr>
        <p:spPr>
          <a:xfrm>
            <a:off x="8169142" y="3127472"/>
            <a:ext cx="8045716" cy="9296401"/>
          </a:xfrm>
          <a:prstGeom prst="rect">
            <a:avLst/>
          </a:prstGeom>
        </p:spPr>
        <p:txBody>
          <a:bodyPr/>
          <a:lstStyle/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 - входные данные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h = g(x) - энкодер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x’ = f(h) - декодер</a:t>
            </a:r>
          </a:p>
          <a:p>
            <a:pPr lvl="1" indent="228600" defTabSz="825500">
              <a:lnSpc>
                <a:spcPct val="90000"/>
              </a:lnSpc>
              <a:spcBef>
                <a:spcPts val="1600"/>
              </a:spcBef>
              <a:defRPr sz="4000"/>
            </a:pPr>
            <a:r>
              <a:t>L(x, f(g(x))) - функционал потерь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