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4415"/>
            <a:ext cx="24384003" cy="5346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sber_university_logo.png" descr="sber_university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1016000"/>
            <a:ext cx="73787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392000" y="3458497"/>
            <a:ext cx="21600000" cy="4320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1392000" y="8056491"/>
            <a:ext cx="21600000" cy="3600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1269999" y="2709549"/>
            <a:ext cx="78477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>
                <a:solidFill>
                  <a:srgbClr val="70AD47"/>
                </a:solidFill>
              </a:defRPr>
            </a:lvl1pPr>
          </a:lstStyle>
          <a:p>
            <a:pPr/>
            <a:r>
              <a:t>Перезапуск DS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1270000" y="8953500"/>
            <a:ext cx="21844002" cy="774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defRPr i="1"/>
            </a:lvl2pPr>
            <a:lvl3pPr algn="ctr">
              <a:spcBef>
                <a:spcPts val="0"/>
              </a:spcBef>
              <a:defRPr i="1"/>
            </a:lvl3pPr>
            <a:lvl4pPr algn="ctr">
              <a:spcBef>
                <a:spcPts val="0"/>
              </a:spcBef>
              <a:defRPr i="1"/>
            </a:lvl4pPr>
            <a:lvl5pPr algn="ctr">
              <a:spcBef>
                <a:spcPts val="0"/>
              </a:spcBef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«Место ввода цитаты»."/>
          <p:cNvSpPr txBox="1"/>
          <p:nvPr>
            <p:ph type="body" sz="quarter" idx="21"/>
          </p:nvPr>
        </p:nvSpPr>
        <p:spPr>
          <a:xfrm>
            <a:off x="1270000" y="5765798"/>
            <a:ext cx="21844000" cy="1447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800"/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Изображение"/>
          <p:cNvSpPr/>
          <p:nvPr>
            <p:ph type="pic" idx="21"/>
          </p:nvPr>
        </p:nvSpPr>
        <p:spPr>
          <a:xfrm>
            <a:off x="0" y="1"/>
            <a:ext cx="24384000" cy="13716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/>
          <p:cNvSpPr/>
          <p:nvPr/>
        </p:nvSpPr>
        <p:spPr>
          <a:xfrm>
            <a:off x="-1" y="0"/>
            <a:ext cx="24377906" cy="1371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Title Text"/>
          <p:cNvSpPr txBox="1"/>
          <p:nvPr>
            <p:ph type="title"/>
          </p:nvPr>
        </p:nvSpPr>
        <p:spPr>
          <a:xfrm>
            <a:off x="1371600" y="5334000"/>
            <a:ext cx="14986656" cy="3867150"/>
          </a:xfrm>
          <a:prstGeom prst="rect">
            <a:avLst/>
          </a:prstGeom>
        </p:spPr>
        <p:txBody>
          <a:bodyPr lIns="0" tIns="0" rIns="0" bIns="0" anchor="ctr"/>
          <a:lstStyle>
            <a:lvl1pPr defTabSz="1828800">
              <a:defRPr sz="13200"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1392000" y="3454400"/>
            <a:ext cx="21600000" cy="432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1392000" y="8056799"/>
            <a:ext cx="21600000" cy="3600001"/>
          </a:xfrm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None/>
            </a:lvl1pPr>
            <a:lvl2pPr marL="0" indent="0" defTabSz="914400">
              <a:spcBef>
                <a:spcPts val="0"/>
              </a:spcBef>
              <a:buSzTx/>
              <a:buNone/>
            </a:lvl2pPr>
            <a:lvl3pPr marL="0" indent="0" defTabSz="914400">
              <a:spcBef>
                <a:spcPts val="0"/>
              </a:spcBef>
              <a:buSzTx/>
              <a:buNone/>
            </a:lvl3pPr>
            <a:lvl4pPr marL="0" indent="0" defTabSz="914400">
              <a:spcBef>
                <a:spcPts val="0"/>
              </a:spcBef>
              <a:buSzTx/>
              <a:buNone/>
            </a:lvl4pPr>
            <a:lvl5pPr marL="0" indent="0" defTabSz="91440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Изображение"/>
          <p:cNvSpPr/>
          <p:nvPr>
            <p:ph type="pic" sz="half" idx="21"/>
          </p:nvPr>
        </p:nvSpPr>
        <p:spPr>
          <a:xfrm>
            <a:off x="12412268" y="3512125"/>
            <a:ext cx="10821804" cy="89338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1269999" y="1016000"/>
            <a:ext cx="21964074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270000" y="3512125"/>
            <a:ext cx="10701733" cy="8933875"/>
          </a:xfrm>
          <a:prstGeom prst="rect">
            <a:avLst/>
          </a:prstGeom>
        </p:spPr>
        <p:txBody>
          <a:bodyPr/>
          <a:lstStyle>
            <a:lvl1pPr marL="558800" indent="-558800"/>
            <a:lvl2pPr marL="1117600" indent="-558800"/>
            <a:lvl3pPr marL="1676400" indent="-558800"/>
            <a:lvl4pPr marL="2235200" indent="-558800"/>
            <a:lvl5pPr marL="2794000" indent="-5588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Изображение"/>
          <p:cNvSpPr/>
          <p:nvPr>
            <p:ph type="pic" idx="21"/>
          </p:nvPr>
        </p:nvSpPr>
        <p:spPr>
          <a:xfrm>
            <a:off x="3124200" y="997526"/>
            <a:ext cx="18135600" cy="7793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270000" y="9138228"/>
            <a:ext cx="21844000" cy="15875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270000" y="11073247"/>
            <a:ext cx="21844000" cy="195695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Изображение"/>
          <p:cNvSpPr/>
          <p:nvPr>
            <p:ph type="pic" sz="half" idx="21"/>
          </p:nvPr>
        </p:nvSpPr>
        <p:spPr>
          <a:xfrm>
            <a:off x="12412268" y="952500"/>
            <a:ext cx="10669614" cy="11303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651000" y="952500"/>
            <a:ext cx="10223500" cy="5365173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g_light.png" descr="bg_l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0"/>
            <a:ext cx="24384000" cy="53469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Body Level One…"/>
          <p:cNvSpPr txBox="1"/>
          <p:nvPr>
            <p:ph type="body" idx="1"/>
          </p:nvPr>
        </p:nvSpPr>
        <p:spPr>
          <a:xfrm>
            <a:off x="1270000" y="1778000"/>
            <a:ext cx="21844000" cy="10160000"/>
          </a:xfrm>
          <a:prstGeom prst="rect">
            <a:avLst/>
          </a:prstGeom>
        </p:spPr>
        <p:txBody>
          <a:bodyPr/>
          <a:lstStyle>
            <a:lvl1pPr marL="555623" indent="-555623">
              <a:buSzPct val="100000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Изображение"/>
          <p:cNvSpPr/>
          <p:nvPr>
            <p:ph type="pic" sz="quarter" idx="21"/>
          </p:nvPr>
        </p:nvSpPr>
        <p:spPr>
          <a:xfrm>
            <a:off x="15290800" y="7035800"/>
            <a:ext cx="8331200" cy="56007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Изображение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Изображение"/>
          <p:cNvSpPr/>
          <p:nvPr>
            <p:ph type="pic" idx="23"/>
          </p:nvPr>
        </p:nvSpPr>
        <p:spPr>
          <a:xfrm>
            <a:off x="1371600" y="1130300"/>
            <a:ext cx="13445837" cy="114681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96538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3149600"/>
            <a:ext cx="218440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4998" marR="0" indent="-634998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17082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852083" marR="0" indent="-582082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48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2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75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39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27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662083" marR="0" indent="-582083" algn="l" defTabSz="825500" rtl="0" latinLnBrk="0">
        <a:lnSpc>
          <a:spcPct val="100000"/>
        </a:lnSpc>
        <a:spcBef>
          <a:spcPts val="16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Школа Android…"/>
          <p:cNvSpPr txBox="1"/>
          <p:nvPr>
            <p:ph type="ctrTitle"/>
          </p:nvPr>
        </p:nvSpPr>
        <p:spPr>
          <a:xfrm>
            <a:off x="1391999" y="3458497"/>
            <a:ext cx="21600002" cy="4320001"/>
          </a:xfrm>
          <a:prstGeom prst="rect">
            <a:avLst/>
          </a:prstGeom>
        </p:spPr>
        <p:txBody>
          <a:bodyPr/>
          <a:lstStyle/>
          <a:p>
            <a:pPr/>
            <a:r>
              <a:t>Нейронные сети</a:t>
            </a:r>
          </a:p>
        </p:txBody>
      </p:sp>
      <p:sp>
        <p:nvSpPr>
          <p:cNvPr id="142" name="Текст 1"/>
          <p:cNvSpPr txBox="1"/>
          <p:nvPr>
            <p:ph type="subTitle" sz="half" idx="1"/>
          </p:nvPr>
        </p:nvSpPr>
        <p:spPr>
          <a:xfrm>
            <a:off x="1391999" y="8056491"/>
            <a:ext cx="21600002" cy="3600001"/>
          </a:xfrm>
          <a:prstGeom prst="rect">
            <a:avLst/>
          </a:prstGeom>
        </p:spPr>
        <p:txBody>
          <a:bodyPr/>
          <a:lstStyle/>
          <a:p>
            <a:pPr/>
            <a:r>
              <a:t>Рекуррентные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STM. Input and new cell stat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LSTM. Input and new cell state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9751" y="4084528"/>
            <a:ext cx="17984498" cy="5546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STM. New cell stat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LSTM. New cell state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5956" y="4052398"/>
            <a:ext cx="18152088" cy="561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STM. Output gate and hidde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LSTM. Output gate and hidden</a:t>
            </a:r>
          </a:p>
        </p:txBody>
      </p:sp>
      <p:pic>
        <p:nvPicPr>
          <p:cNvPr id="178" name="Google Shape;1042;p89" descr="Google Shape;1042;p8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4203" y="4335341"/>
            <a:ext cx="16335594" cy="5045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STM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LSTM</a:t>
            </a:r>
          </a:p>
        </p:txBody>
      </p:sp>
      <p:pic>
        <p:nvPicPr>
          <p:cNvPr id="181" name="Google Shape;1048;p90" descr="Google Shape;1048;p90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7146" y="3994922"/>
            <a:ext cx="12289708" cy="8137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STM. Вариации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 LSTM. Вариации</a:t>
            </a:r>
          </a:p>
        </p:txBody>
      </p:sp>
      <p:pic>
        <p:nvPicPr>
          <p:cNvPr id="184" name="Google Shape;1054;p91" descr="Google Shape;1054;p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3099" y="3904469"/>
            <a:ext cx="9117801" cy="2816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1055;p91" descr="Google Shape;1055;p9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1417" y="7477901"/>
            <a:ext cx="9001165" cy="2780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GRU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RU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GRU</a:t>
            </a:r>
          </a:p>
        </p:txBody>
      </p:sp>
      <p:pic>
        <p:nvPicPr>
          <p:cNvPr id="191" name="Google Shape;1056;p91" descr="Google Shape;1056;p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5560" y="5023697"/>
            <a:ext cx="15072880" cy="465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4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Bidirectional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idirectional LSTM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Bidirectional LSTM</a:t>
            </a:r>
          </a:p>
        </p:txBody>
      </p:sp>
      <p:pic>
        <p:nvPicPr>
          <p:cNvPr id="197" name="bilstm.jpg" descr="bilst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3676736"/>
            <a:ext cx="15240000" cy="902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Домашнее зад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Домашнее задание</a:t>
            </a:r>
          </a:p>
        </p:txBody>
      </p:sp>
      <p:sp>
        <p:nvSpPr>
          <p:cNvPr id="200" name="Настроить IDE для работ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buFont typeface="Courier New"/>
              <a:buChar char="o"/>
            </a:pPr>
            <a:r>
              <a:t>Сравнить LSTM, RNN и GRU на задаче предсказания части речи (качество предсказания, скорость обучения, время инференса модели)</a:t>
            </a:r>
          </a:p>
          <a:p>
            <a:pPr>
              <a:buFont typeface="Courier New"/>
              <a:buChar char="o"/>
            </a:pPr>
            <a:r>
              <a:t>*к первой задаче добавить bidirectional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водное занят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Занятие 4</a:t>
            </a:r>
          </a:p>
        </p:txBody>
      </p:sp>
      <p:sp>
        <p:nvSpPr>
          <p:cNvPr id="145" name="Часть I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RNN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LSTM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GRU</a:t>
            </a:r>
          </a:p>
          <a:p>
            <a:pPr lvl="1">
              <a:lnSpc>
                <a:spcPct val="90000"/>
              </a:lnSpc>
              <a:buFont typeface="Courier New"/>
              <a:buChar char="o"/>
              <a:defRPr sz="4000"/>
            </a:pPr>
            <a:r>
              <a:t>Bidirectional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RNN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N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 RNN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5016" y="3870892"/>
            <a:ext cx="17673968" cy="8149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Vanilla RNN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 Vanilla RNN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0897" y="5016203"/>
            <a:ext cx="15262206" cy="5714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 txBox="1"/>
          <p:nvPr/>
        </p:nvSpPr>
        <p:spPr>
          <a:xfrm>
            <a:off x="23569313" y="12818870"/>
            <a:ext cx="17907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l" defTabSz="1828800">
              <a:spcBef>
                <a:spcPts val="200"/>
              </a:spcBef>
              <a:defRPr b="0" sz="2400">
                <a:solidFill>
                  <a:srgbClr val="FFFFFF"/>
                </a:solidFill>
                <a:latin typeface="SBSansDisplay-Light"/>
                <a:ea typeface="SBSansDisplay-Light"/>
                <a:cs typeface="SBSansDisplay-Light"/>
                <a:sym typeface="SBSansDisplay-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" name="Заголовок 4"/>
          <p:cNvSpPr txBox="1"/>
          <p:nvPr/>
        </p:nvSpPr>
        <p:spPr>
          <a:xfrm>
            <a:off x="1371600" y="5334000"/>
            <a:ext cx="166116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0800">
                <a:solidFill>
                  <a:srgbClr val="333F48"/>
                </a:solidFill>
                <a:latin typeface="SB Sans Display Semibold"/>
                <a:ea typeface="SB Sans Display Semibold"/>
                <a:cs typeface="SB Sans Display Semibold"/>
                <a:sym typeface="SB Sans Display Semibold"/>
              </a:defRPr>
            </a:lvl1pPr>
          </a:lstStyle>
          <a:p>
            <a:pPr/>
            <a:r>
              <a:t>LSTM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STM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LSTM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1364" y="3970261"/>
            <a:ext cx="15401272" cy="5775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6737" y="10414000"/>
            <a:ext cx="9130526" cy="1708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STM. Forget gat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LSTM. Forget gate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8032" y="3759829"/>
            <a:ext cx="14680223" cy="4514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6120" y="9564937"/>
            <a:ext cx="965201" cy="116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Сигмоида возвращает число от 0 до 1:"/>
          <p:cNvSpPr txBox="1"/>
          <p:nvPr/>
        </p:nvSpPr>
        <p:spPr>
          <a:xfrm>
            <a:off x="8311741" y="9925523"/>
            <a:ext cx="576908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158114" algn="l" defTabSz="457200">
              <a:lnSpc>
                <a:spcPts val="4200"/>
              </a:lnSpc>
              <a:defRPr b="0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Сигмоида возвращает число от 0 до 1: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STM. Input and new cell state"/>
          <p:cNvSpPr txBox="1"/>
          <p:nvPr>
            <p:ph type="title"/>
          </p:nvPr>
        </p:nvSpPr>
        <p:spPr>
          <a:xfrm>
            <a:off x="1270000" y="1016000"/>
            <a:ext cx="21844000" cy="2286000"/>
          </a:xfrm>
          <a:prstGeom prst="rect">
            <a:avLst/>
          </a:prstGeom>
        </p:spPr>
        <p:txBody>
          <a:bodyPr anchor="t"/>
          <a:lstStyle/>
          <a:p>
            <a:pPr/>
            <a:r>
              <a:t>LSTM. Input and new cell state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9751" y="4084528"/>
            <a:ext cx="17984498" cy="5546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berSchool_light">
  <a:themeElements>
    <a:clrScheme name="SberSchool_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SberSchool_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berSchool_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