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pPr/>
            <a:r>
              <a:t>Перезапуск DS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«Место ввода цитаты»."/>
          <p:cNvSpPr txBox="1"/>
          <p:nvPr>
            <p:ph type="body" sz="quarter" idx="21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/>
          <p:nvPr>
            <p:ph type="pic" idx="21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/>
          <p:nvPr>
            <p:ph type="pic" sz="half" idx="21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/>
          <p:nvPr>
            <p:ph type="pic" idx="21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/>
          <p:nvPr>
            <p:ph type="pic" sz="half" idx="21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Body Level One…"/>
          <p:cNvSpPr txBox="1"/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/>
          <p:nvPr>
            <p:ph type="pic" sz="quarter" idx="21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Изображение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Изображение"/>
          <p:cNvSpPr/>
          <p:nvPr>
            <p:ph type="pic" idx="23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/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pPr/>
            <a:r>
              <a:t>Нейронные сети</a:t>
            </a:r>
          </a:p>
        </p:txBody>
      </p:sp>
      <p:sp>
        <p:nvSpPr>
          <p:cNvPr id="142" name="Текст 1"/>
          <p:cNvSpPr txBox="1"/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pPr/>
            <a:r>
              <a:t>Sequence to 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69" name="1-min.png" descr="1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434" y="3083548"/>
            <a:ext cx="16975132" cy="9409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72" name="2-min.png" descr="2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75" name="3-min.png" descr="3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205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78" name="4-min.png" descr="4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81" name="5-min.png" descr="5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84" name="6-min.png" descr="6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87" name="7-min.png" descr="7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90" name="8-min.png" descr="8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086100"/>
            <a:ext cx="16979900" cy="9412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ttention. What is it?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Attention. What is it?</a:t>
            </a:r>
          </a:p>
        </p:txBody>
      </p:sp>
      <p:pic>
        <p:nvPicPr>
          <p:cNvPr id="193" name="attn_score_what_is_here-min.png" descr="attn_score_what_is_here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0942" y="3688081"/>
            <a:ext cx="7302116" cy="4029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ttention. What is it?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Attention. What is it?</a:t>
            </a:r>
          </a:p>
        </p:txBody>
      </p:sp>
      <p:pic>
        <p:nvPicPr>
          <p:cNvPr id="196" name="attn_score_what_is_here-min.png" descr="attn_score_what_is_here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40942" y="3688081"/>
            <a:ext cx="7302116" cy="4029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score_functions-min3.png" descr="score_functions-min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3713" y="8103993"/>
            <a:ext cx="21616574" cy="435481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ttps://arxiv.org/abs/1508.04025"/>
          <p:cNvSpPr txBox="1"/>
          <p:nvPr/>
        </p:nvSpPr>
        <p:spPr>
          <a:xfrm>
            <a:off x="7363624" y="12844893"/>
            <a:ext cx="55295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https://arxiv.org/abs/1508.04025</a:t>
            </a:r>
          </a:p>
        </p:txBody>
      </p:sp>
      <p:sp>
        <p:nvSpPr>
          <p:cNvPr id="199" name="https://arxiv.org/pdf/1409.0473.pdf"/>
          <p:cNvSpPr txBox="1"/>
          <p:nvPr/>
        </p:nvSpPr>
        <p:spPr>
          <a:xfrm>
            <a:off x="15663501" y="12844893"/>
            <a:ext cx="58685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https://arxiv.org/pdf/1409.0473.pdf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Занятие 5</a:t>
            </a:r>
          </a:p>
        </p:txBody>
      </p:sp>
      <p:sp>
        <p:nvSpPr>
          <p:cNvPr id="145" name="Часть 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Концепция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Attention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Архитектуры с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202" name="bahdanau_examples-min.png" descr="bahdanau_examples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5418" y="4639617"/>
            <a:ext cx="15193164" cy="7507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Архитектуры c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ahdanau seq2seq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Bahdanau seq2seq</a:t>
            </a:r>
          </a:p>
        </p:txBody>
      </p:sp>
      <p:pic>
        <p:nvPicPr>
          <p:cNvPr id="208" name="bahdanau_model-min.png" descr="bahdanau_model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6718" y="4043301"/>
            <a:ext cx="17430564" cy="9089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uong seq2seq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Luong seq2seq</a:t>
            </a:r>
          </a:p>
        </p:txBody>
      </p:sp>
      <p:pic>
        <p:nvPicPr>
          <p:cNvPr id="211" name="luong_model-min.png" descr="luong_model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265" y="3605238"/>
            <a:ext cx="19741470" cy="9870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Домашнее зад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5969">
              <a:defRPr sz="8272"/>
            </a:lvl1pPr>
          </a:lstStyle>
          <a:p>
            <a:pPr/>
            <a:r>
              <a:t>Домашнее задание (с предыдущего занятия)</a:t>
            </a:r>
          </a:p>
        </p:txBody>
      </p:sp>
      <p:sp>
        <p:nvSpPr>
          <p:cNvPr id="214" name="Настроить IDE для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t>Сравнить LSTM, RNN и GRU на задаче предсказания части речи (качество предсказания, скорость обучения, время инференса модели)</a:t>
            </a:r>
          </a:p>
          <a:p>
            <a:pPr>
              <a:buFont typeface="Courier New"/>
              <a:buChar char="o"/>
            </a:pPr>
            <a:r>
              <a:t>*к первой задаче добавить bidirectional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Концепция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Концепция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Концепция</a:t>
            </a:r>
          </a:p>
        </p:txBody>
      </p:sp>
      <p:pic>
        <p:nvPicPr>
          <p:cNvPr id="151" name="Снимок экрана 2022-03-03 в 16.30.15.png" descr="Снимок экрана 2022-03-03 в 16.30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1846" y="4905167"/>
            <a:ext cx="14040308" cy="468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Концепция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Концепция</a:t>
            </a:r>
          </a:p>
        </p:txBody>
      </p:sp>
      <p:pic>
        <p:nvPicPr>
          <p:cNvPr id="154" name="Снимок экрана 2022-03-03 в 16.31.41.png" descr="Снимок экрана 2022-03-03 в 16.3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0100" y="4554961"/>
            <a:ext cx="15163800" cy="756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Концепция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Концепция</a:t>
            </a:r>
          </a:p>
        </p:txBody>
      </p:sp>
      <p:pic>
        <p:nvPicPr>
          <p:cNvPr id="157" name="enc_dec_prob_idea.mp4" descr="enc_dec_prob_idea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092276" y="4442204"/>
            <a:ext cx="14199448" cy="7822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5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5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63" name="bottleneck-min.png" descr="bottleneck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0200" y="5252026"/>
            <a:ext cx="16103600" cy="651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ttentio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Attention</a:t>
            </a:r>
          </a:p>
        </p:txBody>
      </p:sp>
      <p:pic>
        <p:nvPicPr>
          <p:cNvPr id="166" name="general_scheme-min.png" descr="general_scheme-m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631" y="3470606"/>
            <a:ext cx="15813271" cy="9295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