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76" r:id="rId5"/>
    <p:sldId id="284" r:id="rId6"/>
    <p:sldId id="285" r:id="rId7"/>
    <p:sldId id="28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3" r:id="rId17"/>
    <p:sldId id="302" r:id="rId18"/>
    <p:sldId id="303" r:id="rId19"/>
    <p:sldId id="304" r:id="rId20"/>
    <p:sldId id="305" r:id="rId21"/>
    <p:sldId id="301" r:id="rId22"/>
    <p:sldId id="309" r:id="rId23"/>
    <p:sldId id="310" r:id="rId24"/>
    <p:sldId id="311" r:id="rId25"/>
    <p:sldId id="306" r:id="rId26"/>
    <p:sldId id="312" r:id="rId27"/>
    <p:sldId id="313" r:id="rId28"/>
    <p:sldId id="314" r:id="rId29"/>
    <p:sldId id="315" r:id="rId30"/>
    <p:sldId id="307" r:id="rId31"/>
    <p:sldId id="316" r:id="rId32"/>
    <p:sldId id="317" r:id="rId33"/>
    <p:sldId id="318" r:id="rId34"/>
    <p:sldId id="308" r:id="rId35"/>
    <p:sldId id="319" r:id="rId36"/>
    <p:sldId id="320" r:id="rId37"/>
    <p:sldId id="277" r:id="rId38"/>
    <p:sldId id="322" r:id="rId39"/>
    <p:sldId id="323" r:id="rId40"/>
    <p:sldId id="328" r:id="rId41"/>
    <p:sldId id="321" r:id="rId42"/>
    <p:sldId id="324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43" r:id="rId53"/>
    <p:sldId id="327" r:id="rId54"/>
    <p:sldId id="339" r:id="rId55"/>
    <p:sldId id="340" r:id="rId56"/>
    <p:sldId id="341" r:id="rId57"/>
    <p:sldId id="342" r:id="rId58"/>
    <p:sldId id="338" r:id="rId59"/>
    <p:sldId id="344" r:id="rId60"/>
    <p:sldId id="345" r:id="rId61"/>
    <p:sldId id="280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281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282" r:id="rId78"/>
    <p:sldId id="360" r:id="rId79"/>
    <p:sldId id="257" r:id="rId8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4674"/>
  </p:normalViewPr>
  <p:slideViewPr>
    <p:cSldViewPr>
      <p:cViewPr varScale="1">
        <p:scale>
          <a:sx n="124" d="100"/>
          <a:sy n="124" d="100"/>
        </p:scale>
        <p:origin x="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12.09.2022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9/12/22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SQL. 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Втор</a:t>
            </a: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ое занятие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667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852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53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-1); </a:t>
            </a:r>
            <a:r>
              <a:rPr lang="en" sz="1600" dirty="0">
                <a:sym typeface="Wingdings" pitchFamily="2" charset="2"/>
              </a:rPr>
              <a:t> 120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909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-1); </a:t>
            </a:r>
            <a:r>
              <a:rPr lang="en" sz="1600" dirty="0">
                <a:sym typeface="Wingdings" pitchFamily="2" charset="2"/>
              </a:rPr>
              <a:t> 120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-2); </a:t>
            </a:r>
            <a:r>
              <a:rPr lang="en" sz="1600" dirty="0">
                <a:sym typeface="Wingdings" pitchFamily="2" charset="2"/>
              </a:rPr>
              <a:t> 100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3139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4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755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6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sign(0);</a:t>
            </a:r>
            <a:r>
              <a:rPr lang="en" sz="1600" dirty="0">
                <a:sym typeface="Wingdings" pitchFamily="2" charset="2"/>
              </a:rPr>
              <a:t>  0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632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sign(0);</a:t>
            </a:r>
            <a:r>
              <a:rPr lang="en" sz="1600" dirty="0">
                <a:sym typeface="Wingdings" pitchFamily="2" charset="2"/>
              </a:rPr>
              <a:t>  0</a:t>
            </a:r>
          </a:p>
          <a:p>
            <a:pPr marL="0" indent="0">
              <a:buNone/>
            </a:pPr>
            <a:r>
              <a:rPr lang="en" sz="1600" dirty="0"/>
              <a:t>SELECT sign(-12.3);</a:t>
            </a:r>
            <a:r>
              <a:rPr lang="en" sz="1600" dirty="0">
                <a:sym typeface="Wingdings" pitchFamily="2" charset="2"/>
              </a:rPr>
              <a:t>  -1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8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 dirty="0"/>
              <a:t>1.</a:t>
            </a:r>
            <a:r>
              <a:rPr lang="en-US" sz="1600" dirty="0"/>
              <a:t> </a:t>
            </a:r>
            <a:r>
              <a:rPr lang="ru-RU" sz="1600" dirty="0"/>
              <a:t>Дополнительные математические функции</a:t>
            </a:r>
            <a:endParaRPr lang="en-US" sz="1600" dirty="0"/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2.</a:t>
            </a:r>
            <a:r>
              <a:rPr lang="en" sz="1600" dirty="0"/>
              <a:t> </a:t>
            </a:r>
            <a:r>
              <a:rPr lang="ru-RU" sz="1600" dirty="0"/>
              <a:t>Функции для работы с текстом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3.</a:t>
            </a:r>
            <a:r>
              <a:rPr lang="ru-RU" sz="1600" dirty="0"/>
              <a:t> Функции для работы с датами</a:t>
            </a:r>
            <a:endParaRPr lang="en-US" sz="1600" dirty="0"/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4.</a:t>
            </a:r>
            <a:r>
              <a:rPr lang="ru-RU" sz="1600" dirty="0"/>
              <a:t> Преобразование типов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5.</a:t>
            </a:r>
            <a:r>
              <a:rPr lang="ru-RU" sz="1600" dirty="0"/>
              <a:t> Оконные функции</a:t>
            </a: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</a:rPr>
              <a:t>План занятия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139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524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LOG(2.0, 8); </a:t>
            </a:r>
            <a:r>
              <a:rPr lang="en" sz="1600" dirty="0">
                <a:sym typeface="Wingdings" pitchFamily="2" charset="2"/>
              </a:rPr>
              <a:t> 3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921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LOG(2.0, 8); </a:t>
            </a:r>
            <a:r>
              <a:rPr lang="en" sz="1600" dirty="0">
                <a:sym typeface="Wingdings" pitchFamily="2" charset="2"/>
              </a:rPr>
              <a:t> 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LN(3);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64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787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806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666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  <a:p>
            <a:pPr marL="0" indent="0">
              <a:buNone/>
            </a:pPr>
            <a:r>
              <a:rPr lang="en" sz="1600" dirty="0"/>
              <a:t>SELECT exp(1); </a:t>
            </a:r>
            <a:r>
              <a:rPr lang="en" sz="1600" dirty="0">
                <a:sym typeface="Wingdings" pitchFamily="2" charset="2"/>
              </a:rPr>
              <a:t> 2.718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934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  <a:p>
            <a:pPr marL="0" indent="0">
              <a:buNone/>
            </a:pPr>
            <a:r>
              <a:rPr lang="en" sz="1600" dirty="0"/>
              <a:t>SELECT exp(1); </a:t>
            </a:r>
            <a:r>
              <a:rPr lang="en" sz="1600" dirty="0">
                <a:sym typeface="Wingdings" pitchFamily="2" charset="2"/>
              </a:rPr>
              <a:t> 2.718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cbrt</a:t>
            </a:r>
            <a:r>
              <a:rPr lang="en" sz="1600" dirty="0"/>
              <a:t>(8); </a:t>
            </a:r>
            <a:r>
              <a:rPr lang="en" sz="1600" dirty="0">
                <a:sym typeface="Wingdings" pitchFamily="2" charset="2"/>
              </a:rPr>
              <a:t> 2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23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8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591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779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r>
              <a:rPr lang="en" sz="1600" dirty="0"/>
              <a:t>SELECT cos(0); </a:t>
            </a:r>
            <a:r>
              <a:rPr lang="en" sz="1600" dirty="0">
                <a:sym typeface="Wingdings" pitchFamily="2" charset="2"/>
              </a:rPr>
              <a:t> 1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56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r>
              <a:rPr lang="en" sz="1600" dirty="0"/>
              <a:t>SELECT cos(0); </a:t>
            </a:r>
            <a:r>
              <a:rPr lang="en" sz="1600" dirty="0">
                <a:sym typeface="Wingdings" pitchFamily="2" charset="2"/>
              </a:rPr>
              <a:t> 1</a:t>
            </a:r>
          </a:p>
          <a:p>
            <a:pPr marL="0" indent="0">
              <a:buNone/>
            </a:pPr>
            <a:r>
              <a:rPr lang="en" sz="1600" dirty="0"/>
              <a:t>SELECT tan(0);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097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974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mod(12, 5); </a:t>
            </a:r>
            <a:r>
              <a:rPr lang="en" sz="1600" dirty="0">
                <a:sym typeface="Wingdings" pitchFamily="2" charset="2"/>
              </a:rPr>
              <a:t> 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81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mod(12, 5);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div(7, 2); </a:t>
            </a:r>
            <a:r>
              <a:rPr lang="en" sz="1600" dirty="0">
                <a:sym typeface="Wingdings" pitchFamily="2" charset="2"/>
              </a:rPr>
              <a:t> 3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5720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15476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upper('Hello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7713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upper('Hello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lower('Hello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665846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LENGTH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8104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012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LENGTH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length('Hello World'); </a:t>
            </a:r>
            <a:r>
              <a:rPr lang="en" sz="1600" dirty="0">
                <a:sym typeface="Wingdings" pitchFamily="2" charset="2"/>
              </a:rPr>
              <a:t> 11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40689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7993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2581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73561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87370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497737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093039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792377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43365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870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04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rtrim</a:t>
            </a:r>
            <a:r>
              <a:rPr lang="en" sz="1600" dirty="0"/>
              <a:t>('12Hello12','12'); </a:t>
            </a:r>
            <a:r>
              <a:rPr lang="en" sz="1600" dirty="0">
                <a:sym typeface="Wingdings" pitchFamily="2" charset="2"/>
              </a:rPr>
              <a:t> 12Hello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72837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rtrim</a:t>
            </a:r>
            <a:r>
              <a:rPr lang="en" sz="1600" dirty="0"/>
              <a:t>('12Hello12','12'); </a:t>
            </a:r>
            <a:r>
              <a:rPr lang="en" sz="1600" dirty="0">
                <a:sym typeface="Wingdings" pitchFamily="2" charset="2"/>
              </a:rPr>
              <a:t> 12Hello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btrim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17788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92103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153932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676469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'o', 'P');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HellP</a:t>
            </a:r>
            <a:r>
              <a:rPr lang="en" sz="1600" dirty="0"/>
              <a:t> </a:t>
            </a:r>
            <a:r>
              <a:rPr lang="en" sz="1600" dirty="0" err="1"/>
              <a:t>WPrld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45644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'o', 'P');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HellP</a:t>
            </a:r>
            <a:r>
              <a:rPr lang="en" sz="1600" dirty="0"/>
              <a:t> </a:t>
            </a:r>
            <a:r>
              <a:rPr lang="en" sz="1600" dirty="0" err="1"/>
              <a:t>WPrld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</a:t>
            </a:r>
            <a:r>
              <a:rPr lang="en" sz="1600" dirty="0" err="1"/>
              <a:t>elo</a:t>
            </a:r>
            <a:r>
              <a:rPr lang="en" sz="1600" dirty="0"/>
              <a:t>', '</a:t>
            </a:r>
            <a:r>
              <a:rPr lang="en" sz="1600" dirty="0" err="1"/>
              <a:t>abc</a:t>
            </a:r>
            <a:r>
              <a:rPr lang="en" sz="1600" dirty="0"/>
              <a:t>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Habbc</a:t>
            </a:r>
            <a:r>
              <a:rPr lang="en" sz="1600" dirty="0"/>
              <a:t> </a:t>
            </a:r>
            <a:r>
              <a:rPr lang="en" sz="1600" dirty="0" err="1"/>
              <a:t>Wcrbd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03956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104636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'Hello' || ' ' || 'World';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671193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'Hello' || ' ' || 'World';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concat</a:t>
            </a:r>
            <a:r>
              <a:rPr lang="en" sz="1600" dirty="0"/>
              <a:t>('Hello', ' ', 'World');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910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0262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55121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277249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142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86196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824818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112406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r>
              <a:rPr lang="en" sz="1600" dirty="0"/>
              <a:t>SELECT timestamp '2022-01-24 19:00' + interval '3 hours';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22:00' 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74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r>
              <a:rPr lang="en" sz="1600" dirty="0"/>
              <a:t>SELECT timestamp '2022-01-24 19:00' + interval '3 hours';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22:00' </a:t>
            </a:r>
          </a:p>
          <a:p>
            <a:pPr marL="0" indent="0">
              <a:buNone/>
            </a:pPr>
            <a:r>
              <a:rPr lang="en" sz="1600" dirty="0"/>
              <a:t>SELECT timestamp '2022-01-24 21:00' - time '03:00';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18:00' 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321978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943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07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520204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069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841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8680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071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  <a:p>
            <a:pPr marL="0" indent="0">
              <a:buNone/>
            </a:pPr>
            <a:r>
              <a:rPr lang="en" sz="1600" dirty="0"/>
              <a:t>SELECT TO_NUMBER('123.45', '999.99');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2135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  <a:p>
            <a:pPr marL="0" indent="0">
              <a:buNone/>
            </a:pPr>
            <a:r>
              <a:rPr lang="en" sz="1600" dirty="0"/>
              <a:t>SELECT TO_NUMBER('123.45', '999.99');</a:t>
            </a:r>
          </a:p>
          <a:p>
            <a:pPr marL="0" indent="0">
              <a:buNone/>
            </a:pPr>
            <a:r>
              <a:rPr lang="en" sz="1600" dirty="0"/>
              <a:t>SELECT '10'::INTEGER;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408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Оконные функции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644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OVER, PARTITION BY,</a:t>
            </a:r>
            <a:r>
              <a:rPr lang="ru-RU" sz="1600" dirty="0"/>
              <a:t> </a:t>
            </a:r>
            <a:r>
              <a:rPr lang="en-US" sz="1600" dirty="0"/>
              <a:t>RANK, ORDER BY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Оконные функции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42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/>
          </p:cNvSpPr>
          <p:nvPr/>
        </p:nvSpPr>
        <p:spPr bwMode="auto">
          <a:xfrm>
            <a:off x="11784657" y="6409435"/>
            <a:ext cx="8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FFFFFF"/>
                </a:solidFill>
                <a:latin typeface="SBSansDisplay-Light"/>
                <a:cs typeface="SBSansDisplay-Light"/>
              </a:rPr>
              <a:t>1</a:t>
            </a:r>
            <a:endParaRPr sz="1200">
              <a:latin typeface="SBSansDisplay-Light"/>
              <a:cs typeface="SBSansDisplay-Light"/>
            </a:endParaRPr>
          </a:p>
        </p:txBody>
      </p:sp>
      <p:sp>
        <p:nvSpPr>
          <p:cNvPr id="5" name="Заголовок 4"/>
          <p:cNvSpPr>
            <a:spLocks/>
          </p:cNvSpPr>
          <p:nvPr/>
        </p:nvSpPr>
        <p:spPr bwMode="auto">
          <a:xfrm>
            <a:off x="685800" y="2667000"/>
            <a:ext cx="830580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Вопросы</a:t>
            </a:r>
            <a:br>
              <a:rPr lang="ru-RU" sz="5400" dirty="0">
                <a:solidFill>
                  <a:srgbClr val="333F48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831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-22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46796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2704</Words>
  <Application>Microsoft Macintosh PowerPoint</Application>
  <DocSecurity>0</DocSecurity>
  <PresentationFormat>Широкоэкранный</PresentationFormat>
  <Paragraphs>438</Paragraphs>
  <Slides>78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Microsoft Office User</cp:lastModifiedBy>
  <cp:revision>457</cp:revision>
  <dcterms:created xsi:type="dcterms:W3CDTF">2020-09-16T07:07:55Z</dcterms:created>
  <dcterms:modified xsi:type="dcterms:W3CDTF">2022-09-12T14:49:14Z</dcterms:modified>
  <cp:category/>
  <dc:identifier/>
  <cp:contentStatus/>
  <dc:language/>
  <cp:version/>
</cp:coreProperties>
</file>