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304" r:id="rId3"/>
    <p:sldId id="308" r:id="rId4"/>
    <p:sldId id="317" r:id="rId5"/>
    <p:sldId id="318" r:id="rId6"/>
    <p:sldId id="309" r:id="rId7"/>
    <p:sldId id="314" r:id="rId8"/>
    <p:sldId id="310" r:id="rId9"/>
    <p:sldId id="311" r:id="rId10"/>
    <p:sldId id="312" r:id="rId11"/>
    <p:sldId id="313" r:id="rId12"/>
    <p:sldId id="316" r:id="rId13"/>
    <p:sldId id="319" r:id="rId14"/>
    <p:sldId id="320" r:id="rId15"/>
    <p:sldId id="315" r:id="rId16"/>
    <p:sldId id="305" r:id="rId17"/>
    <p:sldId id="303" r:id="rId18"/>
    <p:sldId id="29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 snapToObjects="1">
      <p:cViewPr varScale="1">
        <p:scale>
          <a:sx n="222" d="100"/>
          <a:sy n="222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8/9/22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k6beUTLlVmf0E4AmnQkm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hyperlink" Target="https://paperswithcode.com/" TargetMode="External"/><Relationship Id="rId5" Type="http://schemas.openxmlformats.org/officeDocument/2006/relationships/hyperlink" Target="https://youtube.com/playlist?list=PLDyvV36pndZFHXjXuwA_NywNrVQO0aQqb" TargetMode="External"/><Relationship Id="rId4" Type="http://schemas.openxmlformats.org/officeDocument/2006/relationships/hyperlink" Target="https://youtu.be/WkUBx3g2QfQ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Введение в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 Data Science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600" b="1" dirty="0">
                <a:solidFill>
                  <a:srgbClr val="333F48"/>
                </a:solidFill>
                <a:latin typeface="SB Sans Display Semibold"/>
              </a:rPr>
              <a:t>Программа «Перезапуск»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Colab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colab.research.google.com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работать на слабом компьютере используя мощности </a:t>
            </a:r>
            <a:r>
              <a:rPr lang="en-US" sz="2400" dirty="0" err="1"/>
              <a:t>Colab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производить вычисления с использованием </a:t>
            </a:r>
            <a:r>
              <a:rPr lang="en-US" sz="2400" dirty="0"/>
              <a:t>GPU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Удобно делиться кодом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6636-8E05-654D-A6D8-AF2F465727E8}"/>
              </a:ext>
            </a:extLst>
          </p:cNvPr>
          <p:cNvSpPr txBox="1"/>
          <p:nvPr/>
        </p:nvSpPr>
        <p:spPr bwMode="auto">
          <a:xfrm>
            <a:off x="1344599" y="1273361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</a:t>
            </a:r>
            <a:r>
              <a:rPr lang="en-US" sz="2400" dirty="0"/>
              <a:t> Data Science </a:t>
            </a:r>
            <a:r>
              <a:rPr lang="ru-RU" sz="2400" dirty="0"/>
              <a:t>задач от компании </a:t>
            </a:r>
            <a:r>
              <a:rPr lang="en-US" sz="2400" dirty="0"/>
              <a:t>Google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97A260-991A-C64E-B8FE-77B4FB8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67" y="0"/>
            <a:ext cx="4963633" cy="6486178"/>
          </a:xfrm>
          <a:prstGeom prst="rect">
            <a:avLst/>
          </a:prstGeom>
        </p:spPr>
      </p:pic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16410" y="1951617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Соревнования и интересные решения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Различные </a:t>
            </a:r>
            <a:r>
              <a:rPr lang="ru-RU" sz="2400" dirty="0" err="1"/>
              <a:t>датасеты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 вычислений как в </a:t>
            </a:r>
            <a:r>
              <a:rPr lang="en-US" sz="2400" dirty="0" err="1"/>
              <a:t>Colab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Небольшие бесплатные курсы и Сертификаты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2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D559DB94-EDF5-D247-8737-45A307F9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21238"/>
              </p:ext>
            </p:extLst>
          </p:nvPr>
        </p:nvGraphicFramePr>
        <p:xfrm>
          <a:off x="989551" y="2050830"/>
          <a:ext cx="8128000" cy="40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2361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7254664"/>
                    </a:ext>
                  </a:extLst>
                </a:gridCol>
              </a:tblGrid>
              <a:tr h="376022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выше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ниже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some_directory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в домашнюю директорию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~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8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 в редакторе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vim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текущие процессы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все процессы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r>
                        <a:rPr lang="en-US" dirty="0"/>
                        <a:t> aux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 подстроку в тексте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</a:t>
                      </a:r>
                      <a:r>
                        <a:rPr lang="ru-RU" sz="1800" dirty="0" err="1"/>
                        <a:t>питоновский</a:t>
                      </a:r>
                      <a:r>
                        <a:rPr lang="ru-RU" sz="1800" dirty="0"/>
                        <a:t>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ps</a:t>
                      </a:r>
                      <a:r>
                        <a:rPr lang="en-US" sz="1800" dirty="0"/>
                        <a:t> aux | grep 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Остановить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kill </a:t>
                      </a:r>
                      <a:r>
                        <a:rPr lang="en-US" sz="1800" dirty="0" err="1"/>
                        <a:t>pid</a:t>
                      </a:r>
                      <a:r>
                        <a:rPr lang="ru-RU" sz="1800" dirty="0"/>
                        <a:t> процесса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613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0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709326-13DF-3A48-8C85-3480818427EB}"/>
              </a:ext>
            </a:extLst>
          </p:cNvPr>
          <p:cNvSpPr/>
          <p:nvPr/>
        </p:nvSpPr>
        <p:spPr bwMode="auto">
          <a:xfrm>
            <a:off x="-211387" y="975808"/>
            <a:ext cx="1258168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Параметры передаются через дефис, например:</a:t>
            </a:r>
            <a:r>
              <a:rPr lang="en-US" sz="3200" dirty="0"/>
              <a:t> </a:t>
            </a:r>
            <a:r>
              <a:rPr lang="ru-RU" sz="3200" dirty="0"/>
              <a:t>-</a:t>
            </a:r>
            <a:r>
              <a:rPr lang="en-US" sz="3200" dirty="0"/>
              <a:t>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Проверка загрузки</a:t>
            </a:r>
            <a:r>
              <a:rPr lang="en-US" sz="3200" dirty="0"/>
              <a:t> </a:t>
            </a:r>
            <a:r>
              <a:rPr lang="ru-RU" sz="3200" dirty="0"/>
              <a:t>памяти и процессов </a:t>
            </a:r>
            <a:r>
              <a:rPr lang="en-US" sz="3200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Отправка запросов </a:t>
            </a:r>
            <a:r>
              <a:rPr lang="en-US" sz="3200" dirty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Скачивание файлов </a:t>
            </a:r>
            <a:r>
              <a:rPr lang="en-US" sz="3200" dirty="0" err="1"/>
              <a:t>wget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Очистка терминала </a:t>
            </a:r>
            <a:r>
              <a:rPr lang="en-US" sz="3200" dirty="0"/>
              <a:t>clear</a:t>
            </a:r>
          </a:p>
          <a:p>
            <a:r>
              <a:rPr lang="ru-RU" sz="3200" dirty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ADC54-19D5-F94A-BE51-39022B9B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34250" y="2616200"/>
            <a:ext cx="4470400" cy="162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FAA9E-8789-0A45-86D3-3DF860C0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7350" y="4382218"/>
            <a:ext cx="11417300" cy="2267857"/>
          </a:xfrm>
          <a:prstGeom prst="rect">
            <a:avLst/>
          </a:prstGeom>
          <a:effectLst>
            <a:softEdge rad="381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4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4165F-89AB-6F44-B8BC-08646522FEAE}"/>
              </a:ext>
            </a:extLst>
          </p:cNvPr>
          <p:cNvSpPr/>
          <p:nvPr/>
        </p:nvSpPr>
        <p:spPr bwMode="auto">
          <a:xfrm>
            <a:off x="-1" y="1027946"/>
            <a:ext cx="1258168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Запуск нескольких команд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;      </a:t>
            </a:r>
            <a:r>
              <a:rPr lang="ru-RU" sz="3200" dirty="0"/>
              <a:t>последовательно </a:t>
            </a:r>
            <a:r>
              <a:rPr lang="en" sz="2800" i="1" dirty="0" err="1"/>
              <a:t>sudo</a:t>
            </a:r>
            <a:r>
              <a:rPr lang="en" sz="2800" i="1" dirty="0"/>
              <a:t> apt update ; </a:t>
            </a:r>
            <a:r>
              <a:rPr lang="en" sz="2800" i="1" dirty="0" err="1"/>
              <a:t>sudo</a:t>
            </a:r>
            <a:r>
              <a:rPr lang="en" sz="2800" i="1" dirty="0"/>
              <a:t> apt upgrade</a:t>
            </a:r>
            <a:endParaRPr lang="ru-RU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&amp;&amp;  </a:t>
            </a:r>
            <a:r>
              <a:rPr lang="ru-RU" sz="3200" dirty="0"/>
              <a:t>последовательно если первая выполнилась успешно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Pipe | </a:t>
            </a:r>
            <a:r>
              <a:rPr lang="ru-RU" sz="3200" dirty="0"/>
              <a:t>когда результаты выполнения команды передаются другой</a:t>
            </a:r>
          </a:p>
          <a:p>
            <a:r>
              <a:rPr lang="en-US" sz="3200" dirty="0"/>
              <a:t>	</a:t>
            </a:r>
            <a:r>
              <a:rPr lang="en" sz="2400" dirty="0"/>
              <a:t>ls -la| tee test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0DA9D-947F-F049-BE92-F9AD03C1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b="36446"/>
          <a:stretch/>
        </p:blipFill>
        <p:spPr bwMode="auto">
          <a:xfrm>
            <a:off x="419100" y="5140764"/>
            <a:ext cx="11353800" cy="1378579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6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420872" y="274055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Систем контроля версий </a:t>
            </a:r>
            <a:r>
              <a:rPr lang="en-US" sz="4000" dirty="0">
                <a:latin typeface="+mj-lt"/>
                <a:cs typeface="SB Sans Display Light"/>
              </a:rPr>
              <a:t>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33533" y="1258921"/>
            <a:ext cx="10225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Скачать </a:t>
            </a:r>
            <a:r>
              <a:rPr lang="en-US" sz="2400" dirty="0"/>
              <a:t>git </a:t>
            </a:r>
            <a:r>
              <a:rPr lang="ru-RU" sz="2400" dirty="0"/>
              <a:t>можно отсюда </a:t>
            </a:r>
            <a:r>
              <a:rPr lang="en" sz="2400" dirty="0">
                <a:hlinkClick r:id="rId3"/>
              </a:rPr>
              <a:t>https://git-scm.com/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Где</a:t>
            </a:r>
            <a:r>
              <a:rPr lang="en-US" sz="2400" dirty="0"/>
              <a:t> c</a:t>
            </a:r>
            <a:r>
              <a:rPr lang="ru-RU" sz="2400" dirty="0" err="1"/>
              <a:t>оздать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en-US" sz="2400" dirty="0"/>
              <a:t>:</a:t>
            </a:r>
            <a:endParaRPr lang="ru-RU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Github.com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Bitbucket.org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Gitlab.com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Основные команды</a:t>
            </a:r>
            <a:r>
              <a:rPr lang="en-US" sz="2400" dirty="0"/>
              <a:t>:</a:t>
            </a:r>
            <a:endParaRPr lang="ru-R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</a:t>
            </a:r>
            <a:r>
              <a:rPr lang="en" sz="2400" dirty="0" err="1"/>
              <a:t>init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add filename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commit -m "first commit"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branch -M main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remote add origin https://</a:t>
            </a:r>
            <a:r>
              <a:rPr lang="en" sz="2400" dirty="0" err="1"/>
              <a:t>github.com</a:t>
            </a:r>
            <a:r>
              <a:rPr lang="en" sz="2400" dirty="0"/>
              <a:t>/user/</a:t>
            </a:r>
            <a:r>
              <a:rPr lang="en" sz="2400" dirty="0" err="1"/>
              <a:t>repo.git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push -u origin main</a:t>
            </a:r>
            <a:endParaRPr lang="ru-RU" sz="2400"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3A85AA54-3A2E-6648-B73C-74FA80C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5" y="1916076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66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5CC21-5928-474C-9F0B-9ED907FA2897}"/>
              </a:ext>
            </a:extLst>
          </p:cNvPr>
          <p:cNvSpPr txBox="1"/>
          <p:nvPr/>
        </p:nvSpPr>
        <p:spPr bwMode="auto">
          <a:xfrm>
            <a:off x="3870871" y="692696"/>
            <a:ext cx="445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+mj-lt"/>
              </a:rPr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E3D0-5A92-FC42-846B-6D3CD3CB3429}"/>
              </a:ext>
            </a:extLst>
          </p:cNvPr>
          <p:cNvSpPr txBox="1"/>
          <p:nvPr/>
        </p:nvSpPr>
        <p:spPr bwMode="auto">
          <a:xfrm>
            <a:off x="1559147" y="1418297"/>
            <a:ext cx="907370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Попробовать запустить </a:t>
            </a:r>
            <a:r>
              <a:rPr lang="en-US" sz="2400" dirty="0" err="1"/>
              <a:t>ipynb</a:t>
            </a:r>
            <a:r>
              <a:rPr lang="en-US" sz="2400" dirty="0"/>
              <a:t> </a:t>
            </a:r>
            <a:r>
              <a:rPr lang="ru-RU" sz="2400" dirty="0"/>
              <a:t>ноутбуки в разных </a:t>
            </a:r>
            <a:r>
              <a:rPr lang="en-US" sz="2400" dirty="0"/>
              <a:t>IDE </a:t>
            </a:r>
            <a:r>
              <a:rPr lang="ru-RU" sz="2400" dirty="0"/>
              <a:t>и понять, где больше нравится работать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Установить </a:t>
            </a:r>
            <a:r>
              <a:rPr lang="en-US" sz="2400" dirty="0"/>
              <a:t>git</a:t>
            </a:r>
            <a:r>
              <a:rPr lang="ru-RU" sz="2400" dirty="0"/>
              <a:t>, создать аккаунт в </a:t>
            </a:r>
            <a:r>
              <a:rPr lang="en-US" sz="2400" dirty="0" err="1"/>
              <a:t>Github</a:t>
            </a:r>
            <a:r>
              <a:rPr lang="ru-RU" sz="2400" dirty="0"/>
              <a:t>, создать тестовый проект и запушить код, создать отдельную ветку внести изменения,</a:t>
            </a:r>
            <a:r>
              <a:rPr lang="en-US" sz="2400" dirty="0"/>
              <a:t> </a:t>
            </a:r>
            <a:r>
              <a:rPr lang="ru-RU" sz="2400" dirty="0"/>
              <a:t> сделать </a:t>
            </a:r>
            <a:r>
              <a:rPr lang="en-US" sz="2400" dirty="0"/>
              <a:t>pull request </a:t>
            </a:r>
            <a:r>
              <a:rPr lang="ru-RU" sz="2400" dirty="0"/>
              <a:t>и </a:t>
            </a:r>
            <a:r>
              <a:rPr lang="en-US" sz="2400" dirty="0"/>
              <a:t>merge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1418297"/>
            <a:ext cx="9073706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Канал </a:t>
            </a:r>
            <a:r>
              <a:rPr lang="en-US" sz="2400" dirty="0"/>
              <a:t>PyCharm</a:t>
            </a:r>
            <a:r>
              <a:rPr lang="ru-RU" sz="2400" dirty="0"/>
              <a:t> в </a:t>
            </a:r>
            <a:r>
              <a:rPr lang="en-US" sz="2400" dirty="0" err="1"/>
              <a:t>youtube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https://www.youtube.com/channel/UCak6beUTLlVmf0E4AmnQkmw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ru-RU" sz="2400" dirty="0"/>
              <a:t>и его плагины для написания кода на </a:t>
            </a:r>
            <a:r>
              <a:rPr lang="en-US" sz="2400" dirty="0"/>
              <a:t>python </a:t>
            </a:r>
            <a:r>
              <a:rPr lang="en-US" sz="2400" dirty="0">
                <a:hlinkClick r:id="rId4"/>
              </a:rPr>
              <a:t>https://youtu.be/WkUBx3g2QfQ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Небольшой курс про </a:t>
            </a:r>
            <a:r>
              <a:rPr lang="en-US" sz="2400" dirty="0"/>
              <a:t>Git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https://youtube.com/playlist?list=PLDyvV36pndZFHXjXuwA_NywNrVQO0aQqb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Статьи + </a:t>
            </a:r>
            <a:r>
              <a:rPr lang="en-US" sz="2400" dirty="0"/>
              <a:t> </a:t>
            </a:r>
            <a:r>
              <a:rPr lang="ru-RU" sz="2400" dirty="0"/>
              <a:t>код </a:t>
            </a:r>
            <a:r>
              <a:rPr lang="en-US" sz="2400" dirty="0">
                <a:hlinkClick r:id="rId6"/>
              </a:rPr>
              <a:t>https://paperswithcode.com/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Научные статьи по </a:t>
            </a:r>
            <a:r>
              <a:rPr lang="en-US" sz="2400" dirty="0"/>
              <a:t>DS https://</a:t>
            </a:r>
            <a:r>
              <a:rPr lang="en-US" sz="2400" dirty="0" err="1"/>
              <a:t>arxiv.org</a:t>
            </a:r>
            <a:r>
              <a:rPr lang="en-US" sz="2400" dirty="0"/>
              <a:t>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План занятия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Работа инженера, аналитика, исследователя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IDE, </a:t>
            </a:r>
            <a:r>
              <a:rPr lang="en" sz="2400" dirty="0" err="1"/>
              <a:t>Colab</a:t>
            </a:r>
            <a:r>
              <a:rPr lang="en" sz="2400" dirty="0"/>
              <a:t>, Kaggle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Linux </a:t>
            </a:r>
            <a:r>
              <a:rPr lang="ru-RU" sz="2400" dirty="0"/>
              <a:t>и основы работы в консоли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Git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в общем и целом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Обучает модели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Генерирует </a:t>
            </a:r>
            <a:r>
              <a:rPr lang="ru-RU" sz="2400" dirty="0" err="1"/>
              <a:t>фичи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Оптимизирует метрики качества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данные для </a:t>
            </a:r>
            <a:r>
              <a:rPr lang="en-US" sz="2400" dirty="0"/>
              <a:t>DS </a:t>
            </a:r>
            <a:r>
              <a:rPr lang="ru-RU" sz="2400" dirty="0"/>
              <a:t>и </a:t>
            </a:r>
            <a:r>
              <a:rPr lang="en-US" sz="2400" dirty="0"/>
              <a:t>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Выстраивает потоки данных, </a:t>
            </a:r>
            <a:r>
              <a:rPr lang="en-US" sz="2400" dirty="0"/>
              <a:t>ETL </a:t>
            </a:r>
            <a:r>
              <a:rPr lang="ru-RU" sz="2400" dirty="0"/>
              <a:t>–процессы</a:t>
            </a:r>
            <a:r>
              <a:rPr lang="en-US" sz="2400" dirty="0"/>
              <a:t> (extract transform load)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Отвечает для хранилища данных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Готовит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отчеты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Разрабатывает </a:t>
            </a:r>
            <a:r>
              <a:rPr lang="ru-RU" sz="2400" dirty="0" err="1"/>
              <a:t>дашборды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инструменты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Rstudio</a:t>
            </a:r>
            <a:r>
              <a:rPr lang="en-US" sz="2400" dirty="0"/>
              <a:t>  + 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SPARK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Tableau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навыки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Статистика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Знание </a:t>
            </a:r>
            <a:r>
              <a:rPr lang="en-US" sz="2400" dirty="0"/>
              <a:t>ML </a:t>
            </a:r>
            <a:r>
              <a:rPr lang="ru-RU" sz="2400" dirty="0"/>
              <a:t>Алгоритмов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232884" y="1849829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 </a:t>
            </a:r>
            <a:r>
              <a:rPr lang="ru-RU" sz="2400" dirty="0"/>
              <a:t>запросов, процедур, сложных</a:t>
            </a:r>
            <a:r>
              <a:rPr lang="en-US" sz="2400" dirty="0"/>
              <a:t> </a:t>
            </a:r>
            <a:r>
              <a:rPr lang="ru-RU" sz="2400" dirty="0" err="1"/>
              <a:t>джоинов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Администрирование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Миграции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Java</a:t>
            </a:r>
            <a:r>
              <a:rPr lang="ru-RU" sz="2400" dirty="0"/>
              <a:t>, </a:t>
            </a:r>
            <a:r>
              <a:rPr lang="en-US" sz="2400" dirty="0"/>
              <a:t>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/>
              <a:t> запросов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4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953705" y="373381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" dirty="0"/>
              <a:t>Integrated Development Environment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Как и где писать код?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Vim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Nano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Atom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Sublime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1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Anaconda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70428" y="1873852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www.anaconda.com</a:t>
            </a:r>
            <a:r>
              <a:rPr lang="en-US" sz="2400" dirty="0"/>
              <a:t>/products/individual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Lab </a:t>
            </a:r>
            <a:r>
              <a:rPr lang="ru-RU" sz="2400" dirty="0"/>
              <a:t>и </a:t>
            </a:r>
            <a:r>
              <a:rPr lang="en-US" sz="2400" dirty="0" err="1"/>
              <a:t>Jupyter</a:t>
            </a:r>
            <a:r>
              <a:rPr lang="en-US" sz="2400" dirty="0"/>
              <a:t> Hub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Spyder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2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Pycharm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en-US" sz="4000" dirty="0">
                <a:latin typeface="+mj-lt"/>
                <a:cs typeface="SB Sans Display Light"/>
              </a:rPr>
              <a:t>&amp; </a:t>
            </a:r>
            <a:r>
              <a:rPr lang="en-US" sz="4000" dirty="0" err="1">
                <a:latin typeface="+mj-lt"/>
                <a:cs typeface="SB Sans Display Light"/>
              </a:rPr>
              <a:t>DataSpell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для написания кода на</a:t>
            </a:r>
            <a:r>
              <a:rPr lang="en-US" sz="2400" dirty="0"/>
              <a:t> python </a:t>
            </a:r>
            <a:r>
              <a:rPr lang="ru-RU" sz="2400" dirty="0"/>
              <a:t>от компании </a:t>
            </a:r>
            <a:r>
              <a:rPr lang="en-US" sz="2400" dirty="0"/>
              <a:t>JetBrains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77664-BC19-A24A-912E-C78CDA94A6F7}"/>
              </a:ext>
            </a:extLst>
          </p:cNvPr>
          <p:cNvSpPr txBox="1"/>
          <p:nvPr/>
        </p:nvSpPr>
        <p:spPr bwMode="auto">
          <a:xfrm>
            <a:off x="1199455" y="3019799"/>
            <a:ext cx="86992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https://</a:t>
            </a:r>
            <a:r>
              <a:rPr lang="en-US" sz="2400" dirty="0" err="1"/>
              <a:t>www.jetbrains.com</a:t>
            </a:r>
            <a:r>
              <a:rPr lang="en-US" sz="2400" dirty="0"/>
              <a:t>/</a:t>
            </a:r>
            <a:r>
              <a:rPr lang="en-US" sz="2400" dirty="0" err="1"/>
              <a:t>pycharm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Синтаксический анализатор кода, </a:t>
            </a:r>
            <a:r>
              <a:rPr lang="ru-RU" sz="2400" dirty="0" err="1"/>
              <a:t>дебагер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Встроенный интерфейс для работы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Удобная навигация в коде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 желании можно работать только клавишами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VSCode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code.visualstudio.com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Бесплатная и при этом не уступает </a:t>
            </a:r>
            <a:r>
              <a:rPr lang="en-US" sz="2400" dirty="0"/>
              <a:t>PyCharm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 помощью плагинов установить необходимые опции,</a:t>
            </a:r>
            <a:r>
              <a:rPr lang="en-US" sz="2400" dirty="0"/>
              <a:t> </a:t>
            </a:r>
            <a:r>
              <a:rPr lang="ru-RU" sz="2400" dirty="0"/>
              <a:t>которых нет в базовой версии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CD56C-E227-D143-940A-2EDAE3E84491}"/>
              </a:ext>
            </a:extLst>
          </p:cNvPr>
          <p:cNvSpPr txBox="1"/>
          <p:nvPr/>
        </p:nvSpPr>
        <p:spPr bwMode="auto">
          <a:xfrm>
            <a:off x="1199456" y="1402138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полиглот от компании </a:t>
            </a:r>
            <a:r>
              <a:rPr lang="en-US" sz="2400" dirty="0"/>
              <a:t>Microsoft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371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641</Words>
  <Application>Microsoft Macintosh PowerPoint</Application>
  <PresentationFormat>Широкоэкранный</PresentationFormat>
  <Paragraphs>171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15</cp:revision>
  <cp:lastPrinted>2021-12-15T14:45:56Z</cp:lastPrinted>
  <dcterms:created xsi:type="dcterms:W3CDTF">2021-12-12T14:40:36Z</dcterms:created>
  <dcterms:modified xsi:type="dcterms:W3CDTF">2022-08-09T18:38:47Z</dcterms:modified>
</cp:coreProperties>
</file>