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92" r:id="rId2"/>
    <p:sldId id="304" r:id="rId3"/>
    <p:sldId id="307" r:id="rId4"/>
    <p:sldId id="317" r:id="rId5"/>
    <p:sldId id="314" r:id="rId6"/>
    <p:sldId id="318" r:id="rId7"/>
    <p:sldId id="315" r:id="rId8"/>
    <p:sldId id="316" r:id="rId9"/>
    <p:sldId id="308" r:id="rId10"/>
    <p:sldId id="309" r:id="rId11"/>
    <p:sldId id="332" r:id="rId12"/>
    <p:sldId id="331" r:id="rId13"/>
    <p:sldId id="319" r:id="rId14"/>
    <p:sldId id="310" r:id="rId15"/>
    <p:sldId id="311" r:id="rId16"/>
    <p:sldId id="320" r:id="rId17"/>
    <p:sldId id="295" r:id="rId18"/>
    <p:sldId id="297" r:id="rId19"/>
    <p:sldId id="298" r:id="rId20"/>
    <p:sldId id="299" r:id="rId21"/>
    <p:sldId id="302" r:id="rId22"/>
    <p:sldId id="301" r:id="rId23"/>
    <p:sldId id="300" r:id="rId24"/>
    <p:sldId id="321" r:id="rId25"/>
    <p:sldId id="322" r:id="rId26"/>
    <p:sldId id="323" r:id="rId27"/>
    <p:sldId id="324" r:id="rId28"/>
    <p:sldId id="325" r:id="rId29"/>
    <p:sldId id="313" r:id="rId30"/>
    <p:sldId id="326" r:id="rId31"/>
    <p:sldId id="327" r:id="rId32"/>
    <p:sldId id="328" r:id="rId33"/>
    <p:sldId id="329" r:id="rId34"/>
    <p:sldId id="330" r:id="rId35"/>
    <p:sldId id="303" r:id="rId36"/>
    <p:sldId id="291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08"/>
    <p:restoredTop sz="96405"/>
  </p:normalViewPr>
  <p:slideViewPr>
    <p:cSldViewPr snapToGrid="0" snapToObjects="1">
      <p:cViewPr varScale="1">
        <p:scale>
          <a:sx n="108" d="100"/>
          <a:sy n="108" d="100"/>
        </p:scale>
        <p:origin x="24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6116C-7091-3747-9920-A77CAB56219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8802-6406-854D-94A2-BC08FFE2A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92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161EA-B0BE-A54D-A506-251E12BEF4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70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68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747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33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204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3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99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6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82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869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10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8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1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95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188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5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63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8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DE078-6FB2-FB43-A11D-7AE155BD3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B9EAAA-341E-3D47-A4CC-622DC71BB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A0AF17-3A87-D245-8F18-29D90BE2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454EE7-1687-2D42-A313-BD285837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67141-82B5-474E-836D-363ACD3C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85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9B800-ECE1-8F44-B871-32733CC8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453BC5-80A4-8F49-BE9E-700D9385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2ED843-A393-DA4C-B2D8-7E099958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E22C2C-CD18-3C46-933A-84B5D3D1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0DE23E-1BCF-304C-BF93-7109EDA8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80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79CE74-B7E0-114D-8A42-39A262E5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E84D3D-073F-484E-BC7E-3DBBABF2E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12F6D-41B5-8148-AE3B-A3A5DF52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4B6CE2-96B8-284F-8BF9-F237F235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ED88C8-74D4-044E-BD9F-67C38E3F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6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1/27/22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99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5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2800" y="0"/>
            <a:ext cx="6299200" cy="6858000"/>
          </a:xfrm>
          <a:prstGeom prst="rect">
            <a:avLst/>
          </a:prstGeom>
        </p:spPr>
        <p:txBody>
          <a:bodyPr vert="horz"/>
          <a:lstStyle/>
          <a:p>
            <a:pPr>
              <a:defRPr/>
            </a:pP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70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C4C3C-5B10-B048-8E07-1AF33EA2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44620-48A7-1E40-95BF-1C1FFB93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EA34C6-A900-7A4D-82C3-E13CCC62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7F5675-17C6-934F-9E95-3FA53148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4C3520-7A75-1843-A0EC-4C91FD1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BAE539A2-A421-404F-BC43-2451E4E180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3"/>
            <a:ext cx="6858001" cy="6237110"/>
          </a:xfrm>
          <a:prstGeom prst="rect">
            <a:avLst/>
          </a:prstGeom>
        </p:spPr>
      </p:pic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F17C352-5D43-0740-AC40-7A6C1DF38E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5892800" y="0"/>
            <a:ext cx="6299200" cy="6858000"/>
          </a:xfrm>
          <a:prstGeom prst="rect">
            <a:avLst/>
          </a:prstGeom>
        </p:spPr>
        <p:txBody>
          <a:bodyPr vert="horz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A3D82-249C-7441-8652-BBCF83A1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17C727-733D-1E46-B667-14A620A0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CC1B59-6563-0E48-91C4-EFA174BB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0CFAF-6390-AC4C-8D7D-FD34EDDF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347C1-A828-7342-9E43-B7A8396E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00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93BC9-830D-9340-8FE6-32FD565D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FFF69F-911D-0F45-8BD6-8FB0F1624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4BEAA6-1276-6D42-84C5-64F356BAF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FBCAD4-5BCE-4E44-86E7-DC787C77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B5DED-6000-2D40-A8E9-4540371F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DDA38D-C7B4-A94B-B5EB-7CE3EE69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34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B0172-F54F-2E42-B0F5-C7AA1B3F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160FBD-ADAA-DF42-A6E0-6647FD33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C66237-D558-514A-A5B7-CD0EB4E52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05AD6B-C1F0-0645-B89E-A1D105459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17673A-E348-C04A-BDE9-6FBCA641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453621-3DFD-5648-8B92-84D0F40D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C9F76B-01A1-FE44-AD70-A3995430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B085A4-7CA1-5E4F-94AA-2572E8A3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77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792FC-F6B9-3546-942E-6FF903D7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1D9677-B34F-BE4B-A093-6438EE22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0F508E-F601-4344-82EC-72B285CB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7218F1-C692-CE42-8B00-C37E9FF5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24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FE12DA-3718-0B49-AA01-91C753D5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4FAF68-FC55-FF4C-961C-7544FC1E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2A9754-38EF-0041-8300-95774D8C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59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CE161-2AA6-8B4F-B410-780D7821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A70D64-CC98-8345-84C8-A57A8AF83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50C4F7-7408-EA46-8EE0-F9E3ECA5D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010371-5A25-7148-9117-1CC6DB23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41C02D-016B-AF48-B585-4DFB4E35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A54438-4BC1-7F43-814E-95911877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34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01515-3890-EB49-8566-95AE878F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107BB8-DF30-C247-B849-905902E7D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166646-19CC-224C-8165-EE7B5F64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F62002-25EB-2E41-B1B9-20A3EAAB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91FCCF-C0A8-4E43-801B-1D728043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006D3F-8FCD-2C4A-B8F6-2019F4FB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60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3C222-ABBB-F048-8E98-EAF76094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E1145C-064C-AC4A-A349-E360891F2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86C3C-10A6-2B4A-AF79-517C52FE8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BD2F8-9F13-D142-A5F9-752DFF61078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D6F75B-674C-1E40-A053-8002AAD99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B1A682-D52C-4044-BA73-C6C48B68A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07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tipy-dannyx-v-python/isklyucheniya-v-python-konstrukciya-try-except-dlya-obrabotki-isklyuchenij.html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berbank-school.ru/programs/9852/item/479254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5" Type="http://schemas.openxmlformats.org/officeDocument/2006/relationships/hyperlink" Target="https://youtu.be/waPQP2TDOGE" TargetMode="External"/><Relationship Id="rId4" Type="http://schemas.openxmlformats.org/officeDocument/2006/relationships/hyperlink" Target="https://habr.com/ru/post/488112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667000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1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Semibold"/>
                <a:ea typeface="+mj-ea"/>
                <a:cs typeface="SB Sans Display Light"/>
              </a:rPr>
              <a:t>Немного о </a:t>
            </a:r>
            <a:r>
              <a:rPr lang="en-US" sz="5400" b="1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Semibold"/>
                <a:ea typeface="+mj-ea"/>
                <a:cs typeface="SB Sans Display Light"/>
              </a:rPr>
              <a:t>Python</a:t>
            </a:r>
            <a:endParaRPr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1600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Reboot 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176962" y="424141"/>
            <a:ext cx="9442646" cy="88379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Итераторы</a:t>
            </a:r>
            <a:r>
              <a:rPr lang="en-US" sz="4000" dirty="0"/>
              <a:t> -  </a:t>
            </a:r>
            <a:r>
              <a:rPr lang="ru-RU" sz="4000" dirty="0"/>
              <a:t>пример из списка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66955-E1A6-A348-8CD0-3FF75FB8BBF3}"/>
              </a:ext>
            </a:extLst>
          </p:cNvPr>
          <p:cNvSpPr txBox="1"/>
          <p:nvPr/>
        </p:nvSpPr>
        <p:spPr bwMode="auto">
          <a:xfrm>
            <a:off x="1199456" y="1844824"/>
            <a:ext cx="368506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Итерируемый объект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/>
              <a:t>__</a:t>
            </a:r>
            <a:r>
              <a:rPr lang="en-US" sz="2400" dirty="0" err="1"/>
              <a:t>iter</a:t>
            </a:r>
            <a:r>
              <a:rPr lang="en-US" sz="2400" dirty="0"/>
              <a:t>__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Итератор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__</a:t>
            </a:r>
            <a:r>
              <a:rPr lang="en-US" sz="2400" dirty="0" err="1"/>
              <a:t>iter</a:t>
            </a:r>
            <a:r>
              <a:rPr lang="en-US" sz="2400" dirty="0"/>
              <a:t>__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__next__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1F9ED-3A48-7945-9D96-E765AB5E3057}"/>
              </a:ext>
            </a:extLst>
          </p:cNvPr>
          <p:cNvSpPr txBox="1"/>
          <p:nvPr/>
        </p:nvSpPr>
        <p:spPr bwMode="auto">
          <a:xfrm>
            <a:off x="5055755" y="1860848"/>
            <a:ext cx="368506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 = [1,2,3,4,5]</a:t>
            </a:r>
          </a:p>
          <a:p>
            <a:pPr>
              <a:lnSpc>
                <a:spcPct val="150000"/>
              </a:lnSpc>
            </a:pPr>
            <a:endParaRPr lang="e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11CCC-0FEF-3B43-8399-D28E551C1938}"/>
              </a:ext>
            </a:extLst>
          </p:cNvPr>
          <p:cNvSpPr txBox="1"/>
          <p:nvPr/>
        </p:nvSpPr>
        <p:spPr bwMode="auto">
          <a:xfrm>
            <a:off x="5013540" y="2998418"/>
            <a:ext cx="3285508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 err="1"/>
              <a:t>s_iterator</a:t>
            </a:r>
            <a:r>
              <a:rPr lang="en" sz="2400" dirty="0"/>
              <a:t> = </a:t>
            </a:r>
            <a:r>
              <a:rPr lang="en" sz="2400" dirty="0" err="1"/>
              <a:t>iter</a:t>
            </a:r>
            <a:r>
              <a:rPr lang="en" sz="2400" dirty="0"/>
              <a:t>(s)</a:t>
            </a:r>
          </a:p>
          <a:p>
            <a:pPr>
              <a:lnSpc>
                <a:spcPct val="150000"/>
              </a:lnSpc>
            </a:pPr>
            <a:r>
              <a:rPr lang="en" dirty="0"/>
              <a:t>next</a:t>
            </a:r>
            <a:r>
              <a:rPr lang="en" sz="2400" dirty="0"/>
              <a:t>(</a:t>
            </a:r>
            <a:r>
              <a:rPr lang="en" sz="2400" dirty="0" err="1"/>
              <a:t>s_iterator</a:t>
            </a:r>
            <a:r>
              <a:rPr lang="en" sz="2400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91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749354" y="592954"/>
            <a:ext cx="9442646" cy="13566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Итераторы – создания своего класса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9DD0E-84D6-6942-8275-FAC9AE92AA38}"/>
              </a:ext>
            </a:extLst>
          </p:cNvPr>
          <p:cNvSpPr txBox="1"/>
          <p:nvPr/>
        </p:nvSpPr>
        <p:spPr>
          <a:xfrm>
            <a:off x="876782" y="2063888"/>
            <a:ext cx="62445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CC7832"/>
                </a:solidFill>
                <a:effectLst/>
              </a:rPr>
              <a:t>class </a:t>
            </a:r>
            <a:r>
              <a:rPr lang="en" dirty="0"/>
              <a:t>Hello:</a:t>
            </a:r>
            <a:br>
              <a:rPr lang="en" dirty="0"/>
            </a:br>
            <a:r>
              <a:rPr lang="en" dirty="0"/>
              <a:t>    </a:t>
            </a:r>
            <a:r>
              <a:rPr lang="en" dirty="0">
                <a:solidFill>
                  <a:srgbClr val="CC7832"/>
                </a:solidFill>
                <a:effectLst/>
              </a:rPr>
              <a:t>def </a:t>
            </a:r>
            <a:r>
              <a:rPr lang="en" dirty="0">
                <a:solidFill>
                  <a:srgbClr val="B200B2"/>
                </a:solidFill>
                <a:effectLst/>
              </a:rPr>
              <a:t>__</a:t>
            </a:r>
            <a:r>
              <a:rPr lang="en" dirty="0" err="1">
                <a:solidFill>
                  <a:srgbClr val="B200B2"/>
                </a:solidFill>
                <a:effectLst/>
              </a:rPr>
              <a:t>init</a:t>
            </a:r>
            <a:r>
              <a:rPr lang="en" dirty="0">
                <a:solidFill>
                  <a:srgbClr val="B200B2"/>
                </a:solidFill>
                <a:effectLst/>
              </a:rPr>
              <a:t>__</a:t>
            </a:r>
            <a:r>
              <a:rPr lang="en" dirty="0"/>
              <a:t>(</a:t>
            </a:r>
            <a:r>
              <a:rPr lang="en" dirty="0">
                <a:solidFill>
                  <a:srgbClr val="94558D"/>
                </a:solidFill>
                <a:effectLst/>
              </a:rPr>
              <a:t>self</a:t>
            </a:r>
            <a:r>
              <a:rPr lang="en" dirty="0">
                <a:solidFill>
                  <a:srgbClr val="CC7832"/>
                </a:solidFill>
                <a:effectLst/>
              </a:rPr>
              <a:t>, </a:t>
            </a:r>
            <a:r>
              <a:rPr lang="en" dirty="0" err="1"/>
              <a:t>num_iterations</a:t>
            </a:r>
            <a:r>
              <a:rPr lang="en" dirty="0"/>
              <a:t>):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 err="1">
                <a:solidFill>
                  <a:srgbClr val="94558D"/>
                </a:solidFill>
                <a:effectLst/>
              </a:rPr>
              <a:t>self</a:t>
            </a:r>
            <a:r>
              <a:rPr lang="en" dirty="0" err="1"/>
              <a:t>.num_iterations</a:t>
            </a:r>
            <a:r>
              <a:rPr lang="en" dirty="0"/>
              <a:t> = </a:t>
            </a:r>
            <a:r>
              <a:rPr lang="en" dirty="0" err="1"/>
              <a:t>num_iterations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 err="1">
                <a:solidFill>
                  <a:srgbClr val="94558D"/>
                </a:solidFill>
                <a:effectLst/>
              </a:rPr>
              <a:t>self</a:t>
            </a:r>
            <a:r>
              <a:rPr lang="en" dirty="0" err="1"/>
              <a:t>.counter</a:t>
            </a:r>
            <a:r>
              <a:rPr lang="en" dirty="0"/>
              <a:t> = </a:t>
            </a:r>
            <a:r>
              <a:rPr lang="en" dirty="0">
                <a:solidFill>
                  <a:srgbClr val="6897BB"/>
                </a:solidFill>
                <a:effectLst/>
              </a:rPr>
              <a:t>0</a:t>
            </a:r>
            <a:br>
              <a:rPr lang="en" dirty="0">
                <a:solidFill>
                  <a:srgbClr val="6897BB"/>
                </a:solidFill>
                <a:effectLst/>
              </a:rPr>
            </a:br>
            <a:br>
              <a:rPr lang="en" dirty="0">
                <a:solidFill>
                  <a:srgbClr val="6897BB"/>
                </a:solidFill>
                <a:effectLst/>
              </a:rPr>
            </a:br>
            <a:r>
              <a:rPr lang="en" dirty="0">
                <a:solidFill>
                  <a:srgbClr val="6897BB"/>
                </a:solidFill>
                <a:effectLst/>
              </a:rPr>
              <a:t>    </a:t>
            </a:r>
            <a:r>
              <a:rPr lang="en" dirty="0">
                <a:solidFill>
                  <a:srgbClr val="CC7832"/>
                </a:solidFill>
                <a:effectLst/>
              </a:rPr>
              <a:t>def </a:t>
            </a:r>
            <a:r>
              <a:rPr lang="en" dirty="0">
                <a:solidFill>
                  <a:srgbClr val="B200B2"/>
                </a:solidFill>
                <a:effectLst/>
              </a:rPr>
              <a:t>__</a:t>
            </a:r>
            <a:r>
              <a:rPr lang="en" dirty="0" err="1">
                <a:solidFill>
                  <a:srgbClr val="B200B2"/>
                </a:solidFill>
                <a:effectLst/>
              </a:rPr>
              <a:t>iter</a:t>
            </a:r>
            <a:r>
              <a:rPr lang="en" dirty="0">
                <a:solidFill>
                  <a:srgbClr val="B200B2"/>
                </a:solidFill>
                <a:effectLst/>
              </a:rPr>
              <a:t>__</a:t>
            </a:r>
            <a:r>
              <a:rPr lang="en" dirty="0"/>
              <a:t>(</a:t>
            </a:r>
            <a:r>
              <a:rPr lang="en" dirty="0">
                <a:solidFill>
                  <a:srgbClr val="94558D"/>
                </a:solidFill>
                <a:effectLst/>
              </a:rPr>
              <a:t>self</a:t>
            </a:r>
            <a:r>
              <a:rPr lang="en" dirty="0"/>
              <a:t>):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>
                <a:solidFill>
                  <a:srgbClr val="CC7832"/>
                </a:solidFill>
                <a:effectLst/>
              </a:rPr>
              <a:t>return </a:t>
            </a:r>
            <a:r>
              <a:rPr lang="en" dirty="0">
                <a:solidFill>
                  <a:srgbClr val="94558D"/>
                </a:solidFill>
                <a:effectLst/>
              </a:rPr>
              <a:t>self</a:t>
            </a:r>
            <a:br>
              <a:rPr lang="en" dirty="0">
                <a:solidFill>
                  <a:srgbClr val="94558D"/>
                </a:solidFill>
                <a:effectLst/>
              </a:rPr>
            </a:br>
            <a:br>
              <a:rPr lang="en" dirty="0">
                <a:solidFill>
                  <a:srgbClr val="94558D"/>
                </a:solidFill>
                <a:effectLst/>
              </a:rPr>
            </a:br>
            <a:r>
              <a:rPr lang="en" dirty="0">
                <a:solidFill>
                  <a:srgbClr val="94558D"/>
                </a:solidFill>
                <a:effectLst/>
              </a:rPr>
              <a:t>    </a:t>
            </a:r>
            <a:r>
              <a:rPr lang="en" dirty="0">
                <a:solidFill>
                  <a:srgbClr val="CC7832"/>
                </a:solidFill>
                <a:effectLst/>
              </a:rPr>
              <a:t>def </a:t>
            </a:r>
            <a:r>
              <a:rPr lang="en" dirty="0">
                <a:solidFill>
                  <a:srgbClr val="B200B2"/>
                </a:solidFill>
                <a:effectLst/>
              </a:rPr>
              <a:t>__next__</a:t>
            </a:r>
            <a:r>
              <a:rPr lang="en" dirty="0"/>
              <a:t>(</a:t>
            </a:r>
            <a:r>
              <a:rPr lang="en" dirty="0">
                <a:solidFill>
                  <a:srgbClr val="94558D"/>
                </a:solidFill>
                <a:effectLst/>
              </a:rPr>
              <a:t>self</a:t>
            </a:r>
            <a:r>
              <a:rPr lang="en" dirty="0"/>
              <a:t>):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>
                <a:solidFill>
                  <a:srgbClr val="CC7832"/>
                </a:solidFill>
                <a:effectLst/>
              </a:rPr>
              <a:t>if </a:t>
            </a:r>
            <a:r>
              <a:rPr lang="en" dirty="0" err="1">
                <a:solidFill>
                  <a:srgbClr val="94558D"/>
                </a:solidFill>
                <a:effectLst/>
              </a:rPr>
              <a:t>self</a:t>
            </a:r>
            <a:r>
              <a:rPr lang="en" dirty="0" err="1"/>
              <a:t>.counter</a:t>
            </a:r>
            <a:r>
              <a:rPr lang="en" dirty="0"/>
              <a:t> &lt; </a:t>
            </a:r>
            <a:r>
              <a:rPr lang="en" dirty="0" err="1">
                <a:solidFill>
                  <a:srgbClr val="94558D"/>
                </a:solidFill>
                <a:effectLst/>
              </a:rPr>
              <a:t>self</a:t>
            </a:r>
            <a:r>
              <a:rPr lang="en" dirty="0" err="1"/>
              <a:t>.num_iterations</a:t>
            </a:r>
            <a:r>
              <a:rPr lang="en" dirty="0"/>
              <a:t>:</a:t>
            </a:r>
            <a:br>
              <a:rPr lang="en" dirty="0"/>
            </a:br>
            <a:r>
              <a:rPr lang="en" dirty="0"/>
              <a:t>            </a:t>
            </a:r>
            <a:r>
              <a:rPr lang="en" dirty="0" err="1">
                <a:solidFill>
                  <a:srgbClr val="94558D"/>
                </a:solidFill>
                <a:effectLst/>
              </a:rPr>
              <a:t>self</a:t>
            </a:r>
            <a:r>
              <a:rPr lang="en" dirty="0" err="1"/>
              <a:t>.counter</a:t>
            </a:r>
            <a:r>
              <a:rPr lang="en" dirty="0"/>
              <a:t> += </a:t>
            </a:r>
            <a:r>
              <a:rPr lang="en" dirty="0">
                <a:solidFill>
                  <a:srgbClr val="6897BB"/>
                </a:solidFill>
                <a:effectLst/>
              </a:rPr>
              <a:t>1</a:t>
            </a:r>
            <a:br>
              <a:rPr lang="en" dirty="0">
                <a:solidFill>
                  <a:srgbClr val="6897BB"/>
                </a:solidFill>
                <a:effectLst/>
              </a:rPr>
            </a:br>
            <a:r>
              <a:rPr lang="en" dirty="0">
                <a:solidFill>
                  <a:srgbClr val="6897BB"/>
                </a:solidFill>
                <a:effectLst/>
              </a:rPr>
              <a:t>            </a:t>
            </a:r>
            <a:r>
              <a:rPr lang="en" dirty="0">
                <a:solidFill>
                  <a:srgbClr val="CC7832"/>
                </a:solidFill>
                <a:effectLst/>
              </a:rPr>
              <a:t>return </a:t>
            </a:r>
            <a:r>
              <a:rPr lang="en" dirty="0">
                <a:solidFill>
                  <a:srgbClr val="6A8759"/>
                </a:solidFill>
                <a:effectLst/>
              </a:rPr>
              <a:t>'Hello'</a:t>
            </a:r>
            <a:br>
              <a:rPr lang="en" dirty="0">
                <a:solidFill>
                  <a:srgbClr val="6A8759"/>
                </a:solidFill>
                <a:effectLst/>
              </a:rPr>
            </a:br>
            <a:r>
              <a:rPr lang="en" dirty="0">
                <a:solidFill>
                  <a:srgbClr val="6A8759"/>
                </a:solidFill>
                <a:effectLst/>
              </a:rPr>
              <a:t>        </a:t>
            </a:r>
            <a:r>
              <a:rPr lang="en" dirty="0">
                <a:solidFill>
                  <a:srgbClr val="CC7832"/>
                </a:solidFill>
                <a:effectLst/>
              </a:rPr>
              <a:t>raise </a:t>
            </a:r>
            <a:r>
              <a:rPr lang="en" dirty="0" err="1">
                <a:solidFill>
                  <a:srgbClr val="8888C6"/>
                </a:solidFill>
                <a:effectLst/>
              </a:rPr>
              <a:t>StopIteration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831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Генераторы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856556" y="2644924"/>
            <a:ext cx="1022513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def </a:t>
            </a:r>
            <a:r>
              <a:rPr lang="en" dirty="0" err="1"/>
              <a:t>infinite_sequence</a:t>
            </a:r>
            <a:r>
              <a:rPr lang="en" dirty="0"/>
              <a:t>():</a:t>
            </a:r>
            <a:br>
              <a:rPr lang="en" dirty="0"/>
            </a:br>
            <a:r>
              <a:rPr lang="en" dirty="0"/>
              <a:t>    num = 0</a:t>
            </a:r>
            <a:br>
              <a:rPr lang="en" dirty="0"/>
            </a:br>
            <a:r>
              <a:rPr lang="en" dirty="0"/>
              <a:t>    while True:</a:t>
            </a:r>
            <a:br>
              <a:rPr lang="en" dirty="0"/>
            </a:br>
            <a:r>
              <a:rPr lang="en" dirty="0"/>
              <a:t>        </a:t>
            </a:r>
            <a:r>
              <a:rPr lang="en" b="1" dirty="0"/>
              <a:t>yield</a:t>
            </a:r>
            <a:r>
              <a:rPr lang="en" dirty="0"/>
              <a:t> num</a:t>
            </a:r>
            <a:br>
              <a:rPr lang="en" dirty="0"/>
            </a:br>
            <a:r>
              <a:rPr lang="en" dirty="0"/>
              <a:t>        num += 1</a:t>
            </a:r>
            <a:endParaRPr lang="e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5DC35-FBDF-CC41-95DF-B9FC681CCBE7}"/>
              </a:ext>
            </a:extLst>
          </p:cNvPr>
          <p:cNvSpPr txBox="1"/>
          <p:nvPr/>
        </p:nvSpPr>
        <p:spPr>
          <a:xfrm>
            <a:off x="856556" y="1819229"/>
            <a:ext cx="618852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Г</a:t>
            </a:r>
            <a:r>
              <a:rPr lang="ru-RU" sz="1800" dirty="0"/>
              <a:t>енератор бесконечной последовательности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22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Декораторы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395224" y="1899908"/>
            <a:ext cx="102251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400" b="1" dirty="0"/>
              <a:t>def</a:t>
            </a:r>
            <a:r>
              <a:rPr lang="en" dirty="0"/>
              <a:t> </a:t>
            </a:r>
            <a:r>
              <a:rPr lang="en" sz="1400" dirty="0" err="1"/>
              <a:t>my_shiny_new_decorator</a:t>
            </a:r>
            <a:r>
              <a:rPr lang="en" dirty="0"/>
              <a:t>(</a:t>
            </a:r>
            <a:r>
              <a:rPr lang="en" sz="1600" dirty="0" err="1"/>
              <a:t>function_to_decorate</a:t>
            </a:r>
            <a:r>
              <a:rPr lang="en" dirty="0"/>
              <a:t>): 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400" b="1" dirty="0"/>
              <a:t>     </a:t>
            </a:r>
            <a:r>
              <a:rPr lang="en" sz="1400" b="1" dirty="0"/>
              <a:t>def</a:t>
            </a:r>
            <a:r>
              <a:rPr lang="en" dirty="0"/>
              <a:t> </a:t>
            </a:r>
            <a:r>
              <a:rPr lang="en" sz="1400" dirty="0" err="1"/>
              <a:t>the_wrapper_around_the_original_function</a:t>
            </a:r>
            <a:r>
              <a:rPr lang="en" dirty="0"/>
              <a:t>():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400" dirty="0"/>
              <a:t>          </a:t>
            </a:r>
            <a:r>
              <a:rPr lang="en" sz="1400" dirty="0"/>
              <a:t>print</a:t>
            </a:r>
            <a:r>
              <a:rPr lang="en" dirty="0"/>
              <a:t>(</a:t>
            </a:r>
            <a:r>
              <a:rPr lang="en" sz="1400" dirty="0"/>
              <a:t>"</a:t>
            </a:r>
            <a:r>
              <a:rPr lang="ru-RU" sz="1400" dirty="0"/>
              <a:t>Я - код, который отработает до вызова функции"</a:t>
            </a:r>
            <a:r>
              <a:rPr lang="ru-RU" dirty="0"/>
              <a:t>)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          </a:t>
            </a:r>
            <a:r>
              <a:rPr lang="en" sz="1400" dirty="0" err="1"/>
              <a:t>function_to_decorate</a:t>
            </a:r>
            <a:r>
              <a:rPr lang="en" sz="1400" dirty="0"/>
              <a:t>() </a:t>
            </a: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          </a:t>
            </a:r>
            <a:r>
              <a:rPr lang="en" sz="1400" dirty="0"/>
              <a:t>print</a:t>
            </a:r>
            <a:r>
              <a:rPr lang="en" dirty="0"/>
              <a:t>(</a:t>
            </a:r>
            <a:r>
              <a:rPr lang="en" sz="1400" dirty="0"/>
              <a:t>"</a:t>
            </a:r>
            <a:r>
              <a:rPr lang="ru-RU" sz="1400" dirty="0"/>
              <a:t>А я - код, срабатывающий после"</a:t>
            </a:r>
            <a:r>
              <a:rPr lang="ru-RU" dirty="0"/>
              <a:t>) </a:t>
            </a:r>
          </a:p>
          <a:p>
            <a:pPr>
              <a:lnSpc>
                <a:spcPct val="150000"/>
              </a:lnSpc>
            </a:pPr>
            <a:r>
              <a:rPr lang="ru-RU" sz="1400" b="1" dirty="0"/>
              <a:t>     </a:t>
            </a:r>
            <a:r>
              <a:rPr lang="en" sz="1400" b="1" dirty="0"/>
              <a:t>return</a:t>
            </a:r>
            <a:r>
              <a:rPr lang="en" dirty="0"/>
              <a:t> </a:t>
            </a:r>
            <a:r>
              <a:rPr lang="en" sz="1600" dirty="0" err="1"/>
              <a:t>the_wrapper_around_the_original_function</a:t>
            </a:r>
            <a:r>
              <a:rPr lang="en" sz="1600" dirty="0"/>
              <a:t> 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" sz="1400" b="1" dirty="0"/>
              <a:t>def</a:t>
            </a:r>
            <a:r>
              <a:rPr lang="en" dirty="0"/>
              <a:t> </a:t>
            </a:r>
            <a:r>
              <a:rPr lang="en" sz="1400" dirty="0" err="1"/>
              <a:t>stand_alone_function</a:t>
            </a:r>
            <a:r>
              <a:rPr lang="en" dirty="0"/>
              <a:t>(): 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400" dirty="0"/>
              <a:t>      </a:t>
            </a:r>
            <a:r>
              <a:rPr lang="en" sz="1400" dirty="0"/>
              <a:t>print</a:t>
            </a:r>
            <a:r>
              <a:rPr lang="en" dirty="0"/>
              <a:t>(</a:t>
            </a:r>
            <a:r>
              <a:rPr lang="en" sz="1400" dirty="0"/>
              <a:t>"</a:t>
            </a:r>
            <a:r>
              <a:rPr lang="ru-RU" sz="1400" dirty="0"/>
              <a:t>Я простая одинокая функция, ты ведь не посмеешь меня изменять?"</a:t>
            </a:r>
            <a:r>
              <a:rPr lang="ru-RU" dirty="0"/>
              <a:t>) </a:t>
            </a:r>
          </a:p>
          <a:p>
            <a:pPr>
              <a:lnSpc>
                <a:spcPct val="150000"/>
              </a:lnSpc>
            </a:pPr>
            <a:r>
              <a:rPr lang="en" dirty="0" err="1"/>
              <a:t>stand_alone_function_decorated</a:t>
            </a:r>
            <a:r>
              <a:rPr lang="en" dirty="0"/>
              <a:t> </a:t>
            </a:r>
            <a:r>
              <a:rPr lang="en" sz="1400" dirty="0"/>
              <a:t>=</a:t>
            </a:r>
            <a:r>
              <a:rPr lang="en" dirty="0"/>
              <a:t> </a:t>
            </a:r>
            <a:r>
              <a:rPr lang="en" dirty="0" err="1"/>
              <a:t>my_shiny_new_decorator</a:t>
            </a:r>
            <a:r>
              <a:rPr lang="en" dirty="0"/>
              <a:t>(</a:t>
            </a:r>
            <a:r>
              <a:rPr lang="en" dirty="0" err="1"/>
              <a:t>stand_alone_function</a:t>
            </a:r>
            <a:r>
              <a:rPr lang="ru-RU" dirty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/>
              <a:t>или</a:t>
            </a:r>
          </a:p>
          <a:p>
            <a:r>
              <a:rPr lang="en-US" dirty="0"/>
              <a:t>@</a:t>
            </a:r>
            <a:r>
              <a:rPr lang="en" dirty="0" err="1"/>
              <a:t>my_shiny_new_decorator</a:t>
            </a:r>
            <a:endParaRPr lang="ru-RU" dirty="0"/>
          </a:p>
          <a:p>
            <a:r>
              <a:rPr lang="en" dirty="0" err="1"/>
              <a:t>stand_alone_function</a:t>
            </a:r>
            <a:r>
              <a:rPr lang="en" dirty="0"/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245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Обработка исключений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/>
              <a:t>try:</a:t>
            </a:r>
          </a:p>
          <a:p>
            <a:r>
              <a:rPr lang="en" sz="2400" dirty="0"/>
              <a:t>	</a:t>
            </a:r>
            <a:r>
              <a:rPr lang="en" sz="2400" dirty="0" err="1"/>
              <a:t>some_func</a:t>
            </a:r>
            <a:r>
              <a:rPr lang="en" sz="2400" dirty="0"/>
              <a:t>()</a:t>
            </a:r>
          </a:p>
          <a:p>
            <a:r>
              <a:rPr lang="en" sz="2400" dirty="0"/>
              <a:t>except:</a:t>
            </a:r>
          </a:p>
          <a:p>
            <a:r>
              <a:rPr lang="en" sz="2400" dirty="0"/>
              <a:t>	</a:t>
            </a:r>
            <a:r>
              <a:rPr lang="en" sz="2400" dirty="0" err="1"/>
              <a:t>some_handling_exception_func</a:t>
            </a:r>
            <a:r>
              <a:rPr lang="en" sz="2400" dirty="0"/>
              <a:t>()</a:t>
            </a:r>
          </a:p>
          <a:p>
            <a:r>
              <a:rPr lang="en" sz="2400" dirty="0"/>
              <a:t>else:</a:t>
            </a:r>
          </a:p>
          <a:p>
            <a:r>
              <a:rPr lang="en" sz="2400" dirty="0"/>
              <a:t>	</a:t>
            </a:r>
            <a:r>
              <a:rPr lang="en" sz="2400" dirty="0" err="1"/>
              <a:t>some_func_without_exception</a:t>
            </a:r>
            <a:r>
              <a:rPr lang="en" sz="2400" dirty="0"/>
              <a:t>()</a:t>
            </a:r>
          </a:p>
          <a:p>
            <a:r>
              <a:rPr lang="en" sz="2400" dirty="0"/>
              <a:t>finally:</a:t>
            </a:r>
          </a:p>
          <a:p>
            <a:r>
              <a:rPr lang="en" sz="2400" dirty="0"/>
              <a:t>	</a:t>
            </a:r>
            <a:r>
              <a:rPr lang="en" sz="2400" dirty="0" err="1"/>
              <a:t>some_all_cases_func</a:t>
            </a:r>
            <a:r>
              <a:rPr lang="en" sz="2400" dirty="0"/>
              <a:t>()</a:t>
            </a:r>
            <a:endParaRPr lang="ru-RU" sz="2400" dirty="0"/>
          </a:p>
          <a:p>
            <a:endParaRPr lang="ru-RU" sz="2400" dirty="0">
              <a:hlinkClick r:id="rId3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497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Доступ к данным в </a:t>
            </a:r>
            <a:r>
              <a:rPr lang="en" sz="4000" dirty="0"/>
              <a:t>Python - pandas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3383833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pd.read_csv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pd.read_excel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pd.read_pickle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pd.read_sql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pd.read_json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pd.read_html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pd.read_parquet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pd.json_normalize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B93F3-FC53-CC41-9718-DD066826A82A}"/>
              </a:ext>
            </a:extLst>
          </p:cNvPr>
          <p:cNvSpPr txBox="1"/>
          <p:nvPr/>
        </p:nvSpPr>
        <p:spPr bwMode="auto">
          <a:xfrm>
            <a:off x="5957054" y="1832626"/>
            <a:ext cx="338383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pd.to_csv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pd.to_excel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pd.to_pickle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pd.to_sql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pd.to_json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pd.to_html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pd.to_parquet</a:t>
            </a:r>
            <a:endParaRPr lang="e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420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1374676" y="340988"/>
            <a:ext cx="10496757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Доступ к данным в </a:t>
            </a:r>
            <a:r>
              <a:rPr lang="en" sz="4000" dirty="0"/>
              <a:t>Python – </a:t>
            </a:r>
            <a:r>
              <a:rPr lang="ru-RU" sz="4000" dirty="0"/>
              <a:t>чтение </a:t>
            </a:r>
            <a:r>
              <a:rPr lang="en-US" sz="4000" dirty="0"/>
              <a:t>csv </a:t>
            </a:r>
            <a:r>
              <a:rPr lang="ru-RU" sz="4000" dirty="0"/>
              <a:t>файлов</a:t>
            </a:r>
            <a:endParaRPr lang="en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69E82-8B1D-794F-B3A0-79ADE11DF440}"/>
              </a:ext>
            </a:extLst>
          </p:cNvPr>
          <p:cNvSpPr txBox="1"/>
          <p:nvPr/>
        </p:nvSpPr>
        <p:spPr>
          <a:xfrm>
            <a:off x="1374676" y="2143064"/>
            <a:ext cx="869948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Можно прочитать файл </a:t>
            </a:r>
            <a:r>
              <a:rPr lang="en" sz="2800" dirty="0"/>
              <a:t>csv </a:t>
            </a:r>
            <a:r>
              <a:rPr lang="ru-RU" sz="2800" dirty="0"/>
              <a:t>в список из строк, каждая строка представлена в виде словаря, где ключ – это название колонки, а значение – содержимое </a:t>
            </a:r>
            <a:r>
              <a:rPr lang="ru-RU" sz="2800" dirty="0" err="1"/>
              <a:t>соответствющей</a:t>
            </a:r>
            <a:r>
              <a:rPr lang="ru-RU" sz="2800" dirty="0"/>
              <a:t> строки в этой колонке</a:t>
            </a:r>
            <a:endParaRPr lang="en" sz="2800" dirty="0">
              <a:effectLst/>
            </a:endParaRPr>
          </a:p>
          <a:p>
            <a:endParaRPr lang="en" sz="2800" dirty="0"/>
          </a:p>
          <a:p>
            <a:endParaRPr lang="en" sz="2800" dirty="0">
              <a:effectLst/>
            </a:endParaRPr>
          </a:p>
          <a:p>
            <a:r>
              <a:rPr lang="en" sz="2800" dirty="0">
                <a:effectLst/>
              </a:rPr>
              <a:t>import </a:t>
            </a:r>
            <a:r>
              <a:rPr lang="en" sz="2800" dirty="0"/>
              <a:t>csv</a:t>
            </a:r>
            <a:br>
              <a:rPr lang="en" sz="2800" dirty="0"/>
            </a:br>
            <a:r>
              <a:rPr lang="en" sz="2800" dirty="0" err="1"/>
              <a:t>rows_list</a:t>
            </a:r>
            <a:r>
              <a:rPr lang="en" sz="2800" dirty="0"/>
              <a:t> = </a:t>
            </a:r>
            <a:r>
              <a:rPr lang="en" sz="2800" dirty="0">
                <a:effectLst/>
              </a:rPr>
              <a:t>list</a:t>
            </a:r>
            <a:r>
              <a:rPr lang="en" sz="2800" dirty="0"/>
              <a:t>(</a:t>
            </a:r>
            <a:r>
              <a:rPr lang="en" sz="2800" dirty="0" err="1"/>
              <a:t>csv.DictReader</a:t>
            </a:r>
            <a:r>
              <a:rPr lang="en" sz="2800" dirty="0"/>
              <a:t>(</a:t>
            </a:r>
            <a:r>
              <a:rPr lang="en" sz="2800" dirty="0">
                <a:effectLst/>
              </a:rPr>
              <a:t>open</a:t>
            </a:r>
            <a:r>
              <a:rPr lang="en" sz="2800" dirty="0"/>
              <a:t>(</a:t>
            </a:r>
            <a:r>
              <a:rPr lang="en" sz="2800" dirty="0">
                <a:effectLst/>
              </a:rPr>
              <a:t>‘</a:t>
            </a:r>
            <a:r>
              <a:rPr lang="en-US" sz="2800" dirty="0"/>
              <a:t>filename</a:t>
            </a:r>
            <a:r>
              <a:rPr lang="en" sz="2800" dirty="0">
                <a:effectLst/>
              </a:rPr>
              <a:t>.csv'</a:t>
            </a:r>
            <a:r>
              <a:rPr lang="en" sz="2800" dirty="0"/>
              <a:t>)))</a:t>
            </a:r>
            <a:endParaRPr lang="ru-R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083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ADEBEA3-306B-1C42-9CFE-2EB1C6A6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39" y="1472366"/>
            <a:ext cx="5918375" cy="4144249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" sz="4000" b="1" dirty="0"/>
              <a:t>NumPy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b="1" dirty="0"/>
              <a:t> NumPy</a:t>
            </a:r>
            <a:r>
              <a:rPr lang="en" dirty="0"/>
              <a:t> - </a:t>
            </a:r>
            <a:r>
              <a:rPr lang="en" b="1" dirty="0"/>
              <a:t>Numerical Python</a:t>
            </a:r>
            <a:r>
              <a:rPr lang="en" dirty="0"/>
              <a:t> 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6C0830D-7D11-634D-88C0-794623213389}"/>
              </a:ext>
            </a:extLst>
          </p:cNvPr>
          <p:cNvSpPr/>
          <p:nvPr/>
        </p:nvSpPr>
        <p:spPr>
          <a:xfrm>
            <a:off x="218767" y="5787930"/>
            <a:ext cx="4773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Подробное руководство от автора </a:t>
            </a:r>
            <a:r>
              <a:rPr lang="en-US" dirty="0" err="1"/>
              <a:t>numpy</a:t>
            </a:r>
            <a:r>
              <a:rPr lang="en-US" dirty="0"/>
              <a:t> - </a:t>
            </a:r>
          </a:p>
          <a:p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web.mit.edu</a:t>
            </a:r>
            <a:r>
              <a:rPr lang="ru-RU" dirty="0"/>
              <a:t>/</a:t>
            </a:r>
            <a:r>
              <a:rPr lang="ru-RU" dirty="0" err="1"/>
              <a:t>dvp</a:t>
            </a:r>
            <a:r>
              <a:rPr lang="ru-RU" dirty="0"/>
              <a:t>/</a:t>
            </a:r>
            <a:r>
              <a:rPr lang="ru-RU" dirty="0" err="1"/>
              <a:t>Public</a:t>
            </a:r>
            <a:r>
              <a:rPr lang="ru-RU" dirty="0"/>
              <a:t>/</a:t>
            </a:r>
            <a:r>
              <a:rPr lang="ru-RU" dirty="0" err="1"/>
              <a:t>numpybook.pdf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5BD2618-ECC6-854B-911E-E2344C895CC0}"/>
              </a:ext>
            </a:extLst>
          </p:cNvPr>
          <p:cNvSpPr/>
          <p:nvPr/>
        </p:nvSpPr>
        <p:spPr>
          <a:xfrm>
            <a:off x="218767" y="2279820"/>
            <a:ext cx="2170103" cy="78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ru-RU" dirty="0"/>
              <a:t>Волшебные слова</a:t>
            </a:r>
          </a:p>
          <a:p>
            <a:pPr>
              <a:lnSpc>
                <a:spcPct val="130000"/>
              </a:lnSpc>
              <a:defRPr/>
            </a:pPr>
            <a:r>
              <a:rPr lang="en" dirty="0"/>
              <a:t>import </a:t>
            </a:r>
            <a:r>
              <a:rPr lang="en" dirty="0" err="1"/>
              <a:t>numpy</a:t>
            </a:r>
            <a:r>
              <a:rPr lang="en" dirty="0"/>
              <a:t> as np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26601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Преимущества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b="1" dirty="0"/>
              <a:t> </a:t>
            </a:r>
            <a:r>
              <a:rPr lang="ru-RU" b="1" dirty="0"/>
              <a:t>Представление для векторов и матриц – </a:t>
            </a:r>
            <a:r>
              <a:rPr lang="en-US" b="1" dirty="0" err="1"/>
              <a:t>numpy</a:t>
            </a:r>
            <a:r>
              <a:rPr lang="en-US" b="1" dirty="0"/>
              <a:t> array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ru-RU" b="1" dirty="0"/>
              <a:t> Эффективные вычисления для данных в формате </a:t>
            </a:r>
            <a:r>
              <a:rPr lang="en-US" b="1" dirty="0" err="1"/>
              <a:t>numpy</a:t>
            </a:r>
            <a:r>
              <a:rPr lang="en-US" b="1" dirty="0"/>
              <a:t> array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ru-RU" b="1" dirty="0"/>
              <a:t> Удобный интерфейс для разработки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ru-RU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90458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Атрибуты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array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C3A3EF4-93D9-A045-9F3B-34470A45DB91}"/>
              </a:ext>
            </a:extLst>
          </p:cNvPr>
          <p:cNvSpPr/>
          <p:nvPr/>
        </p:nvSpPr>
        <p:spPr>
          <a:xfrm>
            <a:off x="551384" y="1255804"/>
            <a:ext cx="10787176" cy="2454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b="1" dirty="0"/>
              <a:t> </a:t>
            </a:r>
            <a:r>
              <a:rPr lang="en-US" sz="2400" b="1" dirty="0"/>
              <a:t>shape </a:t>
            </a:r>
            <a:r>
              <a:rPr lang="ru-RU" sz="2400" b="1" dirty="0"/>
              <a:t>- кортеж, содержит количество элементов</a:t>
            </a:r>
            <a:endParaRPr lang="en-US" sz="2400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 size</a:t>
            </a:r>
            <a:r>
              <a:rPr lang="ru-RU" sz="2400" b="1" dirty="0"/>
              <a:t> – общее количество элементов в массиве</a:t>
            </a:r>
            <a:endParaRPr lang="en-US" sz="2400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 </a:t>
            </a:r>
            <a:r>
              <a:rPr lang="en-US" sz="2400" b="1" dirty="0" err="1"/>
              <a:t>ndim</a:t>
            </a:r>
            <a:r>
              <a:rPr lang="en-US" sz="2400" b="1" dirty="0"/>
              <a:t> – </a:t>
            </a:r>
            <a:r>
              <a:rPr lang="ru-RU" sz="2400" b="1" dirty="0"/>
              <a:t>количество измерений(столбцов) массива</a:t>
            </a:r>
            <a:endParaRPr lang="en-US" sz="2400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 </a:t>
            </a:r>
            <a:r>
              <a:rPr lang="en-US" sz="2400" b="1" dirty="0" err="1"/>
              <a:t>nbytes</a:t>
            </a:r>
            <a:r>
              <a:rPr lang="en-US" sz="2400" b="1" dirty="0"/>
              <a:t> – </a:t>
            </a:r>
            <a:r>
              <a:rPr lang="ru-RU" sz="2400" b="1" dirty="0"/>
              <a:t>количество байтов используемых массивом</a:t>
            </a:r>
            <a:endParaRPr lang="en-US" sz="2400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 </a:t>
            </a:r>
            <a:r>
              <a:rPr lang="en-US" sz="2400" b="1" dirty="0" err="1"/>
              <a:t>dtype</a:t>
            </a:r>
            <a:r>
              <a:rPr lang="en-US" sz="2400" b="1" dirty="0"/>
              <a:t> – </a:t>
            </a:r>
            <a:r>
              <a:rPr lang="ru-RU" sz="2400" b="1" dirty="0"/>
              <a:t>тип данных в массиве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557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/>
              <a:t>План</a:t>
            </a:r>
            <a:r>
              <a:rPr lang="ru-RU" sz="4000" dirty="0">
                <a:latin typeface="+mj-lt"/>
                <a:cs typeface="SB Sans Display Light"/>
              </a:rPr>
              <a:t> </a:t>
            </a:r>
            <a:r>
              <a:rPr lang="ru-RU" sz="4000" dirty="0"/>
              <a:t>занятия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Типы и структуры данных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Виртуальное окружение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Итераторы, Генераторы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Декораторы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Обработка исключений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Доступ к данным в </a:t>
            </a:r>
            <a:r>
              <a:rPr lang="en" sz="2400" dirty="0"/>
              <a:t>Python: CSV, XLSX, JSON,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Операции со строками, с векторами и матрицами в </a:t>
            </a:r>
            <a:r>
              <a:rPr lang="en" sz="2400" dirty="0"/>
              <a:t>Python (</a:t>
            </a:r>
            <a:r>
              <a:rPr lang="en" sz="2400" dirty="0" err="1"/>
              <a:t>numpy</a:t>
            </a:r>
            <a:r>
              <a:rPr lang="en" sz="24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4049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Создание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array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21C170A-7D92-5B47-92A4-608D55122F6D}"/>
              </a:ext>
            </a:extLst>
          </p:cNvPr>
          <p:cNvSpPr/>
          <p:nvPr/>
        </p:nvSpPr>
        <p:spPr bwMode="auto">
          <a:xfrm>
            <a:off x="551384" y="1255804"/>
            <a:ext cx="10787176" cy="1974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/>
              <a:t>np.zeros</a:t>
            </a:r>
            <a:r>
              <a:rPr lang="en" sz="2400" dirty="0"/>
              <a:t>() </a:t>
            </a:r>
            <a:r>
              <a:rPr lang="ru-RU" sz="2400" dirty="0"/>
              <a:t>–</a:t>
            </a:r>
            <a:r>
              <a:rPr lang="en" sz="2400" dirty="0"/>
              <a:t> </a:t>
            </a:r>
            <a:r>
              <a:rPr lang="ru-RU" sz="2400" dirty="0"/>
              <a:t>создание массива с нулевыми значениями</a:t>
            </a:r>
            <a:r>
              <a:rPr lang="en" sz="2400" dirty="0"/>
              <a:t> </a:t>
            </a:r>
            <a:endParaRPr lang="ru-RU" sz="24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/>
              <a:t>np.ones</a:t>
            </a:r>
            <a:r>
              <a:rPr lang="en-US" sz="2400" dirty="0"/>
              <a:t>()</a:t>
            </a:r>
            <a:r>
              <a:rPr lang="ru-RU" sz="2400" dirty="0"/>
              <a:t> – создание массива с единицами</a:t>
            </a:r>
            <a:endParaRPr lang="en-US" sz="24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/>
              <a:t>np.eye</a:t>
            </a:r>
            <a:r>
              <a:rPr lang="en-US" sz="2400" dirty="0"/>
              <a:t>()</a:t>
            </a:r>
            <a:r>
              <a:rPr lang="ru-RU" sz="2400" dirty="0"/>
              <a:t> – возвращает двумерный массив у которого все элементы по диагонали равны 1, а все остальные равны 0.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1178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Создание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array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7AC6B9-D29B-054E-95F5-BFAF170BE421}"/>
              </a:ext>
            </a:extLst>
          </p:cNvPr>
          <p:cNvSpPr/>
          <p:nvPr/>
        </p:nvSpPr>
        <p:spPr>
          <a:xfrm>
            <a:off x="502746" y="1287700"/>
            <a:ext cx="40116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  <a:p>
            <a:r>
              <a:rPr lang="ru-RU" sz="2000" dirty="0"/>
              <a:t>Создание </a:t>
            </a:r>
            <a:r>
              <a:rPr lang="en-US" sz="2000" dirty="0" err="1"/>
              <a:t>numpy</a:t>
            </a:r>
            <a:r>
              <a:rPr lang="en-US" sz="2000" dirty="0"/>
              <a:t> array</a:t>
            </a:r>
            <a:r>
              <a:rPr lang="ru-RU" sz="2000" dirty="0"/>
              <a:t> из списков</a:t>
            </a:r>
            <a:r>
              <a:rPr lang="en-US" sz="2000" dirty="0"/>
              <a:t>:</a:t>
            </a:r>
            <a:r>
              <a:rPr lang="ru-RU" sz="2000" dirty="0"/>
              <a:t> </a:t>
            </a:r>
            <a:r>
              <a:rPr lang="en" sz="2000" dirty="0"/>
              <a:t> </a:t>
            </a:r>
            <a:endParaRPr lang="en" dirty="0"/>
          </a:p>
          <a:p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F14EC53-9A63-2A43-9EA4-CB66192C226A}"/>
              </a:ext>
            </a:extLst>
          </p:cNvPr>
          <p:cNvSpPr/>
          <p:nvPr/>
        </p:nvSpPr>
        <p:spPr>
          <a:xfrm>
            <a:off x="760331" y="2097182"/>
            <a:ext cx="6096000" cy="11435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/>
              <a:t> </a:t>
            </a:r>
            <a:r>
              <a:rPr lang="en" dirty="0"/>
              <a:t>x = </a:t>
            </a:r>
            <a:r>
              <a:rPr lang="en" dirty="0" err="1"/>
              <a:t>np.array</a:t>
            </a:r>
            <a:r>
              <a:rPr lang="en" dirty="0"/>
              <a:t>([[1,2,3],[2,3,4]])</a:t>
            </a:r>
            <a:endParaRPr lang="en-US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/>
              <a:t> </a:t>
            </a:r>
            <a:r>
              <a:rPr lang="en" dirty="0"/>
              <a:t>x = </a:t>
            </a:r>
            <a:r>
              <a:rPr lang="en" dirty="0" err="1"/>
              <a:t>np.array</a:t>
            </a:r>
            <a:r>
              <a:rPr lang="en" dirty="0"/>
              <a:t>([1, 2, 3])</a:t>
            </a:r>
            <a:endParaRPr lang="en-US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/>
              <a:t> x </a:t>
            </a:r>
            <a:r>
              <a:rPr lang="en" dirty="0"/>
              <a:t>= </a:t>
            </a:r>
            <a:r>
              <a:rPr lang="en" dirty="0" err="1"/>
              <a:t>np.array</a:t>
            </a:r>
            <a:r>
              <a:rPr lang="en" dirty="0"/>
              <a:t>(['hello', 'world'])</a:t>
            </a:r>
            <a:endParaRPr lang="en-US" b="1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5E053F5-C358-C149-9C3D-6AB97CAB8CDC}"/>
              </a:ext>
            </a:extLst>
          </p:cNvPr>
          <p:cNvSpPr/>
          <p:nvPr/>
        </p:nvSpPr>
        <p:spPr bwMode="auto">
          <a:xfrm>
            <a:off x="6216301" y="1301143"/>
            <a:ext cx="550298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  <a:p>
            <a:r>
              <a:rPr lang="ru-RU" sz="2000" dirty="0"/>
              <a:t>Создание </a:t>
            </a:r>
            <a:r>
              <a:rPr lang="en-US" sz="2000" dirty="0" err="1"/>
              <a:t>numpy</a:t>
            </a:r>
            <a:r>
              <a:rPr lang="en-US" sz="2000" dirty="0"/>
              <a:t> array</a:t>
            </a:r>
            <a:r>
              <a:rPr lang="ru-RU" sz="2000" dirty="0"/>
              <a:t> с помощью генераторов</a:t>
            </a:r>
            <a:r>
              <a:rPr lang="en-US" sz="2000" dirty="0"/>
              <a:t>:</a:t>
            </a:r>
            <a:r>
              <a:rPr lang="ru-RU" sz="2000" dirty="0"/>
              <a:t> </a:t>
            </a:r>
            <a:r>
              <a:rPr lang="en" sz="2000" dirty="0"/>
              <a:t> </a:t>
            </a:r>
            <a:endParaRPr lang="en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F610EF6-1672-9C4D-8407-10F86F70AD7F}"/>
              </a:ext>
            </a:extLst>
          </p:cNvPr>
          <p:cNvSpPr/>
          <p:nvPr/>
        </p:nvSpPr>
        <p:spPr bwMode="auto">
          <a:xfrm>
            <a:off x="6141628" y="2006553"/>
            <a:ext cx="6096000" cy="22238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ru-RU" dirty="0"/>
              <a:t> </a:t>
            </a:r>
            <a:r>
              <a:rPr lang="en" dirty="0"/>
              <a:t>x = range(5) </a:t>
            </a:r>
            <a:endParaRPr lang="ru-RU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/>
              <a:t> </a:t>
            </a:r>
            <a:r>
              <a:rPr lang="en" dirty="0"/>
              <a:t>y = </a:t>
            </a:r>
            <a:r>
              <a:rPr lang="en" dirty="0" err="1"/>
              <a:t>np.array</a:t>
            </a:r>
            <a:r>
              <a:rPr lang="en" dirty="0"/>
              <a:t>(x) </a:t>
            </a:r>
            <a:endParaRPr lang="ru-RU" dirty="0"/>
          </a:p>
          <a:p>
            <a:pPr>
              <a:lnSpc>
                <a:spcPct val="130000"/>
              </a:lnSpc>
              <a:defRPr/>
            </a:pPr>
            <a:r>
              <a:rPr lang="ru-RU" dirty="0"/>
              <a:t>или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dirty="0"/>
              <a:t>x = </a:t>
            </a:r>
            <a:r>
              <a:rPr lang="en" dirty="0" err="1"/>
              <a:t>np.arange</a:t>
            </a:r>
            <a:r>
              <a:rPr lang="en" dirty="0"/>
              <a:t>(5)</a:t>
            </a:r>
            <a:endParaRPr lang="ru-RU" dirty="0"/>
          </a:p>
          <a:p>
            <a:pPr>
              <a:lnSpc>
                <a:spcPct val="130000"/>
              </a:lnSpc>
              <a:defRPr/>
            </a:pPr>
            <a:endParaRPr lang="en" dirty="0"/>
          </a:p>
          <a:p>
            <a:pPr>
              <a:lnSpc>
                <a:spcPct val="130000"/>
              </a:lnSpc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0839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Создание случайных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array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43A436-A40A-3341-B073-34CBEDFD837E}"/>
              </a:ext>
            </a:extLst>
          </p:cNvPr>
          <p:cNvSpPr/>
          <p:nvPr/>
        </p:nvSpPr>
        <p:spPr>
          <a:xfrm>
            <a:off x="551384" y="20471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x = </a:t>
            </a:r>
            <a:r>
              <a:rPr lang="en" dirty="0" err="1"/>
              <a:t>np.random.rand</a:t>
            </a:r>
            <a:r>
              <a:rPr lang="en" dirty="0"/>
              <a:t>(2, 2, 2)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shape_tuple</a:t>
            </a:r>
            <a:r>
              <a:rPr lang="en" dirty="0"/>
              <a:t> = (2, 3, 4) </a:t>
            </a:r>
            <a:endParaRPr lang="ru-RU" dirty="0"/>
          </a:p>
          <a:p>
            <a:r>
              <a:rPr lang="en" dirty="0"/>
              <a:t>y = </a:t>
            </a:r>
            <a:r>
              <a:rPr lang="en" dirty="0" err="1"/>
              <a:t>np.random.random</a:t>
            </a:r>
            <a:r>
              <a:rPr lang="en" dirty="0"/>
              <a:t>(</a:t>
            </a:r>
            <a:r>
              <a:rPr lang="en" dirty="0" err="1"/>
              <a:t>shape_tuple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9098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Индексы и срезы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array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06EA57-F161-9B4C-8777-1A02D5F65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03" y="1472366"/>
            <a:ext cx="7589805" cy="45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50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Операции с массивами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E9D70C4-B203-0243-A864-D3D16B4BDD0C}"/>
              </a:ext>
            </a:extLst>
          </p:cNvPr>
          <p:cNvSpPr/>
          <p:nvPr/>
        </p:nvSpPr>
        <p:spPr>
          <a:xfrm>
            <a:off x="1014248" y="19234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numpy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np</a:t>
            </a:r>
            <a:r>
              <a:rPr lang="ru-RU" dirty="0"/>
              <a:t> </a:t>
            </a:r>
          </a:p>
          <a:p>
            <a:r>
              <a:rPr lang="ru-RU" dirty="0" err="1"/>
              <a:t>x</a:t>
            </a:r>
            <a:r>
              <a:rPr lang="ru-RU" dirty="0"/>
              <a:t> = </a:t>
            </a:r>
            <a:r>
              <a:rPr lang="ru-RU" dirty="0" err="1"/>
              <a:t>np.array</a:t>
            </a:r>
            <a:r>
              <a:rPr lang="ru-RU" dirty="0"/>
              <a:t>([1, 2, 3, 4]) </a:t>
            </a:r>
          </a:p>
          <a:p>
            <a:r>
              <a:rPr lang="ru-RU" dirty="0" err="1"/>
              <a:t>x</a:t>
            </a:r>
            <a:r>
              <a:rPr lang="ru-RU" dirty="0"/>
              <a:t> + 1 </a:t>
            </a:r>
          </a:p>
          <a:p>
            <a:r>
              <a:rPr lang="ru-RU" dirty="0" err="1"/>
              <a:t>array</a:t>
            </a:r>
            <a:r>
              <a:rPr lang="ru-RU" dirty="0"/>
              <a:t>([2, 3, 4, 5]) </a:t>
            </a:r>
          </a:p>
        </p:txBody>
      </p:sp>
    </p:spTree>
    <p:extLst>
      <p:ext uri="{BB962C8B-B14F-4D97-AF65-F5344CB8AC3E}">
        <p14:creationId xmlns:p14="http://schemas.microsoft.com/office/powerpoint/2010/main" val="83872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Операции с массивами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4CB7BC4-79E0-6246-93E1-E66F7AF736BA}"/>
              </a:ext>
            </a:extLst>
          </p:cNvPr>
          <p:cNvSpPr/>
          <p:nvPr/>
        </p:nvSpPr>
        <p:spPr>
          <a:xfrm>
            <a:off x="966952" y="19707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Произведение</a:t>
            </a:r>
          </a:p>
          <a:p>
            <a:endParaRPr lang="ru-RU" dirty="0"/>
          </a:p>
          <a:p>
            <a:r>
              <a:rPr lang="en" dirty="0"/>
              <a:t>y = </a:t>
            </a:r>
            <a:r>
              <a:rPr lang="en" dirty="0" err="1"/>
              <a:t>np.array</a:t>
            </a:r>
            <a:r>
              <a:rPr lang="en" dirty="0"/>
              <a:t>([-1, 2, 3, 0]) </a:t>
            </a:r>
            <a:endParaRPr lang="ru-RU" dirty="0"/>
          </a:p>
          <a:p>
            <a:r>
              <a:rPr lang="en" dirty="0"/>
              <a:t>x * y </a:t>
            </a:r>
            <a:endParaRPr lang="ru-RU" dirty="0"/>
          </a:p>
          <a:p>
            <a:r>
              <a:rPr lang="en" dirty="0"/>
              <a:t>array([-1, 4, 9, 0]) 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0F423F-DAE9-C141-91F5-50A76783C63B}"/>
              </a:ext>
            </a:extLst>
          </p:cNvPr>
          <p:cNvSpPr/>
          <p:nvPr/>
        </p:nvSpPr>
        <p:spPr bwMode="auto">
          <a:xfrm>
            <a:off x="966952" y="3669399"/>
            <a:ext cx="26991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Скалярное произведение</a:t>
            </a:r>
          </a:p>
          <a:p>
            <a:endParaRPr lang="ru-RU" dirty="0"/>
          </a:p>
          <a:p>
            <a:r>
              <a:rPr lang="en" dirty="0" err="1"/>
              <a:t>np.dot</a:t>
            </a:r>
            <a:r>
              <a:rPr lang="en" dirty="0"/>
              <a:t>(x, y) </a:t>
            </a:r>
            <a:endParaRPr lang="ru-RU" dirty="0"/>
          </a:p>
          <a:p>
            <a:r>
              <a:rPr lang="en" dirty="0"/>
              <a:t>12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716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Операции с массивами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E9D70C4-B203-0243-A864-D3D16B4BDD0C}"/>
              </a:ext>
            </a:extLst>
          </p:cNvPr>
          <p:cNvSpPr/>
          <p:nvPr/>
        </p:nvSpPr>
        <p:spPr>
          <a:xfrm>
            <a:off x="1014248" y="19234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Сравнение</a:t>
            </a:r>
          </a:p>
          <a:p>
            <a:endParaRPr lang="ru-RU" dirty="0"/>
          </a:p>
          <a:p>
            <a:r>
              <a:rPr lang="en" dirty="0"/>
              <a:t>x == y </a:t>
            </a:r>
            <a:endParaRPr lang="ru-RU" dirty="0"/>
          </a:p>
          <a:p>
            <a:r>
              <a:rPr lang="en" dirty="0"/>
              <a:t>array([False, True, True, False], </a:t>
            </a:r>
            <a:r>
              <a:rPr lang="en" dirty="0" err="1"/>
              <a:t>dtype</a:t>
            </a:r>
            <a:r>
              <a:rPr lang="en" dirty="0"/>
              <a:t>=bool)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481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Универсальные функции в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04C4A5-70E6-0743-8061-B0F39D1811EE}"/>
              </a:ext>
            </a:extLst>
          </p:cNvPr>
          <p:cNvSpPr/>
          <p:nvPr/>
        </p:nvSpPr>
        <p:spPr>
          <a:xfrm>
            <a:off x="551384" y="147236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Возведение в квадрат</a:t>
            </a:r>
          </a:p>
          <a:p>
            <a:r>
              <a:rPr lang="ru-RU" dirty="0" err="1"/>
              <a:t>x</a:t>
            </a:r>
            <a:r>
              <a:rPr lang="ru-RU" dirty="0"/>
              <a:t> = </a:t>
            </a:r>
            <a:r>
              <a:rPr lang="ru-RU" dirty="0" err="1"/>
              <a:t>np.arange</a:t>
            </a:r>
            <a:r>
              <a:rPr lang="ru-RU" dirty="0"/>
              <a:t>(5,10)</a:t>
            </a:r>
          </a:p>
          <a:p>
            <a:r>
              <a:rPr lang="ru-RU" dirty="0" err="1"/>
              <a:t>np.square</a:t>
            </a:r>
            <a:r>
              <a:rPr lang="ru-RU" dirty="0"/>
              <a:t>(</a:t>
            </a:r>
            <a:r>
              <a:rPr lang="ru-RU" dirty="0" err="1"/>
              <a:t>x</a:t>
            </a:r>
            <a:r>
              <a:rPr lang="ru-RU" dirty="0"/>
              <a:t>)</a:t>
            </a:r>
          </a:p>
          <a:p>
            <a:r>
              <a:rPr lang="ru-RU" dirty="0" err="1"/>
              <a:t>array</a:t>
            </a:r>
            <a:r>
              <a:rPr lang="ru-RU" dirty="0"/>
              <a:t>([25, 36, 49, 64, 81])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9169B6-081C-224D-B79E-D136ED5941BD}"/>
              </a:ext>
            </a:extLst>
          </p:cNvPr>
          <p:cNvSpPr/>
          <p:nvPr/>
        </p:nvSpPr>
        <p:spPr>
          <a:xfrm>
            <a:off x="578861" y="278831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Остаток от деления</a:t>
            </a:r>
          </a:p>
          <a:p>
            <a:r>
              <a:rPr lang="en" dirty="0"/>
              <a:t>y = </a:t>
            </a:r>
            <a:r>
              <a:rPr lang="en" dirty="0" err="1"/>
              <a:t>np.ones</a:t>
            </a:r>
            <a:r>
              <a:rPr lang="en" dirty="0"/>
              <a:t>(5) * </a:t>
            </a:r>
            <a:endParaRPr lang="ru-RU" dirty="0"/>
          </a:p>
          <a:p>
            <a:r>
              <a:rPr lang="en" dirty="0" err="1"/>
              <a:t>np.mod</a:t>
            </a:r>
            <a:r>
              <a:rPr lang="en" dirty="0"/>
              <a:t>(y, x) </a:t>
            </a:r>
            <a:endParaRPr lang="ru-RU" dirty="0"/>
          </a:p>
          <a:p>
            <a:r>
              <a:rPr lang="en" dirty="0"/>
              <a:t>array([ 0., 4., 3., 2., 1.]) 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CBB18B-C147-BF4F-9ABC-F24BC8BD381A}"/>
              </a:ext>
            </a:extLst>
          </p:cNvPr>
          <p:cNvSpPr/>
          <p:nvPr/>
        </p:nvSpPr>
        <p:spPr>
          <a:xfrm>
            <a:off x="551384" y="418530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Поиск минимальных значений</a:t>
            </a:r>
          </a:p>
          <a:p>
            <a:r>
              <a:rPr lang="en" dirty="0" err="1"/>
              <a:t>np.minimum</a:t>
            </a:r>
            <a:r>
              <a:rPr lang="en" dirty="0"/>
              <a:t>(x, 7) </a:t>
            </a:r>
            <a:endParaRPr lang="ru-RU" dirty="0"/>
          </a:p>
          <a:p>
            <a:r>
              <a:rPr lang="en" dirty="0"/>
              <a:t>array([5, 6, 7, 7, 7]) </a:t>
            </a:r>
            <a:endParaRPr lang="ru-RU" dirty="0"/>
          </a:p>
          <a:p>
            <a:r>
              <a:rPr lang="en" dirty="0" err="1"/>
              <a:t>np.min</a:t>
            </a:r>
            <a:r>
              <a:rPr lang="en" dirty="0"/>
              <a:t>(x) </a:t>
            </a:r>
            <a:endParaRPr lang="ru-RU" dirty="0"/>
          </a:p>
          <a:p>
            <a:r>
              <a:rPr lang="en" dirty="0"/>
              <a:t>5 </a:t>
            </a:r>
            <a:br>
              <a:rPr lang="en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144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Универсальные функции в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A8EAC5-FB60-E244-A7FC-6BF6ABE0FE0C}"/>
              </a:ext>
            </a:extLst>
          </p:cNvPr>
          <p:cNvSpPr/>
          <p:nvPr/>
        </p:nvSpPr>
        <p:spPr bwMode="auto">
          <a:xfrm>
            <a:off x="1035679" y="169906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z = </a:t>
            </a:r>
            <a:r>
              <a:rPr lang="en" dirty="0" err="1"/>
              <a:t>np.repeat</a:t>
            </a:r>
            <a:r>
              <a:rPr lang="en" dirty="0"/>
              <a:t>(x, 3).reshape(5, 3) </a:t>
            </a:r>
            <a:endParaRPr lang="ru-RU" dirty="0"/>
          </a:p>
          <a:p>
            <a:r>
              <a:rPr lang="en" dirty="0"/>
              <a:t>z </a:t>
            </a:r>
            <a:endParaRPr lang="ru-RU" dirty="0"/>
          </a:p>
          <a:p>
            <a:r>
              <a:rPr lang="en" dirty="0"/>
              <a:t>array([[5, 5, 5], [6, 6, 6], [7, 7, 7], [8, 8, 8], [9, 9, 9]])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(z) </a:t>
            </a:r>
            <a:endParaRPr lang="ru-RU" dirty="0"/>
          </a:p>
          <a:p>
            <a:r>
              <a:rPr lang="en" dirty="0"/>
              <a:t>7.0 </a:t>
            </a:r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0) </a:t>
            </a:r>
            <a:endParaRPr lang="ru-RU" dirty="0"/>
          </a:p>
          <a:p>
            <a:r>
              <a:rPr lang="en" dirty="0"/>
              <a:t>array([ 7., 7., 7.])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1) </a:t>
            </a:r>
            <a:endParaRPr lang="ru-RU" dirty="0"/>
          </a:p>
          <a:p>
            <a:r>
              <a:rPr lang="en" dirty="0"/>
              <a:t>array([ 5., 6., 7., 8., 9.]) </a:t>
            </a:r>
            <a:endParaRPr lang="ru-RU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A48B1501-2F99-BB4E-A34B-9F364B356E8A}"/>
              </a:ext>
            </a:extLst>
          </p:cNvPr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648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Универсальные функции в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A8EAC5-FB60-E244-A7FC-6BF6ABE0FE0C}"/>
              </a:ext>
            </a:extLst>
          </p:cNvPr>
          <p:cNvSpPr/>
          <p:nvPr/>
        </p:nvSpPr>
        <p:spPr bwMode="auto">
          <a:xfrm>
            <a:off x="1035679" y="169906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z = </a:t>
            </a:r>
            <a:r>
              <a:rPr lang="en" dirty="0" err="1"/>
              <a:t>np.repeat</a:t>
            </a:r>
            <a:r>
              <a:rPr lang="en" dirty="0"/>
              <a:t>(x, 3).reshape(5, 3) </a:t>
            </a:r>
            <a:endParaRPr lang="ru-RU" dirty="0"/>
          </a:p>
          <a:p>
            <a:r>
              <a:rPr lang="en" dirty="0"/>
              <a:t>z </a:t>
            </a:r>
            <a:endParaRPr lang="ru-RU" dirty="0"/>
          </a:p>
          <a:p>
            <a:r>
              <a:rPr lang="en" dirty="0"/>
              <a:t>array([[5, 5, 5], [6, 6, 6], [7, 7, 7], [8, 8, 8], [9, 9, 9]])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(z) </a:t>
            </a:r>
            <a:endParaRPr lang="ru-RU" dirty="0"/>
          </a:p>
          <a:p>
            <a:r>
              <a:rPr lang="en" dirty="0"/>
              <a:t>7.0 </a:t>
            </a:r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0) </a:t>
            </a:r>
            <a:endParaRPr lang="ru-RU" dirty="0"/>
          </a:p>
          <a:p>
            <a:r>
              <a:rPr lang="en" dirty="0"/>
              <a:t>array([ 7., 7., 7.])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1) </a:t>
            </a:r>
            <a:endParaRPr lang="ru-RU" dirty="0"/>
          </a:p>
          <a:p>
            <a:r>
              <a:rPr lang="en" dirty="0"/>
              <a:t>array([ 5., 6., 7., 8., 9.])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79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1199456" y="546119"/>
            <a:ext cx="9532380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r>
              <a:rPr lang="ru-RU" dirty="0"/>
              <a:t>Сложность операций в нотации </a:t>
            </a:r>
            <a:r>
              <a:rPr lang="en" dirty="0"/>
              <a:t>big (O</a:t>
            </a:r>
            <a:r>
              <a:rPr lang="ru-RU" dirty="0"/>
              <a:t>)</a:t>
            </a:r>
            <a:endParaRPr lang="en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DA405CF-340C-F644-BA8F-2052BA8E9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24" y="1484423"/>
            <a:ext cx="6946900" cy="48387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BCA0A3-2A80-E34F-9C10-4510FCDC2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75" y="2080428"/>
            <a:ext cx="4133349" cy="1348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8A486A-EB7B-FE46-948E-0DCC7CE8C0B1}"/>
              </a:ext>
            </a:extLst>
          </p:cNvPr>
          <p:cNvSpPr txBox="1"/>
          <p:nvPr/>
        </p:nvSpPr>
        <p:spPr>
          <a:xfrm>
            <a:off x="662775" y="353444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Лучший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987CA-328E-794C-B63D-94C631F2E118}"/>
              </a:ext>
            </a:extLst>
          </p:cNvPr>
          <p:cNvSpPr txBox="1"/>
          <p:nvPr/>
        </p:nvSpPr>
        <p:spPr bwMode="auto">
          <a:xfrm>
            <a:off x="2242072" y="3534441"/>
            <a:ext cx="104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F5331-4B9B-D945-AB01-61149BB773A2}"/>
              </a:ext>
            </a:extLst>
          </p:cNvPr>
          <p:cNvSpPr txBox="1"/>
          <p:nvPr/>
        </p:nvSpPr>
        <p:spPr bwMode="auto">
          <a:xfrm>
            <a:off x="3855097" y="3534441"/>
            <a:ext cx="94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Худший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EA88A-81FA-654D-8614-7FBD8014D077}"/>
              </a:ext>
            </a:extLst>
          </p:cNvPr>
          <p:cNvSpPr txBox="1"/>
          <p:nvPr/>
        </p:nvSpPr>
        <p:spPr bwMode="auto">
          <a:xfrm>
            <a:off x="2153265" y="1658376"/>
            <a:ext cx="115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Сценарии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362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Сложение массивов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A8EAC5-FB60-E244-A7FC-6BF6ABE0FE0C}"/>
              </a:ext>
            </a:extLst>
          </p:cNvPr>
          <p:cNvSpPr/>
          <p:nvPr/>
        </p:nvSpPr>
        <p:spPr bwMode="auto">
          <a:xfrm>
            <a:off x="1035679" y="169906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en" dirty="0"/>
              <a:t>x = </a:t>
            </a:r>
            <a:r>
              <a:rPr lang="en" dirty="0" err="1"/>
              <a:t>np.array</a:t>
            </a:r>
            <a:r>
              <a:rPr lang="en" dirty="0"/>
              <a:t>([[ 0, 0, 0],</a:t>
            </a:r>
            <a:endParaRPr lang="ru-RU" dirty="0"/>
          </a:p>
          <a:p>
            <a:r>
              <a:rPr lang="en" dirty="0"/>
              <a:t> ....: [10,10,10],</a:t>
            </a:r>
            <a:endParaRPr lang="ru-RU" dirty="0"/>
          </a:p>
          <a:p>
            <a:r>
              <a:rPr lang="en" dirty="0"/>
              <a:t> ....: [20,20,20]])</a:t>
            </a:r>
            <a:endParaRPr lang="ru-RU" dirty="0"/>
          </a:p>
          <a:p>
            <a:endParaRPr lang="ru-RU" dirty="0"/>
          </a:p>
          <a:p>
            <a:r>
              <a:rPr lang="en" dirty="0"/>
              <a:t>y = </a:t>
            </a:r>
            <a:r>
              <a:rPr lang="en" dirty="0" err="1"/>
              <a:t>np.array</a:t>
            </a:r>
            <a:r>
              <a:rPr lang="en" dirty="0"/>
              <a:t>([1, 2, 3])</a:t>
            </a:r>
            <a:endParaRPr lang="ru-RU" dirty="0"/>
          </a:p>
          <a:p>
            <a:r>
              <a:rPr lang="en" dirty="0"/>
              <a:t>x + y </a:t>
            </a:r>
            <a:endParaRPr lang="ru-RU" dirty="0"/>
          </a:p>
          <a:p>
            <a:r>
              <a:rPr lang="en" dirty="0"/>
              <a:t>array([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[ 1, 2, 3],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[11, 12, 13],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[21, 22, 23]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]) </a:t>
            </a:r>
            <a:endParaRPr lang="ru-RU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A48B1501-2F99-BB4E-A34B-9F364B356E8A}"/>
              </a:ext>
            </a:extLst>
          </p:cNvPr>
          <p:cNvSpPr/>
          <p:nvPr/>
        </p:nvSpPr>
        <p:spPr bwMode="auto">
          <a:xfrm>
            <a:off x="3361942" y="4318315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B14F6EA-544E-4540-A574-F9CB0D709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201" y="1619481"/>
            <a:ext cx="7462244" cy="255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79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Сложение массивов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A8EAC5-FB60-E244-A7FC-6BF6ABE0FE0C}"/>
              </a:ext>
            </a:extLst>
          </p:cNvPr>
          <p:cNvSpPr/>
          <p:nvPr/>
        </p:nvSpPr>
        <p:spPr bwMode="auto">
          <a:xfrm>
            <a:off x="551384" y="147236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en" dirty="0"/>
              <a:t>x = </a:t>
            </a:r>
            <a:r>
              <a:rPr lang="en" dirty="0" err="1"/>
              <a:t>np.array</a:t>
            </a:r>
            <a:r>
              <a:rPr lang="en" dirty="0"/>
              <a:t>([[0], [10], [20]])</a:t>
            </a:r>
            <a:endParaRPr lang="ru-RU" dirty="0"/>
          </a:p>
          <a:p>
            <a:r>
              <a:rPr lang="en" dirty="0"/>
              <a:t>x </a:t>
            </a:r>
            <a:endParaRPr lang="ru-RU" dirty="0"/>
          </a:p>
          <a:p>
            <a:r>
              <a:rPr lang="en" dirty="0"/>
              <a:t>array([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[ 0],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[10],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[20]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]) </a:t>
            </a:r>
            <a:endParaRPr lang="ru-RU" dirty="0"/>
          </a:p>
          <a:p>
            <a:r>
              <a:rPr lang="en" dirty="0"/>
              <a:t>y = </a:t>
            </a:r>
            <a:r>
              <a:rPr lang="en" dirty="0" err="1"/>
              <a:t>np.array</a:t>
            </a:r>
            <a:r>
              <a:rPr lang="en" dirty="0"/>
              <a:t>([1, 2, 3])</a:t>
            </a:r>
            <a:endParaRPr lang="ru-RU" dirty="0"/>
          </a:p>
          <a:p>
            <a:r>
              <a:rPr lang="en" dirty="0"/>
              <a:t>x + y </a:t>
            </a:r>
            <a:endParaRPr lang="ru-RU" dirty="0"/>
          </a:p>
          <a:p>
            <a:r>
              <a:rPr lang="en" dirty="0"/>
              <a:t>array([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[ 1, 2, 3],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[11, 12, 13],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[21, 22, 23]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])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65CABF-CA85-5345-96A5-C67B59038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353" y="1626198"/>
            <a:ext cx="5853167" cy="205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76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Изменение формы массива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04C4A5-70E6-0743-8061-B0F39D1811EE}"/>
              </a:ext>
            </a:extLst>
          </p:cNvPr>
          <p:cNvSpPr/>
          <p:nvPr/>
        </p:nvSpPr>
        <p:spPr>
          <a:xfrm>
            <a:off x="551384" y="14723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In</a:t>
            </a:r>
            <a:r>
              <a:rPr lang="ru-RU" dirty="0"/>
              <a:t> [21]: </a:t>
            </a:r>
            <a:r>
              <a:rPr lang="ru-RU" dirty="0" err="1"/>
              <a:t>x</a:t>
            </a:r>
            <a:r>
              <a:rPr lang="ru-RU" dirty="0"/>
              <a:t> = </a:t>
            </a:r>
            <a:r>
              <a:rPr lang="ru-RU" dirty="0" err="1"/>
              <a:t>np.arange</a:t>
            </a:r>
            <a:r>
              <a:rPr lang="ru-RU" dirty="0"/>
              <a:t>(5,10) </a:t>
            </a:r>
            <a:r>
              <a:rPr lang="ru-RU" dirty="0" err="1"/>
              <a:t>In</a:t>
            </a:r>
            <a:r>
              <a:rPr lang="ru-RU" dirty="0"/>
              <a:t> [22]: </a:t>
            </a:r>
            <a:r>
              <a:rPr lang="ru-RU" dirty="0" err="1"/>
              <a:t>np.square</a:t>
            </a:r>
            <a:r>
              <a:rPr lang="ru-RU" dirty="0"/>
              <a:t>(</a:t>
            </a:r>
            <a:r>
              <a:rPr lang="ru-RU" dirty="0" err="1"/>
              <a:t>x</a:t>
            </a:r>
            <a:r>
              <a:rPr lang="ru-RU" dirty="0"/>
              <a:t>) </a:t>
            </a:r>
            <a:r>
              <a:rPr lang="ru-RU" dirty="0" err="1"/>
              <a:t>Out</a:t>
            </a:r>
            <a:r>
              <a:rPr lang="ru-RU" dirty="0"/>
              <a:t>[22]: </a:t>
            </a:r>
            <a:r>
              <a:rPr lang="ru-RU" dirty="0" err="1"/>
              <a:t>array</a:t>
            </a:r>
            <a:r>
              <a:rPr lang="ru-RU" dirty="0"/>
              <a:t>([25, 36, 49, 64, 81])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9169B6-081C-224D-B79E-D136ED5941BD}"/>
              </a:ext>
            </a:extLst>
          </p:cNvPr>
          <p:cNvSpPr/>
          <p:nvPr/>
        </p:nvSpPr>
        <p:spPr>
          <a:xfrm>
            <a:off x="551384" y="25712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In [23]: y = </a:t>
            </a:r>
            <a:r>
              <a:rPr lang="en" dirty="0" err="1"/>
              <a:t>np.ones</a:t>
            </a:r>
            <a:r>
              <a:rPr lang="en" dirty="0"/>
              <a:t>(5) * 10 In [24]: </a:t>
            </a:r>
            <a:r>
              <a:rPr lang="en" dirty="0" err="1"/>
              <a:t>np.mod</a:t>
            </a:r>
            <a:r>
              <a:rPr lang="en" dirty="0"/>
              <a:t>(y, x) Out[24]: array([ 0., 4., 3., 2., 1.]) 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CBB18B-C147-BF4F-9ABC-F24BC8BD381A}"/>
              </a:ext>
            </a:extLst>
          </p:cNvPr>
          <p:cNvSpPr/>
          <p:nvPr/>
        </p:nvSpPr>
        <p:spPr>
          <a:xfrm>
            <a:off x="777765" y="41024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In [25]: </a:t>
            </a:r>
            <a:r>
              <a:rPr lang="en" dirty="0" err="1"/>
              <a:t>np.minimum</a:t>
            </a:r>
            <a:r>
              <a:rPr lang="en" dirty="0"/>
              <a:t>(x, 7) Out[25]: array([5, 6, 7, 7, 7]) In [26]: </a:t>
            </a:r>
            <a:r>
              <a:rPr lang="en" dirty="0" err="1"/>
              <a:t>np.min</a:t>
            </a:r>
            <a:r>
              <a:rPr lang="en" dirty="0"/>
              <a:t>(x) Out[26]: 5 </a:t>
            </a:r>
            <a:br>
              <a:rPr lang="en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3909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Изменение формы массива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E5B888-D735-FD49-8DCB-3209F800E5F4}"/>
              </a:ext>
            </a:extLst>
          </p:cNvPr>
          <p:cNvSpPr/>
          <p:nvPr/>
        </p:nvSpPr>
        <p:spPr bwMode="auto">
          <a:xfrm>
            <a:off x="1035679" y="169906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z = </a:t>
            </a:r>
            <a:r>
              <a:rPr lang="en" dirty="0" err="1"/>
              <a:t>np.repeat</a:t>
            </a:r>
            <a:r>
              <a:rPr lang="en" dirty="0"/>
              <a:t>(x, 3).reshape(5, 3) </a:t>
            </a:r>
            <a:endParaRPr lang="ru-RU" dirty="0"/>
          </a:p>
          <a:p>
            <a:r>
              <a:rPr lang="en" dirty="0"/>
              <a:t>z </a:t>
            </a:r>
            <a:endParaRPr lang="ru-RU" dirty="0"/>
          </a:p>
          <a:p>
            <a:r>
              <a:rPr lang="en" dirty="0"/>
              <a:t>array([[5, 5, 5], [6, 6, 6], [7, 7, 7], [8, 8, 8], [9, 9, 9]])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(z) </a:t>
            </a:r>
            <a:endParaRPr lang="ru-RU" dirty="0"/>
          </a:p>
          <a:p>
            <a:r>
              <a:rPr lang="en" dirty="0"/>
              <a:t>7.0 </a:t>
            </a:r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0) </a:t>
            </a:r>
            <a:endParaRPr lang="ru-RU" dirty="0"/>
          </a:p>
          <a:p>
            <a:r>
              <a:rPr lang="en" dirty="0"/>
              <a:t>array([ 7., 7., 7.])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1) </a:t>
            </a:r>
            <a:endParaRPr lang="ru-RU" dirty="0"/>
          </a:p>
          <a:p>
            <a:r>
              <a:rPr lang="en" dirty="0"/>
              <a:t>array([ 5., 6., 7., 8., 9.])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769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Стэкинг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массивов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379E06-DEC4-0649-9621-AAE5ECABA523}"/>
              </a:ext>
            </a:extLst>
          </p:cNvPr>
          <p:cNvSpPr/>
          <p:nvPr/>
        </p:nvSpPr>
        <p:spPr>
          <a:xfrm>
            <a:off x="966952" y="1412776"/>
            <a:ext cx="83031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Вертикальный </a:t>
            </a:r>
            <a:r>
              <a:rPr lang="ru-RU" dirty="0" err="1"/>
              <a:t>стэкинг</a:t>
            </a:r>
            <a:r>
              <a:rPr lang="ru-RU" dirty="0"/>
              <a:t> – складывает массивы один на другого</a:t>
            </a:r>
          </a:p>
          <a:p>
            <a:r>
              <a:rPr lang="en" dirty="0"/>
              <a:t>x = </a:t>
            </a:r>
            <a:r>
              <a:rPr lang="en" dirty="0" err="1"/>
              <a:t>np.arange</a:t>
            </a:r>
            <a:r>
              <a:rPr lang="en" dirty="0"/>
              <a:t> (0, 10, 2) </a:t>
            </a:r>
            <a:endParaRPr lang="ru-RU" dirty="0"/>
          </a:p>
          <a:p>
            <a:r>
              <a:rPr lang="en" dirty="0"/>
              <a:t>y = </a:t>
            </a:r>
            <a:r>
              <a:rPr lang="en" dirty="0" err="1"/>
              <a:t>np.arange</a:t>
            </a:r>
            <a:r>
              <a:rPr lang="en" dirty="0"/>
              <a:t> (0, -5, -1) </a:t>
            </a:r>
            <a:endParaRPr lang="ru-RU" dirty="0"/>
          </a:p>
          <a:p>
            <a:r>
              <a:rPr lang="en" dirty="0" err="1"/>
              <a:t>np.vstack</a:t>
            </a:r>
            <a:r>
              <a:rPr lang="en" dirty="0"/>
              <a:t>([x, y]) </a:t>
            </a:r>
            <a:endParaRPr lang="ru-RU" dirty="0"/>
          </a:p>
          <a:p>
            <a:r>
              <a:rPr lang="en" dirty="0"/>
              <a:t>array([[ 0, 2, 4, 6, 8], </a:t>
            </a:r>
            <a:endParaRPr lang="ru-RU" dirty="0"/>
          </a:p>
          <a:p>
            <a:r>
              <a:rPr lang="ru-RU" dirty="0"/>
              <a:t>           </a:t>
            </a:r>
            <a:r>
              <a:rPr lang="en" dirty="0"/>
              <a:t>[ 0, -1, -2, -3, -4]]) 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1DC68E4-B036-6E4A-A6C6-4221863952FC}"/>
              </a:ext>
            </a:extLst>
          </p:cNvPr>
          <p:cNvSpPr/>
          <p:nvPr/>
        </p:nvSpPr>
        <p:spPr>
          <a:xfrm>
            <a:off x="966952" y="31830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Горизонтальный </a:t>
            </a:r>
            <a:r>
              <a:rPr lang="ru-RU" dirty="0" err="1"/>
              <a:t>стэкинг</a:t>
            </a:r>
            <a:r>
              <a:rPr lang="ru-RU" dirty="0"/>
              <a:t> – добавляет элементов в массив</a:t>
            </a:r>
          </a:p>
          <a:p>
            <a:r>
              <a:rPr lang="en" dirty="0" err="1"/>
              <a:t>np.hstack</a:t>
            </a:r>
            <a:r>
              <a:rPr lang="en" dirty="0"/>
              <a:t>([x, y]) </a:t>
            </a:r>
            <a:endParaRPr lang="ru-RU" dirty="0"/>
          </a:p>
          <a:p>
            <a:r>
              <a:rPr lang="en" dirty="0"/>
              <a:t>array([ 0, 2, 4, 6, 8, 0, -1, -2, -3, -4]) 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6B4F77C-175D-A94A-A3CF-F319B85EC6C2}"/>
              </a:ext>
            </a:extLst>
          </p:cNvPr>
          <p:cNvSpPr/>
          <p:nvPr/>
        </p:nvSpPr>
        <p:spPr>
          <a:xfrm>
            <a:off x="966952" y="452189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Стэкинг</a:t>
            </a:r>
            <a:r>
              <a:rPr lang="ru-RU" dirty="0"/>
              <a:t> в глубину – создает новое измерение</a:t>
            </a:r>
          </a:p>
          <a:p>
            <a:r>
              <a:rPr lang="en" dirty="0" err="1"/>
              <a:t>np.dstack</a:t>
            </a:r>
            <a:r>
              <a:rPr lang="en" dirty="0"/>
              <a:t>([x, y]) </a:t>
            </a:r>
            <a:r>
              <a:rPr lang="ru-RU" dirty="0"/>
              <a:t>	</a:t>
            </a:r>
          </a:p>
          <a:p>
            <a:r>
              <a:rPr lang="en" dirty="0"/>
              <a:t>array([[ 0, 0], </a:t>
            </a:r>
            <a:endParaRPr lang="ru-RU" dirty="0"/>
          </a:p>
          <a:p>
            <a:r>
              <a:rPr lang="ru-RU" dirty="0"/>
              <a:t>           </a:t>
            </a:r>
            <a:r>
              <a:rPr lang="en" dirty="0"/>
              <a:t>[ 2, -1], </a:t>
            </a:r>
            <a:endParaRPr lang="ru-RU" dirty="0"/>
          </a:p>
          <a:p>
            <a:r>
              <a:rPr lang="ru-RU" dirty="0"/>
              <a:t>           </a:t>
            </a:r>
            <a:r>
              <a:rPr lang="en" dirty="0"/>
              <a:t>[ 4, -2], </a:t>
            </a:r>
            <a:endParaRPr lang="ru-RU" dirty="0"/>
          </a:p>
          <a:p>
            <a:r>
              <a:rPr lang="ru-RU" dirty="0"/>
              <a:t>           </a:t>
            </a:r>
            <a:r>
              <a:rPr lang="en" dirty="0"/>
              <a:t>[ 6, -3], </a:t>
            </a:r>
            <a:endParaRPr lang="ru-RU" dirty="0"/>
          </a:p>
          <a:p>
            <a:r>
              <a:rPr lang="ru-RU" dirty="0"/>
              <a:t>           </a:t>
            </a:r>
            <a:r>
              <a:rPr lang="en" dirty="0"/>
              <a:t>[ 8, -4]</a:t>
            </a:r>
            <a:r>
              <a:rPr lang="ru-RU" dirty="0"/>
              <a:t> </a:t>
            </a:r>
            <a:r>
              <a:rPr lang="en" dirty="0"/>
              <a:t>]])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434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749354" y="548680"/>
            <a:ext cx="6298974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+mj-lt"/>
                <a:cs typeface="SB Sans Display Light"/>
              </a:rPr>
              <a:t>Рекомендуемые материалы</a:t>
            </a:r>
            <a:endParaRPr lang="en-US" sz="4000" dirty="0">
              <a:solidFill>
                <a:srgbClr val="333F48"/>
              </a:solidFill>
              <a:latin typeface="+mj-lt"/>
              <a:cs typeface="SB Sans Display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56ADE-F1EF-C049-B903-12D8AA672965}"/>
              </a:ext>
            </a:extLst>
          </p:cNvPr>
          <p:cNvSpPr txBox="1"/>
          <p:nvPr/>
        </p:nvSpPr>
        <p:spPr>
          <a:xfrm>
            <a:off x="1559147" y="2060848"/>
            <a:ext cx="9073706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Про виртуальное окружение </a:t>
            </a:r>
            <a:r>
              <a:rPr lang="en" sz="2400" dirty="0"/>
              <a:t>https://python-</a:t>
            </a:r>
            <a:r>
              <a:rPr lang="en" sz="2400" dirty="0" err="1"/>
              <a:t>scripts.com</a:t>
            </a:r>
            <a:r>
              <a:rPr lang="en" sz="2400" dirty="0"/>
              <a:t>/</a:t>
            </a:r>
            <a:r>
              <a:rPr lang="en" sz="2400" dirty="0" err="1"/>
              <a:t>virtualenv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Python. </a:t>
            </a:r>
            <a:r>
              <a:rPr lang="ru-RU" sz="2400" dirty="0"/>
              <a:t>Продвинутый курс </a:t>
            </a:r>
            <a:r>
              <a:rPr lang="en" sz="2400" dirty="0">
                <a:hlinkClick r:id="rId3"/>
              </a:rPr>
              <a:t>https://sberbank-school.ru/programs/9852/item/479254</a:t>
            </a:r>
            <a:endParaRPr lang="en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Итераторы в </a:t>
            </a:r>
            <a:r>
              <a:rPr lang="en-US" sz="2400" dirty="0"/>
              <a:t>python</a:t>
            </a:r>
            <a:r>
              <a:rPr lang="ru-RU" sz="2400" dirty="0"/>
              <a:t> </a:t>
            </a:r>
            <a:r>
              <a:rPr lang="en" sz="2400" dirty="0">
                <a:hlinkClick r:id="rId4"/>
              </a:rPr>
              <a:t>https://habr.com/ru/post/488112/</a:t>
            </a:r>
            <a:endParaRPr lang="en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Коротко о нотации </a:t>
            </a:r>
            <a:r>
              <a:rPr lang="en-US" sz="2400" dirty="0"/>
              <a:t>Big(O)</a:t>
            </a:r>
            <a:r>
              <a:rPr lang="ru-RU" sz="2400" dirty="0"/>
              <a:t> </a:t>
            </a:r>
            <a:r>
              <a:rPr lang="en" sz="2400" dirty="0">
                <a:hlinkClick r:id="rId5"/>
              </a:rPr>
              <a:t>https://youtu.be/waPQP2TDOGE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Книга «</a:t>
            </a:r>
            <a:r>
              <a:rPr lang="ru-RU" sz="2400" dirty="0" err="1"/>
              <a:t>Грокаем</a:t>
            </a:r>
            <a:r>
              <a:rPr lang="ru-RU" sz="2400" dirty="0"/>
              <a:t> алгоритмы» </a:t>
            </a:r>
            <a:r>
              <a:rPr lang="ru-RU" sz="2400" dirty="0" err="1"/>
              <a:t>Бхаргава</a:t>
            </a:r>
            <a:r>
              <a:rPr lang="ru-RU" sz="2400" dirty="0"/>
              <a:t> А.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242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4655840" y="3145887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+mj-lt"/>
                <a:cs typeface="SB Sans Display Light"/>
              </a:rPr>
              <a:t>Ваши вопросы</a:t>
            </a:r>
            <a:endParaRPr lang="en-US" sz="4000" dirty="0">
              <a:solidFill>
                <a:srgbClr val="333F48"/>
              </a:solidFill>
              <a:latin typeface="+mj-lt"/>
              <a:cs typeface="SB Sans Display Ligh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Списки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8D5E78-A143-8647-B457-61E5F3B64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00" y="495300"/>
            <a:ext cx="4546600" cy="586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277F6-6DD4-D84C-BEE7-57C4FD35C3BA}"/>
              </a:ext>
            </a:extLst>
          </p:cNvPr>
          <p:cNvSpPr txBox="1"/>
          <p:nvPr/>
        </p:nvSpPr>
        <p:spPr bwMode="auto">
          <a:xfrm>
            <a:off x="1199456" y="1844824"/>
            <a:ext cx="60707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Список (</a:t>
            </a:r>
            <a:r>
              <a:rPr lang="en" sz="2400" dirty="0"/>
              <a:t>list) — </a:t>
            </a:r>
            <a:r>
              <a:rPr lang="ru-RU" sz="2400" dirty="0"/>
              <a:t>это структура данных, которая хранит изменяемую последовательность произвольных элементов. Элементами списка могут быть любые объекты, например: числа, строки, словари, объекты классов, сами классы и другие списки.</a:t>
            </a:r>
            <a:endParaRPr lang="en-US" sz="2400" dirty="0"/>
          </a:p>
          <a:p>
            <a:endParaRPr lang="en" sz="2400" dirty="0"/>
          </a:p>
          <a:p>
            <a:r>
              <a:rPr lang="en" sz="2400" dirty="0" err="1"/>
              <a:t>list_variable</a:t>
            </a:r>
            <a:r>
              <a:rPr lang="en" sz="2400" dirty="0"/>
              <a:t> = </a:t>
            </a:r>
            <a:r>
              <a:rPr lang="ru-RU" dirty="0"/>
              <a:t>[</a:t>
            </a:r>
            <a:r>
              <a:rPr lang="en-US" dirty="0"/>
              <a:t>1</a:t>
            </a:r>
            <a:r>
              <a:rPr lang="ru-RU" dirty="0"/>
              <a:t>, </a:t>
            </a:r>
            <a:r>
              <a:rPr lang="en-US" dirty="0"/>
              <a:t>2</a:t>
            </a:r>
            <a:r>
              <a:rPr lang="ru-RU" dirty="0"/>
              <a:t>, </a:t>
            </a:r>
            <a:r>
              <a:rPr lang="en-US" dirty="0"/>
              <a:t>3</a:t>
            </a:r>
            <a:r>
              <a:rPr lang="ru-RU" dirty="0"/>
              <a:t>, 'ы’, </a:t>
            </a:r>
            <a:r>
              <a:rPr lang="en-US" dirty="0"/>
              <a:t>[</a:t>
            </a:r>
            <a:r>
              <a:rPr lang="ru-RU" dirty="0"/>
              <a:t>'й', 'с', ‘п’</a:t>
            </a:r>
            <a:r>
              <a:rPr lang="en-US" dirty="0"/>
              <a:t>], </a:t>
            </a:r>
            <a:r>
              <a:rPr lang="ru-RU" dirty="0"/>
              <a:t>‘</a:t>
            </a:r>
            <a:r>
              <a:rPr lang="en-US" dirty="0"/>
              <a:t>4</a:t>
            </a:r>
            <a:r>
              <a:rPr lang="ru-RU" dirty="0"/>
              <a:t>', ‘</a:t>
            </a:r>
            <a:r>
              <a:rPr lang="en-US" dirty="0"/>
              <a:t>5</a:t>
            </a:r>
            <a:r>
              <a:rPr lang="ru-RU" dirty="0"/>
              <a:t>’</a:t>
            </a:r>
            <a:r>
              <a:rPr lang="en-US" dirty="0"/>
              <a:t>,</a:t>
            </a:r>
            <a:r>
              <a:rPr lang="ru-RU" dirty="0"/>
              <a:t> ‘</a:t>
            </a:r>
            <a:r>
              <a:rPr lang="en-US" dirty="0"/>
              <a:t>4</a:t>
            </a:r>
            <a:r>
              <a:rPr lang="ru-RU" dirty="0"/>
              <a:t>’, ‘</a:t>
            </a:r>
            <a:r>
              <a:rPr lang="en-US" dirty="0"/>
              <a:t>4</a:t>
            </a:r>
            <a:r>
              <a:rPr lang="ru-RU" dirty="0"/>
              <a:t>']</a:t>
            </a:r>
            <a:endParaRPr lang="e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606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Кортежи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475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Кортеж (</a:t>
            </a:r>
            <a:r>
              <a:rPr lang="en" dirty="0"/>
              <a:t>tuple), </a:t>
            </a:r>
            <a:r>
              <a:rPr lang="ru-RU" dirty="0"/>
              <a:t>как и список, — это структура данных, которая хранит неизменяемую последовательность произвольных элементов.</a:t>
            </a:r>
            <a:endParaRPr lang="en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s = (1, 2, 3)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dirty="0" err="1"/>
              <a:t>Именнованные</a:t>
            </a:r>
            <a:r>
              <a:rPr lang="ru-RU" dirty="0"/>
              <a:t> кортежи</a:t>
            </a:r>
            <a:r>
              <a:rPr lang="en-US" dirty="0"/>
              <a:t> – </a:t>
            </a:r>
            <a:r>
              <a:rPr lang="ru-RU" dirty="0"/>
              <a:t>позволяют обращаться к </a:t>
            </a:r>
            <a:r>
              <a:rPr lang="ru-RU" dirty="0" err="1"/>
              <a:t>аттрибутам</a:t>
            </a:r>
            <a:r>
              <a:rPr lang="ru-RU" dirty="0"/>
              <a:t> кортеж по имени</a:t>
            </a:r>
          </a:p>
          <a:p>
            <a:pPr indent="179388">
              <a:lnSpc>
                <a:spcPct val="150000"/>
              </a:lnSpc>
            </a:pPr>
            <a:r>
              <a:rPr lang="en" dirty="0"/>
              <a:t>from collections import </a:t>
            </a:r>
            <a:r>
              <a:rPr lang="en" dirty="0" err="1"/>
              <a:t>namedtuple</a:t>
            </a:r>
            <a:endParaRPr lang="ru-RU" dirty="0"/>
          </a:p>
          <a:p>
            <a:pPr indent="179388">
              <a:lnSpc>
                <a:spcPct val="150000"/>
              </a:lnSpc>
            </a:pPr>
            <a:r>
              <a:rPr lang="en" dirty="0"/>
              <a:t>Car = </a:t>
            </a:r>
            <a:r>
              <a:rPr lang="en" dirty="0" err="1"/>
              <a:t>namedtuple</a:t>
            </a:r>
            <a:r>
              <a:rPr lang="en" dirty="0"/>
              <a:t>('Car' , 'color speed’)</a:t>
            </a:r>
            <a:endParaRPr lang="ru-RU" dirty="0"/>
          </a:p>
          <a:p>
            <a:pPr indent="179388">
              <a:lnSpc>
                <a:spcPct val="150000"/>
              </a:lnSpc>
            </a:pPr>
            <a:r>
              <a:rPr lang="en" dirty="0" err="1"/>
              <a:t>my_car</a:t>
            </a:r>
            <a:r>
              <a:rPr lang="en" dirty="0"/>
              <a:t> = Car('red', 200)</a:t>
            </a:r>
            <a:endParaRPr lang="ru-RU" dirty="0"/>
          </a:p>
          <a:p>
            <a:pPr indent="179388">
              <a:lnSpc>
                <a:spcPct val="150000"/>
              </a:lnSpc>
            </a:pPr>
            <a:r>
              <a:rPr lang="en" dirty="0" err="1"/>
              <a:t>my_car.color</a:t>
            </a:r>
            <a:r>
              <a:rPr lang="en" dirty="0"/>
              <a:t> </a:t>
            </a:r>
            <a:r>
              <a:rPr lang="ru-RU" dirty="0"/>
              <a:t> </a:t>
            </a:r>
          </a:p>
          <a:p>
            <a:pPr indent="179388">
              <a:lnSpc>
                <a:spcPct val="150000"/>
              </a:lnSpc>
            </a:pPr>
            <a:r>
              <a:rPr lang="ru-RU" dirty="0"/>
              <a:t> </a:t>
            </a:r>
            <a:r>
              <a:rPr lang="en-US" dirty="0"/>
              <a:t>&gt;</a:t>
            </a:r>
            <a:r>
              <a:rPr lang="en" dirty="0"/>
              <a:t>'red’ </a:t>
            </a:r>
            <a:endParaRPr lang="ru-RU" dirty="0"/>
          </a:p>
          <a:p>
            <a:pPr indent="179388">
              <a:lnSpc>
                <a:spcPct val="150000"/>
              </a:lnSpc>
            </a:pPr>
            <a:r>
              <a:rPr lang="en" dirty="0" err="1"/>
              <a:t>my_car.speed</a:t>
            </a:r>
            <a:r>
              <a:rPr lang="en" dirty="0"/>
              <a:t> </a:t>
            </a:r>
          </a:p>
          <a:p>
            <a:pPr indent="179388">
              <a:lnSpc>
                <a:spcPct val="150000"/>
              </a:lnSpc>
            </a:pPr>
            <a:r>
              <a:rPr lang="en" dirty="0"/>
              <a:t>&gt; 200</a:t>
            </a:r>
            <a:endParaRPr lang="e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779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dirty="0"/>
              <a:t>Data classes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7345421" y="1669885"/>
            <a:ext cx="395716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b="1" dirty="0"/>
              <a:t>class</a:t>
            </a:r>
            <a:r>
              <a:rPr lang="en" dirty="0"/>
              <a:t> </a:t>
            </a:r>
            <a:r>
              <a:rPr lang="en" b="1" dirty="0" err="1"/>
              <a:t>RegularBook</a:t>
            </a:r>
            <a:r>
              <a:rPr lang="en" dirty="0"/>
              <a:t>: </a:t>
            </a:r>
          </a:p>
          <a:p>
            <a:pPr>
              <a:lnSpc>
                <a:spcPct val="150000"/>
              </a:lnSpc>
            </a:pPr>
            <a:r>
              <a:rPr lang="en" b="1" dirty="0"/>
              <a:t>   def</a:t>
            </a:r>
            <a:r>
              <a:rPr lang="en" dirty="0"/>
              <a:t> </a:t>
            </a:r>
            <a:r>
              <a:rPr lang="en" b="1" dirty="0"/>
              <a:t>__</a:t>
            </a:r>
            <a:r>
              <a:rPr lang="en" b="1" dirty="0" err="1"/>
              <a:t>init</a:t>
            </a:r>
            <a:r>
              <a:rPr lang="en" b="1" dirty="0"/>
              <a:t>__</a:t>
            </a:r>
            <a:r>
              <a:rPr lang="en" dirty="0"/>
              <a:t>(self, title, author): </a:t>
            </a:r>
          </a:p>
          <a:p>
            <a:pPr>
              <a:lnSpc>
                <a:spcPct val="150000"/>
              </a:lnSpc>
            </a:pPr>
            <a:r>
              <a:rPr lang="en" dirty="0"/>
              <a:t>      </a:t>
            </a:r>
            <a:r>
              <a:rPr lang="en" dirty="0" err="1"/>
              <a:t>self.title</a:t>
            </a:r>
            <a:r>
              <a:rPr lang="en" dirty="0"/>
              <a:t> = title </a:t>
            </a:r>
          </a:p>
          <a:p>
            <a:pPr>
              <a:lnSpc>
                <a:spcPct val="150000"/>
              </a:lnSpc>
            </a:pPr>
            <a:r>
              <a:rPr lang="en" dirty="0"/>
              <a:t>      </a:t>
            </a:r>
            <a:r>
              <a:rPr lang="en" dirty="0" err="1"/>
              <a:t>self.author</a:t>
            </a:r>
            <a:r>
              <a:rPr lang="en" dirty="0"/>
              <a:t> = author</a:t>
            </a:r>
            <a:endParaRPr lang="e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8CFEE-B061-CF49-AF5A-96AE6CC081AE}"/>
              </a:ext>
            </a:extLst>
          </p:cNvPr>
          <p:cNvSpPr txBox="1"/>
          <p:nvPr/>
        </p:nvSpPr>
        <p:spPr bwMode="auto">
          <a:xfrm>
            <a:off x="7345421" y="3836888"/>
            <a:ext cx="418201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b="1" dirty="0"/>
              <a:t>from</a:t>
            </a:r>
            <a:r>
              <a:rPr lang="en" dirty="0"/>
              <a:t> </a:t>
            </a:r>
            <a:r>
              <a:rPr lang="en" dirty="0" err="1"/>
              <a:t>dataclasses</a:t>
            </a:r>
            <a:r>
              <a:rPr lang="en" dirty="0"/>
              <a:t> i</a:t>
            </a:r>
            <a:r>
              <a:rPr lang="en" b="1" dirty="0"/>
              <a:t>mport</a:t>
            </a:r>
            <a:r>
              <a:rPr lang="en" dirty="0"/>
              <a:t> </a:t>
            </a:r>
            <a:r>
              <a:rPr lang="en" dirty="0" err="1"/>
              <a:t>dataclass</a:t>
            </a:r>
            <a:r>
              <a:rPr lang="en" dirty="0"/>
              <a:t> </a:t>
            </a:r>
          </a:p>
          <a:p>
            <a:pPr>
              <a:lnSpc>
                <a:spcPct val="150000"/>
              </a:lnSpc>
            </a:pPr>
            <a:r>
              <a:rPr lang="en" dirty="0"/>
              <a:t>@</a:t>
            </a:r>
            <a:r>
              <a:rPr lang="en" dirty="0" err="1"/>
              <a:t>dataclass</a:t>
            </a:r>
            <a:r>
              <a:rPr lang="en" dirty="0"/>
              <a:t> </a:t>
            </a:r>
          </a:p>
          <a:p>
            <a:pPr>
              <a:lnSpc>
                <a:spcPct val="150000"/>
              </a:lnSpc>
            </a:pPr>
            <a:r>
              <a:rPr lang="en" b="1" dirty="0"/>
              <a:t>class</a:t>
            </a:r>
            <a:r>
              <a:rPr lang="en" dirty="0"/>
              <a:t> </a:t>
            </a:r>
            <a:r>
              <a:rPr lang="en" b="1" dirty="0"/>
              <a:t>Book</a:t>
            </a:r>
            <a:r>
              <a:rPr lang="en" dirty="0"/>
              <a:t>:</a:t>
            </a:r>
          </a:p>
          <a:p>
            <a:pPr>
              <a:lnSpc>
                <a:spcPct val="150000"/>
              </a:lnSpc>
            </a:pPr>
            <a:r>
              <a:rPr lang="en" dirty="0"/>
              <a:t>    title: str</a:t>
            </a:r>
          </a:p>
          <a:p>
            <a:pPr>
              <a:lnSpc>
                <a:spcPct val="150000"/>
              </a:lnSpc>
            </a:pPr>
            <a:r>
              <a:rPr lang="en" dirty="0"/>
              <a:t>    author: str</a:t>
            </a:r>
            <a:endParaRPr lang="e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2E723-EBEE-1D42-B0DB-C16C80D73469}"/>
              </a:ext>
            </a:extLst>
          </p:cNvPr>
          <p:cNvSpPr txBox="1"/>
          <p:nvPr/>
        </p:nvSpPr>
        <p:spPr>
          <a:xfrm>
            <a:off x="1161979" y="2202402"/>
            <a:ext cx="6183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Помогают автоматизировать генерацию кода классов, которые используются для хранения данных.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431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Множества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555989" y="1540024"/>
            <a:ext cx="5767119" cy="48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Множество (</a:t>
            </a:r>
            <a:r>
              <a:rPr lang="en" dirty="0"/>
              <a:t>Set) — </a:t>
            </a:r>
            <a:r>
              <a:rPr lang="ru-RU" dirty="0"/>
              <a:t>это структура данных, которая хранит уникальные </a:t>
            </a:r>
            <a:r>
              <a:rPr lang="ru-RU" dirty="0" err="1"/>
              <a:t>хешируемые</a:t>
            </a:r>
            <a:r>
              <a:rPr lang="ru-RU" dirty="0"/>
              <a:t> элементы</a:t>
            </a:r>
            <a:endParaRPr lang="en" sz="2400" dirty="0"/>
          </a:p>
          <a:p>
            <a:r>
              <a:rPr lang="en" dirty="0"/>
              <a:t>s = {1, 2, 3, 4, 5}</a:t>
            </a:r>
            <a:endParaRPr lang="ru-RU" dirty="0"/>
          </a:p>
          <a:p>
            <a:r>
              <a:rPr lang="en-US" dirty="0"/>
              <a:t>s = set()</a:t>
            </a:r>
          </a:p>
          <a:p>
            <a:r>
              <a:rPr lang="en" dirty="0"/>
              <a:t>s = set([1,2,3,4,5])</a:t>
            </a:r>
            <a:endParaRPr lang="ru-RU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ru-RU" dirty="0"/>
              <a:t>На практике множества используются для быстрой проверки значения на принадлежность нового элемента к некоторому набору данных, для вставки или удаления новых значений из набора и для вычисления объединения или пересечения двух наборов.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frozenset</a:t>
            </a:r>
            <a:r>
              <a:rPr lang="en-US" sz="2400" dirty="0"/>
              <a:t>() – </a:t>
            </a:r>
            <a:r>
              <a:rPr lang="ru-RU" sz="2400" dirty="0"/>
              <a:t>неизменяемое множество</a:t>
            </a:r>
            <a:endParaRPr lang="en" sz="2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5472A6-8F38-B243-9729-10D2741D5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543" y="1326603"/>
            <a:ext cx="5064545" cy="53451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393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Словарь (</a:t>
            </a:r>
            <a:r>
              <a:rPr lang="en" sz="2400" dirty="0" err="1"/>
              <a:t>Dict</a:t>
            </a:r>
            <a:r>
              <a:rPr lang="en" sz="2400" dirty="0"/>
              <a:t>) — </a:t>
            </a:r>
            <a:r>
              <a:rPr lang="ru-RU" sz="2400" dirty="0"/>
              <a:t>это структура данных, которая хранит элементы по принципу ключ-значение.</a:t>
            </a:r>
          </a:p>
          <a:p>
            <a:endParaRPr lang="e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86764-D398-8B40-AE32-1FA493AB87BF}"/>
              </a:ext>
            </a:extLst>
          </p:cNvPr>
          <p:cNvSpPr txBox="1"/>
          <p:nvPr/>
        </p:nvSpPr>
        <p:spPr>
          <a:xfrm>
            <a:off x="1199456" y="3797203"/>
            <a:ext cx="61903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</a:rPr>
              <a:t>Так как сам словарь устроен как ключ-значение, то применение его ограничивается областью, когда нужно логически связать одно значение с другим. Это может быть и хранение доменных имен, и связанных с ними </a:t>
            </a:r>
            <a:r>
              <a:rPr lang="en" dirty="0" err="1">
                <a:effectLst/>
              </a:rPr>
              <a:t>ip</a:t>
            </a:r>
            <a:r>
              <a:rPr lang="en" dirty="0">
                <a:effectLst/>
              </a:rPr>
              <a:t>-</a:t>
            </a:r>
            <a:r>
              <a:rPr lang="ru-RU" dirty="0">
                <a:effectLst/>
              </a:rPr>
              <a:t>адресов, и хранение настроек своего приложения, где ключами выступают подсистемы проекта, а значениями также словари, хранящие первоначальную конфигурацию для запуска.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5B143-0378-8140-8906-D43B8ADB7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798" y="2554515"/>
            <a:ext cx="4666691" cy="3796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86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Виртуальное окружение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pip install </a:t>
            </a:r>
            <a:r>
              <a:rPr lang="en" sz="2400" dirty="0" err="1"/>
              <a:t>virtualenv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python3 -m </a:t>
            </a:r>
            <a:r>
              <a:rPr lang="en" sz="2400" dirty="0" err="1"/>
              <a:t>venv</a:t>
            </a:r>
            <a:r>
              <a:rPr lang="en" sz="2400" dirty="0"/>
              <a:t> env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source env/bin/activate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deactivate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8978F8-4B78-224B-9203-77073CF35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F1F4F-199F-4E48-A72F-8C4D02E78CDB}"/>
              </a:ext>
            </a:extLst>
          </p:cNvPr>
          <p:cNvSpPr txBox="1"/>
          <p:nvPr/>
        </p:nvSpPr>
        <p:spPr bwMode="auto">
          <a:xfrm>
            <a:off x="5724979" y="1991552"/>
            <a:ext cx="6190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Применяется для того, чтобы использовать только те библиотеки, которые нужны в проекте, а также чтобы избежать конфликта версий </a:t>
            </a:r>
            <a:r>
              <a:rPr lang="en-US" dirty="0"/>
              <a:t>python </a:t>
            </a:r>
            <a:r>
              <a:rPr lang="ru-RU" dirty="0"/>
              <a:t>и используемых библиотек</a:t>
            </a:r>
            <a:endParaRPr lang="ru-RU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78847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6190</TotalTime>
  <Words>2229</Words>
  <Application>Microsoft Macintosh PowerPoint</Application>
  <PresentationFormat>Широкоэкранный</PresentationFormat>
  <Paragraphs>300</Paragraphs>
  <Slides>36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9" baseType="lpstr">
      <vt:lpstr>-apple-system</vt:lpstr>
      <vt:lpstr>Arial</vt:lpstr>
      <vt:lpstr>Calibri</vt:lpstr>
      <vt:lpstr>Calibri Light</vt:lpstr>
      <vt:lpstr>Courier New</vt:lpstr>
      <vt:lpstr>SB Sans Display Light</vt:lpstr>
      <vt:lpstr>SB Sans Display Regular</vt:lpstr>
      <vt:lpstr>SB Sans Display Semibold</vt:lpstr>
      <vt:lpstr>SB Sans Text Light</vt:lpstr>
      <vt:lpstr>SB Serif Text Semibold</vt:lpstr>
      <vt:lpstr>SBSansDisplay-Light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10</cp:revision>
  <dcterms:created xsi:type="dcterms:W3CDTF">2021-12-12T14:40:36Z</dcterms:created>
  <dcterms:modified xsi:type="dcterms:W3CDTF">2022-01-27T13:07:35Z</dcterms:modified>
</cp:coreProperties>
</file>