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Nunito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안녕하세요, 오늘 section 1 project를 발표하게 된 코드 스테이츠 AI부트캠프 18기 차지형입니다.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1988dd1ad6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1988dd1ad6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988dd1ad6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1988dd1ad6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장르가 매우 많고 시간이 적기에 가장 평균수입률이 높은 4 장르들이 각 지역에서, 평균 수입률을 비교하는 라인그래프를 보여드리겠습니다.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1988dd1ad6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1988dd1ad6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위에는 액션 장르가 그리고 아래에는 스포츠 장르의 각 지역에서의 평균 수입률을 확인 하실수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각 그래프에 세로 축을 보시면, action장르의 평균 수입률이 최대 4백만 달러까지, 스포츠 장르가 최대 </a:t>
            </a:r>
            <a:r>
              <a:rPr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백만 달러까지 오를 수 있다는 것을 알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1988dd1ad6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1988dd1ad6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그리고 슈터장르가 천만 달러라는 압도적으로 높은 평균 수입률을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4개에 </a:t>
            </a:r>
            <a:r>
              <a:rPr lang="en">
                <a:solidFill>
                  <a:schemeClr val="dk1"/>
                </a:solidFill>
              </a:rPr>
              <a:t>그래프에서 보실 수 있게지만, 1980년부터 1995년 사이에, 평균 수입률이 매우 높았던 것을 보실 수 있습니다.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1988dd1ad6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1988dd1ad6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위 그래프는 1980년부터 2015년까지 게임이 매년 출시되는 수를 보여주는 차트입니다.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1980년부터 1995년 사이에는 게임이 대중에게 소개가 되지 않았기에, 매년 출시되는 게임의 수가 매우 적어, 경쟁률이 매우 낮았고, 틈새시장이 존재하였기에 디멘드가 있었고, 게임가격 표준화가 되지 않은 시기이기 때문에, 높은 수입률을 만들 수 있었지만, 1995년 후부터 대중에게 게임시장이 소개가 점차 되면서, 많은 게임들이 출시가 되고,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가격 표준화가 진행되면서, 시장이 비록 커졌지만, 평균수입률이 낮아진 것을 알 수 있습니다.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988dd1ad6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1988dd1ad6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 다음에는 각 게임 콘솔에서 트랜드가 있는지 확인 하기로 하겠습니다.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1988dd1ad6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1988dd1ad6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위</a:t>
            </a:r>
            <a:r>
              <a:rPr lang="en"/>
              <a:t>에 그래프는 </a:t>
            </a:r>
            <a:r>
              <a:rPr lang="en">
                <a:solidFill>
                  <a:srgbClr val="424242"/>
                </a:solidFill>
              </a:rPr>
              <a:t>31개의 게임콘솔들이 포함되어 있기에 매우 복잡하지만, 동시에 산모양의 선들을 그래서 확인할 수 있기에특정시기에 특정 콘솔 기기가 시장을 점유 할 수 있다는 것을 알 수 있습니다. 허나, 앞서 말했듣이, 그래프에 있는 대부분의 기기는 현재 게임이 출시되지 않은 기기들이 때문에, 자세히는 가지 않겠습니다.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1988dd1ad6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1988dd1ad6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왼쪽 파이차트를 보시면, 총 수입량을 비교해본 결과,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상위 게임 배급사 20개가 85%가 넘는 시장을 차지함을 알 수 있습니다.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오른쪽 파이차트를 보시면, 상위 게임 배급사 게임들의 평균 수입률이 압도적으로 높은 것을 확인 할 수 있습니다.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1988dd1ad6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1988dd1ad6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 다음은 PCA, Clustering, Linear Regression, 이 세개의 머신 러닝 분석 기법을 사용하여, 다음 게임 개발을 기확할때, 가장 높은 수입률을 만들 수 있는 최적의 조건을 찾으려합니다.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1988dd1ad6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1988dd1ad6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먼져 PCA, 주성분 분석기법을 씁니다.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</a:rPr>
              <a:t>데이터의 북미 수입, 유럽 수입, 일본 수입, 그리고 다른 지역에서의 수입을 합쳐서, 이들을 대채할 수 있는 주성분들을 찾습니다.</a:t>
            </a:r>
            <a:endParaRPr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</a:rPr>
              <a:t>하지만 이 기법에 한계를 말하자면, 데이터 특징 사이에 연관이 없는 경우, 기계가 잘못된 패턴을 대표하는 주성분들을 뽑을 수 있습니다.</a:t>
            </a:r>
            <a:endParaRPr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24242"/>
                </a:solidFill>
              </a:rPr>
              <a:t>또한, 주성분을 사용하는 경우, 100% 데이터를 대채할 수 없습니다.</a:t>
            </a:r>
            <a:endParaRPr>
              <a:solidFill>
                <a:srgbClr val="424242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988dd1a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988dd1a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1988dd1ad6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1988dd1ad6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왼쪽에 보실 수 있는 Scree plot은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각 주성분이 대표하는 데이터의 비율을 보여주는 그래프입니다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가로축에 보실수 있는 2개 초록색과 노란색의 바는 2개의 PCA를 보여주고, 각 바의 높이는 각바가 얼마큼 데이터를 대채할 수 있는지 보여줍니다. 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1988dd1ad6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1988dd1ad6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저희가 사용하는 데이터는 16,000가 넘는 게임들이 포함되어 있기에, 사람이 패턴을 찾아 분류하기엔 매우 비효율적입니다. 그렇기에 저희는 컴퓨터를 사용하여, 기계가 알아서, 데이터를 서로 얼마나 비슷하냐아 따라서 분류하게 만듭니다.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좀 더 이해하기 쉽게 예시 사진을 보여드리겠습니다. 보시면 컴퓨터가 각 특징 즉 각 측에 거리에 맞쳐, 데이터를 3개로 나눈 것을 알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다행이도 앞서 사용한 PCA, 주성분 기법 때문에 데이터의 특성을 두개로 clustering기법에 한계를 어느정도 해결할 수 있습니다.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1988dd1ad6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1988dd1ad6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위에 그래프는 elbow method 인데, clustering 기법을 사용할때 몇개로 데이터로 나눠야 하는 지 보여주는 그래프입니다.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k1에서 k3까지는 선의 경사가 매우 높은 것을 알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 다음부터는 경사가 매우 낮아지기 때문에, </a:t>
            </a: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2개의 주성분들을 3개로 나누기로 합니다.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1988dd1ad6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1988dd1ad6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1988dd1ad6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1988dd1ad6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1988dd1ad6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1988dd1ad6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허나, 그렇지만, 이 경우, 어느 장르가 각 cluster를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1988dd1ad6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1988dd1ad6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1988dd1ad6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1988dd1ad6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988dd1a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988dd1a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988dd1ad6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1988dd1ad6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수입으로 정의하려 함.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1988dd1ad6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1988dd1ad6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988dd1ad6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988dd1ad6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먼저 전세계 판매량을 보시면 Action 장르가 갖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988dd1ad6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1988dd1ad6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1988dd1ad6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1988dd1ad6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앞서 보신 3개의 그래프를 통해서, action, sports, shooter가 1위, 2위, 3위로 항상 배치되어있다는 것을 확인 할 수 있습니다.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988dd1ad6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988dd1ad6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그러나 일본의 각 장르의 판매량을 보시면, 롤플레이 게임 장르가 앞도적으로 일본 게임 시장을 차지한다는 것을 알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이뜻은 국제, 북미, 유럽 게임 시장의 장르 선호도가 일본가 매우 다르다는 것을 확인 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일본은 jRPG에 선구자이기 때문에, 그장르 켜뮤니티가 매우 잘 발전이 되있는데요, 자연스럽게,  RPG의 선호도도 커뮤니티에 맟쳐져, RPG가 더 퍈매량이 높은 것 같습니다.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코드 스테이츠 AI부트캠프 18기 차지형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650" y="0"/>
            <a:ext cx="50807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56802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상위 4개 장르의 평균 </a:t>
            </a:r>
            <a:r>
              <a:rPr lang="en"/>
              <a:t>수입률</a:t>
            </a:r>
            <a:endParaRPr/>
          </a:p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"/>
            <a:ext cx="9143999" cy="2609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43"/>
            <a:ext cx="9143999" cy="2609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"/>
            <a:ext cx="9144000" cy="2615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34293"/>
            <a:ext cx="9143999" cy="2609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5" y="347775"/>
            <a:ext cx="854392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게임 콘솔의 트랜드</a:t>
            </a:r>
            <a:endParaRPr/>
          </a:p>
        </p:txBody>
      </p:sp>
      <p:sp>
        <p:nvSpPr>
          <p:cNvPr id="372" name="Google Shape;372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/>
          <p:nvPr>
            <p:ph type="title"/>
          </p:nvPr>
        </p:nvSpPr>
        <p:spPr>
          <a:xfrm>
            <a:off x="1303800" y="119850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상위 20 게임 배급사의 시장 점유율</a:t>
            </a:r>
            <a:endParaRPr/>
          </a:p>
        </p:txBody>
      </p:sp>
      <p:pic>
        <p:nvPicPr>
          <p:cNvPr id="385" name="Google Shape;3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50" y="1119150"/>
            <a:ext cx="344805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9"/>
          <p:cNvSpPr txBox="1"/>
          <p:nvPr/>
        </p:nvSpPr>
        <p:spPr>
          <a:xfrm>
            <a:off x="600625" y="3471825"/>
            <a:ext cx="344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그래프를 통해, 상위 게임 배급사 20개가 85%가 넘는 시장을 차지함을 알 수 있습니다.</a:t>
            </a:r>
            <a:endParaRPr/>
          </a:p>
        </p:txBody>
      </p:sp>
      <p:pic>
        <p:nvPicPr>
          <p:cNvPr id="387" name="Google Shape;3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600" y="1119150"/>
            <a:ext cx="362902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9"/>
          <p:cNvSpPr txBox="1"/>
          <p:nvPr/>
        </p:nvSpPr>
        <p:spPr>
          <a:xfrm>
            <a:off x="4618500" y="3379425"/>
            <a:ext cx="362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평균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수익률을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계산한 결과, 상위 게임 배급사 20개가 출시하는 게임들의 평균 수입이 압도적으로 높은 것을 확인 할 수 있습니다.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머신 러닝 분석</a:t>
            </a:r>
            <a:endParaRPr/>
          </a:p>
        </p:txBody>
      </p:sp>
      <p:sp>
        <p:nvSpPr>
          <p:cNvPr id="394" name="Google Shape;394;p30"/>
          <p:cNvSpPr txBox="1"/>
          <p:nvPr>
            <p:ph idx="1" type="body"/>
          </p:nvPr>
        </p:nvSpPr>
        <p:spPr>
          <a:xfrm>
            <a:off x="3025500" y="1878000"/>
            <a:ext cx="3587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PCA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Clustering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Linear Regression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(주성분 분석)</a:t>
            </a:r>
            <a:endParaRPr/>
          </a:p>
        </p:txBody>
      </p:sp>
      <p:sp>
        <p:nvSpPr>
          <p:cNvPr id="400" name="Google Shape;400;p31"/>
          <p:cNvSpPr txBox="1"/>
          <p:nvPr>
            <p:ph idx="1" type="body"/>
          </p:nvPr>
        </p:nvSpPr>
        <p:spPr>
          <a:xfrm>
            <a:off x="1303800" y="1379075"/>
            <a:ext cx="7030500" cy="12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데이터의 특징을 합쳐, 특징수를 줄여주는 기법입니다.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먼저 데이터의 패턴을 파악한 후, 이 패턴을 </a:t>
            </a:r>
            <a:r>
              <a:rPr lang="en"/>
              <a:t>대체할</a:t>
            </a:r>
            <a:r>
              <a:rPr lang="en"/>
              <a:t> 수 있는 주성분을 찾습니다.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데이터의 북미 수입, 유럽 수입, 일본 수입, 그리고 다른 지역에서의 수입을 합쳤습니다.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1"/>
          <p:cNvSpPr txBox="1"/>
          <p:nvPr>
            <p:ph idx="1" type="body"/>
          </p:nvPr>
        </p:nvSpPr>
        <p:spPr>
          <a:xfrm>
            <a:off x="1303800" y="2876275"/>
            <a:ext cx="7030500" cy="24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한계: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데이터 특징 사이에 연관이 없는 경우, 올바르지 않은 패턴을 찾은 후, 잘못 된 주성분을 생산할 수 있습니다.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주성분이 모든 데이터를 </a:t>
            </a:r>
            <a:r>
              <a:rPr lang="en"/>
              <a:t>대체할</a:t>
            </a:r>
            <a:r>
              <a:rPr lang="en"/>
              <a:t> 수는 없습니다.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사용된 데이터의 특징 요약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1980년부터 2020년까지의 출시된 16,000 개가 넘는 게임들이 포함됨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총 12개의 게임 장르가 포함됨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31개의 게임콘솔들이 포함됨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564 개의 게임 배급사가 포함됨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북미 수입, 유럽 수입, 일본 수입, 그리고 다른 지역에서의 수입들이 따로 포함됨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/>
          <p:nvPr>
            <p:ph idx="1" type="body"/>
          </p:nvPr>
        </p:nvSpPr>
        <p:spPr>
          <a:xfrm>
            <a:off x="5186075" y="25"/>
            <a:ext cx="3957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Scree plot은 각 주성분이 대표하는 데이터의 비율을 보여주는 그래프입니다.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가로 축은 각 주성분을 중요한 순서로 나타내고,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세로축은 얼마나 많은 특징들이 각 주성분의 의해 대표하는지 보여줍니다. 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2개의 주성분 (67% + 18%)으로 85%에 데이터가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대체할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수 있다는 것을 알게되었습니다.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85%는 충분한 크기이기 때문에, 2개에 주성분으로 진행합니다.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8608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Clustering은 무엇인가?</a:t>
            </a:r>
            <a:endParaRPr/>
          </a:p>
        </p:txBody>
      </p:sp>
      <p:sp>
        <p:nvSpPr>
          <p:cNvPr id="413" name="Google Shape;413;p33"/>
          <p:cNvSpPr txBox="1"/>
          <p:nvPr>
            <p:ph idx="1" type="body"/>
          </p:nvPr>
        </p:nvSpPr>
        <p:spPr>
          <a:xfrm>
            <a:off x="1303800" y="1990050"/>
            <a:ext cx="7030500" cy="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데이터가 </a:t>
            </a:r>
            <a:r>
              <a:rPr lang="en"/>
              <a:t>매우</a:t>
            </a:r>
            <a:r>
              <a:rPr lang="en"/>
              <a:t> 큰 경우에는 사람이 일일이 데이터를 분류할 수 없기 때문에, 기계가 </a:t>
            </a:r>
            <a:r>
              <a:rPr lang="en"/>
              <a:t>데이터와 연관된 특성의 유사도를 측정하여 분류하는 머신러닝 기법입니다.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데이터를 몇개의 갯수로 나줄지 사람이 결정을 한 후, 기계가  그 수에 맞춰서 데이터를 나눕니다.</a:t>
            </a:r>
            <a:endParaRPr/>
          </a:p>
        </p:txBody>
      </p:sp>
      <p:sp>
        <p:nvSpPr>
          <p:cNvPr id="414" name="Google Shape;414;p33"/>
          <p:cNvSpPr txBox="1"/>
          <p:nvPr/>
        </p:nvSpPr>
        <p:spPr>
          <a:xfrm>
            <a:off x="1427950" y="3309225"/>
            <a:ext cx="6854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한계: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데이터의 특성이 늘어날수록, 기계가 고려해야하는 유사도가 많아지기 때문에, 분석 속도가 많이 느려질 수 있습니다.   </a:t>
            </a:r>
            <a:endParaRPr/>
          </a:p>
        </p:txBody>
      </p:sp>
      <p:pic>
        <p:nvPicPr>
          <p:cNvPr id="415" name="Google Shape;4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150" y="598575"/>
            <a:ext cx="7403502" cy="45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4"/>
          <p:cNvSpPr txBox="1"/>
          <p:nvPr>
            <p:ph idx="1" type="body"/>
          </p:nvPr>
        </p:nvSpPr>
        <p:spPr>
          <a:xfrm>
            <a:off x="4839975" y="0"/>
            <a:ext cx="43041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Elbow method는 데이터는 몇개의 갯수로 나눌 때, 가장 데이터를 잘 표현할 수 있는지를 보여주는 그래프입니다.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세로축에 inertia는 단집화가 얼마나 잘 되어있는지 나타내는 수치입니다. 가로축에 number of k는 그룹을 몇개로 나누는지 표현하는 수치입니다.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그래프에서 3개의 k부터, 그래프에 있는 선의 경사가 </a:t>
            </a: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가파른 지</a:t>
            </a: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않기 때문에, 2개의 주성분들을 3개로 나누기로 합니다.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728650"/>
            <a:ext cx="48863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"/>
          <p:cNvSpPr txBox="1"/>
          <p:nvPr>
            <p:ph type="title"/>
          </p:nvPr>
        </p:nvSpPr>
        <p:spPr>
          <a:xfrm>
            <a:off x="5042400" y="0"/>
            <a:ext cx="3840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결과</a:t>
            </a:r>
            <a:endParaRPr/>
          </a:p>
        </p:txBody>
      </p:sp>
      <p:sp>
        <p:nvSpPr>
          <p:cNvPr id="427" name="Google Shape;427;p35"/>
          <p:cNvSpPr txBox="1"/>
          <p:nvPr>
            <p:ph idx="1" type="body"/>
          </p:nvPr>
        </p:nvSpPr>
        <p:spPr>
          <a:xfrm>
            <a:off x="4781550" y="574450"/>
            <a:ext cx="43623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Clustering을 통해서 얻은 결과를 통해서: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Roboto"/>
              <a:buChar char="-"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우리는 cluster 1이 가장 많은 수입을 불러올 수 있는 그룹이지만, 동시에, 리스크가 큰 그룹인 것을 알 수 있다.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Roboto"/>
              <a:buChar char="-"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cluster 2은 수입과 리스크가 적당한 편이다.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Roboto"/>
              <a:buChar char="-"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cluster 0은 리스크가 매우 적은 편이지만, 동시에, 수입도 매우 적은 편이다.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8" name="Google Shape;4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6475"/>
            <a:ext cx="47815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6"/>
          <p:cNvSpPr txBox="1"/>
          <p:nvPr>
            <p:ph idx="1" type="body"/>
          </p:nvPr>
        </p:nvSpPr>
        <p:spPr>
          <a:xfrm>
            <a:off x="0" y="2838450"/>
            <a:ext cx="9144000" cy="22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각 cluster의 평균 수입을 확인 한 결과,</a:t>
            </a:r>
            <a:endParaRPr sz="17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Roboto"/>
              <a:buChar char="-"/>
            </a:pPr>
            <a:r>
              <a:rPr lang="en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Cluster 1이 전체적으로 가장 높은 평균 수입을 가지고 있고, 그중에서, 북미수입이 차지하는 비율이 가장 높았다.</a:t>
            </a:r>
            <a:endParaRPr sz="17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Roboto"/>
              <a:buChar char="-"/>
            </a:pPr>
            <a:r>
              <a:rPr lang="en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Cluster 2가 두번째로 평균 수입이 높았고, 그중에서, 북미수입의 비율이 가장 높았다.</a:t>
            </a:r>
            <a:endParaRPr sz="17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Roboto"/>
              <a:buChar char="-"/>
            </a:pPr>
            <a:r>
              <a:rPr lang="en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Cluster 0은 전체 평균 수입이 가장 </a:t>
            </a:r>
            <a:r>
              <a:rPr lang="en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낮습니다</a:t>
            </a:r>
            <a:r>
              <a:rPr lang="en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7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5" y="0"/>
            <a:ext cx="90392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"/>
          <p:cNvSpPr txBox="1"/>
          <p:nvPr>
            <p:ph type="title"/>
          </p:nvPr>
        </p:nvSpPr>
        <p:spPr>
          <a:xfrm>
            <a:off x="130380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1의 특징</a:t>
            </a:r>
            <a:endParaRPr/>
          </a:p>
        </p:txBody>
      </p:sp>
      <p:pic>
        <p:nvPicPr>
          <p:cNvPr id="441" name="Google Shape;4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75" y="774850"/>
            <a:ext cx="281940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4388" y="829313"/>
            <a:ext cx="2615213" cy="261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9600" y="999300"/>
            <a:ext cx="3282275" cy="24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7"/>
          <p:cNvSpPr txBox="1"/>
          <p:nvPr/>
        </p:nvSpPr>
        <p:spPr>
          <a:xfrm>
            <a:off x="12225" y="3375350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Cluster 1의 특징은: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게임배급사 (Nintendo) 가 보유하고 있는 콘솔 (DS, Wii, NES)으로 게임을 출시하는 경우입니다.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각 장르가 적절히 비율을 유지하고 있는 것을 알 수 있습니다.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8"/>
          <p:cNvSpPr txBox="1"/>
          <p:nvPr>
            <p:ph type="title"/>
          </p:nvPr>
        </p:nvSpPr>
        <p:spPr>
          <a:xfrm>
            <a:off x="1303800" y="587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450" name="Google Shape;450;p38"/>
          <p:cNvSpPr txBox="1"/>
          <p:nvPr>
            <p:ph idx="1" type="body"/>
          </p:nvPr>
        </p:nvSpPr>
        <p:spPr>
          <a:xfrm>
            <a:off x="4572000" y="879875"/>
            <a:ext cx="4572000" cy="4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Regression을 통해서 </a:t>
            </a:r>
            <a:r>
              <a:rPr lang="en"/>
              <a:t>2010년부터 2015부터의 출시된 각 게임들의 전세계 판매량과 각 장르의 관계를 찾아내어, 어느 장르가 가장 많은 수입을 만드는지 알 수 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왼쪽에 표를 확인 한 결과, 제일 위 쪽에 있는 Shooter 장르가 가장 많은 수입을 만들 수 있다는 것을 알 수 있습니다</a:t>
            </a:r>
            <a:endParaRPr/>
          </a:p>
        </p:txBody>
      </p:sp>
      <p:pic>
        <p:nvPicPr>
          <p:cNvPr id="451" name="Google Shape;4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550" y="986400"/>
            <a:ext cx="3050364" cy="378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 txBox="1"/>
          <p:nvPr>
            <p:ph type="title"/>
          </p:nvPr>
        </p:nvSpPr>
        <p:spPr>
          <a:xfrm>
            <a:off x="1303800" y="231900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결론</a:t>
            </a:r>
            <a:endParaRPr/>
          </a:p>
        </p:txBody>
      </p:sp>
      <p:sp>
        <p:nvSpPr>
          <p:cNvPr id="457" name="Google Shape;457;p39"/>
          <p:cNvSpPr txBox="1"/>
          <p:nvPr>
            <p:ph idx="1" type="body"/>
          </p:nvPr>
        </p:nvSpPr>
        <p:spPr>
          <a:xfrm>
            <a:off x="1303800" y="1542025"/>
            <a:ext cx="7793700" cy="3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위에 분석들을 종합한 결과: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Roboto"/>
              <a:buChar char="-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Shooter 장르의 게임을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-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대부분의 시장을 보유하고 있는 게임 콘솔을 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-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보유하고 있는 게임 배급사를 통해서 게임을 출시 할 경우,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가장 큰 수입을 얻을 수 있다는 것으로 결론을 내렸습니다.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사용된 데이터의 한계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592775" y="1236475"/>
            <a:ext cx="79851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2015년부터 2020년사이의 출시된 게임의 수가 급격히 줄어들음.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데이터에 포함된 게임콘솔들 중에서, 현재까지 게임이 출시되는 콘솔은 pc만 존재함.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각 게임 수입들의 개발 및 마케팅 비용이 존재하지 않기에, 투자수익률을 알 수 없음.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각 게임들의  개발기간이 데이터 내에 포함되지 않음.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게임이 얼마나 인기가 많은가의 정의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419800"/>
            <a:ext cx="7030500" cy="31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400"/>
              <a:t>판매량</a:t>
            </a:r>
            <a:endParaRPr sz="6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201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가장 인기가 많은 장르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200650"/>
            <a:ext cx="7030500" cy="3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600" y="0"/>
            <a:ext cx="50807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600" y="0"/>
            <a:ext cx="50807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600" y="0"/>
            <a:ext cx="50807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093" y="0"/>
            <a:ext cx="507181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