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393" r:id="rId4"/>
    <p:sldId id="2394" r:id="rId5"/>
    <p:sldId id="2395" r:id="rId6"/>
    <p:sldId id="2396" r:id="rId7"/>
    <p:sldId id="2397" r:id="rId8"/>
    <p:sldId id="2399" r:id="rId9"/>
    <p:sldId id="2398" r:id="rId10"/>
    <p:sldId id="2400" r:id="rId11"/>
    <p:sldId id="2401" r:id="rId12"/>
    <p:sldId id="2402" r:id="rId13"/>
    <p:sldId id="2403" r:id="rId14"/>
    <p:sldId id="2404" r:id="rId15"/>
    <p:sldId id="2405" r:id="rId16"/>
    <p:sldId id="2406" r:id="rId17"/>
    <p:sldId id="2407" r:id="rId18"/>
    <p:sldId id="2454" r:id="rId19"/>
    <p:sldId id="2455" r:id="rId20"/>
    <p:sldId id="2456" r:id="rId21"/>
    <p:sldId id="2457" r:id="rId22"/>
    <p:sldId id="2458" r:id="rId23"/>
    <p:sldId id="245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56EFE03-29F1-464F-A48A-7378D04EADCE}">
          <p14:sldIdLst/>
        </p14:section>
        <p14:section name="Exercício Proposto 43" id="{3FBF7503-2455-42D1-A536-6FCC0ED3A1BE}">
          <p14:sldIdLst>
            <p14:sldId id="2393"/>
          </p14:sldIdLst>
        </p14:section>
        <p14:section name="Exercício Proposto 44" id="{A12DF160-629D-44CF-91C0-11714EEA9990}">
          <p14:sldIdLst>
            <p14:sldId id="2394"/>
          </p14:sldIdLst>
        </p14:section>
        <p14:section name="Exercício Proposto 46" id="{08BB4F65-66D4-47C9-9C00-8B5C84DFCB7B}">
          <p14:sldIdLst>
            <p14:sldId id="2395"/>
            <p14:sldId id="2396"/>
            <p14:sldId id="2397"/>
            <p14:sldId id="2399"/>
            <p14:sldId id="2398"/>
            <p14:sldId id="2400"/>
            <p14:sldId id="2401"/>
            <p14:sldId id="2402"/>
            <p14:sldId id="2403"/>
            <p14:sldId id="2404"/>
            <p14:sldId id="2405"/>
            <p14:sldId id="2406"/>
            <p14:sldId id="2407"/>
            <p14:sldId id="2454"/>
            <p14:sldId id="2455"/>
            <p14:sldId id="2456"/>
            <p14:sldId id="2457"/>
            <p14:sldId id="2458"/>
            <p14:sldId id="2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94030-1264-4FF2-B60B-A52F8B787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4947BC-6711-4927-A48F-09E9472C0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D4AA38-7DAD-40B4-AD1D-F02E0839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F6-7875-4EAF-AF47-154763B72FC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3113B5-B4DA-4B56-95BD-78877203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669944-4CF1-4479-8B1B-E0E22F97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DF2-AC50-466C-88D2-05CC4AB7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85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200E2-A23D-4580-89D8-69281E67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FB9287-9C90-4DDE-ACF1-30B3B2832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D7C548-913F-4E81-B684-3142C42F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F6-7875-4EAF-AF47-154763B72FC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256B4-D918-478E-BF6B-A1B134B8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682A5E-3905-412F-AEDB-141422D9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DF2-AC50-466C-88D2-05CC4AB7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12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F6A3A9-DED8-4E1F-88AC-264F487F5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3B576C-DC7A-4CBF-9323-25EC3AC0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884AFC-A0DB-45F2-AD5B-E9E3FAC3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F6-7875-4EAF-AF47-154763B72FC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37C1F-B95A-45C7-BA6E-B74D1CE5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948ECF-0581-4D9D-A8DA-22FFE78F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DF2-AC50-466C-88D2-05CC4AB7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07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B6F8-D098-4F7D-88DF-042E1A67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A90D28-0FF9-401F-A864-5FDEDD8D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A8BBF-89DD-4EED-9122-6BEB5F9A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F6-7875-4EAF-AF47-154763B72FC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FE1AA-7236-48AA-B674-964852A1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242613-D4F4-46AE-9863-3B392394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DF2-AC50-466C-88D2-05CC4AB7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8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5034F-5D75-4806-8E69-E4D0A4F8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EA8425-CD4C-4B6A-A188-4724C517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10786F-9334-438C-839D-89BDBCC5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F6-7875-4EAF-AF47-154763B72FC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523D6A-3DB1-4A2B-A48C-F2C87556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4746A-B30F-4491-82B7-7D92EBFA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DF2-AC50-466C-88D2-05CC4AB7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09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8C95A-7E6F-4BB9-904F-9C2709A2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9570B8-80A7-4682-851B-F26528CD3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0A5746-528D-4968-BC1D-C6F06E871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291B6A-D0D0-462C-BC58-F029C60C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F6-7875-4EAF-AF47-154763B72FC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126BA7-730C-4C7D-A9B5-6F618648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8EBD0C-5D14-4ABE-BA18-8E7B3185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DF2-AC50-466C-88D2-05CC4AB7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08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6B271-A036-4649-B2BE-91B94B9C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070ED4-095B-493D-96D3-17177491A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07F1B9-DA20-4C30-8E13-8899CEC00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D902C1-3C35-4B75-B3E7-A1DAB99AA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1D24B2-2029-437E-BECF-3BE5EB3AB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80E394-7336-47D2-8F67-CB8A1490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F6-7875-4EAF-AF47-154763B72FC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BE0C6B-8521-4E78-B8AC-13A6EF46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8D87C3-2261-4919-AFB3-7274D714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DF2-AC50-466C-88D2-05CC4AB7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3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CC75D-049C-45CC-B248-891526F5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ABDDCE-9AFE-49A8-BD99-65A09D9F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F6-7875-4EAF-AF47-154763B72FC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D1AE74-1AA4-4975-8AFA-458BF610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4DFD01-CDCB-4B1F-AA43-D939257B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DF2-AC50-466C-88D2-05CC4AB7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34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E10AAA-D807-49D6-8B49-B5858412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F6-7875-4EAF-AF47-154763B72FC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5B582D-4999-4D59-9E57-A0A1D9CE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412970-583F-41F3-A819-C7F8F647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DF2-AC50-466C-88D2-05CC4AB7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06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CDCA7-521C-457F-8A5F-97CE0403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87C9A-FAE1-4762-ADCF-99D3A5CCF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ADC16-0350-4F46-8649-F090A67C4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D814B1-68F3-44E1-BAB6-177E159E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F6-7875-4EAF-AF47-154763B72FC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F33411-6977-4111-82A2-2B8953D2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3EEB5E-97F5-41EC-9472-36DE5A6C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DF2-AC50-466C-88D2-05CC4AB7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7A649-B4F7-4899-B834-41761B5E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CE1C99-B971-456E-ADF7-E9EDBD849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C0FC87-E5D9-4150-A13E-3FFE2F18B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BB095A-BD94-433A-87D9-E7D5019C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F6-7875-4EAF-AF47-154763B72FC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353BF2-26FE-4B93-807B-D9FC6EDE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340EC9-166A-4896-A6E9-0F8230D9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DF2-AC50-466C-88D2-05CC4AB7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07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3A0970-95ED-4A50-90B7-45F6F09F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756B4F-A7D3-461B-B375-0928B738A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1EAA89-8231-4F6B-AFDA-62046FCA7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9DF6-7875-4EAF-AF47-154763B72FC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ABC81B-8808-4909-B360-5952798A9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C0AEDC-8F0B-477A-B6C3-3196C7E38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8DF2-AC50-466C-88D2-05CC4AB7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8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43)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as frações com denominadores iguais: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EXERCÍCIO PROPOSTO</a:t>
            </a:r>
            <a:endParaRPr kumimoji="0" lang="pt-BR" sz="24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F7288B0-534C-DA67-0021-66902310C3EC}"/>
                  </a:ext>
                </a:extLst>
              </p:cNvPr>
              <p:cNvSpPr txBox="1"/>
              <p:nvPr/>
            </p:nvSpPr>
            <p:spPr>
              <a:xfrm>
                <a:off x="0" y="1076232"/>
                <a:ext cx="12192000" cy="5194755"/>
              </a:xfrm>
              <a:prstGeom prst="rect">
                <a:avLst/>
              </a:prstGeom>
              <a:noFill/>
            </p:spPr>
            <p:txBody>
              <a:bodyPr wrap="square" numCol="2">
                <a:spAutoFit/>
              </a:bodyPr>
              <a:lstStyle/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sz="4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32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sz="3200" b="1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endParaRPr lang="pt-BR" sz="3200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 cap="all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cap="all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num>
                      <m:den>
                        <m:r>
                          <a:rPr lang="pt-BR" sz="4000" cap="all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3200" cap="all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32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pt-BR" sz="3200" cap="all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 cap="all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cap="all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pt-BR" sz="4000" cap="all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32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32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BR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endParaRPr lang="pt-BR" sz="2400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endParaRPr lang="pt-BR" sz="32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 cap="all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cap="all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num>
                      <m:den>
                        <m:r>
                          <a:rPr lang="pt-BR" sz="4000" cap="all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sz="3200" cap="all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 cap="all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cap="all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4000" cap="all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sz="3200" cap="all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 cap="all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cap="all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pt-BR" sz="4000" cap="all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sz="32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32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0" smtClean="0"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pt-BR" sz="32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endParaRPr lang="pt-BR" sz="3200" b="1" dirty="0">
                  <a:solidFill>
                    <a:srgbClr val="000000"/>
                  </a:solidFill>
                  <a:latin typeface="Verdana" panose="020B0604030504040204" pitchFamily="34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endParaRPr lang="pt-BR" sz="32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sz="3200" b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32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sz="32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32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pt-BR" sz="32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pt-BR" sz="32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=1</a:t>
                </a:r>
              </a:p>
              <a:p>
                <a:pPr algn="just">
                  <a:spcAft>
                    <a:spcPts val="2400"/>
                  </a:spcAft>
                </a:pPr>
                <a:endParaRPr lang="pt-BR" sz="3200" b="1" dirty="0">
                  <a:solidFill>
                    <a:srgbClr val="000000"/>
                  </a:solidFill>
                  <a:latin typeface="Verdana" panose="020B0604030504040204" pitchFamily="34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endParaRPr lang="pt-BR" sz="3200" b="1" dirty="0">
                  <a:solidFill>
                    <a:srgbClr val="000000"/>
                  </a:solidFill>
                  <a:latin typeface="Verdana" panose="020B0604030504040204" pitchFamily="34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endParaRPr lang="pt-BR" sz="32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800"/>
                  </a:spcAft>
                </a:pPr>
                <a:endParaRPr lang="pt-BR" sz="32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F7288B0-534C-DA67-0021-66902310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6232"/>
                <a:ext cx="12192000" cy="5194755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114487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615866"/>
            <a:ext cx="1219200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51)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Fazendo-se as operações </a:t>
            </a:r>
            <a:r>
              <a:rPr lang="pt-BR" sz="32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1,8 + 1,35 + 2,1 – 0,8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, obtém-se: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DE FIXAÇÃO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C754B58-0A0A-C6F3-0F7A-4A48122AA9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557080"/>
          <a:ext cx="12191999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6274">
                  <a:extLst>
                    <a:ext uri="{9D8B030D-6E8A-4147-A177-3AD203B41FA5}">
                      <a16:colId xmlns:a16="http://schemas.microsoft.com/office/drawing/2014/main" val="3854921728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1323510011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2664478988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2240942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4,45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(b)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6,05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(c)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17,2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(d)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15,6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81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859033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94CF49C-314C-33A2-A632-C60FEE4EDEC6}"/>
                  </a:ext>
                </a:extLst>
              </p:cNvPr>
              <p:cNvSpPr txBox="1"/>
              <p:nvPr/>
            </p:nvSpPr>
            <p:spPr>
              <a:xfrm>
                <a:off x="-1" y="551214"/>
                <a:ext cx="12192001" cy="990656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lvl="0" algn="just">
                  <a:buSzPts val="1300"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oper Black" panose="0208090404030B020404" pitchFamily="18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52)</a:t>
                </a:r>
                <a:r>
                  <a:rPr lang="pt-BR" sz="2800" b="1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(SARESP)</a:t>
                </a:r>
                <a:r>
                  <a:rPr lang="pt-BR" sz="280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 Qual é o resultado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pt-BR" sz="4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pt-BR" sz="3200" b="1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pt-BR" sz="4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pt-BR" sz="280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?</a:t>
                </a:r>
                <a:endParaRPr lang="pt-BR" sz="28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94CF49C-314C-33A2-A632-C60FEE4ED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51214"/>
                <a:ext cx="12192001" cy="990656"/>
              </a:xfrm>
              <a:prstGeom prst="rect">
                <a:avLst/>
              </a:prstGeom>
              <a:blipFill>
                <a:blip r:embed="rId2"/>
                <a:stretch>
                  <a:fillRect l="-1250" b="-30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C754B58-0A0A-C6F3-0F7A-4A48122AA9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935770"/>
          <a:ext cx="12191999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6274">
                  <a:extLst>
                    <a:ext uri="{9D8B030D-6E8A-4147-A177-3AD203B41FA5}">
                      <a16:colId xmlns:a16="http://schemas.microsoft.com/office/drawing/2014/main" val="3854921728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1323510011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2664478988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2240942046"/>
                    </a:ext>
                  </a:extLst>
                </a:gridCol>
              </a:tblGrid>
              <a:tr h="484157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4,45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(b)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6,05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(c)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17,2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(d)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15,6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812174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5E5699A0-E5AC-CA0A-2876-63DF0969D5F1}"/>
              </a:ext>
            </a:extLst>
          </p:cNvPr>
          <p:cNvSpPr txBox="1"/>
          <p:nvPr/>
        </p:nvSpPr>
        <p:spPr>
          <a:xfrm>
            <a:off x="1" y="3372932"/>
            <a:ext cx="12191999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53)</a:t>
            </a:r>
            <a: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O valor da seguinte expressão numérica </a:t>
            </a:r>
            <a:r>
              <a:rPr lang="pt-BR" sz="32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2/5 </a:t>
            </a:r>
            <a:r>
              <a:rPr lang="pt-BR" sz="3200" b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pt-BR" sz="32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1/10 + 0,2</a:t>
            </a:r>
            <a: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é: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EB575F9-3DC7-464E-4AAA-82CD2F87E1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4240253"/>
          <a:ext cx="12192000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549217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2351001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644789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40942046"/>
                    </a:ext>
                  </a:extLst>
                </a:gridCol>
              </a:tblGrid>
              <a:tr h="484157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(a)</a:t>
                      </a:r>
                      <a:r>
                        <a:rPr lang="pt-BR" sz="3200" b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7/10</a:t>
                      </a:r>
                      <a:endParaRPr lang="pt-BR" sz="3200" b="0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(b)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1/2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(c)</a:t>
                      </a:r>
                      <a:r>
                        <a:rPr lang="pt-BR" sz="3200" b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3/10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(d)</a:t>
                      </a:r>
                      <a:r>
                        <a:rPr lang="pt-BR" sz="3200" b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2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3/10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81217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845C3B77-6B2D-8594-5762-2A76EBBE0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EXERCÍCIOS DE FIXAÇÃO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145551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55)</a:t>
            </a:r>
            <a: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O número </a:t>
            </a:r>
            <a:r>
              <a:rPr lang="pt-BR" sz="3200" b="1" dirty="0">
                <a:solidFill>
                  <a:srgbClr val="000000"/>
                </a:solidFill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0,075</a:t>
            </a:r>
            <a: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é melhor representado pela fração irredutível: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C754B58-0A0A-C6F3-0F7A-4A48122AA9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935770"/>
          <a:ext cx="12191999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6274">
                  <a:extLst>
                    <a:ext uri="{9D8B030D-6E8A-4147-A177-3AD203B41FA5}">
                      <a16:colId xmlns:a16="http://schemas.microsoft.com/office/drawing/2014/main" val="3854921728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1323510011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2664478988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2240942046"/>
                    </a:ext>
                  </a:extLst>
                </a:gridCol>
              </a:tblGrid>
              <a:tr h="484157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75/100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(b)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3/40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(c)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25/100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(d)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9/8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812174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5E5699A0-E5AC-CA0A-2876-63DF0969D5F1}"/>
              </a:ext>
            </a:extLst>
          </p:cNvPr>
          <p:cNvSpPr txBox="1"/>
          <p:nvPr/>
        </p:nvSpPr>
        <p:spPr>
          <a:xfrm>
            <a:off x="1" y="3705439"/>
            <a:ext cx="12191999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56)</a:t>
            </a:r>
            <a: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 fração </a:t>
            </a:r>
            <a:r>
              <a:rPr lang="pt-BR" sz="32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2/5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pode ser representada pelo número decimal: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EB575F9-3DC7-464E-4AAA-82CD2F87E1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4572760"/>
          <a:ext cx="12192000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549217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2351001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644789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40942046"/>
                    </a:ext>
                  </a:extLst>
                </a:gridCol>
              </a:tblGrid>
              <a:tr h="484157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(a)</a:t>
                      </a:r>
                      <a:r>
                        <a:rPr lang="pt-BR" sz="3200" b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0,2</a:t>
                      </a:r>
                      <a:endParaRPr lang="pt-BR" sz="3200" b="0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(b)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2,4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(c)</a:t>
                      </a:r>
                      <a:r>
                        <a:rPr lang="pt-BR" sz="3200" b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0,4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(d)</a:t>
                      </a:r>
                      <a:r>
                        <a:rPr lang="pt-BR" sz="3200" b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0,6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81217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18EDD6A-4DD4-E954-F0B1-C4C8251CC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EXERCÍCIOS DE FIXAÇÃO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9627035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57)</a:t>
            </a: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(PROVA RIO)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Num campeonato de arco e flecha, Paulo totalizou 2,25 pontos em três lançamentos.</a:t>
            </a:r>
            <a:endParaRPr lang="pt-BR" sz="36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pic>
        <p:nvPicPr>
          <p:cNvPr id="7" name="Picture 807219656">
            <a:extLst>
              <a:ext uri="{FF2B5EF4-FFF2-40B4-BE49-F238E27FC236}">
                <a16:creationId xmlns:a16="http://schemas.microsoft.com/office/drawing/2014/main" id="{B50B245E-7D65-75AE-3D03-6CD36765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0" y="1505529"/>
            <a:ext cx="5813461" cy="31826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29AEDC-D8B0-6D9D-B6B0-3A7D921BE5D4}"/>
              </a:ext>
            </a:extLst>
          </p:cNvPr>
          <p:cNvSpPr txBox="1"/>
          <p:nvPr/>
        </p:nvSpPr>
        <p:spPr>
          <a:xfrm>
            <a:off x="1" y="4601365"/>
            <a:ext cx="1219199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indent="449580" algn="just"/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Observando a pontuação no alvo acima, podemos afirmar que ele pode ter obtido os seguintes pontos: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8FC671-A785-C719-ADCB-958EEFB18F38}"/>
              </a:ext>
            </a:extLst>
          </p:cNvPr>
          <p:cNvSpPr txBox="1"/>
          <p:nvPr/>
        </p:nvSpPr>
        <p:spPr>
          <a:xfrm>
            <a:off x="0" y="5623301"/>
            <a:ext cx="12192000" cy="1235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(a) </a:t>
            </a:r>
            <a:r>
              <a:rPr lang="pt-BR" sz="2800" dirty="0"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2; − 0,5 e – 0,25</a:t>
            </a:r>
          </a:p>
          <a:p>
            <a:pPr>
              <a:spcAft>
                <a:spcPts val="1200"/>
              </a:spcAft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(b) </a:t>
            </a:r>
            <a:r>
              <a:rPr lang="pt-BR" sz="2800" dirty="0"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3; − 0,5 e – 0,25</a:t>
            </a:r>
          </a:p>
          <a:p>
            <a:pPr>
              <a:spcAft>
                <a:spcPts val="1200"/>
              </a:spcAft>
            </a:pPr>
            <a:r>
              <a:rPr lang="pt-BR" sz="2800" b="1" dirty="0"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(c)</a:t>
            </a:r>
            <a:r>
              <a:rPr lang="pt-BR" sz="2800" dirty="0"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1; 1 e – 0,25</a:t>
            </a:r>
          </a:p>
          <a:p>
            <a:pPr>
              <a:spcAft>
                <a:spcPts val="1200"/>
              </a:spcAft>
            </a:pPr>
            <a:r>
              <a:rPr lang="pt-BR" sz="2800" b="1" dirty="0"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(d)</a:t>
            </a:r>
            <a:r>
              <a:rPr lang="pt-BR" sz="2800" dirty="0"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2; 1 e – 0,5</a:t>
            </a:r>
            <a:endParaRPr lang="pt-BR" sz="2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B44F42B-773B-6003-FA36-94D66AB6B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DE FIXAÇÃO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364769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27392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58)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Pesquisas mostram que a altura média do homem, nos anos 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1 000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, era cerca de </a:t>
            </a:r>
            <a:r>
              <a:rPr lang="pt-BR" sz="32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1,68 m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e, nos anos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2 000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, passou para cerca de </a:t>
            </a:r>
            <a:r>
              <a:rPr lang="pt-BR" sz="32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1,75 m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pt-BR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Fonte: Revista Época 20/12/1999.</a:t>
            </a:r>
            <a:endParaRPr lang="pt-BR" sz="20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SzPts val="1300"/>
            </a:pP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	Com base nessas pesquisas, a altura média do homem teve um aumento, em cm, de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7086B26-F8F0-AD37-2568-6371D3C3B3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3593706"/>
          <a:ext cx="12192000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549217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2351001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644789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40942046"/>
                    </a:ext>
                  </a:extLst>
                </a:gridCol>
              </a:tblGrid>
              <a:tr h="484157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(a)</a:t>
                      </a:r>
                      <a:r>
                        <a:rPr lang="pt-BR" sz="3200" b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0,07</a:t>
                      </a:r>
                      <a:endParaRPr lang="pt-BR" sz="3200" b="0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(b)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0,7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(c)</a:t>
                      </a:r>
                      <a:r>
                        <a:rPr lang="pt-BR" sz="3200" b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(d)</a:t>
                      </a:r>
                      <a:r>
                        <a:rPr lang="pt-BR" sz="3200" b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70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812174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3A9F30F1-D8E2-71BB-22D2-C70DC6C59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DE FIXAÇÃO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1251456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14465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66)</a:t>
            </a: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(PROVA BRASIL 2009)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 uma aula de Matemática, o professor apresentou aos alunos uma reta numérica como a da figura a seguir.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7086B26-F8F0-AD37-2568-6371D3C3B3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5200833"/>
          <a:ext cx="12192000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549217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2351001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644789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40942046"/>
                    </a:ext>
                  </a:extLst>
                </a:gridCol>
              </a:tblGrid>
              <a:tr h="484157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(a)</a:t>
                      </a:r>
                      <a:r>
                        <a:rPr lang="pt-BR" sz="3200" b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– 4</a:t>
                      </a:r>
                      <a:r>
                        <a:rPr lang="pt-BR" sz="28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e </a:t>
                      </a:r>
                      <a:r>
                        <a:rPr lang="pt-BR" sz="3200" b="1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– 3</a:t>
                      </a:r>
                      <a:endParaRPr lang="pt-BR" sz="3200" b="0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(b)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– 3</a:t>
                      </a:r>
                      <a:r>
                        <a:rPr lang="pt-BR" sz="28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e</a:t>
                      </a:r>
                      <a:r>
                        <a:rPr lang="pt-BR" sz="2800" b="0" kern="1200" cap="small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</a:t>
                      </a:r>
                      <a:r>
                        <a:rPr lang="pt-BR" sz="3200" b="0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– 2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(c)</a:t>
                      </a:r>
                      <a:r>
                        <a:rPr lang="pt-BR" sz="3200" b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pt-BR" sz="2800" b="0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pt-BR" sz="3200" b="0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(d)</a:t>
                      </a:r>
                      <a:r>
                        <a:rPr lang="pt-BR" sz="3200" b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pt-BR" sz="28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e </a:t>
                      </a:r>
                      <a:r>
                        <a:rPr lang="pt-BR" sz="3200" b="0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812174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B218AE7A-D654-13E3-39CC-E523D72C3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17" y="2042818"/>
            <a:ext cx="6350165" cy="111948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CCE50B4-0FB0-E6CE-7A69-9D12629E5F5C}"/>
                  </a:ext>
                </a:extLst>
              </p:cNvPr>
              <p:cNvSpPr txBox="1"/>
              <p:nvPr/>
            </p:nvSpPr>
            <p:spPr>
              <a:xfrm>
                <a:off x="-1" y="3409873"/>
                <a:ext cx="12192001" cy="1391150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449580" algn="just"/>
                <a:r>
                  <a:rPr lang="pt-BR" sz="280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professor marcou o número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pt-BR" sz="4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pt-BR" sz="280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nessa reta. Esse número foi marcado entre que pontos da reta numérica?</a:t>
                </a:r>
                <a:endParaRPr lang="pt-BR" sz="28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CCE50B4-0FB0-E6CE-7A69-9D12629E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409873"/>
                <a:ext cx="12192001" cy="1391150"/>
              </a:xfrm>
              <a:prstGeom prst="rect">
                <a:avLst/>
              </a:prstGeom>
              <a:blipFill>
                <a:blip r:embed="rId3"/>
                <a:stretch>
                  <a:fillRect l="-1000" r="-1000" b="-104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id="{C5A01E1C-287C-AA33-F083-622CAF147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DE FIXAÇÃO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0530784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79)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Observe a mensagem: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Eletiva 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Matemática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CCE50B4-0FB0-E6CE-7A69-9D12629E5F5C}"/>
              </a:ext>
            </a:extLst>
          </p:cNvPr>
          <p:cNvSpPr txBox="1"/>
          <p:nvPr/>
        </p:nvSpPr>
        <p:spPr>
          <a:xfrm>
            <a:off x="5745018" y="4167253"/>
            <a:ext cx="6446982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Agora,</a:t>
            </a:r>
          </a:p>
          <a:p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</a:rPr>
              <a:t>a)</a:t>
            </a: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 Escreva o “peso” (massa) da Terra em potência de base 10.</a:t>
            </a:r>
          </a:p>
          <a:p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</a:rPr>
              <a:t>b)</a:t>
            </a: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 Escreva em notação científica.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FFB265EA-82BA-7C68-D97F-C20973CF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1135989"/>
            <a:ext cx="5485238" cy="548523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67CB7C6-135C-60BA-0E10-67C3AB9E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TRANSVERSAL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8662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94CF49C-314C-33A2-A632-C60FEE4EDEC6}"/>
                  </a:ext>
                </a:extLst>
              </p:cNvPr>
              <p:cNvSpPr txBox="1"/>
              <p:nvPr/>
            </p:nvSpPr>
            <p:spPr>
              <a:xfrm>
                <a:off x="-1" y="698995"/>
                <a:ext cx="12192001" cy="1530419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lvl="0" algn="just">
                  <a:spcBef>
                    <a:spcPct val="0"/>
                  </a:spcBef>
                  <a:spcAft>
                    <a:spcPts val="1200"/>
                  </a:spcAft>
                  <a:defRPr/>
                </a:pPr>
                <a:r>
                  <a:rPr lang="pt-BR" sz="3200" dirty="0">
                    <a:solidFill>
                      <a:prstClr val="black"/>
                    </a:solidFill>
                    <a:latin typeface="Cooper Black" panose="0208090404030B020404" pitchFamily="18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80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oper Black" panose="0208090404030B020404" pitchFamily="18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8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Uma molécula de açúcar (sacarose) tem massa de </a:t>
                </a:r>
                <a:r>
                  <a:rPr lang="pt-BR" sz="32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5,7 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pt-BR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BR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𝟐𝟐</m:t>
                        </m:r>
                      </m:sup>
                    </m:sSup>
                  </m:oMath>
                </a14:m>
                <a:r>
                  <a:rPr lang="pt-BR" sz="3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32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pt-BR" sz="3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8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uma de água, </a:t>
                </a:r>
                <a:r>
                  <a:rPr lang="pt-BR" sz="32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pt-BR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BR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pt-BR" sz="32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pt-BR" sz="32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  <a:r>
                  <a:rPr lang="pt-BR" sz="28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Qual das moléculas tem massa maior? Mostre.</a:t>
                </a: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94CF49C-314C-33A2-A632-C60FEE4ED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98995"/>
                <a:ext cx="12192001" cy="1530419"/>
              </a:xfrm>
              <a:prstGeom prst="rect">
                <a:avLst/>
              </a:prstGeom>
              <a:blipFill>
                <a:blip r:embed="rId2"/>
                <a:stretch>
                  <a:fillRect l="-1250" t="-4781" r="-1000" b="-99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INTERDISCIPLINAR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Eletiva 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Matemática</a:t>
            </a:r>
          </a:p>
        </p:txBody>
      </p:sp>
    </p:spTree>
    <p:extLst>
      <p:ext uri="{BB962C8B-B14F-4D97-AF65-F5344CB8AC3E}">
        <p14:creationId xmlns:p14="http://schemas.microsoft.com/office/powerpoint/2010/main" val="12699133"/>
      </p:ext>
    </p:extLst>
  </p:cSld>
  <p:clrMapOvr>
    <a:masterClrMapping/>
  </p:clrMapOvr>
  <p:transition spd="slow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lang="pt-BR" sz="3200" dirty="0">
                <a:solidFill>
                  <a:prstClr val="black"/>
                </a:solidFill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81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)</a:t>
            </a:r>
            <a:r>
              <a:rPr lang="pt-BR" sz="2800" b="1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(Enem-2015)</a:t>
            </a:r>
            <a:r>
              <a:rPr lang="pt-BR" sz="28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exportações de soja do Brasil totalizaram </a:t>
            </a:r>
            <a:r>
              <a:rPr lang="pt-BR" sz="32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4,129</a:t>
            </a:r>
            <a:r>
              <a:rPr lang="pt-BR" sz="28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milhões de toneladas no mês de julho de </a:t>
            </a:r>
            <a:r>
              <a:rPr lang="pt-BR" sz="32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pt-BR" sz="28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 registraram um aumento em relação um aumento em relação ao mês de julho de </a:t>
            </a:r>
            <a:r>
              <a:rPr lang="pt-BR" sz="32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pt-BR" sz="28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embora tenha havido uma baixa em relação ao mês de maio de </a:t>
            </a:r>
            <a:r>
              <a:rPr lang="pt-BR" sz="32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pt-BR" sz="28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600" dirty="0"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pt-BR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quantidade, em quilogramas, de soja exportada pelo Brasil no mês de julho de </a:t>
            </a:r>
            <a:r>
              <a:rPr lang="pt-BR" sz="32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pt-BR" sz="28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foi de</a:t>
            </a:r>
            <a:endParaRPr lang="pt-BR" sz="3600" dirty="0"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DE VESTIBULAR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Eletiva 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Matemática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FC9D604-895E-E6EB-29E9-1EC825D3B3E2}"/>
                  </a:ext>
                </a:extLst>
              </p:cNvPr>
              <p:cNvSpPr txBox="1"/>
              <p:nvPr/>
            </p:nvSpPr>
            <p:spPr>
              <a:xfrm>
                <a:off x="-14484" y="4451929"/>
                <a:ext cx="12206484" cy="2016000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r>
                  <a:rPr lang="x-none" sz="2800" b="1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(a</a:t>
                </a:r>
                <a:r>
                  <a:rPr lang="pt-BR" sz="2800" b="1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r>
                  <a:rPr lang="pt-BR" sz="28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pt-BR" sz="32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4,129 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lang="pt-BR" sz="3200" dirty="0"/>
              </a:p>
              <a:p>
                <a:r>
                  <a:rPr lang="x-none" sz="2800" b="1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(b)</a:t>
                </a:r>
                <a:r>
                  <a:rPr lang="x-none" sz="28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pt-BR" sz="32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4,129 ∙</a:t>
                </a:r>
                <a:r>
                  <a:rPr lang="pt-BR" sz="32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4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endParaRPr lang="pt-BR" sz="4400" dirty="0"/>
              </a:p>
              <a:p>
                <a:r>
                  <a:rPr lang="x-none" sz="2800" b="1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</a:t>
                </a:r>
                <a:r>
                  <a:rPr lang="pt-BR" sz="2800" b="1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x-none" sz="2800" b="1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r>
                  <a:rPr lang="x-none" sz="28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pt-BR" sz="32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4,129 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9</m:t>
                        </m:r>
                      </m:sup>
                    </m:sSup>
                  </m:oMath>
                </a14:m>
                <a:endParaRPr lang="pt-BR" sz="3200" dirty="0"/>
              </a:p>
              <a:p>
                <a:r>
                  <a:rPr lang="x-none" sz="2800" b="1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</a:t>
                </a:r>
                <a:r>
                  <a:rPr lang="pt-BR" sz="2800" b="1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</a:t>
                </a:r>
                <a:r>
                  <a:rPr lang="x-none" sz="2800" b="1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r>
                  <a:rPr lang="x-none" sz="28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pt-BR" sz="32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4,129 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8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12</m:t>
                        </m:r>
                      </m:sup>
                    </m:sSup>
                  </m:oMath>
                </a14:m>
                <a:endParaRPr lang="pt-BR" sz="4800" dirty="0"/>
              </a:p>
              <a:p>
                <a:r>
                  <a:rPr lang="x-none" sz="2800" b="1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</a:t>
                </a:r>
                <a:r>
                  <a:rPr lang="pt-BR" sz="2800" b="1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</a:t>
                </a:r>
                <a:r>
                  <a:rPr lang="x-none" sz="2800" b="1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r>
                  <a:rPr lang="x-none" sz="32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pt-BR" sz="32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4,129 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15</m:t>
                        </m:r>
                      </m:sup>
                    </m:sSup>
                  </m:oMath>
                </a14:m>
                <a:endParaRPr lang="pt-BR" sz="4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FC9D604-895E-E6EB-29E9-1EC825D3B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84" y="4451929"/>
                <a:ext cx="12206484" cy="2016000"/>
              </a:xfrm>
              <a:prstGeom prst="rect">
                <a:avLst/>
              </a:prstGeom>
              <a:blipFill>
                <a:blip r:embed="rId3"/>
                <a:stretch>
                  <a:fillRect l="-1049" t="-45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712266"/>
      </p:ext>
    </p:extLst>
  </p:cSld>
  <p:clrMapOvr>
    <a:masterClrMapping/>
  </p:clrMapOvr>
  <p:transition spd="slow"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94CF49C-314C-33A2-A632-C60FEE4EDEC6}"/>
                  </a:ext>
                </a:extLst>
              </p:cNvPr>
              <p:cNvSpPr txBox="1"/>
              <p:nvPr/>
            </p:nvSpPr>
            <p:spPr>
              <a:xfrm>
                <a:off x="-1" y="551214"/>
                <a:ext cx="12192001" cy="63049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300"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oper Black" panose="0208090404030B020404" pitchFamily="18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82)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80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número irracional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rad>
                  </m:oMath>
                </a14:m>
                <a:r>
                  <a:rPr lang="pt-BR" sz="280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está compreendido entre os números:</a:t>
                </a:r>
                <a:endPara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94CF49C-314C-33A2-A632-C60FEE4ED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51214"/>
                <a:ext cx="12192001" cy="630494"/>
              </a:xfrm>
              <a:prstGeom prst="rect">
                <a:avLst/>
              </a:prstGeom>
              <a:blipFill>
                <a:blip r:embed="rId2"/>
                <a:stretch>
                  <a:fillRect l="-1250" t="-4808" r="-500" b="-307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Eletiva 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Matemática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C9D604-895E-E6EB-29E9-1EC825D3B3E2}"/>
              </a:ext>
            </a:extLst>
          </p:cNvPr>
          <p:cNvSpPr txBox="1"/>
          <p:nvPr/>
        </p:nvSpPr>
        <p:spPr>
          <a:xfrm>
            <a:off x="-14484" y="1416498"/>
            <a:ext cx="12206484" cy="130805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(b)</a:t>
            </a:r>
            <a:r>
              <a:rPr kumimoji="0" 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12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15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spcAft>
                <a:spcPts val="1800"/>
              </a:spcAft>
            </a:pPr>
            <a:r>
              <a:rPr kumimoji="0" lang="x-non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kumimoji="0" lang="x-non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kumimoji="0" 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3200" dirty="0">
                <a:solidFill>
                  <a:prstClr val="black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pt-BR" sz="2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 </a:t>
            </a:r>
            <a:r>
              <a:rPr lang="pt-BR" sz="3200" dirty="0">
                <a:solidFill>
                  <a:prstClr val="black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pt-BR" sz="4400" dirty="0">
              <a:solidFill>
                <a:prstClr val="black"/>
              </a:solidFill>
            </a:endParaRPr>
          </a:p>
          <a:p>
            <a:pPr lvl="0">
              <a:spcAft>
                <a:spcPts val="1800"/>
              </a:spcAft>
            </a:pPr>
            <a:r>
              <a:rPr kumimoji="0" lang="x-non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kumimoji="0" lang="x-non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kumimoji="0" 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3200" dirty="0">
                <a:solidFill>
                  <a:prstClr val="black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pt-BR" sz="2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 </a:t>
            </a:r>
            <a:r>
              <a:rPr lang="pt-BR" sz="3200" dirty="0">
                <a:solidFill>
                  <a:prstClr val="black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8</a:t>
            </a:r>
            <a:endParaRPr lang="pt-BR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53693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44)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as frações com denominadores diferentes: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F7288B0-534C-DA67-0021-66902310C3EC}"/>
                  </a:ext>
                </a:extLst>
              </p:cNvPr>
              <p:cNvSpPr txBox="1"/>
              <p:nvPr/>
            </p:nvSpPr>
            <p:spPr>
              <a:xfrm>
                <a:off x="0" y="1076229"/>
                <a:ext cx="12192000" cy="3411383"/>
              </a:xfrm>
              <a:prstGeom prst="rect">
                <a:avLst/>
              </a:prstGeom>
              <a:noFill/>
            </p:spPr>
            <p:txBody>
              <a:bodyPr wrap="square" numCol="2">
                <a:spAutoFit/>
              </a:bodyPr>
              <a:lstStyle/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32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32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/>
                    </m:f>
                  </m:oMath>
                </a14:m>
                <a:r>
                  <a:rPr lang="pt-BR" sz="24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endParaRPr lang="pt-BR" sz="3200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32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4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40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/>
                    </m:f>
                  </m:oMath>
                </a14:m>
                <a:r>
                  <a:rPr lang="pt-BR" sz="3200" b="1" dirty="0">
                    <a:solidFill>
                      <a:srgbClr val="000000"/>
                    </a:solidFill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endParaRPr lang="pt-BR" sz="4000" b="1" dirty="0">
                  <a:solidFill>
                    <a:srgbClr val="000000"/>
                  </a:solidFill>
                  <a:latin typeface="Verdana" panose="020B0604030504040204" pitchFamily="34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endParaRPr lang="pt-BR" sz="40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32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pt-BR" sz="32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32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32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pt-BR" sz="32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pt-BR" sz="32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800"/>
                  </a:spcAft>
                </a:pPr>
                <a:endParaRPr lang="pt-BR" sz="32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F7288B0-534C-DA67-0021-66902310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6229"/>
                <a:ext cx="12192000" cy="3411383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168640"/>
      </p:ext>
    </p:extLst>
  </p:cSld>
  <p:clrMapOvr>
    <a:masterClrMapping/>
  </p:clrMapOvr>
  <p:transition spd="slow">
    <p:push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Eletiva 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Matemática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29B153-91BF-835B-54A1-4B225004F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484" y="646283"/>
            <a:ext cx="9393029" cy="36609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8DA3FD0-F15A-32DD-29F8-7AFD7E0A1824}"/>
              </a:ext>
            </a:extLst>
          </p:cNvPr>
          <p:cNvSpPr txBox="1"/>
          <p:nvPr/>
        </p:nvSpPr>
        <p:spPr>
          <a:xfrm>
            <a:off x="1" y="637626"/>
            <a:ext cx="12177516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83)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077479"/>
      </p:ext>
    </p:extLst>
  </p:cSld>
  <p:clrMapOvr>
    <a:masterClrMapping/>
  </p:clrMapOvr>
  <p:transition spd="slow">
    <p:push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Eletiva 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Matemática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C9D604-895E-E6EB-29E9-1EC825D3B3E2}"/>
              </a:ext>
            </a:extLst>
          </p:cNvPr>
          <p:cNvSpPr txBox="1"/>
          <p:nvPr/>
        </p:nvSpPr>
        <p:spPr>
          <a:xfrm>
            <a:off x="-14484" y="4678171"/>
            <a:ext cx="12206484" cy="130805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(b)</a:t>
            </a:r>
            <a:r>
              <a:rPr kumimoji="0" 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spcAft>
                <a:spcPts val="1800"/>
              </a:spcAft>
            </a:pPr>
            <a:r>
              <a:rPr kumimoji="0" lang="x-non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kumimoji="0" lang="x-non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kumimoji="0" 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endParaRPr lang="pt-BR" sz="4400" dirty="0">
              <a:solidFill>
                <a:prstClr val="black"/>
              </a:solidFill>
            </a:endParaRPr>
          </a:p>
          <a:p>
            <a:pPr lvl="0">
              <a:spcAft>
                <a:spcPts val="1800"/>
              </a:spcAft>
            </a:pPr>
            <a:r>
              <a:rPr kumimoji="0" lang="x-non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kumimoji="0" lang="x-non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kumimoji="0" 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pt-BR" sz="4400" dirty="0">
              <a:solidFill>
                <a:prstClr val="black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DA3FD0-F15A-32DD-29F8-7AFD7E0A1824}"/>
              </a:ext>
            </a:extLst>
          </p:cNvPr>
          <p:cNvSpPr txBox="1"/>
          <p:nvPr/>
        </p:nvSpPr>
        <p:spPr>
          <a:xfrm>
            <a:off x="1" y="637626"/>
            <a:ext cx="12177516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83)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Observe as setas (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na reta numérica abaixo.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5F7754-5D02-0D4E-F057-C6B340FBA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95" y="1339914"/>
            <a:ext cx="8127810" cy="20550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3E58EF4-5913-C8CB-FC21-45A783143198}"/>
              </a:ext>
            </a:extLst>
          </p:cNvPr>
          <p:cNvSpPr txBox="1"/>
          <p:nvPr/>
        </p:nvSpPr>
        <p:spPr>
          <a:xfrm>
            <a:off x="0" y="3863163"/>
            <a:ext cx="12206485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seta que aponta para localização aproximada de </a:t>
            </a:r>
            <a:r>
              <a:rPr lang="el-G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π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1535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45)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Multiplique as frações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F7288B0-534C-DA67-0021-66902310C3EC}"/>
                  </a:ext>
                </a:extLst>
              </p:cNvPr>
              <p:cNvSpPr txBox="1"/>
              <p:nvPr/>
            </p:nvSpPr>
            <p:spPr>
              <a:xfrm>
                <a:off x="0" y="1076229"/>
                <a:ext cx="12192000" cy="4860000"/>
              </a:xfrm>
              <a:prstGeom prst="rect">
                <a:avLst/>
              </a:prstGeom>
              <a:noFill/>
            </p:spPr>
            <p:txBody>
              <a:bodyPr wrap="square" numCol="2">
                <a:spAutoFit/>
              </a:bodyPr>
              <a:lstStyle/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a) </a:t>
                </a:r>
                <a:r>
                  <a:rPr lang="pt-BR" sz="3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rdana"/>
                  </a:rPr>
                  <a:t>9 .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pt-BR" sz="3200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pt-BR" sz="32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72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pt-BR" sz="32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28</m:t>
                        </m:r>
                      </m:num>
                      <m:den>
                        <m:r>
                          <a:rPr lang="pt-BR" sz="4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pt-BR" sz="3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81</m:t>
                        </m:r>
                      </m:num>
                      <m:den>
                        <m:r>
                          <a:rPr lang="pt-BR" sz="4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pt-BR" sz="32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pt-BR" sz="32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num>
                      <m:den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den>
                    </m:f>
                  </m:oMath>
                </a14:m>
                <a:r>
                  <a:rPr lang="pt-BR" sz="32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48</m:t>
                        </m:r>
                      </m:den>
                    </m:f>
                  </m:oMath>
                </a14:m>
                <a:endParaRPr lang="pt-BR" sz="32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Aft>
                    <a:spcPts val="2400"/>
                  </a:spcAft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e)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121</m:t>
                        </m:r>
                      </m:den>
                    </m:f>
                  </m:oMath>
                </a14:m>
                <a:r>
                  <a:rPr lang="pt-BR" sz="32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num>
                      <m:den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f)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pt-BR" sz="4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pt-BR" sz="4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60</m:t>
                        </m:r>
                      </m:num>
                      <m:den>
                        <m:r>
                          <a:rPr kumimoji="0" lang="pt-BR" sz="4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a:rPr kumimoji="0" lang="pt-BR" sz="4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∙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pt-BR" sz="4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pt-BR" sz="4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40</m:t>
                        </m:r>
                      </m:num>
                      <m:den>
                        <m:r>
                          <a:rPr kumimoji="0" lang="pt-BR" sz="4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pt-BR" sz="32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F7288B0-534C-DA67-0021-66902310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6229"/>
                <a:ext cx="12192000" cy="4860000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773463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46)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rdana"/>
              </a:rPr>
              <a:t>Efetue as divisões de frações: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F7288B0-534C-DA67-0021-66902310C3EC}"/>
                  </a:ext>
                </a:extLst>
              </p:cNvPr>
              <p:cNvSpPr txBox="1"/>
              <p:nvPr/>
            </p:nvSpPr>
            <p:spPr>
              <a:xfrm>
                <a:off x="0" y="1076228"/>
                <a:ext cx="12192000" cy="5796000"/>
              </a:xfrm>
              <a:prstGeom prst="rect">
                <a:avLst/>
              </a:prstGeom>
              <a:noFill/>
            </p:spPr>
            <p:txBody>
              <a:bodyPr wrap="square" numCol="2">
                <a:spAutoFit/>
              </a:bodyPr>
              <a:lstStyle/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rdana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rdana"/>
                              </a:rPr>
                            </m:ctrlPr>
                          </m:fPr>
                          <m:num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6</m:t>
                            </m:r>
                          </m:num>
                          <m:den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pt-BR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rdana"/>
                          </a:rPr>
                          <m:t>7</m:t>
                        </m:r>
                      </m:den>
                    </m:f>
                  </m:oMath>
                </a14:m>
                <a:endParaRPr lang="pt-BR" sz="3200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rdana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rdana"/>
                              </a:rPr>
                            </m:ctrlPr>
                          </m:fPr>
                          <m:num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6</m:t>
                            </m:r>
                          </m:num>
                          <m:den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5</m:t>
                            </m:r>
                          </m:den>
                        </m:f>
                      </m:num>
                      <m:den>
                        <m:r>
                          <a:rPr lang="pt-BR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rdana"/>
                          </a:rPr>
                          <m:t>2</m:t>
                        </m:r>
                      </m:den>
                    </m:f>
                  </m:oMath>
                </a14:m>
                <a:endParaRPr lang="pt-BR" sz="32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rdana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rdana"/>
                              </a:rPr>
                            </m:ctrlPr>
                          </m:fPr>
                          <m:num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2</m:t>
                            </m:r>
                          </m:num>
                          <m:den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3</m:t>
                            </m:r>
                          </m:den>
                        </m:f>
                        <m:r>
                          <a:rPr lang="pt-BR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rdana"/>
                          </a:rPr>
                          <m:t>  : </m:t>
                        </m:r>
                        <m:f>
                          <m:fPr>
                            <m:ctrlP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rdana"/>
                              </a:rPr>
                            </m:ctrlPr>
                          </m:fPr>
                          <m:num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4</m:t>
                            </m:r>
                          </m:num>
                          <m:den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 5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rdana"/>
                              </a:rPr>
                            </m:ctrlPr>
                          </m:fPr>
                          <m:num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5</m:t>
                            </m:r>
                          </m:num>
                          <m:den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3</m:t>
                            </m:r>
                          </m:den>
                        </m:f>
                        <m:r>
                          <a:rPr lang="pt-BR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rdana"/>
                          </a:rPr>
                          <m:t>  : </m:t>
                        </m:r>
                        <m:f>
                          <m:fPr>
                            <m:ctrlP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rdana"/>
                              </a:rPr>
                            </m:ctrlPr>
                          </m:fPr>
                          <m:num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2</m:t>
                            </m:r>
                          </m:num>
                          <m:den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 3</m:t>
                            </m:r>
                          </m:den>
                        </m:f>
                      </m:den>
                    </m:f>
                  </m:oMath>
                </a14:m>
                <a:endParaRPr lang="pt-BR" sz="32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2400"/>
                  </a:spcAft>
                </a:pPr>
                <a:r>
                  <a:rPr lang="pt-BR" sz="2800" b="1" dirty="0">
                    <a:effectLst/>
                    <a:latin typeface="Verdana" panose="020B060403050404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rdana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rdana"/>
                              </a:rPr>
                            </m:ctrlPr>
                          </m:fPr>
                          <m:num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4</m:t>
                            </m:r>
                          </m:num>
                          <m:den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15</m:t>
                            </m:r>
                          </m:den>
                        </m:f>
                        <m:r>
                          <a:rPr lang="pt-BR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rdana"/>
                          </a:rPr>
                          <m:t>  : </m:t>
                        </m:r>
                        <m:f>
                          <m:fPr>
                            <m:ctrlP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rdana"/>
                              </a:rPr>
                            </m:ctrlPr>
                          </m:fPr>
                          <m:num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2</m:t>
                            </m:r>
                          </m:num>
                          <m:den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 3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rdana"/>
                              </a:rPr>
                            </m:ctrlPr>
                          </m:fPr>
                          <m:num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12</m:t>
                            </m:r>
                          </m:num>
                          <m:den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24</m:t>
                            </m:r>
                          </m:den>
                        </m:f>
                        <m:r>
                          <a:rPr lang="pt-BR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rdana"/>
                          </a:rPr>
                          <m:t>  : </m:t>
                        </m:r>
                        <m:f>
                          <m:fPr>
                            <m:ctrlP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rdana"/>
                              </a:rPr>
                            </m:ctrlPr>
                          </m:fPr>
                          <m:num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3</m:t>
                            </m:r>
                          </m:num>
                          <m:den>
                            <m:r>
                              <a:rPr lang="pt-BR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rdana"/>
                              </a:rPr>
                              <m:t> 8</m:t>
                            </m:r>
                          </m:den>
                        </m:f>
                      </m:den>
                    </m:f>
                  </m:oMath>
                </a14:m>
                <a:endParaRPr lang="pt-BR" sz="32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F7288B0-534C-DA67-0021-66902310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6228"/>
                <a:ext cx="12192000" cy="5796000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219336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47)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rdana"/>
              </a:rPr>
              <a:t>Some os números decimais: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7288B0-534C-DA67-0021-66902310C3EC}"/>
              </a:ext>
            </a:extLst>
          </p:cNvPr>
          <p:cNvSpPr txBox="1"/>
          <p:nvPr/>
        </p:nvSpPr>
        <p:spPr>
          <a:xfrm>
            <a:off x="0" y="1076228"/>
            <a:ext cx="12192000" cy="233089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a)</a:t>
            </a:r>
            <a:r>
              <a:rPr lang="pt-BR" sz="2800" dirty="0">
                <a:solidFill>
                  <a:srgbClr val="00000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 </a:t>
            </a:r>
            <a:r>
              <a:rPr lang="pt-BR" sz="3200" dirty="0">
                <a:solidFill>
                  <a:srgbClr val="00000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0,0718 + 1,4765</a:t>
            </a:r>
            <a:endParaRPr lang="pt-BR" sz="3200" b="1" dirty="0">
              <a:solidFill>
                <a:srgbClr val="000000"/>
              </a:solidFill>
              <a:effectLst/>
              <a:latin typeface="Verdana" panose="020B060403050404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>
              <a:spcAft>
                <a:spcPts val="24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b) </a:t>
            </a:r>
            <a:r>
              <a:rPr lang="pt-BR" sz="3200" dirty="0">
                <a:solidFill>
                  <a:srgbClr val="00000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5,6 + 0,07895</a:t>
            </a:r>
            <a:endParaRPr lang="pt-BR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24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c) </a:t>
            </a:r>
            <a:r>
              <a:rPr lang="pt-BR" sz="3200" dirty="0">
                <a:solidFill>
                  <a:srgbClr val="00000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5,612 + 437,98 + 99,9</a:t>
            </a:r>
            <a:endParaRPr lang="pt-BR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86257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48)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rdana"/>
              </a:rPr>
              <a:t>Efetue as subtrações de números decimais: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7288B0-534C-DA67-0021-66902310C3EC}"/>
              </a:ext>
            </a:extLst>
          </p:cNvPr>
          <p:cNvSpPr txBox="1"/>
          <p:nvPr/>
        </p:nvSpPr>
        <p:spPr>
          <a:xfrm>
            <a:off x="0" y="1076228"/>
            <a:ext cx="12192000" cy="218521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a)</a:t>
            </a:r>
            <a:r>
              <a:rPr lang="pt-BR" sz="2800" dirty="0">
                <a:solidFill>
                  <a:srgbClr val="00000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7,56 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 1,42 </a:t>
            </a:r>
          </a:p>
          <a:p>
            <a:pPr algn="just">
              <a:spcAft>
                <a:spcPts val="24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b)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7,92 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 6,854</a:t>
            </a:r>
            <a:endParaRPr lang="pt-BR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24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486,1 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 11,786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d)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486,1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 11,786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2400"/>
              </a:spcAft>
            </a:pPr>
            <a:endParaRPr lang="pt-BR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37061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49)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rdana"/>
              </a:rPr>
              <a:t>Calcule os quocientes dos números decimais: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7288B0-534C-DA67-0021-66902310C3EC}"/>
              </a:ext>
            </a:extLst>
          </p:cNvPr>
          <p:cNvSpPr txBox="1"/>
          <p:nvPr/>
        </p:nvSpPr>
        <p:spPr>
          <a:xfrm>
            <a:off x="0" y="1076226"/>
            <a:ext cx="12192000" cy="565200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a)</a:t>
            </a:r>
            <a:r>
              <a:rPr lang="pt-BR" sz="2800" dirty="0">
                <a:solidFill>
                  <a:srgbClr val="00000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63 : 2</a:t>
            </a:r>
            <a:endParaRPr lang="pt-BR" sz="28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Times New Roman" panose="02020603050405020304" pitchFamily="18" charset="0"/>
              <a:cs typeface="rdana"/>
            </a:endParaRPr>
          </a:p>
          <a:p>
            <a:pPr algn="just">
              <a:spcAft>
                <a:spcPts val="1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b)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75 : 4</a:t>
            </a:r>
            <a:endParaRPr lang="pt-BR" sz="28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Times New Roman" panose="02020603050405020304" pitchFamily="18" charset="0"/>
              <a:cs typeface="rdana"/>
            </a:endParaRPr>
          </a:p>
          <a:p>
            <a:pPr algn="just">
              <a:spcAft>
                <a:spcPts val="1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73 : 8</a:t>
            </a:r>
          </a:p>
          <a:p>
            <a:pPr algn="just">
              <a:spcAft>
                <a:spcPts val="1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30 : 25</a:t>
            </a:r>
          </a:p>
          <a:p>
            <a:pPr algn="just">
              <a:spcAft>
                <a:spcPts val="1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45 : 4</a:t>
            </a:r>
            <a:endParaRPr lang="pt-BR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98 : 20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g)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76 : 8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pt-BR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pt-BR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31184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49)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rdana"/>
              </a:rPr>
              <a:t>Calcule os quocientes dos números decimais: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7288B0-534C-DA67-0021-66902310C3EC}"/>
              </a:ext>
            </a:extLst>
          </p:cNvPr>
          <p:cNvSpPr txBox="1"/>
          <p:nvPr/>
        </p:nvSpPr>
        <p:spPr>
          <a:xfrm>
            <a:off x="0" y="1076226"/>
            <a:ext cx="12192000" cy="565200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a)</a:t>
            </a:r>
            <a:r>
              <a:rPr lang="pt-BR" sz="2800" dirty="0">
                <a:solidFill>
                  <a:srgbClr val="00000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63 : 2</a:t>
            </a:r>
            <a:endParaRPr lang="pt-BR" sz="28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Times New Roman" panose="02020603050405020304" pitchFamily="18" charset="0"/>
              <a:cs typeface="rdana"/>
            </a:endParaRPr>
          </a:p>
          <a:p>
            <a:pPr algn="just">
              <a:spcAft>
                <a:spcPts val="1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b)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75 : 4</a:t>
            </a:r>
            <a:endParaRPr lang="pt-BR" sz="28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Times New Roman" panose="02020603050405020304" pitchFamily="18" charset="0"/>
              <a:cs typeface="rdana"/>
            </a:endParaRPr>
          </a:p>
          <a:p>
            <a:pPr algn="just">
              <a:spcAft>
                <a:spcPts val="1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73 : 8</a:t>
            </a:r>
          </a:p>
          <a:p>
            <a:pPr algn="just">
              <a:spcAft>
                <a:spcPts val="1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30 : 25</a:t>
            </a:r>
          </a:p>
          <a:p>
            <a:pPr algn="just">
              <a:spcAft>
                <a:spcPts val="1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45 : 4</a:t>
            </a:r>
            <a:endParaRPr lang="pt-BR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98 : 20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g)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76 : 8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pt-BR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pt-BR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6178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50)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rdana"/>
              </a:rPr>
              <a:t>Calcule o valor aproximado por falta de cada quociente, com aproximação de duas casas decimal: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7288B0-534C-DA67-0021-66902310C3EC}"/>
              </a:ext>
            </a:extLst>
          </p:cNvPr>
          <p:cNvSpPr txBox="1"/>
          <p:nvPr/>
        </p:nvSpPr>
        <p:spPr>
          <a:xfrm>
            <a:off x="0" y="1510331"/>
            <a:ext cx="12192000" cy="525600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a)</a:t>
            </a:r>
            <a:r>
              <a:rPr lang="pt-BR" sz="2800" dirty="0">
                <a:solidFill>
                  <a:srgbClr val="00000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1 : 3</a:t>
            </a:r>
            <a:endParaRPr lang="pt-BR" sz="28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Times New Roman" panose="02020603050405020304" pitchFamily="18" charset="0"/>
              <a:cs typeface="rdana"/>
            </a:endParaRPr>
          </a:p>
          <a:p>
            <a:pPr algn="just">
              <a:spcAft>
                <a:spcPts val="1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b)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10 : 3</a:t>
            </a:r>
            <a:endParaRPr lang="pt-BR" sz="28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Times New Roman" panose="02020603050405020304" pitchFamily="18" charset="0"/>
              <a:cs typeface="rdana"/>
            </a:endParaRPr>
          </a:p>
          <a:p>
            <a:pPr algn="just">
              <a:spcAft>
                <a:spcPts val="1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13 : 6</a:t>
            </a:r>
          </a:p>
          <a:p>
            <a:pPr algn="just">
              <a:spcAft>
                <a:spcPts val="1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214 : 3</a:t>
            </a:r>
          </a:p>
          <a:p>
            <a:pPr algn="just">
              <a:spcAft>
                <a:spcPts val="1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8 : 3</a:t>
            </a:r>
            <a:endParaRPr lang="pt-BR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9 : 7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g)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rdana"/>
              </a:rPr>
              <a:t>10 : 6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pt-BR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pt-BR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86758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A0771E50BDD84C8B8F482F236960B8" ma:contentTypeVersion="9" ma:contentTypeDescription="Crie um novo documento." ma:contentTypeScope="" ma:versionID="4a6ed518a2e4dfbc5fe9217a3109770c">
  <xsd:schema xmlns:xsd="http://www.w3.org/2001/XMLSchema" xmlns:xs="http://www.w3.org/2001/XMLSchema" xmlns:p="http://schemas.microsoft.com/office/2006/metadata/properties" xmlns:ns2="1688889e-9085-4d69-979d-f6b444b09368" xmlns:ns3="c618358a-2d51-43bb-85e1-65860a5d8c88" targetNamespace="http://schemas.microsoft.com/office/2006/metadata/properties" ma:root="true" ma:fieldsID="f0c04e4b5d8cd8bb6d6d9eb57dcaf8b7" ns2:_="" ns3:_="">
    <xsd:import namespace="1688889e-9085-4d69-979d-f6b444b09368"/>
    <xsd:import namespace="c618358a-2d51-43bb-85e1-65860a5d8c8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8889e-9085-4d69-979d-f6b444b0936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Marcações de imagem" ma:readOnly="false" ma:fieldId="{5cf76f15-5ced-4ddc-b409-7134ff3c332f}" ma:taxonomyMulti="true" ma:sspId="50b24568-bc51-4d24-b182-68fd093a1f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8358a-2d51-43bb-85e1-65860a5d8c88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5a6969b6-8a8d-4c0b-8abe-ceca499deb53}" ma:internalName="TaxCatchAll" ma:showField="CatchAllData" ma:web="c618358a-2d51-43bb-85e1-65860a5d8c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83F6D0-7240-4A1C-9AE5-9E163771F3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3F936C-7574-409E-A5BA-00AA8DF9D4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88889e-9085-4d69-979d-f6b444b09368"/>
    <ds:schemaRef ds:uri="c618358a-2d51-43bb-85e1-65860a5d8c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1090</Words>
  <Application>Microsoft Office PowerPoint</Application>
  <PresentationFormat>Widescreen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Cambria Math</vt:lpstr>
      <vt:lpstr>Comic Sans MS</vt:lpstr>
      <vt:lpstr>Cooper Black</vt:lpstr>
      <vt:lpstr>rdana</vt:lpstr>
      <vt:lpstr>Segoe UI</vt:lpstr>
      <vt:lpstr>Segoe UI Black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Instrutor</dc:creator>
  <cp:lastModifiedBy>CAI</cp:lastModifiedBy>
  <cp:revision>6</cp:revision>
  <dcterms:created xsi:type="dcterms:W3CDTF">2023-04-03T11:16:10Z</dcterms:created>
  <dcterms:modified xsi:type="dcterms:W3CDTF">2023-04-03T14:41:38Z</dcterms:modified>
</cp:coreProperties>
</file>