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04000-A5EC-4E77-BF1B-ECB1AFCA89B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EB674-9B1E-4AEB-9AA1-2AAEEE08078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baseline="0" dirty="0"/>
            <a:t>O que é:</a:t>
          </a:r>
          <a:r>
            <a:rPr lang="pt-BR" b="0" i="0" baseline="0" dirty="0"/>
            <a:t> O sprint backlog é a lista de tarefas e </a:t>
          </a:r>
          <a:r>
            <a:rPr lang="pt-BR" b="0" i="0" baseline="0" dirty="0" err="1"/>
            <a:t>user</a:t>
          </a:r>
          <a:r>
            <a:rPr lang="pt-BR" b="0" i="0" baseline="0" dirty="0"/>
            <a:t> stories que a equipe se compromete a completar durante uma sprint. É um subconjunto do </a:t>
          </a:r>
          <a:r>
            <a:rPr lang="pt-BR" b="0" i="0" baseline="0" dirty="0" err="1"/>
            <a:t>product</a:t>
          </a:r>
          <a:r>
            <a:rPr lang="pt-BR" b="0" i="0" baseline="0" dirty="0"/>
            <a:t> backlog, selecionado no início da sprint durante o planejamento.</a:t>
          </a:r>
          <a:endParaRPr lang="en-US" dirty="0"/>
        </a:p>
      </dgm:t>
    </dgm:pt>
    <dgm:pt modelId="{4701CDA8-DE82-4E20-9ED2-B9CD25F339E0}" type="parTrans" cxnId="{69D38DB2-FC25-4FDD-8B3A-F9AFC614FB96}">
      <dgm:prSet/>
      <dgm:spPr/>
      <dgm:t>
        <a:bodyPr/>
        <a:lstStyle/>
        <a:p>
          <a:endParaRPr lang="en-US"/>
        </a:p>
      </dgm:t>
    </dgm:pt>
    <dgm:pt modelId="{A5E79536-C41D-4EA0-B893-04BC83F16F83}" type="sibTrans" cxnId="{69D38DB2-FC25-4FDD-8B3A-F9AFC614FB96}">
      <dgm:prSet/>
      <dgm:spPr/>
      <dgm:t>
        <a:bodyPr/>
        <a:lstStyle/>
        <a:p>
          <a:endParaRPr lang="en-US"/>
        </a:p>
      </dgm:t>
    </dgm:pt>
    <dgm:pt modelId="{82C739B3-584F-4E2B-A2EA-202D0CF9B4D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baseline="0"/>
            <a:t>Por que usar:</a:t>
          </a:r>
          <a:r>
            <a:rPr lang="pt-BR" b="0" i="0" baseline="0"/>
            <a:t> O sprint backlog fornece um foco claro para a equipe durante a sprint, ajudando a gerenciar o trabalho e acompanhar o progresso. </a:t>
          </a:r>
          <a:endParaRPr lang="en-US"/>
        </a:p>
      </dgm:t>
    </dgm:pt>
    <dgm:pt modelId="{59C19C3A-BB44-40F2-B136-57D5027DE014}" type="parTrans" cxnId="{4E1A7BA6-1DAD-4688-BE65-36FBBE1D26E3}">
      <dgm:prSet/>
      <dgm:spPr/>
      <dgm:t>
        <a:bodyPr/>
        <a:lstStyle/>
        <a:p>
          <a:endParaRPr lang="en-US"/>
        </a:p>
      </dgm:t>
    </dgm:pt>
    <dgm:pt modelId="{D7F20338-7773-438F-B987-C55A059692C8}" type="sibTrans" cxnId="{4E1A7BA6-1DAD-4688-BE65-36FBBE1D26E3}">
      <dgm:prSet/>
      <dgm:spPr/>
      <dgm:t>
        <a:bodyPr/>
        <a:lstStyle/>
        <a:p>
          <a:endParaRPr lang="en-US"/>
        </a:p>
      </dgm:t>
    </dgm:pt>
    <dgm:pt modelId="{154E0FF1-0C63-4E88-8398-0483FE5A4327}" type="pres">
      <dgm:prSet presAssocID="{1E004000-A5EC-4E77-BF1B-ECB1AFCA89B5}" presName="root" presStyleCnt="0">
        <dgm:presLayoutVars>
          <dgm:dir/>
          <dgm:resizeHandles val="exact"/>
        </dgm:presLayoutVars>
      </dgm:prSet>
      <dgm:spPr/>
    </dgm:pt>
    <dgm:pt modelId="{E00592EB-F3A0-449D-8769-833A18757694}" type="pres">
      <dgm:prSet presAssocID="{771EB674-9B1E-4AEB-9AA1-2AAEEE080788}" presName="compNode" presStyleCnt="0"/>
      <dgm:spPr/>
    </dgm:pt>
    <dgm:pt modelId="{6D55D4B0-D147-4099-8C07-D72D123F427D}" type="pres">
      <dgm:prSet presAssocID="{771EB674-9B1E-4AEB-9AA1-2AAEEE0807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D4ED0F6-5738-4E53-9024-8F2E298A2DA1}" type="pres">
      <dgm:prSet presAssocID="{771EB674-9B1E-4AEB-9AA1-2AAEEE080788}" presName="spaceRect" presStyleCnt="0"/>
      <dgm:spPr/>
    </dgm:pt>
    <dgm:pt modelId="{6A5E890D-4079-4380-8FD2-0848D257C2D3}" type="pres">
      <dgm:prSet presAssocID="{771EB674-9B1E-4AEB-9AA1-2AAEEE080788}" presName="textRect" presStyleLbl="revTx" presStyleIdx="0" presStyleCnt="2">
        <dgm:presLayoutVars>
          <dgm:chMax val="1"/>
          <dgm:chPref val="1"/>
        </dgm:presLayoutVars>
      </dgm:prSet>
      <dgm:spPr/>
    </dgm:pt>
    <dgm:pt modelId="{E473F26C-B988-44E7-A25E-E517FF5BE492}" type="pres">
      <dgm:prSet presAssocID="{A5E79536-C41D-4EA0-B893-04BC83F16F83}" presName="sibTrans" presStyleCnt="0"/>
      <dgm:spPr/>
    </dgm:pt>
    <dgm:pt modelId="{9DEE3597-D478-40F2-87B7-ECF892DFA541}" type="pres">
      <dgm:prSet presAssocID="{82C739B3-584F-4E2B-A2EA-202D0CF9B4D7}" presName="compNode" presStyleCnt="0"/>
      <dgm:spPr/>
    </dgm:pt>
    <dgm:pt modelId="{2E6EC791-831A-4A8B-A2C2-3529F2C570FC}" type="pres">
      <dgm:prSet presAssocID="{82C739B3-584F-4E2B-A2EA-202D0CF9B4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ual"/>
        </a:ext>
      </dgm:extLst>
    </dgm:pt>
    <dgm:pt modelId="{6ADCA2C9-9A92-4CAC-BEF1-B98DEA9CD50A}" type="pres">
      <dgm:prSet presAssocID="{82C739B3-584F-4E2B-A2EA-202D0CF9B4D7}" presName="spaceRect" presStyleCnt="0"/>
      <dgm:spPr/>
    </dgm:pt>
    <dgm:pt modelId="{7B689680-73B2-4960-BE64-267E4F8D07CB}" type="pres">
      <dgm:prSet presAssocID="{82C739B3-584F-4E2B-A2EA-202D0CF9B4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C84C94-092B-4877-8734-30E461B8E9AD}" type="presOf" srcId="{1E004000-A5EC-4E77-BF1B-ECB1AFCA89B5}" destId="{154E0FF1-0C63-4E88-8398-0483FE5A4327}" srcOrd="0" destOrd="0" presId="urn:microsoft.com/office/officeart/2018/2/layout/IconLabelList"/>
    <dgm:cxn modelId="{0945DE9B-9E39-4CCC-BE1C-67480177B4D1}" type="presOf" srcId="{771EB674-9B1E-4AEB-9AA1-2AAEEE080788}" destId="{6A5E890D-4079-4380-8FD2-0848D257C2D3}" srcOrd="0" destOrd="0" presId="urn:microsoft.com/office/officeart/2018/2/layout/IconLabelList"/>
    <dgm:cxn modelId="{4E1A7BA6-1DAD-4688-BE65-36FBBE1D26E3}" srcId="{1E004000-A5EC-4E77-BF1B-ECB1AFCA89B5}" destId="{82C739B3-584F-4E2B-A2EA-202D0CF9B4D7}" srcOrd="1" destOrd="0" parTransId="{59C19C3A-BB44-40F2-B136-57D5027DE014}" sibTransId="{D7F20338-7773-438F-B987-C55A059692C8}"/>
    <dgm:cxn modelId="{794B7FAA-E397-41B1-B719-E1BE31D4EBEF}" type="presOf" srcId="{82C739B3-584F-4E2B-A2EA-202D0CF9B4D7}" destId="{7B689680-73B2-4960-BE64-267E4F8D07CB}" srcOrd="0" destOrd="0" presId="urn:microsoft.com/office/officeart/2018/2/layout/IconLabelList"/>
    <dgm:cxn modelId="{69D38DB2-FC25-4FDD-8B3A-F9AFC614FB96}" srcId="{1E004000-A5EC-4E77-BF1B-ECB1AFCA89B5}" destId="{771EB674-9B1E-4AEB-9AA1-2AAEEE080788}" srcOrd="0" destOrd="0" parTransId="{4701CDA8-DE82-4E20-9ED2-B9CD25F339E0}" sibTransId="{A5E79536-C41D-4EA0-B893-04BC83F16F83}"/>
    <dgm:cxn modelId="{6A6006BD-B11C-476D-9EC0-F3A374DDF3F9}" type="presParOf" srcId="{154E0FF1-0C63-4E88-8398-0483FE5A4327}" destId="{E00592EB-F3A0-449D-8769-833A18757694}" srcOrd="0" destOrd="0" presId="urn:microsoft.com/office/officeart/2018/2/layout/IconLabelList"/>
    <dgm:cxn modelId="{E7922EDA-0C6B-4B92-9953-AC20B65ECC1F}" type="presParOf" srcId="{E00592EB-F3A0-449D-8769-833A18757694}" destId="{6D55D4B0-D147-4099-8C07-D72D123F427D}" srcOrd="0" destOrd="0" presId="urn:microsoft.com/office/officeart/2018/2/layout/IconLabelList"/>
    <dgm:cxn modelId="{16E46084-BAB5-44D9-9A14-39F9C29076E0}" type="presParOf" srcId="{E00592EB-F3A0-449D-8769-833A18757694}" destId="{BD4ED0F6-5738-4E53-9024-8F2E298A2DA1}" srcOrd="1" destOrd="0" presId="urn:microsoft.com/office/officeart/2018/2/layout/IconLabelList"/>
    <dgm:cxn modelId="{A342BA50-C50F-40BF-8B3D-31065DBFD986}" type="presParOf" srcId="{E00592EB-F3A0-449D-8769-833A18757694}" destId="{6A5E890D-4079-4380-8FD2-0848D257C2D3}" srcOrd="2" destOrd="0" presId="urn:microsoft.com/office/officeart/2018/2/layout/IconLabelList"/>
    <dgm:cxn modelId="{9B408874-0A69-4535-B6CE-BC7FD27D30ED}" type="presParOf" srcId="{154E0FF1-0C63-4E88-8398-0483FE5A4327}" destId="{E473F26C-B988-44E7-A25E-E517FF5BE492}" srcOrd="1" destOrd="0" presId="urn:microsoft.com/office/officeart/2018/2/layout/IconLabelList"/>
    <dgm:cxn modelId="{1E16D0FC-8939-4C73-BB2F-DA0EB6E4CD81}" type="presParOf" srcId="{154E0FF1-0C63-4E88-8398-0483FE5A4327}" destId="{9DEE3597-D478-40F2-87B7-ECF892DFA541}" srcOrd="2" destOrd="0" presId="urn:microsoft.com/office/officeart/2018/2/layout/IconLabelList"/>
    <dgm:cxn modelId="{6C260459-38A2-4E12-9567-CC6ECADB2E7C}" type="presParOf" srcId="{9DEE3597-D478-40F2-87B7-ECF892DFA541}" destId="{2E6EC791-831A-4A8B-A2C2-3529F2C570FC}" srcOrd="0" destOrd="0" presId="urn:microsoft.com/office/officeart/2018/2/layout/IconLabelList"/>
    <dgm:cxn modelId="{3CB4E3B4-CB76-4411-AD1E-3FED0AEA78BA}" type="presParOf" srcId="{9DEE3597-D478-40F2-87B7-ECF892DFA541}" destId="{6ADCA2C9-9A92-4CAC-BEF1-B98DEA9CD50A}" srcOrd="1" destOrd="0" presId="urn:microsoft.com/office/officeart/2018/2/layout/IconLabelList"/>
    <dgm:cxn modelId="{721C5CA6-DA78-4422-B54A-EDADB93D4754}" type="presParOf" srcId="{9DEE3597-D478-40F2-87B7-ECF892DFA541}" destId="{7B689680-73B2-4960-BE64-267E4F8D07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3B91C-13D4-46AB-8F08-5C9AE32D86B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791D79-6ECC-4FB9-B34C-4978246FF22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baseline="0"/>
            <a:t>O que é:</a:t>
          </a:r>
          <a:r>
            <a:rPr lang="pt-BR" b="0" i="0" baseline="0"/>
            <a:t> Pair programming é uma prática onde dois desenvolvedores trabalham juntos no mesmo computador para escrever código. Um atua como o "driver", escrevendo o código, enquanto o outro é o "navigator", revisando o código e sugerindo melhorias.</a:t>
          </a:r>
          <a:endParaRPr lang="en-US"/>
        </a:p>
      </dgm:t>
    </dgm:pt>
    <dgm:pt modelId="{D5023FAD-2A1C-46A7-ABE9-EFBB1605CA59}" type="parTrans" cxnId="{50A370D1-B425-4AD8-82E6-277FFC548672}">
      <dgm:prSet/>
      <dgm:spPr/>
      <dgm:t>
        <a:bodyPr/>
        <a:lstStyle/>
        <a:p>
          <a:endParaRPr lang="en-US"/>
        </a:p>
      </dgm:t>
    </dgm:pt>
    <dgm:pt modelId="{A66C00AB-6497-4D6F-B362-B2596F63F156}" type="sibTrans" cxnId="{50A370D1-B425-4AD8-82E6-277FFC548672}">
      <dgm:prSet/>
      <dgm:spPr/>
      <dgm:t>
        <a:bodyPr/>
        <a:lstStyle/>
        <a:p>
          <a:endParaRPr lang="en-US"/>
        </a:p>
      </dgm:t>
    </dgm:pt>
    <dgm:pt modelId="{529186AA-F20B-4D20-8479-5FAAC12337F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baseline="0"/>
            <a:t>Por que usar:</a:t>
          </a:r>
          <a:r>
            <a:rPr lang="pt-BR" b="0" i="0" baseline="0"/>
            <a:t> Programação em par melhora a qualidade do código, facilita o compartilhamento de conhecimento e ajuda na detecção precoce de erros. </a:t>
          </a:r>
          <a:endParaRPr lang="en-US"/>
        </a:p>
      </dgm:t>
    </dgm:pt>
    <dgm:pt modelId="{5EC3F226-4485-449F-89E6-DCDB1E63B054}" type="parTrans" cxnId="{5FA1C632-4BE2-4A90-A820-9D27D54FA2C2}">
      <dgm:prSet/>
      <dgm:spPr/>
      <dgm:t>
        <a:bodyPr/>
        <a:lstStyle/>
        <a:p>
          <a:endParaRPr lang="en-US"/>
        </a:p>
      </dgm:t>
    </dgm:pt>
    <dgm:pt modelId="{D281D6B9-619F-4C70-AADB-A09A707356E7}" type="sibTrans" cxnId="{5FA1C632-4BE2-4A90-A820-9D27D54FA2C2}">
      <dgm:prSet/>
      <dgm:spPr/>
      <dgm:t>
        <a:bodyPr/>
        <a:lstStyle/>
        <a:p>
          <a:endParaRPr lang="en-US"/>
        </a:p>
      </dgm:t>
    </dgm:pt>
    <dgm:pt modelId="{ADAC4054-801B-43BD-8551-1786E4DB7184}" type="pres">
      <dgm:prSet presAssocID="{5AE3B91C-13D4-46AB-8F08-5C9AE32D86B4}" presName="root" presStyleCnt="0">
        <dgm:presLayoutVars>
          <dgm:dir/>
          <dgm:resizeHandles val="exact"/>
        </dgm:presLayoutVars>
      </dgm:prSet>
      <dgm:spPr/>
    </dgm:pt>
    <dgm:pt modelId="{91AD4BAA-C867-4118-9FF1-3A823E577631}" type="pres">
      <dgm:prSet presAssocID="{34791D79-6ECC-4FB9-B34C-4978246FF228}" presName="compNode" presStyleCnt="0"/>
      <dgm:spPr/>
    </dgm:pt>
    <dgm:pt modelId="{BD4F05C4-4CAB-44CA-BFF0-667AB39A7D41}" type="pres">
      <dgm:prSet presAssocID="{34791D79-6ECC-4FB9-B34C-4978246FF228}" presName="bgRect" presStyleLbl="bgShp" presStyleIdx="0" presStyleCnt="2"/>
      <dgm:spPr/>
    </dgm:pt>
    <dgm:pt modelId="{9AFC2C0A-D079-441B-8F8B-F7703708A7B3}" type="pres">
      <dgm:prSet presAssocID="{34791D79-6ECC-4FB9-B34C-4978246FF2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22C8ABAB-DA33-4F1C-9D6C-BCCC9F2496E8}" type="pres">
      <dgm:prSet presAssocID="{34791D79-6ECC-4FB9-B34C-4978246FF228}" presName="spaceRect" presStyleCnt="0"/>
      <dgm:spPr/>
    </dgm:pt>
    <dgm:pt modelId="{E8621FD3-D281-4810-AAA5-F9DE80B3F3B1}" type="pres">
      <dgm:prSet presAssocID="{34791D79-6ECC-4FB9-B34C-4978246FF228}" presName="parTx" presStyleLbl="revTx" presStyleIdx="0" presStyleCnt="2">
        <dgm:presLayoutVars>
          <dgm:chMax val="0"/>
          <dgm:chPref val="0"/>
        </dgm:presLayoutVars>
      </dgm:prSet>
      <dgm:spPr/>
    </dgm:pt>
    <dgm:pt modelId="{EB706390-4D87-443A-9DD0-DE48038D7E3D}" type="pres">
      <dgm:prSet presAssocID="{A66C00AB-6497-4D6F-B362-B2596F63F156}" presName="sibTrans" presStyleCnt="0"/>
      <dgm:spPr/>
    </dgm:pt>
    <dgm:pt modelId="{27155FA7-34FE-48C8-9EA3-1676F38B0487}" type="pres">
      <dgm:prSet presAssocID="{529186AA-F20B-4D20-8479-5FAAC12337F4}" presName="compNode" presStyleCnt="0"/>
      <dgm:spPr/>
    </dgm:pt>
    <dgm:pt modelId="{D68371A7-3DFC-4DAA-90FA-83C86ADB8321}" type="pres">
      <dgm:prSet presAssocID="{529186AA-F20B-4D20-8479-5FAAC12337F4}" presName="bgRect" presStyleLbl="bgShp" presStyleIdx="1" presStyleCnt="2"/>
      <dgm:spPr/>
    </dgm:pt>
    <dgm:pt modelId="{378E3868-906B-4E4C-AD2B-1C2CB5208BA9}" type="pres">
      <dgm:prSet presAssocID="{529186AA-F20B-4D20-8479-5FAAC12337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5FCB49D-3E4D-49A7-B072-61CA49900A83}" type="pres">
      <dgm:prSet presAssocID="{529186AA-F20B-4D20-8479-5FAAC12337F4}" presName="spaceRect" presStyleCnt="0"/>
      <dgm:spPr/>
    </dgm:pt>
    <dgm:pt modelId="{D22ECEDB-CC92-4F6B-ADE2-40A10010D24B}" type="pres">
      <dgm:prSet presAssocID="{529186AA-F20B-4D20-8479-5FAAC12337F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BB4481F-0A74-4639-A49C-BEEA580997E1}" type="presOf" srcId="{5AE3B91C-13D4-46AB-8F08-5C9AE32D86B4}" destId="{ADAC4054-801B-43BD-8551-1786E4DB7184}" srcOrd="0" destOrd="0" presId="urn:microsoft.com/office/officeart/2018/2/layout/IconVerticalSolidList"/>
    <dgm:cxn modelId="{5FA1C632-4BE2-4A90-A820-9D27D54FA2C2}" srcId="{5AE3B91C-13D4-46AB-8F08-5C9AE32D86B4}" destId="{529186AA-F20B-4D20-8479-5FAAC12337F4}" srcOrd="1" destOrd="0" parTransId="{5EC3F226-4485-449F-89E6-DCDB1E63B054}" sibTransId="{D281D6B9-619F-4C70-AADB-A09A707356E7}"/>
    <dgm:cxn modelId="{73AD4DA0-C842-4F6C-96C5-9C0B0D5CE045}" type="presOf" srcId="{34791D79-6ECC-4FB9-B34C-4978246FF228}" destId="{E8621FD3-D281-4810-AAA5-F9DE80B3F3B1}" srcOrd="0" destOrd="0" presId="urn:microsoft.com/office/officeart/2018/2/layout/IconVerticalSolidList"/>
    <dgm:cxn modelId="{5DB4B1CC-01B7-4A41-90E3-62FA7EDB766A}" type="presOf" srcId="{529186AA-F20B-4D20-8479-5FAAC12337F4}" destId="{D22ECEDB-CC92-4F6B-ADE2-40A10010D24B}" srcOrd="0" destOrd="0" presId="urn:microsoft.com/office/officeart/2018/2/layout/IconVerticalSolidList"/>
    <dgm:cxn modelId="{50A370D1-B425-4AD8-82E6-277FFC548672}" srcId="{5AE3B91C-13D4-46AB-8F08-5C9AE32D86B4}" destId="{34791D79-6ECC-4FB9-B34C-4978246FF228}" srcOrd="0" destOrd="0" parTransId="{D5023FAD-2A1C-46A7-ABE9-EFBB1605CA59}" sibTransId="{A66C00AB-6497-4D6F-B362-B2596F63F156}"/>
    <dgm:cxn modelId="{64D42659-DB1F-4C7B-A790-3100CD389FF5}" type="presParOf" srcId="{ADAC4054-801B-43BD-8551-1786E4DB7184}" destId="{91AD4BAA-C867-4118-9FF1-3A823E577631}" srcOrd="0" destOrd="0" presId="urn:microsoft.com/office/officeart/2018/2/layout/IconVerticalSolidList"/>
    <dgm:cxn modelId="{00C327DE-8AE9-42C0-B418-E0ABA5E9B1A3}" type="presParOf" srcId="{91AD4BAA-C867-4118-9FF1-3A823E577631}" destId="{BD4F05C4-4CAB-44CA-BFF0-667AB39A7D41}" srcOrd="0" destOrd="0" presId="urn:microsoft.com/office/officeart/2018/2/layout/IconVerticalSolidList"/>
    <dgm:cxn modelId="{35D2F7FE-D61A-42EA-8B77-51166507E299}" type="presParOf" srcId="{91AD4BAA-C867-4118-9FF1-3A823E577631}" destId="{9AFC2C0A-D079-441B-8F8B-F7703708A7B3}" srcOrd="1" destOrd="0" presId="urn:microsoft.com/office/officeart/2018/2/layout/IconVerticalSolidList"/>
    <dgm:cxn modelId="{F0572C4A-92A3-496D-9C70-72146053DDFD}" type="presParOf" srcId="{91AD4BAA-C867-4118-9FF1-3A823E577631}" destId="{22C8ABAB-DA33-4F1C-9D6C-BCCC9F2496E8}" srcOrd="2" destOrd="0" presId="urn:microsoft.com/office/officeart/2018/2/layout/IconVerticalSolidList"/>
    <dgm:cxn modelId="{67F90F07-D529-4898-8D5A-184A14E414C4}" type="presParOf" srcId="{91AD4BAA-C867-4118-9FF1-3A823E577631}" destId="{E8621FD3-D281-4810-AAA5-F9DE80B3F3B1}" srcOrd="3" destOrd="0" presId="urn:microsoft.com/office/officeart/2018/2/layout/IconVerticalSolidList"/>
    <dgm:cxn modelId="{20C9C643-D5B3-47E9-991A-879250D5ABCA}" type="presParOf" srcId="{ADAC4054-801B-43BD-8551-1786E4DB7184}" destId="{EB706390-4D87-443A-9DD0-DE48038D7E3D}" srcOrd="1" destOrd="0" presId="urn:microsoft.com/office/officeart/2018/2/layout/IconVerticalSolidList"/>
    <dgm:cxn modelId="{E4B0FF59-7B41-4EEF-9B7A-03374EB5DD99}" type="presParOf" srcId="{ADAC4054-801B-43BD-8551-1786E4DB7184}" destId="{27155FA7-34FE-48C8-9EA3-1676F38B0487}" srcOrd="2" destOrd="0" presId="urn:microsoft.com/office/officeart/2018/2/layout/IconVerticalSolidList"/>
    <dgm:cxn modelId="{0093B88C-CFE9-48F5-9672-4028E933A8B3}" type="presParOf" srcId="{27155FA7-34FE-48C8-9EA3-1676F38B0487}" destId="{D68371A7-3DFC-4DAA-90FA-83C86ADB8321}" srcOrd="0" destOrd="0" presId="urn:microsoft.com/office/officeart/2018/2/layout/IconVerticalSolidList"/>
    <dgm:cxn modelId="{C6C55BA0-8D7F-4658-9916-3E6F9AD1C7E2}" type="presParOf" srcId="{27155FA7-34FE-48C8-9EA3-1676F38B0487}" destId="{378E3868-906B-4E4C-AD2B-1C2CB5208BA9}" srcOrd="1" destOrd="0" presId="urn:microsoft.com/office/officeart/2018/2/layout/IconVerticalSolidList"/>
    <dgm:cxn modelId="{FDBF44F6-6C1B-4067-A316-310FCCD08660}" type="presParOf" srcId="{27155FA7-34FE-48C8-9EA3-1676F38B0487}" destId="{85FCB49D-3E4D-49A7-B072-61CA49900A83}" srcOrd="2" destOrd="0" presId="urn:microsoft.com/office/officeart/2018/2/layout/IconVerticalSolidList"/>
    <dgm:cxn modelId="{828D52C7-B7AE-4370-A401-BF10FF22F385}" type="presParOf" srcId="{27155FA7-34FE-48C8-9EA3-1676F38B0487}" destId="{D22ECEDB-CC92-4F6B-ADE2-40A10010D2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2D9BD6-E340-41D3-AEBA-1AE434F816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91C765-B93A-44ED-AC6C-612820D74525}">
      <dgm:prSet/>
      <dgm:spPr/>
      <dgm:t>
        <a:bodyPr/>
        <a:lstStyle/>
        <a:p>
          <a:r>
            <a:rPr lang="pt-BR" b="1" i="0" baseline="0"/>
            <a:t>O que é:</a:t>
          </a:r>
          <a:r>
            <a:rPr lang="pt-BR" b="0" i="0" baseline="0"/>
            <a:t> Testes unitários são testes automatizados que verificam o funcionamento correto de pequenas unidades do código, como funções ou métodos individuais.</a:t>
          </a:r>
          <a:endParaRPr lang="en-US"/>
        </a:p>
      </dgm:t>
    </dgm:pt>
    <dgm:pt modelId="{AC8F156B-D5D4-4382-9D4B-931BB4CCE1E4}" type="parTrans" cxnId="{82B16CA4-E4F7-4A04-8200-2DBCBFAC4200}">
      <dgm:prSet/>
      <dgm:spPr/>
      <dgm:t>
        <a:bodyPr/>
        <a:lstStyle/>
        <a:p>
          <a:endParaRPr lang="en-US"/>
        </a:p>
      </dgm:t>
    </dgm:pt>
    <dgm:pt modelId="{D53D952A-0751-4D71-B2F7-97F390894894}" type="sibTrans" cxnId="{82B16CA4-E4F7-4A04-8200-2DBCBFAC4200}">
      <dgm:prSet/>
      <dgm:spPr/>
      <dgm:t>
        <a:bodyPr/>
        <a:lstStyle/>
        <a:p>
          <a:endParaRPr lang="en-US"/>
        </a:p>
      </dgm:t>
    </dgm:pt>
    <dgm:pt modelId="{F072D832-CC1F-4C2C-9476-4A0F7DA5835C}">
      <dgm:prSet/>
      <dgm:spPr/>
      <dgm:t>
        <a:bodyPr/>
        <a:lstStyle/>
        <a:p>
          <a:r>
            <a:rPr lang="pt-BR" b="1" i="0" baseline="0"/>
            <a:t>Por que usar:</a:t>
          </a:r>
          <a:r>
            <a:rPr lang="pt-BR" b="0" i="0" baseline="0"/>
            <a:t> Eles ajudam a garantir que cada parte do código funcione corretamente de forma isolada, facilitando a detecção de erros e garantindo a confiabilidade do sistema. </a:t>
          </a:r>
          <a:endParaRPr lang="en-US"/>
        </a:p>
      </dgm:t>
    </dgm:pt>
    <dgm:pt modelId="{E2C1FD8A-83D9-40F4-8AEB-9C1F916D8DC9}" type="parTrans" cxnId="{0A7AC0A7-8C47-44EF-994F-C9C7B2D48121}">
      <dgm:prSet/>
      <dgm:spPr/>
      <dgm:t>
        <a:bodyPr/>
        <a:lstStyle/>
        <a:p>
          <a:endParaRPr lang="en-US"/>
        </a:p>
      </dgm:t>
    </dgm:pt>
    <dgm:pt modelId="{363FA54A-FA34-4829-86C7-5DA9C69608A2}" type="sibTrans" cxnId="{0A7AC0A7-8C47-44EF-994F-C9C7B2D48121}">
      <dgm:prSet/>
      <dgm:spPr/>
      <dgm:t>
        <a:bodyPr/>
        <a:lstStyle/>
        <a:p>
          <a:endParaRPr lang="en-US"/>
        </a:p>
      </dgm:t>
    </dgm:pt>
    <dgm:pt modelId="{5BFC2A9E-8308-4C31-BB94-168F7D3681D9}" type="pres">
      <dgm:prSet presAssocID="{772D9BD6-E340-41D3-AEBA-1AE434F816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837786-7D02-44EB-ADBB-D223CE430C94}" type="pres">
      <dgm:prSet presAssocID="{9791C765-B93A-44ED-AC6C-612820D74525}" presName="hierRoot1" presStyleCnt="0"/>
      <dgm:spPr/>
    </dgm:pt>
    <dgm:pt modelId="{7F3FAF03-D683-4EC1-9B51-F307249E2437}" type="pres">
      <dgm:prSet presAssocID="{9791C765-B93A-44ED-AC6C-612820D74525}" presName="composite" presStyleCnt="0"/>
      <dgm:spPr/>
    </dgm:pt>
    <dgm:pt modelId="{F04C8991-93AF-4FA3-906B-3FBFFC99CCD0}" type="pres">
      <dgm:prSet presAssocID="{9791C765-B93A-44ED-AC6C-612820D74525}" presName="background" presStyleLbl="node0" presStyleIdx="0" presStyleCnt="2"/>
      <dgm:spPr/>
    </dgm:pt>
    <dgm:pt modelId="{6A926AA3-F9B1-4598-B265-8DC4FAC3A3EE}" type="pres">
      <dgm:prSet presAssocID="{9791C765-B93A-44ED-AC6C-612820D74525}" presName="text" presStyleLbl="fgAcc0" presStyleIdx="0" presStyleCnt="2">
        <dgm:presLayoutVars>
          <dgm:chPref val="3"/>
        </dgm:presLayoutVars>
      </dgm:prSet>
      <dgm:spPr/>
    </dgm:pt>
    <dgm:pt modelId="{2DE07329-8923-472B-9EF2-4046B592135C}" type="pres">
      <dgm:prSet presAssocID="{9791C765-B93A-44ED-AC6C-612820D74525}" presName="hierChild2" presStyleCnt="0"/>
      <dgm:spPr/>
    </dgm:pt>
    <dgm:pt modelId="{858D12B4-377A-4EE4-A852-363C9869C7C2}" type="pres">
      <dgm:prSet presAssocID="{F072D832-CC1F-4C2C-9476-4A0F7DA5835C}" presName="hierRoot1" presStyleCnt="0"/>
      <dgm:spPr/>
    </dgm:pt>
    <dgm:pt modelId="{1E73FF8D-8DA4-4CD3-BD36-4F950F589DDA}" type="pres">
      <dgm:prSet presAssocID="{F072D832-CC1F-4C2C-9476-4A0F7DA5835C}" presName="composite" presStyleCnt="0"/>
      <dgm:spPr/>
    </dgm:pt>
    <dgm:pt modelId="{E029BEAB-504A-4A12-8A72-4F3E1DEB0BFB}" type="pres">
      <dgm:prSet presAssocID="{F072D832-CC1F-4C2C-9476-4A0F7DA5835C}" presName="background" presStyleLbl="node0" presStyleIdx="1" presStyleCnt="2"/>
      <dgm:spPr/>
    </dgm:pt>
    <dgm:pt modelId="{5A4CC77D-D959-41E2-A6E7-85CF3958CF12}" type="pres">
      <dgm:prSet presAssocID="{F072D832-CC1F-4C2C-9476-4A0F7DA5835C}" presName="text" presStyleLbl="fgAcc0" presStyleIdx="1" presStyleCnt="2">
        <dgm:presLayoutVars>
          <dgm:chPref val="3"/>
        </dgm:presLayoutVars>
      </dgm:prSet>
      <dgm:spPr/>
    </dgm:pt>
    <dgm:pt modelId="{13D49C22-E82C-4D92-BDEA-0A0BE8594502}" type="pres">
      <dgm:prSet presAssocID="{F072D832-CC1F-4C2C-9476-4A0F7DA5835C}" presName="hierChild2" presStyleCnt="0"/>
      <dgm:spPr/>
    </dgm:pt>
  </dgm:ptLst>
  <dgm:cxnLst>
    <dgm:cxn modelId="{1A9C8650-9DA4-4483-BE98-24AF2335905E}" type="presOf" srcId="{772D9BD6-E340-41D3-AEBA-1AE434F81651}" destId="{5BFC2A9E-8308-4C31-BB94-168F7D3681D9}" srcOrd="0" destOrd="0" presId="urn:microsoft.com/office/officeart/2005/8/layout/hierarchy1"/>
    <dgm:cxn modelId="{B34D1759-BE6C-414E-AD2A-25891CE55B9A}" type="presOf" srcId="{9791C765-B93A-44ED-AC6C-612820D74525}" destId="{6A926AA3-F9B1-4598-B265-8DC4FAC3A3EE}" srcOrd="0" destOrd="0" presId="urn:microsoft.com/office/officeart/2005/8/layout/hierarchy1"/>
    <dgm:cxn modelId="{82B16CA4-E4F7-4A04-8200-2DBCBFAC4200}" srcId="{772D9BD6-E340-41D3-AEBA-1AE434F81651}" destId="{9791C765-B93A-44ED-AC6C-612820D74525}" srcOrd="0" destOrd="0" parTransId="{AC8F156B-D5D4-4382-9D4B-931BB4CCE1E4}" sibTransId="{D53D952A-0751-4D71-B2F7-97F390894894}"/>
    <dgm:cxn modelId="{0A7AC0A7-8C47-44EF-994F-C9C7B2D48121}" srcId="{772D9BD6-E340-41D3-AEBA-1AE434F81651}" destId="{F072D832-CC1F-4C2C-9476-4A0F7DA5835C}" srcOrd="1" destOrd="0" parTransId="{E2C1FD8A-83D9-40F4-8AEB-9C1F916D8DC9}" sibTransId="{363FA54A-FA34-4829-86C7-5DA9C69608A2}"/>
    <dgm:cxn modelId="{17DCE4F5-2068-4332-9F7D-85BFFCC2DEEB}" type="presOf" srcId="{F072D832-CC1F-4C2C-9476-4A0F7DA5835C}" destId="{5A4CC77D-D959-41E2-A6E7-85CF3958CF12}" srcOrd="0" destOrd="0" presId="urn:microsoft.com/office/officeart/2005/8/layout/hierarchy1"/>
    <dgm:cxn modelId="{998F6372-B728-4B20-839D-45D80588143F}" type="presParOf" srcId="{5BFC2A9E-8308-4C31-BB94-168F7D3681D9}" destId="{13837786-7D02-44EB-ADBB-D223CE430C94}" srcOrd="0" destOrd="0" presId="urn:microsoft.com/office/officeart/2005/8/layout/hierarchy1"/>
    <dgm:cxn modelId="{5C87E88A-E080-4367-8585-A7A0216D2B9A}" type="presParOf" srcId="{13837786-7D02-44EB-ADBB-D223CE430C94}" destId="{7F3FAF03-D683-4EC1-9B51-F307249E2437}" srcOrd="0" destOrd="0" presId="urn:microsoft.com/office/officeart/2005/8/layout/hierarchy1"/>
    <dgm:cxn modelId="{73B32BA4-CCD9-409B-BE67-2A66D26D09E4}" type="presParOf" srcId="{7F3FAF03-D683-4EC1-9B51-F307249E2437}" destId="{F04C8991-93AF-4FA3-906B-3FBFFC99CCD0}" srcOrd="0" destOrd="0" presId="urn:microsoft.com/office/officeart/2005/8/layout/hierarchy1"/>
    <dgm:cxn modelId="{04457BB7-E196-4F71-BE9D-72A0401DAE0F}" type="presParOf" srcId="{7F3FAF03-D683-4EC1-9B51-F307249E2437}" destId="{6A926AA3-F9B1-4598-B265-8DC4FAC3A3EE}" srcOrd="1" destOrd="0" presId="urn:microsoft.com/office/officeart/2005/8/layout/hierarchy1"/>
    <dgm:cxn modelId="{F181E943-D0B2-439F-B376-1B264FFB5C59}" type="presParOf" srcId="{13837786-7D02-44EB-ADBB-D223CE430C94}" destId="{2DE07329-8923-472B-9EF2-4046B592135C}" srcOrd="1" destOrd="0" presId="urn:microsoft.com/office/officeart/2005/8/layout/hierarchy1"/>
    <dgm:cxn modelId="{B2A25F23-C268-4C8C-90A4-E5094CEDE982}" type="presParOf" srcId="{5BFC2A9E-8308-4C31-BB94-168F7D3681D9}" destId="{858D12B4-377A-4EE4-A852-363C9869C7C2}" srcOrd="1" destOrd="0" presId="urn:microsoft.com/office/officeart/2005/8/layout/hierarchy1"/>
    <dgm:cxn modelId="{C0465BA0-E1DC-424F-91E1-94F3DC73570A}" type="presParOf" srcId="{858D12B4-377A-4EE4-A852-363C9869C7C2}" destId="{1E73FF8D-8DA4-4CD3-BD36-4F950F589DDA}" srcOrd="0" destOrd="0" presId="urn:microsoft.com/office/officeart/2005/8/layout/hierarchy1"/>
    <dgm:cxn modelId="{1B01CE30-97D5-4963-93D8-2E434C753771}" type="presParOf" srcId="{1E73FF8D-8DA4-4CD3-BD36-4F950F589DDA}" destId="{E029BEAB-504A-4A12-8A72-4F3E1DEB0BFB}" srcOrd="0" destOrd="0" presId="urn:microsoft.com/office/officeart/2005/8/layout/hierarchy1"/>
    <dgm:cxn modelId="{40B40414-DB72-4EEC-94F4-89BA4963A562}" type="presParOf" srcId="{1E73FF8D-8DA4-4CD3-BD36-4F950F589DDA}" destId="{5A4CC77D-D959-41E2-A6E7-85CF3958CF12}" srcOrd="1" destOrd="0" presId="urn:microsoft.com/office/officeart/2005/8/layout/hierarchy1"/>
    <dgm:cxn modelId="{7E5A5F47-4E50-4C61-AEC8-B5F211D44753}" type="presParOf" srcId="{858D12B4-377A-4EE4-A852-363C9869C7C2}" destId="{13D49C22-E82C-4D92-BDEA-0A0BE85945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9F3767-7569-498D-B89B-229717FEE6A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E35FF-539F-4618-8AE5-C9E1B762569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baseline="0"/>
            <a:t>Papel:</a:t>
          </a:r>
          <a:r>
            <a:rPr lang="pt-BR" b="0" i="0" baseline="0"/>
            <a:t> O coach no XP é responsável por orientar a equipe, ajudando-a a adotar e seguir as práticas XP. Ele apoia a equipe no desenvolvimento de boas práticas, na resolução de problemas e na melhoria contínua.</a:t>
          </a:r>
          <a:endParaRPr lang="en-US"/>
        </a:p>
      </dgm:t>
    </dgm:pt>
    <dgm:pt modelId="{B75A0CD8-089D-47D8-8E9E-5F4C920970D3}" type="parTrans" cxnId="{282988EB-DD33-4FBA-A6D9-E53B4567AF07}">
      <dgm:prSet/>
      <dgm:spPr/>
      <dgm:t>
        <a:bodyPr/>
        <a:lstStyle/>
        <a:p>
          <a:endParaRPr lang="en-US"/>
        </a:p>
      </dgm:t>
    </dgm:pt>
    <dgm:pt modelId="{44F0B0C5-B52C-4FAB-802F-C41D38890AC2}" type="sibTrans" cxnId="{282988EB-DD33-4FBA-A6D9-E53B4567AF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441530-D046-4C25-AA5E-A6B321FA285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baseline="0"/>
            <a:t>Exemplo:</a:t>
          </a:r>
          <a:r>
            <a:rPr lang="pt-BR" b="0" i="0" baseline="0"/>
            <a:t> Um coach pode organizar workshops sobre TDD ou refatoração, ajudando os programadores a melhorar suas habilidades e a adotar as práticas XP de forma mais eficaz. </a:t>
          </a:r>
          <a:endParaRPr lang="en-US"/>
        </a:p>
      </dgm:t>
    </dgm:pt>
    <dgm:pt modelId="{5DC8FDF3-C460-4A0A-AEBE-93497603B2BF}" type="parTrans" cxnId="{B2B624D2-D207-4381-B5F8-98B2D2516F8A}">
      <dgm:prSet/>
      <dgm:spPr/>
      <dgm:t>
        <a:bodyPr/>
        <a:lstStyle/>
        <a:p>
          <a:endParaRPr lang="en-US"/>
        </a:p>
      </dgm:t>
    </dgm:pt>
    <dgm:pt modelId="{C154AE56-4484-4F19-86FA-F0873CA691E8}" type="sibTrans" cxnId="{B2B624D2-D207-4381-B5F8-98B2D2516F8A}">
      <dgm:prSet/>
      <dgm:spPr/>
      <dgm:t>
        <a:bodyPr/>
        <a:lstStyle/>
        <a:p>
          <a:endParaRPr lang="en-US"/>
        </a:p>
      </dgm:t>
    </dgm:pt>
    <dgm:pt modelId="{EFDF0AAB-2033-4FA1-AEEA-BF9AF69D1148}" type="pres">
      <dgm:prSet presAssocID="{F79F3767-7569-498D-B89B-229717FEE6A2}" presName="root" presStyleCnt="0">
        <dgm:presLayoutVars>
          <dgm:dir/>
          <dgm:resizeHandles val="exact"/>
        </dgm:presLayoutVars>
      </dgm:prSet>
      <dgm:spPr/>
    </dgm:pt>
    <dgm:pt modelId="{C05FA97D-6B85-4F46-8BAD-4B65AB79ECB9}" type="pres">
      <dgm:prSet presAssocID="{F79F3767-7569-498D-B89B-229717FEE6A2}" presName="container" presStyleCnt="0">
        <dgm:presLayoutVars>
          <dgm:dir/>
          <dgm:resizeHandles val="exact"/>
        </dgm:presLayoutVars>
      </dgm:prSet>
      <dgm:spPr/>
    </dgm:pt>
    <dgm:pt modelId="{32E0B89E-C2BC-4DCC-9C99-CF34ADFB14F3}" type="pres">
      <dgm:prSet presAssocID="{DF1E35FF-539F-4618-8AE5-C9E1B7625699}" presName="compNode" presStyleCnt="0"/>
      <dgm:spPr/>
    </dgm:pt>
    <dgm:pt modelId="{74378210-F507-4ECF-8260-0A49350182FB}" type="pres">
      <dgm:prSet presAssocID="{DF1E35FF-539F-4618-8AE5-C9E1B7625699}" presName="iconBgRect" presStyleLbl="bgShp" presStyleIdx="0" presStyleCnt="2"/>
      <dgm:spPr/>
    </dgm:pt>
    <dgm:pt modelId="{DD87AD5F-442D-45C9-9FFA-7EF96F87A60F}" type="pres">
      <dgm:prSet presAssocID="{DF1E35FF-539F-4618-8AE5-C9E1B76256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CFB66A4E-8AD2-4656-A347-3D667FBFF9D9}" type="pres">
      <dgm:prSet presAssocID="{DF1E35FF-539F-4618-8AE5-C9E1B7625699}" presName="spaceRect" presStyleCnt="0"/>
      <dgm:spPr/>
    </dgm:pt>
    <dgm:pt modelId="{AE1E957C-BD4C-49C0-8D96-2BD5C5C7F184}" type="pres">
      <dgm:prSet presAssocID="{DF1E35FF-539F-4618-8AE5-C9E1B7625699}" presName="textRect" presStyleLbl="revTx" presStyleIdx="0" presStyleCnt="2">
        <dgm:presLayoutVars>
          <dgm:chMax val="1"/>
          <dgm:chPref val="1"/>
        </dgm:presLayoutVars>
      </dgm:prSet>
      <dgm:spPr/>
    </dgm:pt>
    <dgm:pt modelId="{2AB8680F-E5BA-423B-8197-FCC5B1BBE2C4}" type="pres">
      <dgm:prSet presAssocID="{44F0B0C5-B52C-4FAB-802F-C41D38890AC2}" presName="sibTrans" presStyleLbl="sibTrans2D1" presStyleIdx="0" presStyleCnt="0"/>
      <dgm:spPr/>
    </dgm:pt>
    <dgm:pt modelId="{DDD13E6A-1BBE-4800-B157-B2C591286B9C}" type="pres">
      <dgm:prSet presAssocID="{3C441530-D046-4C25-AA5E-A6B321FA2851}" presName="compNode" presStyleCnt="0"/>
      <dgm:spPr/>
    </dgm:pt>
    <dgm:pt modelId="{A5BBC342-1426-4AC2-88FE-5AE09CEBEBBB}" type="pres">
      <dgm:prSet presAssocID="{3C441530-D046-4C25-AA5E-A6B321FA2851}" presName="iconBgRect" presStyleLbl="bgShp" presStyleIdx="1" presStyleCnt="2"/>
      <dgm:spPr/>
    </dgm:pt>
    <dgm:pt modelId="{E0D5324B-DCBF-44E3-8896-D9D3640F5177}" type="pres">
      <dgm:prSet presAssocID="{3C441530-D046-4C25-AA5E-A6B321FA28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39626799-8F52-401F-B9C2-A829FA805AD4}" type="pres">
      <dgm:prSet presAssocID="{3C441530-D046-4C25-AA5E-A6B321FA2851}" presName="spaceRect" presStyleCnt="0"/>
      <dgm:spPr/>
    </dgm:pt>
    <dgm:pt modelId="{3C55E5C0-DF5D-4E52-B1DE-910DF529B49D}" type="pres">
      <dgm:prSet presAssocID="{3C441530-D046-4C25-AA5E-A6B321FA285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36D2731-3A2D-4A95-BE57-E2174C4DAEAE}" type="presOf" srcId="{44F0B0C5-B52C-4FAB-802F-C41D38890AC2}" destId="{2AB8680F-E5BA-423B-8197-FCC5B1BBE2C4}" srcOrd="0" destOrd="0" presId="urn:microsoft.com/office/officeart/2018/2/layout/IconCircleList"/>
    <dgm:cxn modelId="{E82045A5-5CEC-40AE-9DA6-95403A3AE0BA}" type="presOf" srcId="{3C441530-D046-4C25-AA5E-A6B321FA2851}" destId="{3C55E5C0-DF5D-4E52-B1DE-910DF529B49D}" srcOrd="0" destOrd="0" presId="urn:microsoft.com/office/officeart/2018/2/layout/IconCircleList"/>
    <dgm:cxn modelId="{59C65FB5-B920-4D94-AC42-1F27152A8241}" type="presOf" srcId="{DF1E35FF-539F-4618-8AE5-C9E1B7625699}" destId="{AE1E957C-BD4C-49C0-8D96-2BD5C5C7F184}" srcOrd="0" destOrd="0" presId="urn:microsoft.com/office/officeart/2018/2/layout/IconCircleList"/>
    <dgm:cxn modelId="{B2B624D2-D207-4381-B5F8-98B2D2516F8A}" srcId="{F79F3767-7569-498D-B89B-229717FEE6A2}" destId="{3C441530-D046-4C25-AA5E-A6B321FA2851}" srcOrd="1" destOrd="0" parTransId="{5DC8FDF3-C460-4A0A-AEBE-93497603B2BF}" sibTransId="{C154AE56-4484-4F19-86FA-F0873CA691E8}"/>
    <dgm:cxn modelId="{282988EB-DD33-4FBA-A6D9-E53B4567AF07}" srcId="{F79F3767-7569-498D-B89B-229717FEE6A2}" destId="{DF1E35FF-539F-4618-8AE5-C9E1B7625699}" srcOrd="0" destOrd="0" parTransId="{B75A0CD8-089D-47D8-8E9E-5F4C920970D3}" sibTransId="{44F0B0C5-B52C-4FAB-802F-C41D38890AC2}"/>
    <dgm:cxn modelId="{B2B726FA-888F-4780-89EE-833F899A0FCD}" type="presOf" srcId="{F79F3767-7569-498D-B89B-229717FEE6A2}" destId="{EFDF0AAB-2033-4FA1-AEEA-BF9AF69D1148}" srcOrd="0" destOrd="0" presId="urn:microsoft.com/office/officeart/2018/2/layout/IconCircleList"/>
    <dgm:cxn modelId="{8CCF585E-30D4-42B7-9330-0BCC0DA94C69}" type="presParOf" srcId="{EFDF0AAB-2033-4FA1-AEEA-BF9AF69D1148}" destId="{C05FA97D-6B85-4F46-8BAD-4B65AB79ECB9}" srcOrd="0" destOrd="0" presId="urn:microsoft.com/office/officeart/2018/2/layout/IconCircleList"/>
    <dgm:cxn modelId="{67414F57-CF67-4913-B0A6-6C34EB873FCD}" type="presParOf" srcId="{C05FA97D-6B85-4F46-8BAD-4B65AB79ECB9}" destId="{32E0B89E-C2BC-4DCC-9C99-CF34ADFB14F3}" srcOrd="0" destOrd="0" presId="urn:microsoft.com/office/officeart/2018/2/layout/IconCircleList"/>
    <dgm:cxn modelId="{5E6EE24A-AC7F-4CB8-A5E0-82A303BA54E4}" type="presParOf" srcId="{32E0B89E-C2BC-4DCC-9C99-CF34ADFB14F3}" destId="{74378210-F507-4ECF-8260-0A49350182FB}" srcOrd="0" destOrd="0" presId="urn:microsoft.com/office/officeart/2018/2/layout/IconCircleList"/>
    <dgm:cxn modelId="{84C4925D-5C7D-451E-AFDE-C7E2A01045AA}" type="presParOf" srcId="{32E0B89E-C2BC-4DCC-9C99-CF34ADFB14F3}" destId="{DD87AD5F-442D-45C9-9FFA-7EF96F87A60F}" srcOrd="1" destOrd="0" presId="urn:microsoft.com/office/officeart/2018/2/layout/IconCircleList"/>
    <dgm:cxn modelId="{20809FB5-5CFE-4C00-888E-37B79C505AB9}" type="presParOf" srcId="{32E0B89E-C2BC-4DCC-9C99-CF34ADFB14F3}" destId="{CFB66A4E-8AD2-4656-A347-3D667FBFF9D9}" srcOrd="2" destOrd="0" presId="urn:microsoft.com/office/officeart/2018/2/layout/IconCircleList"/>
    <dgm:cxn modelId="{176B1A5A-B2FA-4FDF-88E8-4F8815AA3066}" type="presParOf" srcId="{32E0B89E-C2BC-4DCC-9C99-CF34ADFB14F3}" destId="{AE1E957C-BD4C-49C0-8D96-2BD5C5C7F184}" srcOrd="3" destOrd="0" presId="urn:microsoft.com/office/officeart/2018/2/layout/IconCircleList"/>
    <dgm:cxn modelId="{0D7F1E97-70FC-4B29-A4BD-BA8933F18C6A}" type="presParOf" srcId="{C05FA97D-6B85-4F46-8BAD-4B65AB79ECB9}" destId="{2AB8680F-E5BA-423B-8197-FCC5B1BBE2C4}" srcOrd="1" destOrd="0" presId="urn:microsoft.com/office/officeart/2018/2/layout/IconCircleList"/>
    <dgm:cxn modelId="{DAF3C8BF-0B8F-4887-9DC4-0559EEBD3D7E}" type="presParOf" srcId="{C05FA97D-6B85-4F46-8BAD-4B65AB79ECB9}" destId="{DDD13E6A-1BBE-4800-B157-B2C591286B9C}" srcOrd="2" destOrd="0" presId="urn:microsoft.com/office/officeart/2018/2/layout/IconCircleList"/>
    <dgm:cxn modelId="{8E3C620D-A9D5-4273-8969-E6FDFAB14E0C}" type="presParOf" srcId="{DDD13E6A-1BBE-4800-B157-B2C591286B9C}" destId="{A5BBC342-1426-4AC2-88FE-5AE09CEBEBBB}" srcOrd="0" destOrd="0" presId="urn:microsoft.com/office/officeart/2018/2/layout/IconCircleList"/>
    <dgm:cxn modelId="{67DC6DA5-5CAE-4516-96BA-5D9D870C92CB}" type="presParOf" srcId="{DDD13E6A-1BBE-4800-B157-B2C591286B9C}" destId="{E0D5324B-DCBF-44E3-8896-D9D3640F5177}" srcOrd="1" destOrd="0" presId="urn:microsoft.com/office/officeart/2018/2/layout/IconCircleList"/>
    <dgm:cxn modelId="{B94F360F-F5B2-462B-AA21-A89DFC210E66}" type="presParOf" srcId="{DDD13E6A-1BBE-4800-B157-B2C591286B9C}" destId="{39626799-8F52-401F-B9C2-A829FA805AD4}" srcOrd="2" destOrd="0" presId="urn:microsoft.com/office/officeart/2018/2/layout/IconCircleList"/>
    <dgm:cxn modelId="{791ADCE8-41EC-4D50-B49C-995B2A03C765}" type="presParOf" srcId="{DDD13E6A-1BBE-4800-B157-B2C591286B9C}" destId="{3C55E5C0-DF5D-4E52-B1DE-910DF529B4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CBE08A-2B79-42DA-A5C6-F748F570861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8ACA49-557B-4FBD-B073-687D61EFE95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baseline="0"/>
            <a:t>Papel:</a:t>
          </a:r>
          <a:r>
            <a:rPr lang="pt-BR" b="0" i="0" baseline="0"/>
            <a:t> O tracker monitora o progresso da equipe em relação aos objetivos do projeto. Ele coleta métricas, como a velocidade da equipe, e ajuda a identificar áreas onde o processo pode ser ajustado ou melhorado.</a:t>
          </a:r>
          <a:endParaRPr lang="en-US"/>
        </a:p>
      </dgm:t>
    </dgm:pt>
    <dgm:pt modelId="{47BB7B75-5CCA-4B32-833E-50200028A657}" type="parTrans" cxnId="{7E1AE8CB-7B65-4D45-9EDA-3EDD1CD97ED2}">
      <dgm:prSet/>
      <dgm:spPr/>
      <dgm:t>
        <a:bodyPr/>
        <a:lstStyle/>
        <a:p>
          <a:endParaRPr lang="en-US"/>
        </a:p>
      </dgm:t>
    </dgm:pt>
    <dgm:pt modelId="{B3112D86-C460-4281-9ACD-F3135EF85A78}" type="sibTrans" cxnId="{7E1AE8CB-7B65-4D45-9EDA-3EDD1CD97E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D9F861-C476-406C-83A7-9C35D3CA4C9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baseline="0"/>
            <a:t>Exemplo:</a:t>
          </a:r>
          <a:r>
            <a:rPr lang="pt-BR" b="0" i="0" baseline="0"/>
            <a:t> Um tracker pode revisar os relatórios de progresso semanalmente e sugerir mudanças na alocação de recursos ou ajustes no escopo do sprint para garantir que a equipe continue no caminho certo. </a:t>
          </a:r>
          <a:endParaRPr lang="en-US"/>
        </a:p>
      </dgm:t>
    </dgm:pt>
    <dgm:pt modelId="{CF75BDC4-8E7E-4F47-A44D-B9D0D2BA34C8}" type="parTrans" cxnId="{78C7E6AC-7804-4FE3-9A9F-F1224E987DAF}">
      <dgm:prSet/>
      <dgm:spPr/>
      <dgm:t>
        <a:bodyPr/>
        <a:lstStyle/>
        <a:p>
          <a:endParaRPr lang="en-US"/>
        </a:p>
      </dgm:t>
    </dgm:pt>
    <dgm:pt modelId="{1E920DB0-4676-4E66-8DE4-CE7F05BED5F4}" type="sibTrans" cxnId="{78C7E6AC-7804-4FE3-9A9F-F1224E987DAF}">
      <dgm:prSet/>
      <dgm:spPr/>
      <dgm:t>
        <a:bodyPr/>
        <a:lstStyle/>
        <a:p>
          <a:endParaRPr lang="en-US"/>
        </a:p>
      </dgm:t>
    </dgm:pt>
    <dgm:pt modelId="{D58FDEA4-3ECE-448E-950E-EA302360CD8B}" type="pres">
      <dgm:prSet presAssocID="{29CBE08A-2B79-42DA-A5C6-F748F570861E}" presName="root" presStyleCnt="0">
        <dgm:presLayoutVars>
          <dgm:dir/>
          <dgm:resizeHandles val="exact"/>
        </dgm:presLayoutVars>
      </dgm:prSet>
      <dgm:spPr/>
    </dgm:pt>
    <dgm:pt modelId="{853DFE01-0F76-4A07-9E48-06EC331019E3}" type="pres">
      <dgm:prSet presAssocID="{29CBE08A-2B79-42DA-A5C6-F748F570861E}" presName="container" presStyleCnt="0">
        <dgm:presLayoutVars>
          <dgm:dir/>
          <dgm:resizeHandles val="exact"/>
        </dgm:presLayoutVars>
      </dgm:prSet>
      <dgm:spPr/>
    </dgm:pt>
    <dgm:pt modelId="{7178C3ED-8984-42FC-8A3C-AC0EEFB0D9E4}" type="pres">
      <dgm:prSet presAssocID="{C28ACA49-557B-4FBD-B073-687D61EFE954}" presName="compNode" presStyleCnt="0"/>
      <dgm:spPr/>
    </dgm:pt>
    <dgm:pt modelId="{03F771BD-2037-420D-91A2-1974AD6C22D3}" type="pres">
      <dgm:prSet presAssocID="{C28ACA49-557B-4FBD-B073-687D61EFE954}" presName="iconBgRect" presStyleLbl="bgShp" presStyleIdx="0" presStyleCnt="2"/>
      <dgm:spPr/>
    </dgm:pt>
    <dgm:pt modelId="{D5BEB7FC-E10D-41D8-B1B3-FD02DF458B5C}" type="pres">
      <dgm:prSet presAssocID="{C28ACA49-557B-4FBD-B073-687D61EFE9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961FF9C-46E8-40EA-9B24-01A47756DBAD}" type="pres">
      <dgm:prSet presAssocID="{C28ACA49-557B-4FBD-B073-687D61EFE954}" presName="spaceRect" presStyleCnt="0"/>
      <dgm:spPr/>
    </dgm:pt>
    <dgm:pt modelId="{EF73ADA2-A6B2-4CBB-93A8-D16FD8E6F786}" type="pres">
      <dgm:prSet presAssocID="{C28ACA49-557B-4FBD-B073-687D61EFE954}" presName="textRect" presStyleLbl="revTx" presStyleIdx="0" presStyleCnt="2">
        <dgm:presLayoutVars>
          <dgm:chMax val="1"/>
          <dgm:chPref val="1"/>
        </dgm:presLayoutVars>
      </dgm:prSet>
      <dgm:spPr/>
    </dgm:pt>
    <dgm:pt modelId="{2B14AB98-EB08-4575-A596-594833F0FD09}" type="pres">
      <dgm:prSet presAssocID="{B3112D86-C460-4281-9ACD-F3135EF85A78}" presName="sibTrans" presStyleLbl="sibTrans2D1" presStyleIdx="0" presStyleCnt="0"/>
      <dgm:spPr/>
    </dgm:pt>
    <dgm:pt modelId="{657D69E9-D6DB-41FA-9983-6EA18C716A7C}" type="pres">
      <dgm:prSet presAssocID="{5AD9F861-C476-406C-83A7-9C35D3CA4C91}" presName="compNode" presStyleCnt="0"/>
      <dgm:spPr/>
    </dgm:pt>
    <dgm:pt modelId="{0F5D0C5E-FE3C-44EE-AF90-8C8CA4983723}" type="pres">
      <dgm:prSet presAssocID="{5AD9F861-C476-406C-83A7-9C35D3CA4C91}" presName="iconBgRect" presStyleLbl="bgShp" presStyleIdx="1" presStyleCnt="2"/>
      <dgm:spPr/>
    </dgm:pt>
    <dgm:pt modelId="{D34C986B-D423-432C-AF31-5F642599F7C4}" type="pres">
      <dgm:prSet presAssocID="{5AD9F861-C476-406C-83A7-9C35D3CA4C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3E9CD2B6-5093-4733-B136-44DE11FE5ED3}" type="pres">
      <dgm:prSet presAssocID="{5AD9F861-C476-406C-83A7-9C35D3CA4C91}" presName="spaceRect" presStyleCnt="0"/>
      <dgm:spPr/>
    </dgm:pt>
    <dgm:pt modelId="{35FFFD97-9370-4DB1-A7B0-77077DAF430C}" type="pres">
      <dgm:prSet presAssocID="{5AD9F861-C476-406C-83A7-9C35D3CA4C9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D523E66-1B6B-48D5-9DE2-D0C83A0EB6B2}" type="presOf" srcId="{5AD9F861-C476-406C-83A7-9C35D3CA4C91}" destId="{35FFFD97-9370-4DB1-A7B0-77077DAF430C}" srcOrd="0" destOrd="0" presId="urn:microsoft.com/office/officeart/2018/2/layout/IconCircleList"/>
    <dgm:cxn modelId="{0FD2FE66-5968-4717-8650-EC265389C56C}" type="presOf" srcId="{C28ACA49-557B-4FBD-B073-687D61EFE954}" destId="{EF73ADA2-A6B2-4CBB-93A8-D16FD8E6F786}" srcOrd="0" destOrd="0" presId="urn:microsoft.com/office/officeart/2018/2/layout/IconCircleList"/>
    <dgm:cxn modelId="{063A4380-7C6D-4DEE-A766-7A538BB0C618}" type="presOf" srcId="{B3112D86-C460-4281-9ACD-F3135EF85A78}" destId="{2B14AB98-EB08-4575-A596-594833F0FD09}" srcOrd="0" destOrd="0" presId="urn:microsoft.com/office/officeart/2018/2/layout/IconCircleList"/>
    <dgm:cxn modelId="{78C7E6AC-7804-4FE3-9A9F-F1224E987DAF}" srcId="{29CBE08A-2B79-42DA-A5C6-F748F570861E}" destId="{5AD9F861-C476-406C-83A7-9C35D3CA4C91}" srcOrd="1" destOrd="0" parTransId="{CF75BDC4-8E7E-4F47-A44D-B9D0D2BA34C8}" sibTransId="{1E920DB0-4676-4E66-8DE4-CE7F05BED5F4}"/>
    <dgm:cxn modelId="{5E92EEC8-10F9-4564-AE26-1E139DC0777B}" type="presOf" srcId="{29CBE08A-2B79-42DA-A5C6-F748F570861E}" destId="{D58FDEA4-3ECE-448E-950E-EA302360CD8B}" srcOrd="0" destOrd="0" presId="urn:microsoft.com/office/officeart/2018/2/layout/IconCircleList"/>
    <dgm:cxn modelId="{7E1AE8CB-7B65-4D45-9EDA-3EDD1CD97ED2}" srcId="{29CBE08A-2B79-42DA-A5C6-F748F570861E}" destId="{C28ACA49-557B-4FBD-B073-687D61EFE954}" srcOrd="0" destOrd="0" parTransId="{47BB7B75-5CCA-4B32-833E-50200028A657}" sibTransId="{B3112D86-C460-4281-9ACD-F3135EF85A78}"/>
    <dgm:cxn modelId="{380D0A32-8565-415F-8A7D-937D14A7EF3F}" type="presParOf" srcId="{D58FDEA4-3ECE-448E-950E-EA302360CD8B}" destId="{853DFE01-0F76-4A07-9E48-06EC331019E3}" srcOrd="0" destOrd="0" presId="urn:microsoft.com/office/officeart/2018/2/layout/IconCircleList"/>
    <dgm:cxn modelId="{93885FAD-0025-4E36-83B7-9A9D92EF0AFB}" type="presParOf" srcId="{853DFE01-0F76-4A07-9E48-06EC331019E3}" destId="{7178C3ED-8984-42FC-8A3C-AC0EEFB0D9E4}" srcOrd="0" destOrd="0" presId="urn:microsoft.com/office/officeart/2018/2/layout/IconCircleList"/>
    <dgm:cxn modelId="{78131637-4906-426A-9B68-339FC9146FA8}" type="presParOf" srcId="{7178C3ED-8984-42FC-8A3C-AC0EEFB0D9E4}" destId="{03F771BD-2037-420D-91A2-1974AD6C22D3}" srcOrd="0" destOrd="0" presId="urn:microsoft.com/office/officeart/2018/2/layout/IconCircleList"/>
    <dgm:cxn modelId="{1C61958D-DDB0-42F8-A0D5-EF197643BB44}" type="presParOf" srcId="{7178C3ED-8984-42FC-8A3C-AC0EEFB0D9E4}" destId="{D5BEB7FC-E10D-41D8-B1B3-FD02DF458B5C}" srcOrd="1" destOrd="0" presId="urn:microsoft.com/office/officeart/2018/2/layout/IconCircleList"/>
    <dgm:cxn modelId="{D6E2F1D9-03BF-492A-A4E1-9BF66A1C2980}" type="presParOf" srcId="{7178C3ED-8984-42FC-8A3C-AC0EEFB0D9E4}" destId="{3961FF9C-46E8-40EA-9B24-01A47756DBAD}" srcOrd="2" destOrd="0" presId="urn:microsoft.com/office/officeart/2018/2/layout/IconCircleList"/>
    <dgm:cxn modelId="{D51C2597-85A3-4A24-AB04-9EE6286889FC}" type="presParOf" srcId="{7178C3ED-8984-42FC-8A3C-AC0EEFB0D9E4}" destId="{EF73ADA2-A6B2-4CBB-93A8-D16FD8E6F786}" srcOrd="3" destOrd="0" presId="urn:microsoft.com/office/officeart/2018/2/layout/IconCircleList"/>
    <dgm:cxn modelId="{C8145F78-711D-436D-B231-97D341CE74C8}" type="presParOf" srcId="{853DFE01-0F76-4A07-9E48-06EC331019E3}" destId="{2B14AB98-EB08-4575-A596-594833F0FD09}" srcOrd="1" destOrd="0" presId="urn:microsoft.com/office/officeart/2018/2/layout/IconCircleList"/>
    <dgm:cxn modelId="{7C43E457-EB26-4223-A559-CC06A5BDDDF4}" type="presParOf" srcId="{853DFE01-0F76-4A07-9E48-06EC331019E3}" destId="{657D69E9-D6DB-41FA-9983-6EA18C716A7C}" srcOrd="2" destOrd="0" presId="urn:microsoft.com/office/officeart/2018/2/layout/IconCircleList"/>
    <dgm:cxn modelId="{E83D0E5B-AC87-4310-B0BC-60D82DE86222}" type="presParOf" srcId="{657D69E9-D6DB-41FA-9983-6EA18C716A7C}" destId="{0F5D0C5E-FE3C-44EE-AF90-8C8CA4983723}" srcOrd="0" destOrd="0" presId="urn:microsoft.com/office/officeart/2018/2/layout/IconCircleList"/>
    <dgm:cxn modelId="{1949EEAB-26B9-473B-A054-9A8591681D02}" type="presParOf" srcId="{657D69E9-D6DB-41FA-9983-6EA18C716A7C}" destId="{D34C986B-D423-432C-AF31-5F642599F7C4}" srcOrd="1" destOrd="0" presId="urn:microsoft.com/office/officeart/2018/2/layout/IconCircleList"/>
    <dgm:cxn modelId="{C07D7ABA-2699-406E-B194-F3913355A017}" type="presParOf" srcId="{657D69E9-D6DB-41FA-9983-6EA18C716A7C}" destId="{3E9CD2B6-5093-4733-B136-44DE11FE5ED3}" srcOrd="2" destOrd="0" presId="urn:microsoft.com/office/officeart/2018/2/layout/IconCircleList"/>
    <dgm:cxn modelId="{61CFCF62-5FF0-4BAD-A621-83FB3CB37902}" type="presParOf" srcId="{657D69E9-D6DB-41FA-9983-6EA18C716A7C}" destId="{35FFFD97-9370-4DB1-A7B0-77077DAF43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7DA213-0B91-4917-A34B-0243ECFBBA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7D4D1-F478-44A9-9388-62EF43C4FE1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baseline="0"/>
            <a:t>Papel:</a:t>
          </a:r>
          <a:r>
            <a:rPr lang="pt-BR" b="0" i="0" baseline="0"/>
            <a:t> O cliente no XP é uma parte ativa da equipe de desenvolvimento, fornecendo feedback constante e ajudando a priorizar as funcionalidades no product backlog. O cliente define as user stories e está disponível para esclarecer dúvidas e tomar decisões rápidas.</a:t>
          </a:r>
          <a:endParaRPr lang="en-US"/>
        </a:p>
      </dgm:t>
    </dgm:pt>
    <dgm:pt modelId="{8A231E16-3ECA-42E2-9F8E-17E544FFFF0D}" type="parTrans" cxnId="{51BB788E-1CD4-4213-8DEC-7E6E1E8799D0}">
      <dgm:prSet/>
      <dgm:spPr/>
      <dgm:t>
        <a:bodyPr/>
        <a:lstStyle/>
        <a:p>
          <a:endParaRPr lang="en-US"/>
        </a:p>
      </dgm:t>
    </dgm:pt>
    <dgm:pt modelId="{F1F34518-1333-4E22-9CBE-BAD4461C63C0}" type="sibTrans" cxnId="{51BB788E-1CD4-4213-8DEC-7E6E1E8799D0}">
      <dgm:prSet/>
      <dgm:spPr/>
      <dgm:t>
        <a:bodyPr/>
        <a:lstStyle/>
        <a:p>
          <a:endParaRPr lang="en-US"/>
        </a:p>
      </dgm:t>
    </dgm:pt>
    <dgm:pt modelId="{40681921-8F03-4401-B2BC-56A5C7A3391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baseline="0"/>
            <a:t>Exemplo:</a:t>
          </a:r>
          <a:r>
            <a:rPr lang="pt-BR" b="0" i="0" baseline="0"/>
            <a:t> Durante uma iteração, o cliente pode participar de uma reunião de planejamento para decidir quais funcionalidades são mais importantes para serem desenvolvidas na próxima sprint. </a:t>
          </a:r>
          <a:endParaRPr lang="en-US"/>
        </a:p>
      </dgm:t>
    </dgm:pt>
    <dgm:pt modelId="{119845C5-F889-4BA2-9B3E-72CFD4170F12}" type="parTrans" cxnId="{99063B75-7926-4032-A7FE-999757991FF7}">
      <dgm:prSet/>
      <dgm:spPr/>
      <dgm:t>
        <a:bodyPr/>
        <a:lstStyle/>
        <a:p>
          <a:endParaRPr lang="en-US"/>
        </a:p>
      </dgm:t>
    </dgm:pt>
    <dgm:pt modelId="{170FAA4B-5E03-43AF-A7E1-2B9A130CE3E5}" type="sibTrans" cxnId="{99063B75-7926-4032-A7FE-999757991FF7}">
      <dgm:prSet/>
      <dgm:spPr/>
      <dgm:t>
        <a:bodyPr/>
        <a:lstStyle/>
        <a:p>
          <a:endParaRPr lang="en-US"/>
        </a:p>
      </dgm:t>
    </dgm:pt>
    <dgm:pt modelId="{2E96F535-06DD-4584-AE16-8BA9088A2725}" type="pres">
      <dgm:prSet presAssocID="{CE7DA213-0B91-4917-A34B-0243ECFBBADD}" presName="root" presStyleCnt="0">
        <dgm:presLayoutVars>
          <dgm:dir/>
          <dgm:resizeHandles val="exact"/>
        </dgm:presLayoutVars>
      </dgm:prSet>
      <dgm:spPr/>
    </dgm:pt>
    <dgm:pt modelId="{B07E68EE-959D-46CB-B855-B346977962F3}" type="pres">
      <dgm:prSet presAssocID="{C2A7D4D1-F478-44A9-9388-62EF43C4FE16}" presName="compNode" presStyleCnt="0"/>
      <dgm:spPr/>
    </dgm:pt>
    <dgm:pt modelId="{BF4E1BA9-DC3E-4B0A-99F6-AB179D8A3CB6}" type="pres">
      <dgm:prSet presAssocID="{C2A7D4D1-F478-44A9-9388-62EF43C4FE16}" presName="bgRect" presStyleLbl="bgShp" presStyleIdx="0" presStyleCnt="2"/>
      <dgm:spPr/>
    </dgm:pt>
    <dgm:pt modelId="{5ACDE1AE-ABBC-4767-837E-E678A94E9C21}" type="pres">
      <dgm:prSet presAssocID="{C2A7D4D1-F478-44A9-9388-62EF43C4FE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A8E8C298-AADC-42B3-87D0-D873CCDAF9BE}" type="pres">
      <dgm:prSet presAssocID="{C2A7D4D1-F478-44A9-9388-62EF43C4FE16}" presName="spaceRect" presStyleCnt="0"/>
      <dgm:spPr/>
    </dgm:pt>
    <dgm:pt modelId="{9E40140D-CB9F-44E8-AA53-CB075E34C408}" type="pres">
      <dgm:prSet presAssocID="{C2A7D4D1-F478-44A9-9388-62EF43C4FE16}" presName="parTx" presStyleLbl="revTx" presStyleIdx="0" presStyleCnt="2">
        <dgm:presLayoutVars>
          <dgm:chMax val="0"/>
          <dgm:chPref val="0"/>
        </dgm:presLayoutVars>
      </dgm:prSet>
      <dgm:spPr/>
    </dgm:pt>
    <dgm:pt modelId="{F208F79C-1BA4-4538-8026-D175963B0944}" type="pres">
      <dgm:prSet presAssocID="{F1F34518-1333-4E22-9CBE-BAD4461C63C0}" presName="sibTrans" presStyleCnt="0"/>
      <dgm:spPr/>
    </dgm:pt>
    <dgm:pt modelId="{10DFEECE-BC92-4B9E-B982-240B9509FCBF}" type="pres">
      <dgm:prSet presAssocID="{40681921-8F03-4401-B2BC-56A5C7A33912}" presName="compNode" presStyleCnt="0"/>
      <dgm:spPr/>
    </dgm:pt>
    <dgm:pt modelId="{4E1DF06D-61B1-4397-A7AA-68F4EB1BAFFC}" type="pres">
      <dgm:prSet presAssocID="{40681921-8F03-4401-B2BC-56A5C7A33912}" presName="bgRect" presStyleLbl="bgShp" presStyleIdx="1" presStyleCnt="2"/>
      <dgm:spPr/>
    </dgm:pt>
    <dgm:pt modelId="{837FC0EE-BF81-4627-B9DB-4BCFC0056D9D}" type="pres">
      <dgm:prSet presAssocID="{40681921-8F03-4401-B2BC-56A5C7A339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B7AB6AC-882B-4DD1-AFE7-DE52A1A07E2B}" type="pres">
      <dgm:prSet presAssocID="{40681921-8F03-4401-B2BC-56A5C7A33912}" presName="spaceRect" presStyleCnt="0"/>
      <dgm:spPr/>
    </dgm:pt>
    <dgm:pt modelId="{DBE339F3-B711-49C0-860E-9C1B2CF4A563}" type="pres">
      <dgm:prSet presAssocID="{40681921-8F03-4401-B2BC-56A5C7A3391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833E401-876B-4CD1-8841-95B168A1AD02}" type="presOf" srcId="{40681921-8F03-4401-B2BC-56A5C7A33912}" destId="{DBE339F3-B711-49C0-860E-9C1B2CF4A563}" srcOrd="0" destOrd="0" presId="urn:microsoft.com/office/officeart/2018/2/layout/IconVerticalSolidList"/>
    <dgm:cxn modelId="{EAEB8A6B-44E8-4128-B481-4400D4B65B90}" type="presOf" srcId="{C2A7D4D1-F478-44A9-9388-62EF43C4FE16}" destId="{9E40140D-CB9F-44E8-AA53-CB075E34C408}" srcOrd="0" destOrd="0" presId="urn:microsoft.com/office/officeart/2018/2/layout/IconVerticalSolidList"/>
    <dgm:cxn modelId="{99063B75-7926-4032-A7FE-999757991FF7}" srcId="{CE7DA213-0B91-4917-A34B-0243ECFBBADD}" destId="{40681921-8F03-4401-B2BC-56A5C7A33912}" srcOrd="1" destOrd="0" parTransId="{119845C5-F889-4BA2-9B3E-72CFD4170F12}" sibTransId="{170FAA4B-5E03-43AF-A7E1-2B9A130CE3E5}"/>
    <dgm:cxn modelId="{95CB7985-2813-47B7-BDE1-74E552DF56FE}" type="presOf" srcId="{CE7DA213-0B91-4917-A34B-0243ECFBBADD}" destId="{2E96F535-06DD-4584-AE16-8BA9088A2725}" srcOrd="0" destOrd="0" presId="urn:microsoft.com/office/officeart/2018/2/layout/IconVerticalSolidList"/>
    <dgm:cxn modelId="{51BB788E-1CD4-4213-8DEC-7E6E1E8799D0}" srcId="{CE7DA213-0B91-4917-A34B-0243ECFBBADD}" destId="{C2A7D4D1-F478-44A9-9388-62EF43C4FE16}" srcOrd="0" destOrd="0" parTransId="{8A231E16-3ECA-42E2-9F8E-17E544FFFF0D}" sibTransId="{F1F34518-1333-4E22-9CBE-BAD4461C63C0}"/>
    <dgm:cxn modelId="{6921841B-E27E-47C5-942D-C2DA34D62180}" type="presParOf" srcId="{2E96F535-06DD-4584-AE16-8BA9088A2725}" destId="{B07E68EE-959D-46CB-B855-B346977962F3}" srcOrd="0" destOrd="0" presId="urn:microsoft.com/office/officeart/2018/2/layout/IconVerticalSolidList"/>
    <dgm:cxn modelId="{882ECA08-2C7A-462E-915F-DE905D0B1854}" type="presParOf" srcId="{B07E68EE-959D-46CB-B855-B346977962F3}" destId="{BF4E1BA9-DC3E-4B0A-99F6-AB179D8A3CB6}" srcOrd="0" destOrd="0" presId="urn:microsoft.com/office/officeart/2018/2/layout/IconVerticalSolidList"/>
    <dgm:cxn modelId="{2257547D-3F53-456B-A2CC-82F8A28015C2}" type="presParOf" srcId="{B07E68EE-959D-46CB-B855-B346977962F3}" destId="{5ACDE1AE-ABBC-4767-837E-E678A94E9C21}" srcOrd="1" destOrd="0" presId="urn:microsoft.com/office/officeart/2018/2/layout/IconVerticalSolidList"/>
    <dgm:cxn modelId="{4C4CD3A4-68BC-4C19-8F31-C96B98E0CE0B}" type="presParOf" srcId="{B07E68EE-959D-46CB-B855-B346977962F3}" destId="{A8E8C298-AADC-42B3-87D0-D873CCDAF9BE}" srcOrd="2" destOrd="0" presId="urn:microsoft.com/office/officeart/2018/2/layout/IconVerticalSolidList"/>
    <dgm:cxn modelId="{87DB92CE-E4FD-4520-BA7C-1CC1895BE6BA}" type="presParOf" srcId="{B07E68EE-959D-46CB-B855-B346977962F3}" destId="{9E40140D-CB9F-44E8-AA53-CB075E34C408}" srcOrd="3" destOrd="0" presId="urn:microsoft.com/office/officeart/2018/2/layout/IconVerticalSolidList"/>
    <dgm:cxn modelId="{A9960698-79FD-42D0-9230-0A46306FF38B}" type="presParOf" srcId="{2E96F535-06DD-4584-AE16-8BA9088A2725}" destId="{F208F79C-1BA4-4538-8026-D175963B0944}" srcOrd="1" destOrd="0" presId="urn:microsoft.com/office/officeart/2018/2/layout/IconVerticalSolidList"/>
    <dgm:cxn modelId="{E5657E3A-74B9-45AA-B3E7-CDA7347FCBB2}" type="presParOf" srcId="{2E96F535-06DD-4584-AE16-8BA9088A2725}" destId="{10DFEECE-BC92-4B9E-B982-240B9509FCBF}" srcOrd="2" destOrd="0" presId="urn:microsoft.com/office/officeart/2018/2/layout/IconVerticalSolidList"/>
    <dgm:cxn modelId="{E5D883B5-B0DD-4EAB-8019-849AC24B0574}" type="presParOf" srcId="{10DFEECE-BC92-4B9E-B982-240B9509FCBF}" destId="{4E1DF06D-61B1-4397-A7AA-68F4EB1BAFFC}" srcOrd="0" destOrd="0" presId="urn:microsoft.com/office/officeart/2018/2/layout/IconVerticalSolidList"/>
    <dgm:cxn modelId="{8073B444-1B74-4079-9028-BE40CA23DE3B}" type="presParOf" srcId="{10DFEECE-BC92-4B9E-B982-240B9509FCBF}" destId="{837FC0EE-BF81-4627-B9DB-4BCFC0056D9D}" srcOrd="1" destOrd="0" presId="urn:microsoft.com/office/officeart/2018/2/layout/IconVerticalSolidList"/>
    <dgm:cxn modelId="{9B511554-02EE-4F59-91B8-DED947E132B3}" type="presParOf" srcId="{10DFEECE-BC92-4B9E-B982-240B9509FCBF}" destId="{3B7AB6AC-882B-4DD1-AFE7-DE52A1A07E2B}" srcOrd="2" destOrd="0" presId="urn:microsoft.com/office/officeart/2018/2/layout/IconVerticalSolidList"/>
    <dgm:cxn modelId="{CE9A970C-49B4-4DB8-9148-F1746DD79E14}" type="presParOf" srcId="{10DFEECE-BC92-4B9E-B982-240B9509FCBF}" destId="{DBE339F3-B711-49C0-860E-9C1B2CF4A5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5D4B0-D147-4099-8C07-D72D123F427D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E890D-4079-4380-8FD2-0848D257C2D3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baseline="0" dirty="0"/>
            <a:t>O que é:</a:t>
          </a:r>
          <a:r>
            <a:rPr lang="pt-BR" sz="1100" b="0" i="0" kern="1200" baseline="0" dirty="0"/>
            <a:t> O sprint backlog é a lista de tarefas e </a:t>
          </a:r>
          <a:r>
            <a:rPr lang="pt-BR" sz="1100" b="0" i="0" kern="1200" baseline="0" dirty="0" err="1"/>
            <a:t>user</a:t>
          </a:r>
          <a:r>
            <a:rPr lang="pt-BR" sz="1100" b="0" i="0" kern="1200" baseline="0" dirty="0"/>
            <a:t> stories que a equipe se compromete a completar durante uma sprint. É um subconjunto do </a:t>
          </a:r>
          <a:r>
            <a:rPr lang="pt-BR" sz="1100" b="0" i="0" kern="1200" baseline="0" dirty="0" err="1"/>
            <a:t>product</a:t>
          </a:r>
          <a:r>
            <a:rPr lang="pt-BR" sz="1100" b="0" i="0" kern="1200" baseline="0" dirty="0"/>
            <a:t> backlog, selecionado no início da sprint durante o planejamento.</a:t>
          </a:r>
          <a:endParaRPr lang="en-US" sz="1100" kern="1200" dirty="0"/>
        </a:p>
      </dsp:txBody>
      <dsp:txXfrm>
        <a:off x="559800" y="3022743"/>
        <a:ext cx="4320000" cy="720000"/>
      </dsp:txXfrm>
    </dsp:sp>
    <dsp:sp modelId="{2E6EC791-831A-4A8B-A2C2-3529F2C570FC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89680-73B2-4960-BE64-267E4F8D07C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baseline="0"/>
            <a:t>Por que usar:</a:t>
          </a:r>
          <a:r>
            <a:rPr lang="pt-BR" sz="1100" b="0" i="0" kern="1200" baseline="0"/>
            <a:t> O sprint backlog fornece um foco claro para a equipe durante a sprint, ajudando a gerenciar o trabalho e acompanhar o progresso. </a:t>
          </a:r>
          <a:endParaRPr lang="en-US" sz="1100" kern="120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F05C4-4CAB-44CA-BFF0-667AB39A7D41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C2C0A-D079-441B-8F8B-F7703708A7B3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21FD3-D281-4810-AAA5-F9DE80B3F3B1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baseline="0"/>
            <a:t>O que é:</a:t>
          </a:r>
          <a:r>
            <a:rPr lang="pt-BR" sz="1800" b="0" i="0" kern="1200" baseline="0"/>
            <a:t> Pair programming é uma prática onde dois desenvolvedores trabalham juntos no mesmo computador para escrever código. Um atua como o "driver", escrevendo o código, enquanto o outro é o "navigator", revisando o código e sugerindo melhorias.</a:t>
          </a:r>
          <a:endParaRPr lang="en-US" sz="1800" kern="1200"/>
        </a:p>
      </dsp:txBody>
      <dsp:txXfrm>
        <a:off x="1507738" y="707092"/>
        <a:ext cx="9007861" cy="1305401"/>
      </dsp:txXfrm>
    </dsp:sp>
    <dsp:sp modelId="{D68371A7-3DFC-4DAA-90FA-83C86ADB8321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E3868-906B-4E4C-AD2B-1C2CB5208BA9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ECEDB-CC92-4F6B-ADE2-40A10010D24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baseline="0"/>
            <a:t>Por que usar:</a:t>
          </a:r>
          <a:r>
            <a:rPr lang="pt-BR" sz="1800" b="0" i="0" kern="1200" baseline="0"/>
            <a:t> Programação em par melhora a qualidade do código, facilita o compartilhamento de conhecimento e ajuda na detecção precoce de erros. </a:t>
          </a:r>
          <a:endParaRPr lang="en-US" sz="1800" kern="120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C8991-93AF-4FA3-906B-3FBFFC99CCD0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26AA3-F9B1-4598-B265-8DC4FAC3A3EE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baseline="0"/>
            <a:t>O que é:</a:t>
          </a:r>
          <a:r>
            <a:rPr lang="pt-BR" sz="2500" b="0" i="0" kern="1200" baseline="0"/>
            <a:t> Testes unitários são testes automatizados que verificam o funcionamento correto de pequenas unidades do código, como funções ou métodos individuais.</a:t>
          </a:r>
          <a:endParaRPr lang="en-US" sz="2500" kern="1200"/>
        </a:p>
      </dsp:txBody>
      <dsp:txXfrm>
        <a:off x="585701" y="1066737"/>
        <a:ext cx="4337991" cy="2693452"/>
      </dsp:txXfrm>
    </dsp:sp>
    <dsp:sp modelId="{E029BEAB-504A-4A12-8A72-4F3E1DEB0BFB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CC77D-D959-41E2-A6E7-85CF3958CF12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baseline="0"/>
            <a:t>Por que usar:</a:t>
          </a:r>
          <a:r>
            <a:rPr lang="pt-BR" sz="2500" b="0" i="0" kern="1200" baseline="0"/>
            <a:t> Eles ajudam a garantir que cada parte do código funcione corretamente de forma isolada, facilitando a detecção de erros e garantindo a confiabilidade do sistema. </a:t>
          </a:r>
          <a:endParaRPr lang="en-US" sz="2500" kern="1200"/>
        </a:p>
      </dsp:txBody>
      <dsp:txXfrm>
        <a:off x="6092527" y="1066737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78210-F507-4ECF-8260-0A49350182FB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7AD5F-442D-45C9-9FFA-7EF96F87A60F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E957C-BD4C-49C0-8D96-2BD5C5C7F184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 baseline="0"/>
            <a:t>Papel:</a:t>
          </a:r>
          <a:r>
            <a:rPr lang="pt-BR" sz="1400" b="0" i="0" kern="1200" baseline="0"/>
            <a:t> O coach no XP é responsável por orientar a equipe, ajudando-a a adotar e seguir as práticas XP. Ele apoia a equipe no desenvolvimento de boas práticas, na resolução de problemas e na melhoria contínua.</a:t>
          </a:r>
          <a:endParaRPr lang="en-US" sz="1400" kern="1200"/>
        </a:p>
      </dsp:txBody>
      <dsp:txXfrm>
        <a:off x="1834517" y="1507711"/>
        <a:ext cx="3148942" cy="1335915"/>
      </dsp:txXfrm>
    </dsp:sp>
    <dsp:sp modelId="{A5BBC342-1426-4AC2-88FE-5AE09CEBEBBB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5324B-DCBF-44E3-8896-D9D3640F5177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5E5C0-DF5D-4E52-B1DE-910DF529B49D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 baseline="0"/>
            <a:t>Exemplo:</a:t>
          </a:r>
          <a:r>
            <a:rPr lang="pt-BR" sz="1400" b="0" i="0" kern="1200" baseline="0"/>
            <a:t> Um coach pode organizar workshops sobre TDD ou refatoração, ajudando os programadores a melhorar suas habilidades e a adotar as práticas XP de forma mais eficaz. </a:t>
          </a:r>
          <a:endParaRPr lang="en-US" sz="1400" kern="1200"/>
        </a:p>
      </dsp:txBody>
      <dsp:txXfrm>
        <a:off x="7154322" y="1507711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771BD-2037-420D-91A2-1974AD6C22D3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EB7FC-E10D-41D8-B1B3-FD02DF458B5C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3ADA2-A6B2-4CBB-93A8-D16FD8E6F786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 baseline="0"/>
            <a:t>Papel:</a:t>
          </a:r>
          <a:r>
            <a:rPr lang="pt-BR" sz="1400" b="0" i="0" kern="1200" baseline="0"/>
            <a:t> O tracker monitora o progresso da equipe em relação aos objetivos do projeto. Ele coleta métricas, como a velocidade da equipe, e ajuda a identificar áreas onde o processo pode ser ajustado ou melhorado.</a:t>
          </a:r>
          <a:endParaRPr lang="en-US" sz="1400" kern="1200"/>
        </a:p>
      </dsp:txBody>
      <dsp:txXfrm>
        <a:off x="1834517" y="1507711"/>
        <a:ext cx="3148942" cy="1335915"/>
      </dsp:txXfrm>
    </dsp:sp>
    <dsp:sp modelId="{0F5D0C5E-FE3C-44EE-AF90-8C8CA4983723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C986B-D423-432C-AF31-5F642599F7C4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FD97-9370-4DB1-A7B0-77077DAF430C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 baseline="0"/>
            <a:t>Exemplo:</a:t>
          </a:r>
          <a:r>
            <a:rPr lang="pt-BR" sz="1400" b="0" i="0" kern="1200" baseline="0"/>
            <a:t> Um tracker pode revisar os relatórios de progresso semanalmente e sugerir mudanças na alocação de recursos ou ajustes no escopo do sprint para garantir que a equipe continue no caminho certo. </a:t>
          </a:r>
          <a:endParaRPr lang="en-US" sz="1400" kern="1200"/>
        </a:p>
      </dsp:txBody>
      <dsp:txXfrm>
        <a:off x="7154322" y="1507711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E1BA9-DC3E-4B0A-99F6-AB179D8A3CB6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DE1AE-ABBC-4767-837E-E678A94E9C2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0140D-CB9F-44E8-AA53-CB075E34C40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i="0" kern="1200" baseline="0"/>
            <a:t>Papel:</a:t>
          </a:r>
          <a:r>
            <a:rPr lang="pt-BR" sz="1700" b="0" i="0" kern="1200" baseline="0"/>
            <a:t> O cliente no XP é uma parte ativa da equipe de desenvolvimento, fornecendo feedback constante e ajudando a priorizar as funcionalidades no product backlog. O cliente define as user stories e está disponível para esclarecer dúvidas e tomar decisões rápidas.</a:t>
          </a:r>
          <a:endParaRPr lang="en-US" sz="1700" kern="1200"/>
        </a:p>
      </dsp:txBody>
      <dsp:txXfrm>
        <a:off x="1507738" y="707092"/>
        <a:ext cx="9007861" cy="1305401"/>
      </dsp:txXfrm>
    </dsp:sp>
    <dsp:sp modelId="{4E1DF06D-61B1-4397-A7AA-68F4EB1BAFF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FC0EE-BF81-4627-B9DB-4BCFC0056D9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339F3-B711-49C0-860E-9C1B2CF4A56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i="0" kern="1200" baseline="0"/>
            <a:t>Exemplo:</a:t>
          </a:r>
          <a:r>
            <a:rPr lang="pt-BR" sz="1700" b="0" i="0" kern="1200" baseline="0"/>
            <a:t> Durante uma iteração, o cliente pode participar de uma reunião de planejamento para decidir quais funcionalidades são mais importantes para serem desenvolvidas na próxima sprint. </a:t>
          </a:r>
          <a:endParaRPr lang="en-US" sz="17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6E04A-DB30-AAC8-4165-7D6AEC800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E90761-A7AB-1711-6C37-C3B740445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DD1E91-3335-5727-C859-7F3D7673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19C7F5-1863-7A19-E45F-01AF4E81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62EAE6-C83E-7D8D-B1B7-33563CAA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56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A1CCD-798D-ACE3-FEC3-5E03DD15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2AA5A7-3EAE-C007-72FB-C6E7E1857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7A459-D907-0662-8FC9-0B1E9223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946899-0A25-6C3A-CF27-98F79B1C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90823-8BB2-AFFA-C500-FB806756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0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C65E53-E83D-715F-FC6D-2B7066943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509904-CD95-6CE8-3CF9-FEC07881D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30D7C3-FDE4-C27F-BB0F-63A8DFF9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55C468-FDDD-674A-18CF-BF05DC1E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25404F-E60E-27B5-80A3-2C418883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09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C01A7-59EB-AAA5-EC0A-8A75E324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DB787-48C3-3994-9F13-C745AB65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0EFAB-BD26-4137-B10D-6071F62E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AA95DE-66C0-ED0D-0535-2BEDCC91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26595-F503-66AD-B9D4-1B168874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7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7425D-677A-35A5-DD7C-A747B274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6757E-E80B-8601-D3F7-F6C9008C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96CCBD-26CD-00EE-F241-211264CF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E0DB4-3455-AABF-3DB0-BB51954C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944A33-8D91-B8AA-DD32-A6A50C9D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2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845F3-FB3E-B7E0-719E-FEC8E6F1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5EE71-BD17-B1B0-D239-6299771B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25BC15-D4CD-2608-9052-E9B565EE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9A479B-B030-41D6-F2A8-B7FBC1AE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477C50-6D8D-42AC-6B8D-7EC0DA2A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DC1972-F7A8-E197-DD57-9D5B4EB6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10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E9302-8E59-06E1-A7FD-F85C4A24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8C63FB-C605-5658-AB0F-DEBD2657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954D7B-BF5C-46A1-7C6B-86135FCF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7212E2-BF54-D0E3-F978-EC46B4A0D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CC0E00-10BB-4EE1-A142-40E9BE9CE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E22BF3-644C-4AB2-25FF-5FC23028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9ABDD7-23F0-A729-CF37-CE5DF4FA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412478D-13E1-AC0E-D7B6-AA86F4A4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6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1A313-0312-1624-3BEF-48420678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AE6AE6-39D7-139E-A1B3-71F2B0EB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577D40-04E6-5DE1-16DC-BD1DDB29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2AED1B-6A38-2F92-86D7-B392EF43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5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F33C12-61BD-2072-B5F9-3C40D022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4CF9A2-C60F-E445-5872-427107ED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85BEDA-1205-B6A5-F5E3-EB759B56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3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190DB-BF26-C75E-7758-AA57078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13FE4-6ACE-2F6F-527C-68B31CE0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F6AC02-5BEA-D781-458F-246DB1FC0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D36F98-F383-2411-CE93-027A9A50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317CD-3A15-D773-E382-82204338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D1AE1D-117F-1827-C8E2-70AA3066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5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7834E-79B4-7E88-5A28-24CCB1F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520D2E-8808-1C78-471F-DBE46FED6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3276BF-1879-F507-17E3-196909E9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FE987F-ED68-04D3-599F-A1FAFCC7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448465-14C9-AEE3-76A8-3D7A8AAE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54B52-EC07-5D61-0C2C-2EDA418B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46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9B0F36-0D89-B97C-2C60-AC3DA7D4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333BA-556D-7748-B348-27268994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75317-04F1-2180-1380-346057DAB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98B00-6C22-4FF7-BD6F-7C57C0759B8B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71491B-3EED-5F80-8A91-1234A9E2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E2C24-2858-3D14-8FAE-7BF225F5C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BBA495-C146-4268-9EFD-C647013E26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14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F585A41-61D8-4117-1051-E0EC8E0A0A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007" r="-1" b="8702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DEEBF5-DAAD-C960-B570-250A31874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pt-BR" sz="6600" u="sng" kern="1400" spc="-5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 - </a:t>
            </a:r>
            <a:r>
              <a:rPr lang="pt-BR" sz="6600" i="1" u="sng" kern="1400" spc="-5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EXTREME PROGRAMMING</a:t>
            </a:r>
            <a:endParaRPr lang="pt-BR" sz="6600" kern="1400" spc="-50" dirty="0">
              <a:solidFill>
                <a:schemeClr val="bg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6BFA13-EFD8-25DC-F01A-909F66AA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4200"/>
              <a:t>Acceptance Tests (Testes de Aceitação)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533DF7-7E50-05F7-8A9A-ED51B7A34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 que é: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Testes de aceitação são testes automatizados ou manuais que verificam se uma funcionalidade do software atende aos requisitos do usuário ou cliente, conforme descrito nas user stories.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Por que usar: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Eles ajudam a garantir que o software atende às expectativas dos usuários e clientes, funcionando como uma validação final antes da entrega. </a:t>
            </a:r>
          </a:p>
        </p:txBody>
      </p:sp>
    </p:spTree>
    <p:extLst>
      <p:ext uri="{BB962C8B-B14F-4D97-AF65-F5344CB8AC3E}">
        <p14:creationId xmlns:p14="http://schemas.microsoft.com/office/powerpoint/2010/main" val="253419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1B01E6-918D-D178-7285-143FB4BC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/>
              <a:t>Refactoring (Refatoração)</a:t>
            </a:r>
          </a:p>
        </p:txBody>
      </p:sp>
      <p:pic>
        <p:nvPicPr>
          <p:cNvPr id="8" name="Graphic 7" descr="Circles with Arrows">
            <a:extLst>
              <a:ext uri="{FF2B5EF4-FFF2-40B4-BE49-F238E27FC236}">
                <a16:creationId xmlns:a16="http://schemas.microsoft.com/office/drawing/2014/main" id="{33E6A56C-EDBF-EA79-ED52-CCA1F6AC2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E7CEBF2-3453-834C-180F-D2725B83F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 que é:</a:t>
            </a: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Refatoração é o processo de melhorar o design, a estrutura e a legibilidade do código existente sem alterar seu comportamento externo.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Por que usar:</a:t>
            </a: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Refatorar código regularmente melhora a manutenibilidade, reduz a complexidade e facilita futuras alterações, além de ajudar a prevenir a degradação da qualidade do código ao longo do tempo. </a:t>
            </a:r>
          </a:p>
        </p:txBody>
      </p:sp>
      <p:pic>
        <p:nvPicPr>
          <p:cNvPr id="10" name="Graphic 9" descr="Circles with Arrows">
            <a:extLst>
              <a:ext uri="{FF2B5EF4-FFF2-40B4-BE49-F238E27FC236}">
                <a16:creationId xmlns:a16="http://schemas.microsoft.com/office/drawing/2014/main" id="{69438478-CF2A-4FD2-A9E9-997A76F60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0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B944D6-FC45-8ED0-1C00-576441EB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/>
              <a:t>Planning Game ou Planning Poker</a:t>
            </a:r>
          </a:p>
        </p:txBody>
      </p:sp>
      <p:pic>
        <p:nvPicPr>
          <p:cNvPr id="8" name="Graphic 7" descr="Playing Cards">
            <a:extLst>
              <a:ext uri="{FF2B5EF4-FFF2-40B4-BE49-F238E27FC236}">
                <a16:creationId xmlns:a16="http://schemas.microsoft.com/office/drawing/2014/main" id="{DD9E5DF7-3A8E-F439-D839-F84C7699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AA1B7B0-EA63-06C2-3DF0-2E56440EF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 que é: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Planning poker é uma técnica usada em reuniões de planejamento de sprint onde os membros da equipe de desenvolvimento estimam o esforço necessário para completar as user stories. Cada membro usa cartas com números (geralmente da sequência de Fibonacci) para estimar o tamanho relativo de cada tarefa.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Por que usar: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Essa técnica promove a participação de todos os membros da equipe, ajuda a chegar a uma estimativa consensual e previne a influência de opiniões dominantes durante o planejamento. </a:t>
            </a:r>
          </a:p>
        </p:txBody>
      </p:sp>
      <p:pic>
        <p:nvPicPr>
          <p:cNvPr id="10" name="Graphic 9" descr="Playing Cards">
            <a:extLst>
              <a:ext uri="{FF2B5EF4-FFF2-40B4-BE49-F238E27FC236}">
                <a16:creationId xmlns:a16="http://schemas.microsoft.com/office/drawing/2014/main" id="{95A2245F-C9A3-4AB6-B3C3-DF0B27A6F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0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F0610-D3B2-48DB-25FB-CB07B129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/>
              <a:t>Comunicação</a:t>
            </a:r>
          </a:p>
        </p:txBody>
      </p:sp>
      <p:pic>
        <p:nvPicPr>
          <p:cNvPr id="8" name="Graphic 7" descr="Comunicações">
            <a:extLst>
              <a:ext uri="{FF2B5EF4-FFF2-40B4-BE49-F238E27FC236}">
                <a16:creationId xmlns:a16="http://schemas.microsoft.com/office/drawing/2014/main" id="{A8FBE343-7673-A1EC-CC91-166CC5253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78AF745-03B1-1189-7609-E937C9E0B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Exemplo: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Em uma equipe XP, a comunicação constante é fundamental. Por exemplo, ao identificar um problema no código, um desenvolvedor discute a questão com um colega durante a programação em par ou em uma reunião diária (stand-up meeting). Isso garante que todos estejam cientes dos desafios e trabalhem juntos para encontrar uma solução rapidamente.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Importância: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Boa comunicação evita mal-entendidos, reduz retrabalho e aumenta a eficiência da equipe. </a:t>
            </a:r>
          </a:p>
        </p:txBody>
      </p:sp>
      <p:pic>
        <p:nvPicPr>
          <p:cNvPr id="10" name="Graphic 9" descr="Comunicações">
            <a:extLst>
              <a:ext uri="{FF2B5EF4-FFF2-40B4-BE49-F238E27FC236}">
                <a16:creationId xmlns:a16="http://schemas.microsoft.com/office/drawing/2014/main" id="{73EF9FB9-4050-45ED-AAEF-857A9C0F5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0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88418-F97B-5965-6A30-97728EC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/>
              <a:t>Simplicidade</a:t>
            </a:r>
          </a:p>
        </p:txBody>
      </p:sp>
      <p:pic>
        <p:nvPicPr>
          <p:cNvPr id="8" name="Graphic 7" descr="Lâmpada">
            <a:extLst>
              <a:ext uri="{FF2B5EF4-FFF2-40B4-BE49-F238E27FC236}">
                <a16:creationId xmlns:a16="http://schemas.microsoft.com/office/drawing/2014/main" id="{487E9C1C-9142-5B1C-93A4-21EFFCBD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3874339-DE5A-7FCD-AB46-09B17C3A3D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Exemplo: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Em vez de criar uma solução complexa para antecipar todos os possíveis requisitos futuros, a equipe XP implementa apenas o que é necessário para atender às necessidades atuais. Por exemplo, ao adicionar uma nova funcionalidade, o código é escrito da forma mais simples possível para resolver o problema presente, com a ideia de que ele pode ser expandido ou modificado conforme as necessidades evoluem.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Importância: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Manter o código simples facilita a manutenção, reduz erros e permite que a equipe se adapte rapidamente às mudanças. </a:t>
            </a:r>
          </a:p>
        </p:txBody>
      </p:sp>
      <p:pic>
        <p:nvPicPr>
          <p:cNvPr id="10" name="Graphic 9" descr="Lâmpada">
            <a:extLst>
              <a:ext uri="{FF2B5EF4-FFF2-40B4-BE49-F238E27FC236}">
                <a16:creationId xmlns:a16="http://schemas.microsoft.com/office/drawing/2014/main" id="{F8720B33-D7FA-4604-B274-1DBC54E70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4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19AA7-07A4-0C79-B526-4F0581B9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 b="1"/>
              <a:t>Feedback</a:t>
            </a:r>
            <a:br>
              <a:rPr lang="pt-BR" sz="4000"/>
            </a:br>
            <a:endParaRPr lang="pt-BR" sz="4000"/>
          </a:p>
        </p:txBody>
      </p:sp>
      <p:pic>
        <p:nvPicPr>
          <p:cNvPr id="8" name="Graphic 7" descr="fluxo de trabalho">
            <a:extLst>
              <a:ext uri="{FF2B5EF4-FFF2-40B4-BE49-F238E27FC236}">
                <a16:creationId xmlns:a16="http://schemas.microsoft.com/office/drawing/2014/main" id="{257D3F84-5D01-9D0D-AE83-C93DF5093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0059B2E-173C-9C9B-DFED-6DC335F7B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Exemplo: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Após uma iteração (sprint), a equipe XP apresenta o incremento de software para o cliente e recebe feedback imediato. Esse feedback é então usado para ajustar as próximas etapas do desenvolvimento, garantindo que o produto final esteja alinhado com as expectativas do cliente.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Importância: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Feedback constante permite que a equipe corrija o curso rapidamente, evitando grandes desvios do objetivo final. </a:t>
            </a:r>
          </a:p>
        </p:txBody>
      </p:sp>
      <p:pic>
        <p:nvPicPr>
          <p:cNvPr id="10" name="Graphic 9" descr="fluxo de trabalho">
            <a:extLst>
              <a:ext uri="{FF2B5EF4-FFF2-40B4-BE49-F238E27FC236}">
                <a16:creationId xmlns:a16="http://schemas.microsoft.com/office/drawing/2014/main" id="{CAB45FFA-C597-4975-883C-CDF39EF2E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2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ADAE01-2BF2-33EE-CAAE-78D2881B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/>
              <a:t>Coragem</a:t>
            </a:r>
          </a:p>
        </p:txBody>
      </p:sp>
      <p:pic>
        <p:nvPicPr>
          <p:cNvPr id="8" name="Graphic 7" descr="Group Success">
            <a:extLst>
              <a:ext uri="{FF2B5EF4-FFF2-40B4-BE49-F238E27FC236}">
                <a16:creationId xmlns:a16="http://schemas.microsoft.com/office/drawing/2014/main" id="{D62DFD35-B8FD-6C26-3FB7-316144D10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285E4A9-01B7-4B2B-EC76-95C29F05F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Exemplo: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Um desenvolvedor em XP demonstra coragem ao refatorar uma grande parte do código, mesmo sabendo que isso pode causar problemas temporários. Essa ação é tomada com a convicção de que, a longo prazo, o código será mais limpo, eficiente e fácil de manter.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Importância: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coragem permite que a equipe faça mudanças necessárias, mesmo que sejam difíceis ou arriscadas, garantindo que o projeto se mantenha no caminho certo. </a:t>
            </a:r>
          </a:p>
        </p:txBody>
      </p:sp>
      <p:pic>
        <p:nvPicPr>
          <p:cNvPr id="10" name="Graphic 9" descr="Group Success">
            <a:extLst>
              <a:ext uri="{FF2B5EF4-FFF2-40B4-BE49-F238E27FC236}">
                <a16:creationId xmlns:a16="http://schemas.microsoft.com/office/drawing/2014/main" id="{A705C8C7-EF87-4B84-AE94-BFAB22EBC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2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F01913-D419-AD9C-F57C-63C35694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/>
              <a:t>Respeito</a:t>
            </a:r>
          </a:p>
        </p:txBody>
      </p:sp>
      <p:pic>
        <p:nvPicPr>
          <p:cNvPr id="7" name="Graphic 6" descr="Share With Person">
            <a:extLst>
              <a:ext uri="{FF2B5EF4-FFF2-40B4-BE49-F238E27FC236}">
                <a16:creationId xmlns:a16="http://schemas.microsoft.com/office/drawing/2014/main" id="{55BE22DF-A24C-7B22-907A-0BF20E9A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D4534-66EC-22F8-744A-0E4F976F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1400" dirty="0"/>
          </a:p>
          <a:p>
            <a:pPr marL="742950" lvl="1" indent="-285750">
              <a:buFont typeface="+mj-lt"/>
              <a:buAutoNum type="arabicPeriod"/>
            </a:pPr>
            <a:r>
              <a:rPr lang="pt-BR" sz="1400" b="1" dirty="0"/>
              <a:t>Exemplo:</a:t>
            </a:r>
            <a:r>
              <a:rPr lang="pt-BR" sz="1400" dirty="0"/>
              <a:t> Durante a programação em par, ambos os desenvolvedores escutam ativamente as ideias um do outro, respeitando suas opiniões e contribuições. Eles reconhecem que cada membro da equipe tem algo valioso a oferecer e trabalham juntos de maneira colaborativa.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1400" b="1" dirty="0"/>
              <a:t>Importância:</a:t>
            </a:r>
            <a:r>
              <a:rPr lang="pt-BR" sz="1400" dirty="0"/>
              <a:t> Respeito cria um ambiente de trabalho saudável, promove a colaboração e melhora a moral da equipe.</a:t>
            </a:r>
          </a:p>
          <a:p>
            <a:endParaRPr lang="pt-BR" sz="1400" dirty="0"/>
          </a:p>
        </p:txBody>
      </p:sp>
      <p:pic>
        <p:nvPicPr>
          <p:cNvPr id="9" name="Graphic 8" descr="Share With Person">
            <a:extLst>
              <a:ext uri="{FF2B5EF4-FFF2-40B4-BE49-F238E27FC236}">
                <a16:creationId xmlns:a16="http://schemas.microsoft.com/office/drawing/2014/main" id="{5410D96F-5C57-48D1-8AB5-0A47A12C4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6E61C8D-9567-945B-96C3-A17DC8B6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chemeClr val="tx2"/>
                </a:solidFill>
              </a:rPr>
              <a:t>Programador</a:t>
            </a:r>
            <a:br>
              <a:rPr lang="pt-BR" sz="4000">
                <a:solidFill>
                  <a:schemeClr val="tx2"/>
                </a:solidFill>
              </a:rPr>
            </a:br>
            <a:endParaRPr lang="pt-BR" sz="400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E180FF-7B86-9FEC-E334-F8A4FDEAD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Papel: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Os programadores são responsáveis por escrever o código, realizar testes unitários e implementar as funcionalidades definidas nas user stories. Eles colaboram estreitamente com outros programadores, participam da programação em par e estão envolvidos na refatoração contínua do código.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Exemplo: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Um programador em XP pode estar focado em implementar uma nova funcionalidade, garantindo que todos os testes unitários sejam passados antes de considerar o trabalho como concluído.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74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50A2E-9CC6-5090-00BD-815BA61B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Treinador (Coach)</a:t>
            </a:r>
            <a:endParaRPr lang="pt-BR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9DAED02-2AFA-692D-C594-5F316E02A4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13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603EA-AF98-3633-BB08-941B2958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/>
              <a:t>OQUE É EXTREME PROGRAMMING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94D6797F-B1A6-C1B0-5D24-427CE7CC6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9A390-3627-1704-E6AF-25B5FBC2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pt-BR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XP (Extreme Programming ou Programação Extrema) é uma metodologia focada no desenvolvimento de software que possui valores e princípios, onde são fundamentados por um conjunto de práticas.</a:t>
            </a:r>
          </a:p>
          <a:p>
            <a:r>
              <a:rPr lang="pt-BR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XP foi introduzido por Kent Beck em 1999 como uma resposta à necessidade de processos de desenvolvimento de software mais flexíveis e adaptáveis. A metodologia é baseada em princípios e valores que promovem a entrega frequente de software funcional, permitindo ajustes rápidos com base no feedback contínuo dos clientes.</a:t>
            </a:r>
          </a:p>
          <a:p>
            <a:endParaRPr lang="pt-BR" sz="1300"/>
          </a:p>
        </p:txBody>
      </p:sp>
      <p:pic>
        <p:nvPicPr>
          <p:cNvPr id="19" name="Graphic 8" descr="Web Design">
            <a:extLst>
              <a:ext uri="{FF2B5EF4-FFF2-40B4-BE49-F238E27FC236}">
                <a16:creationId xmlns:a16="http://schemas.microsoft.com/office/drawing/2014/main" id="{B82387CE-2F92-424E-A3E2-EBDF9819B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9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7E64D-898B-D756-7A1B-AE665AC1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Acompanhador (</a:t>
            </a:r>
            <a:r>
              <a:rPr lang="pt-BR" b="1" dirty="0" err="1"/>
              <a:t>Tracker</a:t>
            </a:r>
            <a:r>
              <a:rPr lang="pt-BR" b="1" dirty="0"/>
              <a:t>)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7A7AD1C9-5434-F835-63EA-7F38B71DE4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277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F243-DE26-ABFE-7026-4C57108F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300A256-BAF9-27EB-D572-29B65BE6B9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44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D50F6-AD22-212E-3664-4ADFB71C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Função e Importância do TDD (Test Driven Development) na Metodologia XP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3C852A4-04F6-D4D8-3627-6AC49EBE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pt-BR" sz="2000" b="1"/>
              <a:t>O que é TDD:</a:t>
            </a:r>
            <a:endParaRPr lang="pt-BR" sz="2000"/>
          </a:p>
          <a:p>
            <a:pPr>
              <a:buFont typeface="Arial" panose="020B0604020202020204" pitchFamily="34" charset="0"/>
              <a:buChar char="•"/>
            </a:pPr>
            <a:r>
              <a:rPr lang="pt-BR" sz="2000"/>
              <a:t>Test Driven Development (TDD) é uma prática central no Extreme Programming (XP) que envolve escrever testes automatizados antes de desenvolver o código funcional. O processo geralmente segue um ciclo de três etapas: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/>
              <a:t>Red:</a:t>
            </a:r>
            <a:r>
              <a:rPr lang="pt-BR" sz="2000"/>
              <a:t> Escreva um teste que falha porque a funcionalidade ainda não foi implementada.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/>
              <a:t>Green:</a:t>
            </a:r>
            <a:r>
              <a:rPr lang="pt-BR" sz="2000"/>
              <a:t> Escreva o código mínimo necessário para fazer o teste passar.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/>
              <a:t>Refactor:</a:t>
            </a:r>
            <a:r>
              <a:rPr lang="pt-BR" sz="2000"/>
              <a:t> Refatore o código para melhorar sua estrutura, mantendo todos os testes passando.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495552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3E114E-F2C1-8153-8576-96233C33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Importância do TDD no XP: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ABE595-AD54-1484-3A5A-8968E776B3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Qualidade de Código: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TDD garante que cada parte do código seja testada desde o início, o que ajuda a evitar bugs e problemas de qualidade.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Design do Código: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Escrever testes antes do código funcional incentiva um design mais modular e limpo, pois os desenvolvedores são forçados a pensar em como o código deve ser usado.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Feedback Imediato: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TDD fornece feedback imediato sobre o funcionamento do código, o que é crucial em iterações rápidas e curtas como as de XP.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Confiança para Refatorar: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Como todos os testes são executados continuamente, os desenvolvedores podem refatorar o código sem medo de quebrar funcionalidades existentes. </a:t>
            </a:r>
          </a:p>
        </p:txBody>
      </p:sp>
    </p:spTree>
    <p:extLst>
      <p:ext uri="{BB962C8B-B14F-4D97-AF65-F5344CB8AC3E}">
        <p14:creationId xmlns:p14="http://schemas.microsoft.com/office/powerpoint/2010/main" val="895024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E0A611-0700-8F60-D218-2D6B4B9D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000" dirty="0"/>
              <a:t>Ferramentas de Suporte para TDD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6002978-E684-3E64-0F29-EC4CCB3D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200" dirty="0"/>
              <a:t>Aqui estão três ferramentas populares usadas para TDD:</a:t>
            </a:r>
          </a:p>
          <a:p>
            <a:pPr>
              <a:buFont typeface="+mj-lt"/>
              <a:buAutoNum type="arabicPeriod"/>
            </a:pPr>
            <a:r>
              <a:rPr lang="pt-BR" sz="1200" b="1" dirty="0" err="1"/>
              <a:t>JUnit</a:t>
            </a:r>
            <a:endParaRPr lang="pt-BR" sz="1200" dirty="0"/>
          </a:p>
          <a:p>
            <a:pPr marL="742950" lvl="1" indent="-285750">
              <a:buFont typeface="+mj-lt"/>
              <a:buAutoNum type="arabicPeriod"/>
            </a:pPr>
            <a:r>
              <a:rPr lang="pt-BR" sz="1200" b="1" dirty="0"/>
              <a:t>Descrição:</a:t>
            </a:r>
            <a:r>
              <a:rPr lang="pt-BR" sz="1200" dirty="0"/>
              <a:t> </a:t>
            </a:r>
            <a:r>
              <a:rPr lang="pt-BR" sz="1200" dirty="0" err="1"/>
              <a:t>JUnit</a:t>
            </a:r>
            <a:r>
              <a:rPr lang="pt-BR" sz="1200" dirty="0"/>
              <a:t> é uma ferramenta amplamente usada para escrever e executar testes unitários em Java.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1200" b="1" dirty="0"/>
              <a:t>Funcionalidade:</a:t>
            </a:r>
            <a:r>
              <a:rPr lang="pt-BR" sz="1200" dirty="0"/>
              <a:t> Permite que os desenvolvedores criem testes automatizados para cada parte do código, verificando se as funções e métodos estão funcionando conforme o esperado. Ele também suporta a execução automatizada de testes, o que é essencial para a prática do TDD.</a:t>
            </a:r>
          </a:p>
          <a:p>
            <a:pPr>
              <a:buFont typeface="+mj-lt"/>
              <a:buAutoNum type="arabicPeriod"/>
            </a:pPr>
            <a:r>
              <a:rPr lang="pt-BR" sz="1200" b="1" dirty="0" err="1"/>
              <a:t>RSpec</a:t>
            </a:r>
            <a:endParaRPr lang="pt-BR" sz="1200" dirty="0"/>
          </a:p>
          <a:p>
            <a:pPr marL="742950" lvl="1" indent="-285750">
              <a:buFont typeface="+mj-lt"/>
              <a:buAutoNum type="arabicPeriod"/>
            </a:pPr>
            <a:r>
              <a:rPr lang="pt-BR" sz="1200" b="1" dirty="0"/>
              <a:t>Descrição:</a:t>
            </a:r>
            <a:r>
              <a:rPr lang="pt-BR" sz="1200" dirty="0"/>
              <a:t> </a:t>
            </a:r>
            <a:r>
              <a:rPr lang="pt-BR" sz="1200" dirty="0" err="1"/>
              <a:t>RSpec</a:t>
            </a:r>
            <a:r>
              <a:rPr lang="pt-BR" sz="1200" dirty="0"/>
              <a:t> é uma ferramenta de teste de comportamento para a linguagem Ruby.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1200" b="1" dirty="0"/>
              <a:t>Funcionalidade:</a:t>
            </a:r>
            <a:r>
              <a:rPr lang="pt-BR" sz="1200" dirty="0"/>
              <a:t> </a:t>
            </a:r>
            <a:r>
              <a:rPr lang="pt-BR" sz="1200" dirty="0" err="1"/>
              <a:t>RSpec</a:t>
            </a:r>
            <a:r>
              <a:rPr lang="pt-BR" sz="1200" dirty="0"/>
              <a:t> permite que os desenvolvedores escrevam testes em uma sintaxe próxima da linguagem natural, focando no comportamento desejado do software. Isso torna o processo de escrita de testes mais intuitivo e alinhado com as expectativas do cliente.</a:t>
            </a:r>
          </a:p>
          <a:p>
            <a:pPr>
              <a:buFont typeface="+mj-lt"/>
              <a:buAutoNum type="arabicPeriod"/>
            </a:pPr>
            <a:r>
              <a:rPr lang="pt-BR" sz="1200" b="1" dirty="0" err="1"/>
              <a:t>pytest</a:t>
            </a:r>
            <a:endParaRPr lang="pt-BR" sz="1200" dirty="0"/>
          </a:p>
          <a:p>
            <a:pPr marL="742950" lvl="1" indent="-285750">
              <a:buFont typeface="+mj-lt"/>
              <a:buAutoNum type="arabicPeriod"/>
            </a:pPr>
            <a:r>
              <a:rPr lang="pt-BR" sz="1200" b="1" dirty="0"/>
              <a:t>Descrição:</a:t>
            </a:r>
            <a:r>
              <a:rPr lang="pt-BR" sz="1200" dirty="0"/>
              <a:t> </a:t>
            </a:r>
            <a:r>
              <a:rPr lang="pt-BR" sz="1200" dirty="0" err="1"/>
              <a:t>pytest</a:t>
            </a:r>
            <a:r>
              <a:rPr lang="pt-BR" sz="1200" dirty="0"/>
              <a:t> é uma estrutura de teste para Python, conhecida por sua simplicidade e poder.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1200" b="1" dirty="0"/>
              <a:t>Funcionalidade:</a:t>
            </a:r>
            <a:r>
              <a:rPr lang="pt-BR" sz="1200" dirty="0"/>
              <a:t> </a:t>
            </a:r>
            <a:r>
              <a:rPr lang="pt-BR" sz="1200" dirty="0" err="1"/>
              <a:t>pytest</a:t>
            </a:r>
            <a:r>
              <a:rPr lang="pt-BR" sz="1200" dirty="0"/>
              <a:t> facilita a escrita de testes simples e complexos para projetos Python. Ele suporta TDD ao permitir a criação rápida de testes e a execução automatizada, com relatórios claros sobre falhas e sucessos.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876258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5C6BAE-98FE-55D0-698A-1A635CC2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/>
              <a:t>Função das Ferramentas de Integração Contínua (CI/CD) na Metodologia XP</a:t>
            </a: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86815871-C1DD-5EC4-5323-59976F15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C65E5-80F5-8D00-86E7-F5C5D008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b="1" dirty="0"/>
              <a:t>O que é CI/CD:</a:t>
            </a:r>
            <a:endParaRPr lang="pt-BR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700" dirty="0"/>
              <a:t>CI (</a:t>
            </a:r>
            <a:r>
              <a:rPr lang="pt-BR" sz="1700" dirty="0" err="1"/>
              <a:t>Continuous</a:t>
            </a:r>
            <a:r>
              <a:rPr lang="pt-BR" sz="1700" dirty="0"/>
              <a:t> </a:t>
            </a:r>
            <a:r>
              <a:rPr lang="pt-BR" sz="1700" dirty="0" err="1"/>
              <a:t>Integration</a:t>
            </a:r>
            <a:r>
              <a:rPr lang="pt-BR" sz="1700" dirty="0"/>
              <a:t>) e CD (</a:t>
            </a:r>
            <a:r>
              <a:rPr lang="pt-BR" sz="1700" dirty="0" err="1"/>
              <a:t>Continuous</a:t>
            </a:r>
            <a:r>
              <a:rPr lang="pt-BR" sz="1700" dirty="0"/>
              <a:t> Delivery/</a:t>
            </a:r>
            <a:r>
              <a:rPr lang="pt-BR" sz="1700" dirty="0" err="1"/>
              <a:t>Continuous</a:t>
            </a:r>
            <a:r>
              <a:rPr lang="pt-BR" sz="1700" dirty="0"/>
              <a:t> Deployment) são práticas que envolvem a automação da integração do código e da entrega/</a:t>
            </a:r>
            <a:r>
              <a:rPr lang="pt-BR" sz="1700" dirty="0" err="1"/>
              <a:t>deployment</a:t>
            </a:r>
            <a:r>
              <a:rPr lang="pt-BR" sz="1700" dirty="0"/>
              <a:t> contínuos. No contexto de XP, CI/CD é fundamental para garantir que o software seja sempre integrado, testado e pronto para entrega.</a:t>
            </a:r>
          </a:p>
          <a:p>
            <a:endParaRPr lang="pt-BR" sz="1700" dirty="0"/>
          </a:p>
        </p:txBody>
      </p:sp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BD4AEBB1-BCC8-4AC5-80CC-475A84A8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6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B91508-F234-5E73-5164-547229F5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3700" b="1"/>
              <a:t>Importância do CI/CD no XP:</a:t>
            </a:r>
            <a:br>
              <a:rPr lang="pt-BR" sz="3700"/>
            </a:br>
            <a:endParaRPr lang="pt-BR" sz="370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64F0BF-FD26-B346-1DAB-CDBC03032D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Detecção Precoce de Problemas:</a:t>
            </a:r>
            <a:r>
              <a:rPr kumimoji="0" lang="pt-BR" altLang="pt-BR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CI permite que o código seja constantemente integrado e testado, o que ajuda a detectar e corrigir problemas rapidamente.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Entrega Frequente:</a:t>
            </a:r>
            <a:r>
              <a:rPr kumimoji="0" lang="pt-BR" altLang="pt-BR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CD garante que o software pode ser entregue aos usuários rapidamente, a qualquer momento, o que é alinhado com o princípio de entregas frequentes e incrementais do XP.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Automação:</a:t>
            </a:r>
            <a:r>
              <a:rPr kumimoji="0" lang="pt-BR" altLang="pt-BR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CI/CD automatiza tarefas repetitivas como testes, build e deployment, permitindo que a equipe se concentre em escrever código de qualidade. </a:t>
            </a:r>
          </a:p>
        </p:txBody>
      </p:sp>
    </p:spTree>
    <p:extLst>
      <p:ext uri="{BB962C8B-B14F-4D97-AF65-F5344CB8AC3E}">
        <p14:creationId xmlns:p14="http://schemas.microsoft.com/office/powerpoint/2010/main" val="860487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DA2A05-759D-9404-4637-CEC55414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Ferramentas de Suporte para CI/CD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78DC9BAB-2864-DF9B-D589-1A8D8F336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757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Jenkins: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Descrição: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Jenkins é uma ferramenta de integração contínua open-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source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amplamente usada para automatizar a construção, teste e entrega de software.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Funcionalidade: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Jenkins permite configurar pipelines automatizados que compilam código, executam testes, e fazem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deploy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automaticamente. É altamente configurável e possui uma grande quantidade de plugins para se integrar a outras ferramentas e processos.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CircleCI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Descrição: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CircleCI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é uma plataforma de integração e entrega contínuas baseada na nuvem que facilita a automação do processo de desenvolvimento.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Funcionalidade: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CircleCI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oferece pipelines rápidos e flexíveis que suportam múltiplas linguagens e ambientes de desenvolvimento. Ele permite que os desenvolvedores integrem código rapidamente e executem testes automatizados em cada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commit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GitLab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CI/CD: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Descrição: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GitLab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CI/CD é uma ferramenta integrada ao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GitLab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que automatiza todo o ciclo de vida do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DevOps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Funcionalidade: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Com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GitLab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CI/CD, você pode configurar pipelines que incluem integração, testes, e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deploy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Ele suporta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auto-escalonamento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runners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 se integra perfeitamente ao fluxo de trabalho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facilitando o gerenciamento de código e o processo de entrega contínua.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54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31C25D-EA04-789B-7213-02721292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 b="0" i="0" u="none" strike="noStrike" baseline="0" dirty="0">
                <a:latin typeface="Arial" panose="020B0604020202020204" pitchFamily="34" charset="0"/>
              </a:rPr>
              <a:t>cases de sucesso com XP </a:t>
            </a:r>
            <a:br>
              <a:rPr lang="pt-BR" sz="4200" b="0" i="0" u="none" strike="noStrike" baseline="0" dirty="0">
                <a:latin typeface="Arial" panose="020B0604020202020204" pitchFamily="34" charset="0"/>
              </a:rPr>
            </a:br>
            <a:endParaRPr lang="pt-BR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22F14-3B57-EAE2-F940-4A8D2316D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b="1" dirty="0"/>
              <a:t>Chrysler </a:t>
            </a:r>
            <a:r>
              <a:rPr lang="pt-BR" sz="1700" b="1" dirty="0" err="1"/>
              <a:t>Comprehensive</a:t>
            </a:r>
            <a:r>
              <a:rPr lang="pt-BR" sz="1700" b="1" dirty="0"/>
              <a:t> </a:t>
            </a:r>
            <a:r>
              <a:rPr lang="pt-BR" sz="1700" b="1" dirty="0" err="1"/>
              <a:t>Compensation</a:t>
            </a:r>
            <a:r>
              <a:rPr lang="pt-BR" sz="1700" b="1" dirty="0"/>
              <a:t> System (C3):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700" b="1" dirty="0"/>
              <a:t>Contexto:</a:t>
            </a:r>
            <a:r>
              <a:rPr lang="pt-BR" sz="1700" dirty="0"/>
              <a:t> O projeto C3 foi um dos primeiros a adotar o XP, liderado por Kent Beck, um dos criadores da metodologia. O objetivo era criar um sistema para gerenciar a compensação dos funcionários na Chrysler.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700" b="1" dirty="0"/>
              <a:t>Práticas XP Aplicadas: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Programação em Par:</a:t>
            </a:r>
            <a:r>
              <a:rPr lang="pt-BR" sz="1700" dirty="0"/>
              <a:t> A equipe adotou a programação em par, que resultou em menos bugs e maior qualidade de código.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TDD (Test </a:t>
            </a:r>
            <a:r>
              <a:rPr lang="pt-BR" sz="1700" b="1" dirty="0" err="1"/>
              <a:t>Driven</a:t>
            </a:r>
            <a:r>
              <a:rPr lang="pt-BR" sz="1700" b="1" dirty="0"/>
              <a:t> </a:t>
            </a:r>
            <a:r>
              <a:rPr lang="pt-BR" sz="1700" b="1" dirty="0" err="1"/>
              <a:t>Development</a:t>
            </a:r>
            <a:r>
              <a:rPr lang="pt-BR" sz="1700" b="1" dirty="0"/>
              <a:t>):</a:t>
            </a:r>
            <a:r>
              <a:rPr lang="pt-BR" sz="1700" dirty="0"/>
              <a:t> TDD foi usado para garantir que o código estivesse sempre coberto por testes, facilitando a refatoração e a manutenção.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Entregas Frequentes:</a:t>
            </a:r>
            <a:r>
              <a:rPr lang="pt-BR" sz="1700" dirty="0"/>
              <a:t> Com ciclos curtos de desenvolvimento, a equipe podia entregar incrementos de software regularmente, permitindo feedback contínuo dos stakeholders.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700" b="1" dirty="0"/>
              <a:t>Benefícios:</a:t>
            </a:r>
            <a:r>
              <a:rPr lang="pt-BR" sz="1700" dirty="0"/>
              <a:t> O uso de XP permitiu que a equipe entregasse um sistema robusto e adaptável, apesar das mudanças frequentes nos requisitos. A colaboração e a alta qualidade do código foram fatores críticos para o sucesso do projeto.</a:t>
            </a:r>
          </a:p>
          <a:p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094168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E03D65-B654-08AC-71E6-052942DC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Ford Motor Company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132734-0C1F-3555-EF0B-2F7FDB71E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Contexto: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Ford Motor Company aplicou XP em um projeto de desenvolvimento de software para sistemas de manufatura e controle de qualidade.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Práticas XP Aplicadas:</a:t>
            </a:r>
            <a:endParaRPr kumimoji="0" lang="pt-BR" altLang="pt-B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Integração Contínua: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equipe utilizou integração contínua para garantir que o código estivesse sempre funcionando corretamente em conjunto, reduzindo significativamente o número de erros descobertos nas fases finais do projeto.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Refatoração: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Refatorações constantes foram realizadas para manter o código simples e de fácil manutenção.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Comunicação Efetiva: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comunicação constante entre os membros da equipe e stakeholders garantiu que as expectativas fossem claramente entendidas e atendidas.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Benefícios: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aplicação do XP permitiu à Ford melhorar a qualidade do software e reduzir o tempo de entrega. O sistema final foi entregue dentro do prazo e atendeu plenamente às expectativas dos usuários. </a:t>
            </a:r>
          </a:p>
        </p:txBody>
      </p:sp>
    </p:spTree>
    <p:extLst>
      <p:ext uri="{BB962C8B-B14F-4D97-AF65-F5344CB8AC3E}">
        <p14:creationId xmlns:p14="http://schemas.microsoft.com/office/powerpoint/2010/main" val="15676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5AAA25-B854-F86E-FFE9-689FB609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Onde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usar 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porque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usar:</a:t>
            </a:r>
          </a:p>
        </p:txBody>
      </p:sp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E803C0AB-9E4B-9F2F-30C2-4D9E80F6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5096934" cy="535838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XP é </a:t>
            </a:r>
            <a:r>
              <a:rPr lang="en-US" sz="1600" dirty="0" err="1"/>
              <a:t>especialmente</a:t>
            </a:r>
            <a:r>
              <a:rPr lang="en-US" sz="1600" dirty="0"/>
              <a:t> </a:t>
            </a:r>
            <a:r>
              <a:rPr lang="en-US" sz="1600" dirty="0" err="1"/>
              <a:t>útil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situações</a:t>
            </a:r>
            <a:r>
              <a:rPr lang="en-US" sz="1600" dirty="0"/>
              <a:t> e </a:t>
            </a:r>
            <a:r>
              <a:rPr lang="en-US" sz="1600" dirty="0" err="1"/>
              <a:t>contextos</a:t>
            </a:r>
            <a:r>
              <a:rPr lang="en-US" sz="1600" dirty="0"/>
              <a:t> </a:t>
            </a:r>
            <a:r>
              <a:rPr lang="en-US" sz="1600" dirty="0" err="1"/>
              <a:t>onde</a:t>
            </a:r>
            <a:r>
              <a:rPr lang="en-US" sz="1600" dirty="0"/>
              <a:t>:</a:t>
            </a:r>
          </a:p>
          <a:p>
            <a:r>
              <a:rPr lang="en-US" sz="1600" b="1" dirty="0" err="1"/>
              <a:t>Mudanças</a:t>
            </a:r>
            <a:r>
              <a:rPr lang="en-US" sz="1600" b="1" dirty="0"/>
              <a:t> </a:t>
            </a:r>
            <a:r>
              <a:rPr lang="en-US" sz="1600" b="1" dirty="0" err="1"/>
              <a:t>frequentes</a:t>
            </a:r>
            <a:r>
              <a:rPr lang="en-US" sz="1600" b="1" dirty="0"/>
              <a:t> de </a:t>
            </a:r>
            <a:r>
              <a:rPr lang="en-US" sz="1600" b="1" dirty="0" err="1"/>
              <a:t>requisitos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Projetos</a:t>
            </a:r>
            <a:r>
              <a:rPr lang="en-US" sz="1600" dirty="0"/>
              <a:t> </a:t>
            </a:r>
            <a:r>
              <a:rPr lang="en-US" sz="1600" dirty="0" err="1"/>
              <a:t>onde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requisitos</a:t>
            </a:r>
            <a:r>
              <a:rPr lang="en-US" sz="1600" dirty="0"/>
              <a:t> </a:t>
            </a:r>
            <a:r>
              <a:rPr lang="en-US" sz="1600" dirty="0" err="1"/>
              <a:t>estão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constante</a:t>
            </a:r>
            <a:r>
              <a:rPr lang="en-US" sz="1600" dirty="0"/>
              <a:t> </a:t>
            </a:r>
            <a:r>
              <a:rPr lang="en-US" sz="1600" dirty="0" err="1"/>
              <a:t>mudança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onde</a:t>
            </a:r>
            <a:r>
              <a:rPr lang="en-US" sz="1600" dirty="0"/>
              <a:t> o </a:t>
            </a:r>
            <a:r>
              <a:rPr lang="en-US" sz="1600" dirty="0" err="1"/>
              <a:t>cliente</a:t>
            </a:r>
            <a:r>
              <a:rPr lang="en-US" sz="1600" dirty="0"/>
              <a:t> </a:t>
            </a:r>
            <a:r>
              <a:rPr lang="en-US" sz="1600" dirty="0" err="1"/>
              <a:t>ainda</a:t>
            </a:r>
            <a:r>
              <a:rPr lang="en-US" sz="1600" dirty="0"/>
              <a:t>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visão</a:t>
            </a:r>
            <a:r>
              <a:rPr lang="en-US" sz="1600" dirty="0"/>
              <a:t> </a:t>
            </a:r>
            <a:r>
              <a:rPr lang="en-US" sz="1600" dirty="0" err="1"/>
              <a:t>completamente</a:t>
            </a:r>
            <a:r>
              <a:rPr lang="en-US" sz="1600" dirty="0"/>
              <a:t> </a:t>
            </a:r>
            <a:r>
              <a:rPr lang="en-US" sz="1600" dirty="0" err="1"/>
              <a:t>clara</a:t>
            </a:r>
            <a:r>
              <a:rPr lang="en-US" sz="1600" dirty="0"/>
              <a:t> do que </a:t>
            </a:r>
            <a:r>
              <a:rPr lang="en-US" sz="1600" dirty="0" err="1"/>
              <a:t>precisa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Projetos</a:t>
            </a:r>
            <a:r>
              <a:rPr lang="en-US" sz="1600" b="1" dirty="0"/>
              <a:t> de alto </a:t>
            </a:r>
            <a:r>
              <a:rPr lang="en-US" sz="1600" b="1" dirty="0" err="1"/>
              <a:t>risco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Projetos</a:t>
            </a:r>
            <a:r>
              <a:rPr lang="en-US" sz="1600" dirty="0"/>
              <a:t> que </a:t>
            </a:r>
            <a:r>
              <a:rPr lang="en-US" sz="1600" dirty="0" err="1"/>
              <a:t>envolvem</a:t>
            </a:r>
            <a:r>
              <a:rPr lang="en-US" sz="1600" dirty="0"/>
              <a:t> um </a:t>
            </a:r>
            <a:r>
              <a:rPr lang="en-US" sz="1600" dirty="0" err="1"/>
              <a:t>grau</a:t>
            </a:r>
            <a:r>
              <a:rPr lang="en-US" sz="1600" dirty="0"/>
              <a:t> </a:t>
            </a:r>
            <a:r>
              <a:rPr lang="en-US" sz="1600" dirty="0" err="1"/>
              <a:t>elevado</a:t>
            </a:r>
            <a:r>
              <a:rPr lang="en-US" sz="1600" dirty="0"/>
              <a:t> de </a:t>
            </a:r>
            <a:r>
              <a:rPr lang="en-US" sz="1600" dirty="0" err="1"/>
              <a:t>incerteza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risco</a:t>
            </a:r>
            <a:r>
              <a:rPr lang="en-US" sz="1600" dirty="0"/>
              <a:t>, </a:t>
            </a:r>
            <a:r>
              <a:rPr lang="en-US" sz="1600" dirty="0" err="1"/>
              <a:t>seja</a:t>
            </a:r>
            <a:r>
              <a:rPr lang="en-US" sz="1600" dirty="0"/>
              <a:t> </a:t>
            </a:r>
            <a:r>
              <a:rPr lang="en-US" sz="1600" dirty="0" err="1"/>
              <a:t>devido</a:t>
            </a:r>
            <a:r>
              <a:rPr lang="en-US" sz="1600" dirty="0"/>
              <a:t> à </a:t>
            </a:r>
            <a:r>
              <a:rPr lang="en-US" sz="1600" dirty="0" err="1"/>
              <a:t>complexidade</a:t>
            </a:r>
            <a:r>
              <a:rPr lang="en-US" sz="1600" dirty="0"/>
              <a:t> </a:t>
            </a:r>
            <a:r>
              <a:rPr lang="en-US" sz="1600" dirty="0" err="1"/>
              <a:t>técnica</a:t>
            </a:r>
            <a:r>
              <a:rPr lang="en-US" sz="1600" dirty="0"/>
              <a:t>, </a:t>
            </a:r>
            <a:r>
              <a:rPr lang="en-US" sz="1600" dirty="0" err="1"/>
              <a:t>prazos</a:t>
            </a:r>
            <a:r>
              <a:rPr lang="en-US" sz="1600" dirty="0"/>
              <a:t> </a:t>
            </a:r>
            <a:r>
              <a:rPr lang="en-US" sz="1600" dirty="0" err="1"/>
              <a:t>apertados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inovação</a:t>
            </a:r>
            <a:r>
              <a:rPr lang="en-US" sz="1600" dirty="0"/>
              <a:t>.</a:t>
            </a:r>
          </a:p>
          <a:p>
            <a:r>
              <a:rPr lang="en-US" sz="1600" b="1" dirty="0"/>
              <a:t>Equipes </a:t>
            </a:r>
            <a:r>
              <a:rPr lang="en-US" sz="1600" b="1" dirty="0" err="1"/>
              <a:t>pequenas</a:t>
            </a:r>
            <a:r>
              <a:rPr lang="en-US" sz="1600" b="1" dirty="0"/>
              <a:t> e </a:t>
            </a:r>
            <a:r>
              <a:rPr lang="en-US" sz="1600" b="1" dirty="0" err="1"/>
              <a:t>altamente</a:t>
            </a:r>
            <a:r>
              <a:rPr lang="en-US" sz="1600" b="1" dirty="0"/>
              <a:t> </a:t>
            </a:r>
            <a:r>
              <a:rPr lang="en-US" sz="1600" b="1" dirty="0" err="1"/>
              <a:t>colaborativas</a:t>
            </a:r>
            <a:r>
              <a:rPr lang="en-US" sz="1600" b="1" dirty="0"/>
              <a:t>:</a:t>
            </a:r>
            <a:r>
              <a:rPr lang="en-US" sz="1600" dirty="0"/>
              <a:t> XP </a:t>
            </a:r>
            <a:r>
              <a:rPr lang="en-US" sz="1600" dirty="0" err="1"/>
              <a:t>funciona</a:t>
            </a:r>
            <a:r>
              <a:rPr lang="en-US" sz="1600" dirty="0"/>
              <a:t> </a:t>
            </a:r>
            <a:r>
              <a:rPr lang="en-US" sz="1600" dirty="0" err="1"/>
              <a:t>melhor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equipes </a:t>
            </a:r>
            <a:r>
              <a:rPr lang="en-US" sz="1600" dirty="0" err="1"/>
              <a:t>pequenas</a:t>
            </a:r>
            <a:r>
              <a:rPr lang="en-US" sz="1600" dirty="0"/>
              <a:t> (</a:t>
            </a:r>
            <a:r>
              <a:rPr lang="en-US" sz="1600" dirty="0" err="1"/>
              <a:t>até</a:t>
            </a:r>
            <a:r>
              <a:rPr lang="en-US" sz="1600" dirty="0"/>
              <a:t> 12 </a:t>
            </a:r>
            <a:r>
              <a:rPr lang="en-US" sz="1600" dirty="0" err="1"/>
              <a:t>desenvolvedores</a:t>
            </a:r>
            <a:r>
              <a:rPr lang="en-US" sz="1600" dirty="0"/>
              <a:t>) que </a:t>
            </a:r>
            <a:r>
              <a:rPr lang="en-US" sz="1600" dirty="0" err="1"/>
              <a:t>podem</a:t>
            </a:r>
            <a:r>
              <a:rPr lang="en-US" sz="1600" dirty="0"/>
              <a:t> se </a:t>
            </a:r>
            <a:r>
              <a:rPr lang="en-US" sz="1600" dirty="0" err="1"/>
              <a:t>comunicar</a:t>
            </a:r>
            <a:r>
              <a:rPr lang="en-US" sz="1600" dirty="0"/>
              <a:t> </a:t>
            </a:r>
            <a:r>
              <a:rPr lang="en-US" sz="1600" dirty="0" err="1"/>
              <a:t>frequentemente</a:t>
            </a:r>
            <a:r>
              <a:rPr lang="en-US" sz="1600" dirty="0"/>
              <a:t> e </a:t>
            </a:r>
            <a:r>
              <a:rPr lang="en-US" sz="1600" dirty="0" err="1"/>
              <a:t>colaborar</a:t>
            </a:r>
            <a:r>
              <a:rPr lang="en-US" sz="1600" dirty="0"/>
              <a:t> de </a:t>
            </a:r>
            <a:r>
              <a:rPr lang="en-US" sz="1600" dirty="0" err="1"/>
              <a:t>perto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Desenvolvimento</a:t>
            </a:r>
            <a:r>
              <a:rPr lang="en-US" sz="1600" b="1" dirty="0"/>
              <a:t> de software </a:t>
            </a:r>
            <a:r>
              <a:rPr lang="en-US" sz="1600" b="1" dirty="0" err="1"/>
              <a:t>personalizado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Projetos</a:t>
            </a:r>
            <a:r>
              <a:rPr lang="en-US" sz="1600" dirty="0"/>
              <a:t> que </a:t>
            </a:r>
            <a:r>
              <a:rPr lang="en-US" sz="1600" dirty="0" err="1"/>
              <a:t>envolvem</a:t>
            </a:r>
            <a:r>
              <a:rPr lang="en-US" sz="1600" dirty="0"/>
              <a:t> a </a:t>
            </a:r>
            <a:r>
              <a:rPr lang="en-US" sz="1600" dirty="0" err="1"/>
              <a:t>criação</a:t>
            </a:r>
            <a:r>
              <a:rPr lang="en-US" sz="1600" dirty="0"/>
              <a:t> de software sob </a:t>
            </a:r>
            <a:r>
              <a:rPr lang="en-US" sz="1600" dirty="0" err="1"/>
              <a:t>medida</a:t>
            </a:r>
            <a:r>
              <a:rPr lang="en-US" sz="1600" dirty="0"/>
              <a:t>, </a:t>
            </a:r>
            <a:r>
              <a:rPr lang="en-US" sz="1600" dirty="0" err="1"/>
              <a:t>onde</a:t>
            </a:r>
            <a:r>
              <a:rPr lang="en-US" sz="1600" dirty="0"/>
              <a:t> o feedback </a:t>
            </a:r>
            <a:r>
              <a:rPr lang="en-US" sz="1600" dirty="0" err="1"/>
              <a:t>contínuo</a:t>
            </a:r>
            <a:r>
              <a:rPr lang="en-US" sz="1600" dirty="0"/>
              <a:t> do </a:t>
            </a:r>
            <a:r>
              <a:rPr lang="en-US" sz="1600" dirty="0" err="1"/>
              <a:t>cliente</a:t>
            </a:r>
            <a:r>
              <a:rPr lang="en-US" sz="1600" dirty="0"/>
              <a:t> é </a:t>
            </a:r>
            <a:r>
              <a:rPr lang="en-US" sz="1600" dirty="0" err="1"/>
              <a:t>essencial</a:t>
            </a:r>
            <a:r>
              <a:rPr lang="en-US" sz="1600" dirty="0"/>
              <a:t> para </a:t>
            </a:r>
            <a:r>
              <a:rPr lang="en-US" sz="1600" dirty="0" err="1"/>
              <a:t>garantir</a:t>
            </a:r>
            <a:r>
              <a:rPr lang="en-US" sz="1600" dirty="0"/>
              <a:t> que o </a:t>
            </a:r>
            <a:r>
              <a:rPr lang="en-US" sz="1600" dirty="0" err="1"/>
              <a:t>produto</a:t>
            </a:r>
            <a:r>
              <a:rPr lang="en-US" sz="1600" dirty="0"/>
              <a:t> </a:t>
            </a:r>
            <a:r>
              <a:rPr lang="en-US" sz="1600" dirty="0" err="1"/>
              <a:t>atenda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necessidades</a:t>
            </a:r>
            <a:r>
              <a:rPr lang="en-US" sz="1600" dirty="0"/>
              <a:t>.</a:t>
            </a:r>
          </a:p>
          <a:p>
            <a:r>
              <a:rPr lang="en-US" sz="1600" b="1" dirty="0"/>
              <a:t>Cultura </a:t>
            </a:r>
            <a:r>
              <a:rPr lang="en-US" sz="1600" b="1" dirty="0" err="1"/>
              <a:t>organizacional</a:t>
            </a:r>
            <a:r>
              <a:rPr lang="en-US" sz="1600" b="1" dirty="0"/>
              <a:t> </a:t>
            </a:r>
            <a:r>
              <a:rPr lang="en-US" sz="1600" b="1" dirty="0" err="1"/>
              <a:t>aberta</a:t>
            </a:r>
            <a:r>
              <a:rPr lang="en-US" sz="1600" b="1" dirty="0"/>
              <a:t> e </a:t>
            </a:r>
            <a:r>
              <a:rPr lang="en-US" sz="1600" b="1" dirty="0" err="1"/>
              <a:t>adaptável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Organizações</a:t>
            </a:r>
            <a:r>
              <a:rPr lang="en-US" sz="1600" dirty="0"/>
              <a:t> que </a:t>
            </a:r>
            <a:r>
              <a:rPr lang="en-US" sz="1600" dirty="0" err="1"/>
              <a:t>estão</a:t>
            </a:r>
            <a:r>
              <a:rPr lang="en-US" sz="1600" dirty="0"/>
              <a:t> </a:t>
            </a:r>
            <a:r>
              <a:rPr lang="en-US" sz="1600" dirty="0" err="1"/>
              <a:t>dispostas</a:t>
            </a:r>
            <a:r>
              <a:rPr lang="en-US" sz="1600" dirty="0"/>
              <a:t> a </a:t>
            </a:r>
            <a:r>
              <a:rPr lang="en-US" sz="1600" dirty="0" err="1"/>
              <a:t>adotar</a:t>
            </a:r>
            <a:r>
              <a:rPr lang="en-US" sz="1600" dirty="0"/>
              <a:t> </a:t>
            </a:r>
            <a:r>
              <a:rPr lang="en-US" sz="1600" dirty="0" err="1"/>
              <a:t>práticas</a:t>
            </a:r>
            <a:r>
              <a:rPr lang="en-US" sz="1600" dirty="0"/>
              <a:t> </a:t>
            </a:r>
            <a:r>
              <a:rPr lang="en-US" sz="1600" dirty="0" err="1"/>
              <a:t>ágeis</a:t>
            </a:r>
            <a:r>
              <a:rPr lang="en-US" sz="1600" dirty="0"/>
              <a:t>, com </a:t>
            </a:r>
            <a:r>
              <a:rPr lang="en-US" sz="1600" dirty="0" err="1"/>
              <a:t>foco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melhorar</a:t>
            </a:r>
            <a:r>
              <a:rPr lang="en-US" sz="1600" dirty="0"/>
              <a:t> </a:t>
            </a:r>
            <a:r>
              <a:rPr lang="en-US" sz="1600" dirty="0" err="1"/>
              <a:t>continuamente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processos</a:t>
            </a:r>
            <a:r>
              <a:rPr lang="en-US" sz="1600" dirty="0"/>
              <a:t> e </a:t>
            </a:r>
            <a:r>
              <a:rPr lang="en-US" sz="1600" dirty="0" err="1"/>
              <a:t>produtos</a:t>
            </a:r>
            <a:r>
              <a:rPr lang="en-US" sz="1600" dirty="0"/>
              <a:t>.</a:t>
            </a:r>
          </a:p>
          <a:p>
            <a:endParaRPr lang="en-US" sz="13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C94FB-E80A-5A16-3882-3E13C236D31A}"/>
              </a:ext>
            </a:extLst>
          </p:cNvPr>
          <p:cNvSpPr txBox="1"/>
          <p:nvPr/>
        </p:nvSpPr>
        <p:spPr>
          <a:xfrm>
            <a:off x="6256867" y="1499616"/>
            <a:ext cx="5096933" cy="4847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Por que usar XP 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Melhoria</a:t>
            </a:r>
            <a:r>
              <a:rPr lang="en-US" sz="1600" b="1" dirty="0"/>
              <a:t> </a:t>
            </a:r>
            <a:r>
              <a:rPr lang="en-US" sz="1600" b="1" dirty="0" err="1"/>
              <a:t>contínua</a:t>
            </a:r>
            <a:r>
              <a:rPr lang="en-US" sz="1600" b="1" dirty="0"/>
              <a:t>:</a:t>
            </a:r>
            <a:r>
              <a:rPr lang="en-US" sz="1600" dirty="0"/>
              <a:t> XP </a:t>
            </a:r>
            <a:r>
              <a:rPr lang="en-US" sz="1600" dirty="0" err="1"/>
              <a:t>promove</a:t>
            </a:r>
            <a:r>
              <a:rPr lang="en-US" sz="1600" dirty="0"/>
              <a:t> a </a:t>
            </a:r>
            <a:r>
              <a:rPr lang="en-US" sz="1600" dirty="0" err="1"/>
              <a:t>melhoria</a:t>
            </a:r>
            <a:r>
              <a:rPr lang="en-US" sz="1600" dirty="0"/>
              <a:t> </a:t>
            </a:r>
            <a:r>
              <a:rPr lang="en-US" sz="1600" dirty="0" err="1"/>
              <a:t>contínua</a:t>
            </a:r>
            <a:r>
              <a:rPr lang="en-US" sz="1600" dirty="0"/>
              <a:t> do </a:t>
            </a:r>
            <a:r>
              <a:rPr lang="en-US" sz="1600" dirty="0" err="1"/>
              <a:t>processo</a:t>
            </a:r>
            <a:r>
              <a:rPr lang="en-US" sz="1600" dirty="0"/>
              <a:t> de </a:t>
            </a:r>
            <a:r>
              <a:rPr lang="en-US" sz="1600" dirty="0" err="1"/>
              <a:t>desenvolvimento</a:t>
            </a:r>
            <a:r>
              <a:rPr lang="en-US" sz="1600" dirty="0"/>
              <a:t> e do </a:t>
            </a:r>
            <a:r>
              <a:rPr lang="en-US" sz="1600" dirty="0" err="1"/>
              <a:t>código</a:t>
            </a:r>
            <a:r>
              <a:rPr lang="en-US" sz="1600" dirty="0"/>
              <a:t> </a:t>
            </a:r>
            <a:r>
              <a:rPr lang="en-US" sz="1600" dirty="0" err="1"/>
              <a:t>através</a:t>
            </a:r>
            <a:r>
              <a:rPr lang="en-US" sz="1600" dirty="0"/>
              <a:t> de </a:t>
            </a:r>
            <a:r>
              <a:rPr lang="en-US" sz="1600" dirty="0" err="1"/>
              <a:t>práticas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refatoração</a:t>
            </a:r>
            <a:r>
              <a:rPr lang="en-US" sz="1600" dirty="0"/>
              <a:t> </a:t>
            </a:r>
            <a:r>
              <a:rPr lang="en-US" sz="1600" dirty="0" err="1"/>
              <a:t>constante</a:t>
            </a:r>
            <a:r>
              <a:rPr lang="en-US" sz="1600" dirty="0"/>
              <a:t> e TDD.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Qualidade</a:t>
            </a:r>
            <a:r>
              <a:rPr lang="en-US" sz="1600" b="1" dirty="0"/>
              <a:t> do software:</a:t>
            </a:r>
            <a:r>
              <a:rPr lang="en-US" sz="1600" dirty="0"/>
              <a:t> A </a:t>
            </a:r>
            <a:r>
              <a:rPr lang="en-US" sz="1600" dirty="0" err="1"/>
              <a:t>ênfase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testes </a:t>
            </a:r>
            <a:r>
              <a:rPr lang="en-US" sz="1600" dirty="0" err="1"/>
              <a:t>frequentes</a:t>
            </a:r>
            <a:r>
              <a:rPr lang="en-US" sz="1600" dirty="0"/>
              <a:t> e feedback </a:t>
            </a:r>
            <a:r>
              <a:rPr lang="en-US" sz="1600" dirty="0" err="1"/>
              <a:t>contínuo</a:t>
            </a:r>
            <a:r>
              <a:rPr lang="en-US" sz="1600" dirty="0"/>
              <a:t> </a:t>
            </a:r>
            <a:r>
              <a:rPr lang="en-US" sz="1600" dirty="0" err="1"/>
              <a:t>resulta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um software de </a:t>
            </a:r>
            <a:r>
              <a:rPr lang="en-US" sz="1600" dirty="0" err="1"/>
              <a:t>alta</a:t>
            </a:r>
            <a:r>
              <a:rPr lang="en-US" sz="1600" dirty="0"/>
              <a:t> </a:t>
            </a:r>
            <a:r>
              <a:rPr lang="en-US" sz="1600" dirty="0" err="1"/>
              <a:t>qualidade</a:t>
            </a:r>
            <a:r>
              <a:rPr lang="en-US" sz="1600" dirty="0"/>
              <a:t>, com </a:t>
            </a:r>
            <a:r>
              <a:rPr lang="en-US" sz="1600" dirty="0" err="1"/>
              <a:t>menos</a:t>
            </a:r>
            <a:r>
              <a:rPr lang="en-US" sz="1600" dirty="0"/>
              <a:t> bugs e </a:t>
            </a:r>
            <a:r>
              <a:rPr lang="en-US" sz="1600" dirty="0" err="1"/>
              <a:t>melhor</a:t>
            </a:r>
            <a:r>
              <a:rPr lang="en-US" sz="1600" dirty="0"/>
              <a:t> </a:t>
            </a:r>
            <a:r>
              <a:rPr lang="en-US" sz="1600" dirty="0" err="1"/>
              <a:t>desempenho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Redução</a:t>
            </a:r>
            <a:r>
              <a:rPr lang="en-US" sz="1600" b="1" dirty="0"/>
              <a:t> de </a:t>
            </a:r>
            <a:r>
              <a:rPr lang="en-US" sz="1600" b="1" dirty="0" err="1"/>
              <a:t>riscos</a:t>
            </a:r>
            <a:r>
              <a:rPr lang="en-US" sz="1600" b="1" dirty="0"/>
              <a:t>:</a:t>
            </a:r>
            <a:r>
              <a:rPr lang="en-US" sz="1600" dirty="0"/>
              <a:t> Com </a:t>
            </a:r>
            <a:r>
              <a:rPr lang="en-US" sz="1600" dirty="0" err="1"/>
              <a:t>entregas</a:t>
            </a:r>
            <a:r>
              <a:rPr lang="en-US" sz="1600" dirty="0"/>
              <a:t> </a:t>
            </a:r>
            <a:r>
              <a:rPr lang="en-US" sz="1600" dirty="0" err="1"/>
              <a:t>frequentes</a:t>
            </a:r>
            <a:r>
              <a:rPr lang="en-US" sz="1600" dirty="0"/>
              <a:t> e </a:t>
            </a:r>
            <a:r>
              <a:rPr lang="en-US" sz="1600" dirty="0" err="1"/>
              <a:t>iterações</a:t>
            </a:r>
            <a:r>
              <a:rPr lang="en-US" sz="1600" dirty="0"/>
              <a:t> </a:t>
            </a:r>
            <a:r>
              <a:rPr lang="en-US" sz="1600" dirty="0" err="1"/>
              <a:t>curtas</a:t>
            </a:r>
            <a:r>
              <a:rPr lang="en-US" sz="1600" dirty="0"/>
              <a:t>, o XP </a:t>
            </a:r>
            <a:r>
              <a:rPr lang="en-US" sz="1600" dirty="0" err="1"/>
              <a:t>permite</a:t>
            </a:r>
            <a:r>
              <a:rPr lang="en-US" sz="1600" dirty="0"/>
              <a:t> a </a:t>
            </a:r>
            <a:r>
              <a:rPr lang="en-US" sz="1600" dirty="0" err="1"/>
              <a:t>detecção</a:t>
            </a:r>
            <a:r>
              <a:rPr lang="en-US" sz="1600" dirty="0"/>
              <a:t> </a:t>
            </a:r>
            <a:r>
              <a:rPr lang="en-US" sz="1600" dirty="0" err="1"/>
              <a:t>precoce</a:t>
            </a:r>
            <a:r>
              <a:rPr lang="en-US" sz="1600" dirty="0"/>
              <a:t> de </a:t>
            </a:r>
            <a:r>
              <a:rPr lang="en-US" sz="1600" dirty="0" err="1"/>
              <a:t>problemas</a:t>
            </a:r>
            <a:r>
              <a:rPr lang="en-US" sz="1600" dirty="0"/>
              <a:t> e a </a:t>
            </a:r>
            <a:r>
              <a:rPr lang="en-US" sz="1600" dirty="0" err="1"/>
              <a:t>adaptação</a:t>
            </a:r>
            <a:r>
              <a:rPr lang="en-US" sz="1600" dirty="0"/>
              <a:t> </a:t>
            </a:r>
            <a:r>
              <a:rPr lang="en-US" sz="1600" dirty="0" err="1"/>
              <a:t>rápida</a:t>
            </a:r>
            <a:r>
              <a:rPr lang="en-US" sz="1600" dirty="0"/>
              <a:t> </a:t>
            </a:r>
            <a:r>
              <a:rPr lang="en-US" sz="1600" dirty="0" err="1"/>
              <a:t>às</a:t>
            </a:r>
            <a:r>
              <a:rPr lang="en-US" sz="1600" dirty="0"/>
              <a:t> </a:t>
            </a:r>
            <a:r>
              <a:rPr lang="en-US" sz="1600" dirty="0" err="1"/>
              <a:t>mudanças</a:t>
            </a:r>
            <a:r>
              <a:rPr lang="en-US" sz="1600" dirty="0"/>
              <a:t>, </a:t>
            </a:r>
            <a:r>
              <a:rPr lang="en-US" sz="1600" dirty="0" err="1"/>
              <a:t>minimizando</a:t>
            </a:r>
            <a:r>
              <a:rPr lang="en-US" sz="1600" dirty="0"/>
              <a:t> o </a:t>
            </a:r>
            <a:r>
              <a:rPr lang="en-US" sz="1600" dirty="0" err="1"/>
              <a:t>risco</a:t>
            </a:r>
            <a:r>
              <a:rPr lang="en-US" sz="1600" dirty="0"/>
              <a:t> de </a:t>
            </a:r>
            <a:r>
              <a:rPr lang="en-US" sz="1600" dirty="0" err="1"/>
              <a:t>falhas</a:t>
            </a:r>
            <a:r>
              <a:rPr lang="en-US" sz="1600" dirty="0"/>
              <a:t> no </a:t>
            </a:r>
            <a:r>
              <a:rPr lang="en-US" sz="1600" dirty="0" err="1"/>
              <a:t>projeto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Satisfação</a:t>
            </a:r>
            <a:r>
              <a:rPr lang="en-US" sz="1600" b="1" dirty="0"/>
              <a:t> do </a:t>
            </a:r>
            <a:r>
              <a:rPr lang="en-US" sz="1600" b="1" dirty="0" err="1"/>
              <a:t>cliente</a:t>
            </a:r>
            <a:r>
              <a:rPr lang="en-US" sz="1600" b="1" dirty="0"/>
              <a:t>:</a:t>
            </a:r>
            <a:r>
              <a:rPr lang="en-US" sz="1600" dirty="0"/>
              <a:t> O </a:t>
            </a:r>
            <a:r>
              <a:rPr lang="en-US" sz="1600" dirty="0" err="1"/>
              <a:t>cliente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envolvido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 o </a:t>
            </a:r>
            <a:r>
              <a:rPr lang="en-US" sz="1600" dirty="0" err="1"/>
              <a:t>processo</a:t>
            </a:r>
            <a:r>
              <a:rPr lang="en-US" sz="1600" dirty="0"/>
              <a:t>, </a:t>
            </a:r>
            <a:r>
              <a:rPr lang="en-US" sz="1600" dirty="0" err="1"/>
              <a:t>fornecendo</a:t>
            </a:r>
            <a:r>
              <a:rPr lang="en-US" sz="1600" dirty="0"/>
              <a:t> feedback </a:t>
            </a:r>
            <a:r>
              <a:rPr lang="en-US" sz="1600" dirty="0" err="1"/>
              <a:t>contínuo</a:t>
            </a:r>
            <a:r>
              <a:rPr lang="en-US" sz="1600" dirty="0"/>
              <a:t> e </a:t>
            </a:r>
            <a:r>
              <a:rPr lang="en-US" sz="1600" dirty="0" err="1"/>
              <a:t>recebendo</a:t>
            </a:r>
            <a:r>
              <a:rPr lang="en-US" sz="1600" dirty="0"/>
              <a:t> </a:t>
            </a:r>
            <a:r>
              <a:rPr lang="en-US" sz="1600" dirty="0" err="1"/>
              <a:t>entregas</a:t>
            </a:r>
            <a:r>
              <a:rPr lang="en-US" sz="1600" dirty="0"/>
              <a:t> </a:t>
            </a:r>
            <a:r>
              <a:rPr lang="en-US" sz="1600" dirty="0" err="1"/>
              <a:t>frequentes</a:t>
            </a:r>
            <a:r>
              <a:rPr lang="en-US" sz="1600" dirty="0"/>
              <a:t> de software </a:t>
            </a:r>
            <a:r>
              <a:rPr lang="en-US" sz="1600" dirty="0" err="1"/>
              <a:t>funcional</a:t>
            </a:r>
            <a:r>
              <a:rPr lang="en-US" sz="1600" dirty="0"/>
              <a:t>, o que </a:t>
            </a:r>
            <a:r>
              <a:rPr lang="en-US" sz="1600" dirty="0" err="1"/>
              <a:t>melhora</a:t>
            </a:r>
            <a:r>
              <a:rPr lang="en-US" sz="1600" dirty="0"/>
              <a:t> a </a:t>
            </a:r>
            <a:r>
              <a:rPr lang="en-US" sz="1600" dirty="0" err="1"/>
              <a:t>satisfação</a:t>
            </a:r>
            <a:r>
              <a:rPr lang="en-US" sz="1600" dirty="0"/>
              <a:t> e a </a:t>
            </a:r>
            <a:r>
              <a:rPr lang="en-US" sz="1600" dirty="0" err="1"/>
              <a:t>confiança</a:t>
            </a:r>
            <a:r>
              <a:rPr lang="en-US" sz="1600" dirty="0"/>
              <a:t> no </a:t>
            </a:r>
            <a:r>
              <a:rPr lang="en-US" sz="1600" dirty="0" err="1"/>
              <a:t>produto</a:t>
            </a:r>
            <a:r>
              <a:rPr lang="en-US" sz="1600" dirty="0"/>
              <a:t> final.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Flexibilidade</a:t>
            </a:r>
            <a:r>
              <a:rPr lang="en-US" sz="1600" b="1" dirty="0"/>
              <a:t> e </a:t>
            </a:r>
            <a:r>
              <a:rPr lang="en-US" sz="1600" b="1" dirty="0" err="1"/>
              <a:t>adaptabilidade</a:t>
            </a:r>
            <a:r>
              <a:rPr lang="en-US" sz="1600" b="1" dirty="0"/>
              <a:t>:</a:t>
            </a:r>
            <a:r>
              <a:rPr lang="en-US" sz="1600" dirty="0"/>
              <a:t> XP é ideal para ambientes de </a:t>
            </a:r>
            <a:r>
              <a:rPr lang="en-US" sz="1600" dirty="0" err="1"/>
              <a:t>desenvolvimento</a:t>
            </a:r>
            <a:r>
              <a:rPr lang="en-US" sz="1600" dirty="0"/>
              <a:t> </a:t>
            </a:r>
            <a:r>
              <a:rPr lang="en-US" sz="1600" dirty="0" err="1"/>
              <a:t>onde</a:t>
            </a:r>
            <a:r>
              <a:rPr lang="en-US" sz="1600" dirty="0"/>
              <a:t> as </a:t>
            </a:r>
            <a:r>
              <a:rPr lang="en-US" sz="1600" dirty="0" err="1"/>
              <a:t>necessidades</a:t>
            </a:r>
            <a:r>
              <a:rPr lang="en-US" sz="1600" dirty="0"/>
              <a:t> </a:t>
            </a:r>
            <a:r>
              <a:rPr lang="en-US" sz="1600" dirty="0" err="1"/>
              <a:t>mudam</a:t>
            </a:r>
            <a:r>
              <a:rPr lang="en-US" sz="1600" dirty="0"/>
              <a:t> </a:t>
            </a:r>
            <a:r>
              <a:rPr lang="en-US" sz="1600" dirty="0" err="1"/>
              <a:t>rapidamente</a:t>
            </a:r>
            <a:r>
              <a:rPr lang="en-US" sz="1600" dirty="0"/>
              <a:t>, pois </a:t>
            </a:r>
            <a:r>
              <a:rPr lang="en-US" sz="1600" dirty="0" err="1"/>
              <a:t>permite</a:t>
            </a:r>
            <a:r>
              <a:rPr lang="en-US" sz="1600" dirty="0"/>
              <a:t> que a equipe se </a:t>
            </a:r>
            <a:r>
              <a:rPr lang="en-US" sz="1600" dirty="0" err="1"/>
              <a:t>adapte</a:t>
            </a:r>
            <a:r>
              <a:rPr lang="en-US" sz="1600" dirty="0"/>
              <a:t> </a:t>
            </a:r>
            <a:r>
              <a:rPr lang="en-US" sz="1600" dirty="0" err="1"/>
              <a:t>sem</a:t>
            </a:r>
            <a:r>
              <a:rPr lang="en-US" sz="1600" dirty="0"/>
              <a:t> </a:t>
            </a:r>
            <a:r>
              <a:rPr lang="en-US" sz="1600" dirty="0" err="1"/>
              <a:t>comprometer</a:t>
            </a:r>
            <a:r>
              <a:rPr lang="en-US" sz="1600" dirty="0"/>
              <a:t> a </a:t>
            </a:r>
            <a:r>
              <a:rPr lang="en-US" sz="1600" dirty="0" err="1"/>
              <a:t>qualidade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o </a:t>
            </a:r>
            <a:r>
              <a:rPr lang="en-US" sz="1600" dirty="0" err="1"/>
              <a:t>cronograma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Colaboração</a:t>
            </a:r>
            <a:r>
              <a:rPr lang="en-US" sz="1600" b="1" dirty="0"/>
              <a:t> e </a:t>
            </a:r>
            <a:r>
              <a:rPr lang="en-US" sz="1600" b="1" dirty="0" err="1"/>
              <a:t>comunicação</a:t>
            </a:r>
            <a:r>
              <a:rPr lang="en-US" sz="1600" b="1" dirty="0"/>
              <a:t>:</a:t>
            </a:r>
            <a:r>
              <a:rPr lang="en-US" sz="1600" dirty="0"/>
              <a:t> A </a:t>
            </a:r>
            <a:r>
              <a:rPr lang="en-US" sz="1600" dirty="0" err="1"/>
              <a:t>prática</a:t>
            </a:r>
            <a:r>
              <a:rPr lang="en-US" sz="1600" dirty="0"/>
              <a:t> de </a:t>
            </a:r>
            <a:r>
              <a:rPr lang="en-US" sz="1600" dirty="0" err="1"/>
              <a:t>programação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par e a </a:t>
            </a:r>
            <a:r>
              <a:rPr lang="en-US" sz="1600" dirty="0" err="1"/>
              <a:t>propriedade</a:t>
            </a:r>
            <a:r>
              <a:rPr lang="en-US" sz="1600" dirty="0"/>
              <a:t> </a:t>
            </a:r>
            <a:r>
              <a:rPr lang="en-US" sz="1600" dirty="0" err="1"/>
              <a:t>coletiva</a:t>
            </a:r>
            <a:r>
              <a:rPr lang="en-US" sz="1600" dirty="0"/>
              <a:t> do </a:t>
            </a:r>
            <a:r>
              <a:rPr lang="en-US" sz="1600" dirty="0" err="1"/>
              <a:t>código</a:t>
            </a:r>
            <a:r>
              <a:rPr lang="en-US" sz="1600" dirty="0"/>
              <a:t> </a:t>
            </a:r>
            <a:r>
              <a:rPr lang="en-US" sz="1600" dirty="0" err="1"/>
              <a:t>incentivam</a:t>
            </a:r>
            <a:r>
              <a:rPr lang="en-US" sz="1600" dirty="0"/>
              <a:t> a </a:t>
            </a:r>
            <a:r>
              <a:rPr lang="en-US" sz="1600" dirty="0" err="1"/>
              <a:t>colaboração</a:t>
            </a:r>
            <a:r>
              <a:rPr lang="en-US" sz="1600" dirty="0"/>
              <a:t> </a:t>
            </a:r>
            <a:r>
              <a:rPr lang="en-US" sz="1600" dirty="0" err="1"/>
              <a:t>dentro</a:t>
            </a:r>
            <a:r>
              <a:rPr lang="en-US" sz="1600" dirty="0"/>
              <a:t> da equipe, </a:t>
            </a:r>
            <a:r>
              <a:rPr lang="en-US" sz="1600" dirty="0" err="1"/>
              <a:t>resultando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um </a:t>
            </a:r>
            <a:r>
              <a:rPr lang="en-US" sz="1600" dirty="0" err="1"/>
              <a:t>ambiente</a:t>
            </a:r>
            <a:r>
              <a:rPr lang="en-US" sz="1600" dirty="0"/>
              <a:t> de </a:t>
            </a:r>
            <a:r>
              <a:rPr lang="en-US" sz="1600" dirty="0" err="1"/>
              <a:t>trabalho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saudável</a:t>
            </a:r>
            <a:r>
              <a:rPr lang="en-US" sz="1600" dirty="0"/>
              <a:t> e </a:t>
            </a:r>
            <a:r>
              <a:rPr lang="en-US" sz="1600" dirty="0" err="1"/>
              <a:t>produtivo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629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00C277-1CD3-576F-D718-5780D3B9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Sabre Airline Solutions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6A5894-852D-BE7A-E87A-8A7E2EC47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Contexto:</a:t>
            </a:r>
            <a:r>
              <a:rPr kumimoji="0" lang="pt-BR" altLang="pt-B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Sabre, uma empresa que fornece soluções tecnológicas para a indústria de viagens, adotou XP para desenvolver uma nova versão de seu sistema de reservas de voos.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Práticas XP Aplicadas:</a:t>
            </a:r>
            <a:endParaRPr kumimoji="0" lang="pt-BR" altLang="pt-BR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Feedback Contínuo:</a:t>
            </a:r>
            <a:r>
              <a:rPr kumimoji="0" lang="pt-BR" altLang="pt-B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 feedback contínuo dos clientes e usuários foi fundamental para adaptar o sistema às necessidades reais do mercado.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Simplicidade no Design:</a:t>
            </a:r>
            <a:r>
              <a:rPr kumimoji="0" lang="pt-BR" altLang="pt-B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equipe focou em manter o design do sistema o mais simples possível, o que facilitou a manutenção e a escalabilidade.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Propriedade Coletiva do Código:</a:t>
            </a:r>
            <a:r>
              <a:rPr kumimoji="0" lang="pt-BR" altLang="pt-B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prática de propriedade coletiva do código permitiu que todos os desenvolvedores pudessem modificar qualquer parte do código, o que resultou em maior agilidade para implementar mudanças e melhorias.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Benefícios:</a:t>
            </a:r>
            <a:r>
              <a:rPr kumimoji="0" lang="pt-BR" altLang="pt-BR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 uso de XP permitiu à Sabre desenvolver um sistema flexível e altamente adaptável, que atendeu às necessidades do mercado e facilitou futuras expansões e modificações. </a:t>
            </a:r>
          </a:p>
        </p:txBody>
      </p:sp>
    </p:spTree>
    <p:extLst>
      <p:ext uri="{BB962C8B-B14F-4D97-AF65-F5344CB8AC3E}">
        <p14:creationId xmlns:p14="http://schemas.microsoft.com/office/powerpoint/2010/main" val="1219659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ipt de computador em uma tela">
            <a:extLst>
              <a:ext uri="{FF2B5EF4-FFF2-40B4-BE49-F238E27FC236}">
                <a16:creationId xmlns:a16="http://schemas.microsoft.com/office/drawing/2014/main" id="{2B01B753-811E-2DA0-E288-20F05D3F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58" r="49331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82E067B-5617-6013-1222-8A6A933D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pt-BR" b="1" dirty="0"/>
              <a:t>Benefícios das Práticas do XP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A43C0E-B223-0DA9-BB2B-593FF71A7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035" y="2194102"/>
            <a:ext cx="6516216" cy="3908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Alta Qualidade de Código: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combinação de TDD, programação em par, e refatoração constante resultou em código mais limpo e fácil de manter.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Adaptação às Mudanças: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As entregas frequentes e o feedback contínuo permitiram que as equipes respondessem rapidamente às mudanças nos requisitos.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Melhoria da Colaboração: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comunicação efetiva e a propriedade coletiva do código promoveram uma cultura de colaboração, onde todos os membros da equipe contribuíram para o sucesso do projeto. </a:t>
            </a:r>
          </a:p>
        </p:txBody>
      </p:sp>
    </p:spTree>
    <p:extLst>
      <p:ext uri="{BB962C8B-B14F-4D97-AF65-F5344CB8AC3E}">
        <p14:creationId xmlns:p14="http://schemas.microsoft.com/office/powerpoint/2010/main" val="60526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886A93-FCA4-0322-977A-64B6D08D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/>
              <a:t>User Story (História de Usuário)</a:t>
            </a:r>
          </a:p>
        </p:txBody>
      </p:sp>
      <p:pic>
        <p:nvPicPr>
          <p:cNvPr id="8" name="Graphic 7" descr="Propaganda">
            <a:extLst>
              <a:ext uri="{FF2B5EF4-FFF2-40B4-BE49-F238E27FC236}">
                <a16:creationId xmlns:a16="http://schemas.microsoft.com/office/drawing/2014/main" id="{61A5A561-42B0-5801-CF51-8CBE0822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4D8B99C-EBD1-A262-9239-BE869873E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 que é: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Uma </a:t>
            </a:r>
            <a:r>
              <a:rPr kumimoji="0" lang="pt-BR" altLang="pt-BR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user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story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é uma descrição simples e informal de uma funcionalidade do sistema escrita do ponto de vista do usuário final. Ela geralmente segue o formato: "Como [tipo de usuário], eu quero [objetivo] para que [benefício]."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Por que usar: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User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stories ajudam a focar no valor para o usuário e facilitam a comunicação entre as equipes de desenvolvimento e os stakeholders. </a:t>
            </a:r>
          </a:p>
        </p:txBody>
      </p:sp>
      <p:pic>
        <p:nvPicPr>
          <p:cNvPr id="10" name="Graphic 9" descr="Propaganda">
            <a:extLst>
              <a:ext uri="{FF2B5EF4-FFF2-40B4-BE49-F238E27FC236}">
                <a16:creationId xmlns:a16="http://schemas.microsoft.com/office/drawing/2014/main" id="{F58C102D-5729-442E-810F-123E55280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2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3F71A6-5980-B36C-F64D-78AD7D3A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 b="1"/>
              <a:t>Product Backlog (Backlog do Produto)</a:t>
            </a:r>
            <a:br>
              <a:rPr lang="pt-BR" sz="4000" b="1"/>
            </a:br>
            <a:endParaRPr lang="pt-BR" sz="4000"/>
          </a:p>
        </p:txBody>
      </p:sp>
      <p:pic>
        <p:nvPicPr>
          <p:cNvPr id="15" name="Graphic 6" descr="Lista de pendências">
            <a:extLst>
              <a:ext uri="{FF2B5EF4-FFF2-40B4-BE49-F238E27FC236}">
                <a16:creationId xmlns:a16="http://schemas.microsoft.com/office/drawing/2014/main" id="{03E79604-C259-B96F-1F25-88077955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85E9F-D4C9-2927-8DDC-42A47A48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O que é:</a:t>
            </a:r>
            <a:r>
              <a:rPr lang="pt-BR" sz="1600" dirty="0"/>
              <a:t> O </a:t>
            </a:r>
            <a:r>
              <a:rPr lang="pt-BR" sz="1600" dirty="0" err="1"/>
              <a:t>product</a:t>
            </a:r>
            <a:r>
              <a:rPr lang="pt-BR" sz="1600" dirty="0"/>
              <a:t> backlog é uma lista priorizada de funcionalidades, melhorias, bugs e requisitos que precisam ser trabalhados no produto. É gerenciado pelo </a:t>
            </a:r>
            <a:r>
              <a:rPr lang="pt-BR" sz="1600" dirty="0" err="1"/>
              <a:t>Product</a:t>
            </a:r>
            <a:r>
              <a:rPr lang="pt-BR" sz="1600" dirty="0"/>
              <a:t> </a:t>
            </a:r>
            <a:r>
              <a:rPr lang="pt-BR" sz="1600" dirty="0" err="1"/>
              <a:t>Owner</a:t>
            </a:r>
            <a:r>
              <a:rPr lang="pt-BR" sz="1600" dirty="0"/>
              <a:t> e serve como a fonte principal de trabalho para o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Por que usar:</a:t>
            </a:r>
            <a:r>
              <a:rPr lang="pt-BR" sz="1600" dirty="0"/>
              <a:t> O backlog do produto ajuda a organizar e priorizar o trabalho, garantindo que a equipe esteja sempre focada nas tarefas mais importantes para o sucesso do projeto.</a:t>
            </a:r>
          </a:p>
          <a:p>
            <a:endParaRPr lang="pt-BR" sz="1600" dirty="0"/>
          </a:p>
        </p:txBody>
      </p:sp>
      <p:pic>
        <p:nvPicPr>
          <p:cNvPr id="16" name="Graphic 8" descr="Lista de pendências">
            <a:extLst>
              <a:ext uri="{FF2B5EF4-FFF2-40B4-BE49-F238E27FC236}">
                <a16:creationId xmlns:a16="http://schemas.microsoft.com/office/drawing/2014/main" id="{CA4FB481-AE42-4833-9683-99A0D5B8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3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B113CE-AC64-3B60-2C2B-F1F5ACE1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pt-BR" sz="4000" b="1"/>
              <a:t>Sprint</a:t>
            </a:r>
            <a:endParaRPr lang="pt-BR" sz="4000"/>
          </a:p>
        </p:txBody>
      </p:sp>
      <p:pic>
        <p:nvPicPr>
          <p:cNvPr id="8" name="Graphic 7" descr="Executar">
            <a:extLst>
              <a:ext uri="{FF2B5EF4-FFF2-40B4-BE49-F238E27FC236}">
                <a16:creationId xmlns:a16="http://schemas.microsoft.com/office/drawing/2014/main" id="{41565097-E833-BC07-4EE8-6E1BB9B3C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8A54BF4-46B5-D3F4-74C5-A3CBC9665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 que é:</a:t>
            </a: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Uma sprint é um período de tempo fixo (geralmente de 1 a 4 semanas) durante o qual a equipe de desenvolvimento trabalha para completar um conjunto específico de tarefas retiradas do product backlog.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Por que usar:</a:t>
            </a:r>
            <a:r>
              <a:rPr kumimoji="0" lang="pt-BR" altLang="pt-B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Sprints permitem que a equipe entregue incrementos de software funcionando em intervalos regulares, facilitando o feedback contínuo e a adaptação às mudanças. </a:t>
            </a:r>
          </a:p>
        </p:txBody>
      </p:sp>
      <p:pic>
        <p:nvPicPr>
          <p:cNvPr id="10" name="Graphic 9" descr="Executar">
            <a:extLst>
              <a:ext uri="{FF2B5EF4-FFF2-40B4-BE49-F238E27FC236}">
                <a16:creationId xmlns:a16="http://schemas.microsoft.com/office/drawing/2014/main" id="{8464A99F-BE2D-4EC0-A3D3-09EF97E6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EA552-923B-1A7C-86C4-7B61B28D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Sprint Backlog</a:t>
            </a:r>
            <a:endParaRPr lang="pt-BR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C901CAE-9679-DB0F-BB40-6B5504820B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06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F9ED8-1E7B-71AB-3AA3-4B7E2EF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Pair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(Programação em Par)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2DF28EC-299D-9103-5ECA-41CCA26428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55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1724B-6AD4-8A37-D1EB-90733EBA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Unit Tests (Testes Unitários)</a:t>
            </a:r>
            <a:endParaRPr lang="pt-BR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84326FD-CA0B-3318-BD94-F29B026874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992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3158</Words>
  <Application>Microsoft Office PowerPoint</Application>
  <PresentationFormat>Widescreen</PresentationFormat>
  <Paragraphs>140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Tema do Office</vt:lpstr>
      <vt:lpstr>XP - EXTREME PROGRAMMING</vt:lpstr>
      <vt:lpstr>OQUE É EXTREME PROGRAMMING</vt:lpstr>
      <vt:lpstr>Onde usar e porque usar:</vt:lpstr>
      <vt:lpstr>User Story (História de Usuário)</vt:lpstr>
      <vt:lpstr>Product Backlog (Backlog do Produto) </vt:lpstr>
      <vt:lpstr>Sprint</vt:lpstr>
      <vt:lpstr>Sprint Backlog</vt:lpstr>
      <vt:lpstr>Pair Programming (Programação em Par)</vt:lpstr>
      <vt:lpstr>Unit Tests (Testes Unitários)</vt:lpstr>
      <vt:lpstr>Acceptance Tests (Testes de Aceitação)</vt:lpstr>
      <vt:lpstr>Refactoring (Refatoração)</vt:lpstr>
      <vt:lpstr>Planning Game ou Planning Poker</vt:lpstr>
      <vt:lpstr>Comunicação</vt:lpstr>
      <vt:lpstr>Simplicidade</vt:lpstr>
      <vt:lpstr>Feedback </vt:lpstr>
      <vt:lpstr>Coragem</vt:lpstr>
      <vt:lpstr>Respeito</vt:lpstr>
      <vt:lpstr>Programador </vt:lpstr>
      <vt:lpstr>Treinador (Coach)</vt:lpstr>
      <vt:lpstr>Acompanhador (Tracker) </vt:lpstr>
      <vt:lpstr>Cliente</vt:lpstr>
      <vt:lpstr>Função e Importância do TDD (Test Driven Development) na Metodologia XP</vt:lpstr>
      <vt:lpstr>Importância do TDD no XP:</vt:lpstr>
      <vt:lpstr>Ferramentas de Suporte para TDD</vt:lpstr>
      <vt:lpstr>Função das Ferramentas de Integração Contínua (CI/CD) na Metodologia XP</vt:lpstr>
      <vt:lpstr>Importância do CI/CD no XP: </vt:lpstr>
      <vt:lpstr>Ferramentas de Suporte para CI/CD</vt:lpstr>
      <vt:lpstr>cases de sucesso com XP  </vt:lpstr>
      <vt:lpstr>Ford Motor Company</vt:lpstr>
      <vt:lpstr>Sabre Airline Solutions</vt:lpstr>
      <vt:lpstr>Benefícios das Práticas do XP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YURI HENRIQUE REZENDE</dc:creator>
  <cp:lastModifiedBy>YURI HENRIQUE REZENDE</cp:lastModifiedBy>
  <cp:revision>1</cp:revision>
  <dcterms:created xsi:type="dcterms:W3CDTF">2024-08-19T22:00:34Z</dcterms:created>
  <dcterms:modified xsi:type="dcterms:W3CDTF">2024-08-20T01:14:53Z</dcterms:modified>
</cp:coreProperties>
</file>