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3C29"/>
    <a:srgbClr val="B9AC8D"/>
    <a:srgbClr val="D9D2C1"/>
    <a:srgbClr val="B2A484"/>
    <a:srgbClr val="E7B425"/>
    <a:srgbClr val="BB9015"/>
    <a:srgbClr val="7030A0"/>
    <a:srgbClr val="00B0F0"/>
    <a:srgbClr val="00B050"/>
    <a:srgbClr val="8B7B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E9C21-DA24-46EC-BB5F-E5E2B721F3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Individual</a:t>
            </a:r>
          </a:p>
        </p:txBody>
      </p:sp>
    </p:spTree>
    <p:extLst>
      <p:ext uri="{BB962C8B-B14F-4D97-AF65-F5344CB8AC3E}">
        <p14:creationId xmlns:p14="http://schemas.microsoft.com/office/powerpoint/2010/main" val="527970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3B4DEF-4031-4652-A648-7F5CFBACE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Elicitação dos requisitos.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6EA948-B406-4659-AF5A-7F8DA8BCC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Gustavo da Silva, de 22 anos, é personal trainer e professor de educação física, e por conta da pandemia onde não pode se encontrar presencialmente com seus clientes houve uma necessidade de virtualização do trabalho dele.</a:t>
            </a:r>
          </a:p>
          <a:p>
            <a:r>
              <a:rPr lang="pt-BR" dirty="0"/>
              <a:t>Ele necessita de um aplicativo mobile, capaz de conectar ele e seus clientes, com a finalidade de disponibilizar treinos personalizados, com demonstrações e tempo por exercícios.</a:t>
            </a:r>
          </a:p>
          <a:p>
            <a:r>
              <a:rPr lang="pt-BR" dirty="0"/>
              <a:t>O aplicativo tem que ter login individual para aluno e professor, nas conclusões de treino ter uma avaliação do treino que fez, área de feedback.</a:t>
            </a:r>
          </a:p>
        </p:txBody>
      </p:sp>
    </p:spTree>
    <p:extLst>
      <p:ext uri="{BB962C8B-B14F-4D97-AF65-F5344CB8AC3E}">
        <p14:creationId xmlns:p14="http://schemas.microsoft.com/office/powerpoint/2010/main" val="1295826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75FD3-21A3-4252-B0E3-C066DB5C0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88906"/>
            <a:ext cx="10058400" cy="748454"/>
          </a:xfrm>
        </p:spPr>
        <p:txBody>
          <a:bodyPr/>
          <a:lstStyle/>
          <a:p>
            <a:r>
              <a:rPr lang="pt-BR" dirty="0"/>
              <a:t>User Story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37CA339-D528-4C1C-91F6-54A7288125AE}"/>
              </a:ext>
            </a:extLst>
          </p:cNvPr>
          <p:cNvSpPr/>
          <p:nvPr/>
        </p:nvSpPr>
        <p:spPr>
          <a:xfrm>
            <a:off x="432019" y="1892411"/>
            <a:ext cx="3122214" cy="15564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/>
            </a:solidFill>
          </a:ln>
          <a:effectLst>
            <a:outerShdw blurRad="152400" dist="76200" dir="720000" sx="103000" sy="103000" algn="t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User Story 01</a:t>
            </a:r>
          </a:p>
          <a:p>
            <a:r>
              <a:rPr lang="pt-BR" dirty="0">
                <a:solidFill>
                  <a:schemeClr val="tx1"/>
                </a:solidFill>
              </a:rPr>
              <a:t>Como um Professor eu preciso de um login para distribuir exercícios individuais para cada aluno. 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AE49018-9719-4AC1-BCE6-A8298D4A18F7}"/>
              </a:ext>
            </a:extLst>
          </p:cNvPr>
          <p:cNvSpPr/>
          <p:nvPr/>
        </p:nvSpPr>
        <p:spPr>
          <a:xfrm>
            <a:off x="432019" y="3564172"/>
            <a:ext cx="3122214" cy="15564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/>
            </a:solidFill>
          </a:ln>
          <a:effectLst>
            <a:outerShdw blurRad="152400" dist="76200" dir="720000" sx="103000" sy="103000" algn="t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User Story 02</a:t>
            </a:r>
          </a:p>
          <a:p>
            <a:r>
              <a:rPr lang="pt-BR" dirty="0">
                <a:solidFill>
                  <a:schemeClr val="tx1"/>
                </a:solidFill>
              </a:rPr>
              <a:t>Como um Aluno eu preciso de uma área com vídeos ou gif para visualizar e executar os exercícios propostos.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6870CD9-8DB7-48A6-BB17-E5F08FCEF3D4}"/>
              </a:ext>
            </a:extLst>
          </p:cNvPr>
          <p:cNvSpPr/>
          <p:nvPr/>
        </p:nvSpPr>
        <p:spPr>
          <a:xfrm>
            <a:off x="3665548" y="1879260"/>
            <a:ext cx="3122214" cy="17008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/>
            </a:solidFill>
          </a:ln>
          <a:effectLst>
            <a:outerShdw blurRad="152400" dist="76200" dir="720000" sx="103000" sy="103000" algn="t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User Story 03</a:t>
            </a:r>
          </a:p>
          <a:p>
            <a:r>
              <a:rPr lang="pt-BR" dirty="0">
                <a:solidFill>
                  <a:schemeClr val="tx1"/>
                </a:solidFill>
              </a:rPr>
              <a:t>Eu como Aluno gostaria de após um exercícios ter uma área de avaliação (</a:t>
            </a:r>
            <a:r>
              <a:rPr lang="pt-BR">
                <a:solidFill>
                  <a:schemeClr val="tx1"/>
                </a:solidFill>
              </a:rPr>
              <a:t>PSE) daquela </a:t>
            </a:r>
            <a:r>
              <a:rPr lang="pt-BR" dirty="0">
                <a:solidFill>
                  <a:schemeClr val="tx1"/>
                </a:solidFill>
              </a:rPr>
              <a:t>seção para ter uma analise de desenvolvimento.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43DDF7D-C7FB-469B-B01D-00C0CC80157B}"/>
              </a:ext>
            </a:extLst>
          </p:cNvPr>
          <p:cNvSpPr/>
          <p:nvPr/>
        </p:nvSpPr>
        <p:spPr>
          <a:xfrm>
            <a:off x="3379301" y="3883124"/>
            <a:ext cx="2586823" cy="15564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/>
            </a:solidFill>
          </a:ln>
          <a:effectLst>
            <a:outerShdw blurRad="152400" dist="76200" dir="720000" sx="103000" sy="103000" algn="t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User Story 04</a:t>
            </a:r>
          </a:p>
          <a:p>
            <a:r>
              <a:rPr lang="pt-BR" dirty="0">
                <a:solidFill>
                  <a:schemeClr val="tx1"/>
                </a:solidFill>
              </a:rPr>
              <a:t>Eu como Aluno gostaria de ter um link de contato com professor para tirar duvidas e ter consultoria .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C0FC316-471F-4861-AFD8-58B72432C107}"/>
              </a:ext>
            </a:extLst>
          </p:cNvPr>
          <p:cNvSpPr/>
          <p:nvPr/>
        </p:nvSpPr>
        <p:spPr>
          <a:xfrm>
            <a:off x="6899077" y="1877273"/>
            <a:ext cx="2743197" cy="149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/>
            </a:solidFill>
          </a:ln>
          <a:effectLst>
            <a:outerShdw blurRad="152400" dist="76200" dir="720000" sx="103000" sy="103000" algn="t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User Story 05</a:t>
            </a:r>
          </a:p>
          <a:p>
            <a:r>
              <a:rPr lang="pt-BR" dirty="0">
                <a:solidFill>
                  <a:schemeClr val="tx1"/>
                </a:solidFill>
              </a:rPr>
              <a:t>Eu como Professor gostaria de uma área para o aluno dar feedback para saber onde focar os esforços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D8A02D3-5A09-4BA5-B20A-AE24A8A71399}"/>
              </a:ext>
            </a:extLst>
          </p:cNvPr>
          <p:cNvSpPr/>
          <p:nvPr/>
        </p:nvSpPr>
        <p:spPr>
          <a:xfrm>
            <a:off x="5780592" y="3429000"/>
            <a:ext cx="3061249" cy="11969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/>
            </a:solidFill>
          </a:ln>
          <a:effectLst>
            <a:outerShdw blurRad="152400" dist="76200" dir="720000" sx="103000" sy="103000" algn="t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User Story 06</a:t>
            </a:r>
          </a:p>
          <a:p>
            <a:r>
              <a:rPr lang="pt-BR" dirty="0">
                <a:solidFill>
                  <a:schemeClr val="tx1"/>
                </a:solidFill>
              </a:rPr>
              <a:t>Eu como Professor preciso de um gerador de código unitário para cadastrar o aluno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AC3E98E-2ECA-44D3-8DDE-2CAE03170EE5}"/>
              </a:ext>
            </a:extLst>
          </p:cNvPr>
          <p:cNvSpPr/>
          <p:nvPr/>
        </p:nvSpPr>
        <p:spPr>
          <a:xfrm>
            <a:off x="8192483" y="4447489"/>
            <a:ext cx="3664233" cy="14974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/>
            </a:solidFill>
          </a:ln>
          <a:effectLst>
            <a:outerShdw blurRad="152400" dist="76200" dir="720000" sx="103000" sy="103000" algn="t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User Story 07</a:t>
            </a:r>
          </a:p>
          <a:p>
            <a:r>
              <a:rPr lang="pt-BR" dirty="0">
                <a:solidFill>
                  <a:schemeClr val="tx1"/>
                </a:solidFill>
              </a:rPr>
              <a:t>Eu como um desenvolvedor preciso de uma aplicação programada em Python e PyQT5</a:t>
            </a:r>
          </a:p>
          <a:p>
            <a:r>
              <a:rPr lang="pt-BR" dirty="0">
                <a:solidFill>
                  <a:schemeClr val="tx1"/>
                </a:solidFill>
              </a:rPr>
              <a:t> para conectar todas áreas do projeto</a:t>
            </a:r>
          </a:p>
        </p:txBody>
      </p:sp>
    </p:spTree>
    <p:extLst>
      <p:ext uri="{BB962C8B-B14F-4D97-AF65-F5344CB8AC3E}">
        <p14:creationId xmlns:p14="http://schemas.microsoft.com/office/powerpoint/2010/main" val="2617761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57B4A-D7BB-4584-9887-F78839A41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711642"/>
          </a:xfrm>
        </p:spPr>
        <p:txBody>
          <a:bodyPr>
            <a:normAutofit fontScale="90000"/>
          </a:bodyPr>
          <a:lstStyle/>
          <a:p>
            <a:r>
              <a:rPr lang="pt-BR" dirty="0"/>
              <a:t>Lean UX - Canvas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F364FDA-586A-4DB6-BCF9-4A61E071B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77" y="1854721"/>
            <a:ext cx="11999843" cy="4290767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886FEE1B-9106-49C4-8D19-4391A52C3BB0}"/>
              </a:ext>
            </a:extLst>
          </p:cNvPr>
          <p:cNvSpPr/>
          <p:nvPr/>
        </p:nvSpPr>
        <p:spPr>
          <a:xfrm>
            <a:off x="225285" y="2325174"/>
            <a:ext cx="1296063" cy="421419"/>
          </a:xfrm>
          <a:prstGeom prst="rect">
            <a:avLst/>
          </a:prstGeom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Área para login</a:t>
            </a:r>
          </a:p>
          <a:p>
            <a:pPr algn="ctr"/>
            <a:r>
              <a:rPr lang="pt-BR" sz="1200" dirty="0"/>
              <a:t>Professor e aluno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462828C-F003-4A91-B697-BD48116C92C6}"/>
              </a:ext>
            </a:extLst>
          </p:cNvPr>
          <p:cNvSpPr/>
          <p:nvPr/>
        </p:nvSpPr>
        <p:spPr>
          <a:xfrm>
            <a:off x="581770" y="4621035"/>
            <a:ext cx="1402080" cy="4850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Professor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D4F86EE-E57B-4F4A-AF29-B0459A558878}"/>
              </a:ext>
            </a:extLst>
          </p:cNvPr>
          <p:cNvSpPr/>
          <p:nvPr/>
        </p:nvSpPr>
        <p:spPr>
          <a:xfrm>
            <a:off x="2063363" y="5106065"/>
            <a:ext cx="1402080" cy="4850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Aluno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A43A3810-E41B-45E8-BFBD-957D78F40F67}"/>
              </a:ext>
            </a:extLst>
          </p:cNvPr>
          <p:cNvSpPr/>
          <p:nvPr/>
        </p:nvSpPr>
        <p:spPr>
          <a:xfrm>
            <a:off x="8454888" y="2429164"/>
            <a:ext cx="1533277" cy="592371"/>
          </a:xfrm>
          <a:prstGeom prst="rect">
            <a:avLst/>
          </a:prstGeom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Conteúdo Personalizado para o aluno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63D78323-D458-452C-889C-F04CCF2280C5}"/>
              </a:ext>
            </a:extLst>
          </p:cNvPr>
          <p:cNvSpPr/>
          <p:nvPr/>
        </p:nvSpPr>
        <p:spPr>
          <a:xfrm>
            <a:off x="9883471" y="2074298"/>
            <a:ext cx="1533277" cy="592371"/>
          </a:xfrm>
          <a:prstGeom prst="rect">
            <a:avLst/>
          </a:prstGeom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Controle de desempenho do professor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52BD8904-052F-4322-8F32-3E57C7C908D0}"/>
              </a:ext>
            </a:extLst>
          </p:cNvPr>
          <p:cNvSpPr/>
          <p:nvPr/>
        </p:nvSpPr>
        <p:spPr>
          <a:xfrm>
            <a:off x="227935" y="3428502"/>
            <a:ext cx="1296063" cy="4214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Área de exercícios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A4FAC5AE-9B9B-41EA-93C9-D4E532C37CA8}"/>
              </a:ext>
            </a:extLst>
          </p:cNvPr>
          <p:cNvSpPr/>
          <p:nvPr/>
        </p:nvSpPr>
        <p:spPr>
          <a:xfrm>
            <a:off x="4649197" y="4213410"/>
            <a:ext cx="1296063" cy="4214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Vídeos 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E12FA2FC-4815-44D0-BDC6-655B71323EE7}"/>
              </a:ext>
            </a:extLst>
          </p:cNvPr>
          <p:cNvSpPr/>
          <p:nvPr/>
        </p:nvSpPr>
        <p:spPr>
          <a:xfrm>
            <a:off x="5187232" y="4541480"/>
            <a:ext cx="1296063" cy="4214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Gifs 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1327A68A-055A-42EE-9E03-61CCB9050784}"/>
              </a:ext>
            </a:extLst>
          </p:cNvPr>
          <p:cNvSpPr/>
          <p:nvPr/>
        </p:nvSpPr>
        <p:spPr>
          <a:xfrm>
            <a:off x="4270847" y="4752189"/>
            <a:ext cx="1296063" cy="4214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Links 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0DDEB79B-169B-47B5-92DF-184663E33ACB}"/>
              </a:ext>
            </a:extLst>
          </p:cNvPr>
          <p:cNvSpPr/>
          <p:nvPr/>
        </p:nvSpPr>
        <p:spPr>
          <a:xfrm>
            <a:off x="8354171" y="3148827"/>
            <a:ext cx="1667122" cy="73273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Demonstrar ao aluno o modo correto de execução 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58B87BDD-7203-41EF-A4C2-515110ECE76D}"/>
              </a:ext>
            </a:extLst>
          </p:cNvPr>
          <p:cNvSpPr/>
          <p:nvPr/>
        </p:nvSpPr>
        <p:spPr>
          <a:xfrm>
            <a:off x="2631881" y="2035804"/>
            <a:ext cx="1296063" cy="42141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Avaliação PSE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FC44AC33-7479-4759-950A-25740410DCBB}"/>
              </a:ext>
            </a:extLst>
          </p:cNvPr>
          <p:cNvSpPr/>
          <p:nvPr/>
        </p:nvSpPr>
        <p:spPr>
          <a:xfrm>
            <a:off x="6558505" y="4999480"/>
            <a:ext cx="1296063" cy="42141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Formulário com nível de cansaço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E3B6E1AC-9BAD-4E94-B425-4E5187EC5EA1}"/>
              </a:ext>
            </a:extLst>
          </p:cNvPr>
          <p:cNvSpPr/>
          <p:nvPr/>
        </p:nvSpPr>
        <p:spPr>
          <a:xfrm>
            <a:off x="10160446" y="2845958"/>
            <a:ext cx="1667121" cy="75256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Aluno pode acompanhar seu nível de desenvolvimento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9A0B2050-5025-4A04-AB6A-AB1B53F475DC}"/>
              </a:ext>
            </a:extLst>
          </p:cNvPr>
          <p:cNvSpPr/>
          <p:nvPr/>
        </p:nvSpPr>
        <p:spPr>
          <a:xfrm>
            <a:off x="2578872" y="2543950"/>
            <a:ext cx="1402080" cy="48503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Comunicação entre aluno e professor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C1B33A5A-2363-44BD-8666-8A480C0974F5}"/>
              </a:ext>
            </a:extLst>
          </p:cNvPr>
          <p:cNvSpPr/>
          <p:nvPr/>
        </p:nvSpPr>
        <p:spPr>
          <a:xfrm>
            <a:off x="4242020" y="5441015"/>
            <a:ext cx="1402080" cy="556653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Link para WhatsApp ou </a:t>
            </a:r>
          </a:p>
          <a:p>
            <a:pPr algn="ctr"/>
            <a:r>
              <a:rPr lang="pt-BR" sz="1200" dirty="0"/>
              <a:t>e-mail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E012342C-B6C9-455A-A448-09DCA52306CF}"/>
              </a:ext>
            </a:extLst>
          </p:cNvPr>
          <p:cNvSpPr/>
          <p:nvPr/>
        </p:nvSpPr>
        <p:spPr>
          <a:xfrm>
            <a:off x="8413144" y="4008849"/>
            <a:ext cx="1604498" cy="82430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Aluno pode tirar duvidas ou ter consultoria com professor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515A3E9D-D47C-4B1A-941C-93812A5CEC67}"/>
              </a:ext>
            </a:extLst>
          </p:cNvPr>
          <p:cNvSpPr/>
          <p:nvPr/>
        </p:nvSpPr>
        <p:spPr>
          <a:xfrm>
            <a:off x="275639" y="2889722"/>
            <a:ext cx="1296063" cy="421419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Área de Feedback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BF489A58-A70F-444F-9C00-DFD48F6C665B}"/>
              </a:ext>
            </a:extLst>
          </p:cNvPr>
          <p:cNvSpPr/>
          <p:nvPr/>
        </p:nvSpPr>
        <p:spPr>
          <a:xfrm>
            <a:off x="6641993" y="5508633"/>
            <a:ext cx="1296063" cy="421419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Área de texto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7E232D37-9DE4-404B-A54C-84F662A51AD8}"/>
              </a:ext>
            </a:extLst>
          </p:cNvPr>
          <p:cNvSpPr/>
          <p:nvPr/>
        </p:nvSpPr>
        <p:spPr>
          <a:xfrm>
            <a:off x="10179661" y="3721180"/>
            <a:ext cx="1539237" cy="642805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Ajudar professor a estruturar melhor os exercícios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6C7C45EE-9A3D-4245-9179-E66419D2164E}"/>
              </a:ext>
            </a:extLst>
          </p:cNvPr>
          <p:cNvSpPr/>
          <p:nvPr/>
        </p:nvSpPr>
        <p:spPr>
          <a:xfrm>
            <a:off x="2415210" y="3243676"/>
            <a:ext cx="1402080" cy="485030"/>
          </a:xfrm>
          <a:prstGeom prst="rect">
            <a:avLst/>
          </a:prstGeom>
          <a:solidFill>
            <a:srgbClr val="BB9015"/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Gerador de código para cadastro 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E5BD4144-4EBA-4070-8226-032B0DB6CB8B}"/>
              </a:ext>
            </a:extLst>
          </p:cNvPr>
          <p:cNvSpPr/>
          <p:nvPr/>
        </p:nvSpPr>
        <p:spPr>
          <a:xfrm>
            <a:off x="10292966" y="4684044"/>
            <a:ext cx="1402080" cy="485030"/>
          </a:xfrm>
          <a:prstGeom prst="rect">
            <a:avLst/>
          </a:prstGeom>
          <a:solidFill>
            <a:srgbClr val="BB9015"/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Prevenção de acessos irregulares </a:t>
            </a:r>
          </a:p>
        </p:txBody>
      </p:sp>
      <p:sp>
        <p:nvSpPr>
          <p:cNvPr id="58" name="Título 1">
            <a:extLst>
              <a:ext uri="{FF2B5EF4-FFF2-40B4-BE49-F238E27FC236}">
                <a16:creationId xmlns:a16="http://schemas.microsoft.com/office/drawing/2014/main" id="{AF5A0D0D-F440-4EF4-BA31-B54286C89387}"/>
              </a:ext>
            </a:extLst>
          </p:cNvPr>
          <p:cNvSpPr txBox="1">
            <a:spLocks/>
          </p:cNvSpPr>
          <p:nvPr/>
        </p:nvSpPr>
        <p:spPr>
          <a:xfrm>
            <a:off x="1066798" y="1138657"/>
            <a:ext cx="10058400" cy="7116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AMEF - Aplicativo Mobile de Exercícios Físicos #01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A875A5B-226D-4A86-B02F-DF03796C51E7}"/>
              </a:ext>
            </a:extLst>
          </p:cNvPr>
          <p:cNvSpPr/>
          <p:nvPr/>
        </p:nvSpPr>
        <p:spPr>
          <a:xfrm>
            <a:off x="2148339" y="4363123"/>
            <a:ext cx="1402080" cy="4850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Desenvolvedor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A08C73A-ED79-4DA9-8D1A-812F0E7F81C8}"/>
              </a:ext>
            </a:extLst>
          </p:cNvPr>
          <p:cNvSpPr/>
          <p:nvPr/>
        </p:nvSpPr>
        <p:spPr>
          <a:xfrm>
            <a:off x="4340090" y="2514639"/>
            <a:ext cx="1296063" cy="421419"/>
          </a:xfrm>
          <a:prstGeom prst="rect">
            <a:avLst/>
          </a:prstGeom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Validação do Login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C5FDE5-5F9C-4BDC-94F4-132CDB7D8819}"/>
              </a:ext>
            </a:extLst>
          </p:cNvPr>
          <p:cNvSpPr/>
          <p:nvPr/>
        </p:nvSpPr>
        <p:spPr>
          <a:xfrm>
            <a:off x="6136423" y="3371371"/>
            <a:ext cx="1402080" cy="485030"/>
          </a:xfrm>
          <a:prstGeom prst="rect">
            <a:avLst/>
          </a:prstGeom>
          <a:solidFill>
            <a:srgbClr val="BB9015"/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Gerar código Individual </a:t>
            </a:r>
          </a:p>
        </p:txBody>
      </p:sp>
    </p:spTree>
    <p:extLst>
      <p:ext uri="{BB962C8B-B14F-4D97-AF65-F5344CB8AC3E}">
        <p14:creationId xmlns:p14="http://schemas.microsoft.com/office/powerpoint/2010/main" val="2171228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57B4A-D7BB-4584-9887-F78839A41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711642"/>
          </a:xfrm>
        </p:spPr>
        <p:txBody>
          <a:bodyPr>
            <a:normAutofit fontScale="90000"/>
          </a:bodyPr>
          <a:lstStyle/>
          <a:p>
            <a:r>
              <a:rPr lang="pt-BR" dirty="0"/>
              <a:t>Lean UX - Canvas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F364FDA-586A-4DB6-BCF9-4A61E071B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76" y="1850299"/>
            <a:ext cx="11999843" cy="4290767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D462828C-F003-4A91-B697-BD48116C92C6}"/>
              </a:ext>
            </a:extLst>
          </p:cNvPr>
          <p:cNvSpPr/>
          <p:nvPr/>
        </p:nvSpPr>
        <p:spPr>
          <a:xfrm>
            <a:off x="581770" y="4621035"/>
            <a:ext cx="1402080" cy="4850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Professor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D4F86EE-E57B-4F4A-AF29-B0459A558878}"/>
              </a:ext>
            </a:extLst>
          </p:cNvPr>
          <p:cNvSpPr/>
          <p:nvPr/>
        </p:nvSpPr>
        <p:spPr>
          <a:xfrm>
            <a:off x="2063363" y="5106065"/>
            <a:ext cx="1402080" cy="4850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Aluno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6C7C45EE-9A3D-4245-9179-E66419D2164E}"/>
              </a:ext>
            </a:extLst>
          </p:cNvPr>
          <p:cNvSpPr/>
          <p:nvPr/>
        </p:nvSpPr>
        <p:spPr>
          <a:xfrm>
            <a:off x="326001" y="2548892"/>
            <a:ext cx="1481593" cy="581054"/>
          </a:xfrm>
          <a:prstGeom prst="rect">
            <a:avLst/>
          </a:prstGeom>
          <a:solidFill>
            <a:srgbClr val="BB9015"/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Usuário sem permissão de acesso</a:t>
            </a:r>
          </a:p>
        </p:txBody>
      </p:sp>
      <p:sp>
        <p:nvSpPr>
          <p:cNvPr id="58" name="Título 1">
            <a:extLst>
              <a:ext uri="{FF2B5EF4-FFF2-40B4-BE49-F238E27FC236}">
                <a16:creationId xmlns:a16="http://schemas.microsoft.com/office/drawing/2014/main" id="{AF5A0D0D-F440-4EF4-BA31-B54286C89387}"/>
              </a:ext>
            </a:extLst>
          </p:cNvPr>
          <p:cNvSpPr txBox="1">
            <a:spLocks/>
          </p:cNvSpPr>
          <p:nvPr/>
        </p:nvSpPr>
        <p:spPr>
          <a:xfrm>
            <a:off x="1066798" y="1138657"/>
            <a:ext cx="10058400" cy="7116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AMEF – Gerador de código para cadastro #02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C70B3BB-2E66-47A9-8B60-058C69892A0A}"/>
              </a:ext>
            </a:extLst>
          </p:cNvPr>
          <p:cNvSpPr/>
          <p:nvPr/>
        </p:nvSpPr>
        <p:spPr>
          <a:xfrm>
            <a:off x="4350685" y="2561941"/>
            <a:ext cx="1481593" cy="581054"/>
          </a:xfrm>
          <a:prstGeom prst="rect">
            <a:avLst/>
          </a:prstGeom>
          <a:solidFill>
            <a:srgbClr val="BB9015"/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Gerador de códigos individuais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84EA553-7359-4380-973F-2031D22FEA97}"/>
              </a:ext>
            </a:extLst>
          </p:cNvPr>
          <p:cNvSpPr/>
          <p:nvPr/>
        </p:nvSpPr>
        <p:spPr>
          <a:xfrm>
            <a:off x="5594900" y="2897128"/>
            <a:ext cx="1481593" cy="581054"/>
          </a:xfrm>
          <a:prstGeom prst="rect">
            <a:avLst/>
          </a:prstGeom>
          <a:solidFill>
            <a:srgbClr val="BB9015"/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Python 3.7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FC8A05E-4C54-4198-A208-BF56BBA9E8E9}"/>
              </a:ext>
            </a:extLst>
          </p:cNvPr>
          <p:cNvSpPr/>
          <p:nvPr/>
        </p:nvSpPr>
        <p:spPr>
          <a:xfrm>
            <a:off x="8375369" y="2615850"/>
            <a:ext cx="2046800" cy="1143609"/>
          </a:xfrm>
          <a:prstGeom prst="rect">
            <a:avLst/>
          </a:prstGeom>
          <a:solidFill>
            <a:srgbClr val="BB9015"/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Professor Cadastro uma única vez o aluno, sem que 2 alunos usam o mesmo código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64C3218-6CE8-4A4D-845E-270D2BD0EF5F}"/>
              </a:ext>
            </a:extLst>
          </p:cNvPr>
          <p:cNvSpPr/>
          <p:nvPr/>
        </p:nvSpPr>
        <p:spPr>
          <a:xfrm>
            <a:off x="2148339" y="4363123"/>
            <a:ext cx="1402080" cy="4850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Desenvolvedor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4CCAFB1-E21B-45C3-900E-B12EDDF94002}"/>
              </a:ext>
            </a:extLst>
          </p:cNvPr>
          <p:cNvSpPr/>
          <p:nvPr/>
        </p:nvSpPr>
        <p:spPr>
          <a:xfrm>
            <a:off x="4460350" y="3344811"/>
            <a:ext cx="1481593" cy="581054"/>
          </a:xfrm>
          <a:prstGeom prst="rect">
            <a:avLst/>
          </a:prstGeom>
          <a:solidFill>
            <a:srgbClr val="BB9015"/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PyQT5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813E535-3327-487A-9E1F-2ECE801CFE5C}"/>
              </a:ext>
            </a:extLst>
          </p:cNvPr>
          <p:cNvSpPr/>
          <p:nvPr/>
        </p:nvSpPr>
        <p:spPr>
          <a:xfrm>
            <a:off x="2108582" y="2494877"/>
            <a:ext cx="1481593" cy="581054"/>
          </a:xfrm>
          <a:prstGeom prst="rect">
            <a:avLst/>
          </a:prstGeom>
          <a:solidFill>
            <a:srgbClr val="E7B425"/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Controle do professor por aluno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CB61831-3E15-47C4-A245-A8F8C82A1431}"/>
              </a:ext>
            </a:extLst>
          </p:cNvPr>
          <p:cNvSpPr/>
          <p:nvPr/>
        </p:nvSpPr>
        <p:spPr>
          <a:xfrm>
            <a:off x="4460350" y="4426648"/>
            <a:ext cx="1948401" cy="581054"/>
          </a:xfrm>
          <a:prstGeom prst="rect">
            <a:avLst/>
          </a:prstGeom>
          <a:solidFill>
            <a:srgbClr val="E7B425"/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Gráfico com quantidade de alunos inscritos 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C6B370E-ACE4-47FF-BB71-548C6F0BB5D4}"/>
              </a:ext>
            </a:extLst>
          </p:cNvPr>
          <p:cNvSpPr/>
          <p:nvPr/>
        </p:nvSpPr>
        <p:spPr>
          <a:xfrm>
            <a:off x="5941943" y="4922793"/>
            <a:ext cx="1481593" cy="581054"/>
          </a:xfrm>
          <a:prstGeom prst="rect">
            <a:avLst/>
          </a:prstGeom>
          <a:solidFill>
            <a:srgbClr val="E7B425"/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PyQT5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67709CAC-77A9-4092-8F6A-F093B38E85D6}"/>
              </a:ext>
            </a:extLst>
          </p:cNvPr>
          <p:cNvSpPr/>
          <p:nvPr/>
        </p:nvSpPr>
        <p:spPr>
          <a:xfrm>
            <a:off x="4691933" y="5150849"/>
            <a:ext cx="1481593" cy="581054"/>
          </a:xfrm>
          <a:prstGeom prst="rect">
            <a:avLst/>
          </a:prstGeom>
          <a:solidFill>
            <a:srgbClr val="E7B425"/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Python 3.7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6ACE763F-102E-44E7-B5DE-CCEA9E05B842}"/>
              </a:ext>
            </a:extLst>
          </p:cNvPr>
          <p:cNvSpPr/>
          <p:nvPr/>
        </p:nvSpPr>
        <p:spPr>
          <a:xfrm>
            <a:off x="8375369" y="4180574"/>
            <a:ext cx="1481593" cy="581054"/>
          </a:xfrm>
          <a:prstGeom prst="rect">
            <a:avLst/>
          </a:prstGeom>
          <a:solidFill>
            <a:srgbClr val="E7B425"/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Controle de Aluno, Idade, Modo de treino</a:t>
            </a:r>
          </a:p>
        </p:txBody>
      </p:sp>
    </p:spTree>
    <p:extLst>
      <p:ext uri="{BB962C8B-B14F-4D97-AF65-F5344CB8AC3E}">
        <p14:creationId xmlns:p14="http://schemas.microsoft.com/office/powerpoint/2010/main" val="2715122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57B4A-D7BB-4584-9887-F78839A41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711642"/>
          </a:xfrm>
        </p:spPr>
        <p:txBody>
          <a:bodyPr>
            <a:normAutofit fontScale="90000"/>
          </a:bodyPr>
          <a:lstStyle/>
          <a:p>
            <a:r>
              <a:rPr lang="pt-BR" dirty="0"/>
              <a:t>Lean UX - Canvas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F364FDA-586A-4DB6-BCF9-4A61E071B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57" y="1850299"/>
            <a:ext cx="11999843" cy="4290767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D462828C-F003-4A91-B697-BD48116C92C6}"/>
              </a:ext>
            </a:extLst>
          </p:cNvPr>
          <p:cNvSpPr/>
          <p:nvPr/>
        </p:nvSpPr>
        <p:spPr>
          <a:xfrm>
            <a:off x="581770" y="4621035"/>
            <a:ext cx="1402080" cy="4850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Professor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D4F86EE-E57B-4F4A-AF29-B0459A558878}"/>
              </a:ext>
            </a:extLst>
          </p:cNvPr>
          <p:cNvSpPr/>
          <p:nvPr/>
        </p:nvSpPr>
        <p:spPr>
          <a:xfrm>
            <a:off x="2063363" y="5106065"/>
            <a:ext cx="1402080" cy="4850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Aluno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52BD8904-052F-4322-8F32-3E57C7C908D0}"/>
              </a:ext>
            </a:extLst>
          </p:cNvPr>
          <p:cNvSpPr/>
          <p:nvPr/>
        </p:nvSpPr>
        <p:spPr>
          <a:xfrm>
            <a:off x="506231" y="2571959"/>
            <a:ext cx="1296063" cy="4214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Demonstração de exercício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0DDEB79B-169B-47B5-92DF-184663E33ACB}"/>
              </a:ext>
            </a:extLst>
          </p:cNvPr>
          <p:cNvSpPr/>
          <p:nvPr/>
        </p:nvSpPr>
        <p:spPr>
          <a:xfrm>
            <a:off x="8560905" y="2502937"/>
            <a:ext cx="1667122" cy="73273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Demonstrar ao aluno o modo correto de execução </a:t>
            </a:r>
          </a:p>
        </p:txBody>
      </p:sp>
      <p:sp>
        <p:nvSpPr>
          <p:cNvPr id="58" name="Título 1">
            <a:extLst>
              <a:ext uri="{FF2B5EF4-FFF2-40B4-BE49-F238E27FC236}">
                <a16:creationId xmlns:a16="http://schemas.microsoft.com/office/drawing/2014/main" id="{AF5A0D0D-F440-4EF4-BA31-B54286C89387}"/>
              </a:ext>
            </a:extLst>
          </p:cNvPr>
          <p:cNvSpPr txBox="1">
            <a:spLocks/>
          </p:cNvSpPr>
          <p:nvPr/>
        </p:nvSpPr>
        <p:spPr>
          <a:xfrm>
            <a:off x="1066798" y="1138657"/>
            <a:ext cx="10058400" cy="7116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AMEF – área de exercícios #03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A875A5B-226D-4A86-B02F-DF03796C51E7}"/>
              </a:ext>
            </a:extLst>
          </p:cNvPr>
          <p:cNvSpPr/>
          <p:nvPr/>
        </p:nvSpPr>
        <p:spPr>
          <a:xfrm>
            <a:off x="2148339" y="4363123"/>
            <a:ext cx="1402080" cy="4850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Desenvolvedor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66389F9-F325-4FB1-A2D9-687F09D80802}"/>
              </a:ext>
            </a:extLst>
          </p:cNvPr>
          <p:cNvSpPr/>
          <p:nvPr/>
        </p:nvSpPr>
        <p:spPr>
          <a:xfrm>
            <a:off x="4650186" y="2646316"/>
            <a:ext cx="1296063" cy="4214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Uso de Vídeos, Gifs e Links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9C84DAF-D0FB-446F-8E4F-E0C3A7042AC7}"/>
              </a:ext>
            </a:extLst>
          </p:cNvPr>
          <p:cNvSpPr/>
          <p:nvPr/>
        </p:nvSpPr>
        <p:spPr>
          <a:xfrm>
            <a:off x="2254356" y="2658592"/>
            <a:ext cx="1296063" cy="421419"/>
          </a:xfrm>
          <a:prstGeom prst="rect">
            <a:avLst/>
          </a:prstGeom>
          <a:solidFill>
            <a:srgbClr val="B2A484"/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Timer por exercício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85C9EE4-5FC0-4B52-8903-3DFB3611DBA6}"/>
              </a:ext>
            </a:extLst>
          </p:cNvPr>
          <p:cNvSpPr/>
          <p:nvPr/>
        </p:nvSpPr>
        <p:spPr>
          <a:xfrm>
            <a:off x="5750279" y="2965545"/>
            <a:ext cx="1296063" cy="4214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PyQT5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9E6353C-ABDA-496A-84B0-A52045B29744}"/>
              </a:ext>
            </a:extLst>
          </p:cNvPr>
          <p:cNvSpPr/>
          <p:nvPr/>
        </p:nvSpPr>
        <p:spPr>
          <a:xfrm>
            <a:off x="4637096" y="4172887"/>
            <a:ext cx="1296063" cy="421419"/>
          </a:xfrm>
          <a:prstGeom prst="rect">
            <a:avLst/>
          </a:prstGeom>
          <a:solidFill>
            <a:srgbClr val="B2A484"/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Python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1C3A2A6-692D-492E-85BE-C7D30F74E6E3}"/>
              </a:ext>
            </a:extLst>
          </p:cNvPr>
          <p:cNvSpPr/>
          <p:nvPr/>
        </p:nvSpPr>
        <p:spPr>
          <a:xfrm>
            <a:off x="5698273" y="4383596"/>
            <a:ext cx="1296063" cy="421419"/>
          </a:xfrm>
          <a:prstGeom prst="rect">
            <a:avLst/>
          </a:prstGeom>
          <a:solidFill>
            <a:srgbClr val="B2A484"/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PyQT5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E6B5756-127D-400A-A87E-729496DEC86F}"/>
              </a:ext>
            </a:extLst>
          </p:cNvPr>
          <p:cNvSpPr/>
          <p:nvPr/>
        </p:nvSpPr>
        <p:spPr>
          <a:xfrm>
            <a:off x="8560905" y="3677595"/>
            <a:ext cx="2022281" cy="685528"/>
          </a:xfrm>
          <a:prstGeom prst="rect">
            <a:avLst/>
          </a:prstGeom>
          <a:solidFill>
            <a:srgbClr val="B2A484"/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Execução padronizada do exercícios físico com tempo de intervalo e execução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65EC236-298B-46E5-91C5-F121AFF24B29}"/>
              </a:ext>
            </a:extLst>
          </p:cNvPr>
          <p:cNvSpPr/>
          <p:nvPr/>
        </p:nvSpPr>
        <p:spPr>
          <a:xfrm>
            <a:off x="966079" y="3287789"/>
            <a:ext cx="1296063" cy="421419"/>
          </a:xfrm>
          <a:prstGeom prst="rect">
            <a:avLst/>
          </a:prstGeom>
          <a:solidFill>
            <a:srgbClr val="433C29"/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Opção de pular exercício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0457806C-C098-45A6-A0E8-639CCA0EBA7A}"/>
              </a:ext>
            </a:extLst>
          </p:cNvPr>
          <p:cNvSpPr/>
          <p:nvPr/>
        </p:nvSpPr>
        <p:spPr>
          <a:xfrm>
            <a:off x="5815716" y="3887896"/>
            <a:ext cx="1296063" cy="421419"/>
          </a:xfrm>
          <a:prstGeom prst="rect">
            <a:avLst/>
          </a:prstGeom>
          <a:solidFill>
            <a:srgbClr val="B2A484"/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Temporizador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B49B9F7A-B5E6-4047-9CC6-733C1084EACE}"/>
              </a:ext>
            </a:extLst>
          </p:cNvPr>
          <p:cNvSpPr/>
          <p:nvPr/>
        </p:nvSpPr>
        <p:spPr>
          <a:xfrm>
            <a:off x="4402210" y="5137870"/>
            <a:ext cx="1296063" cy="421419"/>
          </a:xfrm>
          <a:prstGeom prst="rect">
            <a:avLst/>
          </a:prstGeom>
          <a:solidFill>
            <a:srgbClr val="433C29"/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Botão para ir e voltar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19F3D9C5-528A-4F93-83EF-AE986FAE76D9}"/>
              </a:ext>
            </a:extLst>
          </p:cNvPr>
          <p:cNvSpPr/>
          <p:nvPr/>
        </p:nvSpPr>
        <p:spPr>
          <a:xfrm>
            <a:off x="5544046" y="5348579"/>
            <a:ext cx="1296063" cy="421419"/>
          </a:xfrm>
          <a:prstGeom prst="rect">
            <a:avLst/>
          </a:prstGeom>
          <a:solidFill>
            <a:srgbClr val="433C29"/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Python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3BC25AE-8679-477B-9D3F-F1AFE44DF0F7}"/>
              </a:ext>
            </a:extLst>
          </p:cNvPr>
          <p:cNvSpPr/>
          <p:nvPr/>
        </p:nvSpPr>
        <p:spPr>
          <a:xfrm>
            <a:off x="6493729" y="5087514"/>
            <a:ext cx="1296063" cy="421419"/>
          </a:xfrm>
          <a:prstGeom prst="rect">
            <a:avLst/>
          </a:prstGeom>
          <a:solidFill>
            <a:srgbClr val="433C29"/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PyQT5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C79211B5-27DF-446A-BC9F-6735239A694C}"/>
              </a:ext>
            </a:extLst>
          </p:cNvPr>
          <p:cNvSpPr/>
          <p:nvPr/>
        </p:nvSpPr>
        <p:spPr>
          <a:xfrm>
            <a:off x="8560905" y="4863550"/>
            <a:ext cx="1926865" cy="685529"/>
          </a:xfrm>
          <a:prstGeom prst="rect">
            <a:avLst/>
          </a:prstGeom>
          <a:solidFill>
            <a:srgbClr val="433C29"/>
          </a:solidFill>
          <a:ln>
            <a:noFill/>
          </a:ln>
          <a:effectLst>
            <a:outerShdw blurRad="101600" dist="38100" dir="5340000" sx="103000" sy="103000" algn="t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Controle do Aluno Pelos exercícios que vai fazer</a:t>
            </a:r>
          </a:p>
        </p:txBody>
      </p:sp>
    </p:spTree>
    <p:extLst>
      <p:ext uri="{BB962C8B-B14F-4D97-AF65-F5344CB8AC3E}">
        <p14:creationId xmlns:p14="http://schemas.microsoft.com/office/powerpoint/2010/main" val="993631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BA1CA6-E7D4-4C96-B885-281389E6B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1328"/>
            <a:ext cx="10058400" cy="748454"/>
          </a:xfrm>
        </p:spPr>
        <p:txBody>
          <a:bodyPr>
            <a:normAutofit/>
          </a:bodyPr>
          <a:lstStyle/>
          <a:p>
            <a:r>
              <a:rPr lang="pt-BR" sz="4400" dirty="0"/>
              <a:t>Product backlog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D1D7CF16-5474-414D-B741-228A620C7A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8423814"/>
              </p:ext>
            </p:extLst>
          </p:nvPr>
        </p:nvGraphicFramePr>
        <p:xfrm>
          <a:off x="532738" y="549458"/>
          <a:ext cx="10890473" cy="5759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711">
                  <a:extLst>
                    <a:ext uri="{9D8B030D-6E8A-4147-A177-3AD203B41FA5}">
                      <a16:colId xmlns:a16="http://schemas.microsoft.com/office/drawing/2014/main" val="415395680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252690330"/>
                    </a:ext>
                  </a:extLst>
                </a:gridCol>
                <a:gridCol w="1812897">
                  <a:extLst>
                    <a:ext uri="{9D8B030D-6E8A-4147-A177-3AD203B41FA5}">
                      <a16:colId xmlns:a16="http://schemas.microsoft.com/office/drawing/2014/main" val="1614663113"/>
                    </a:ext>
                  </a:extLst>
                </a:gridCol>
                <a:gridCol w="3538331">
                  <a:extLst>
                    <a:ext uri="{9D8B030D-6E8A-4147-A177-3AD203B41FA5}">
                      <a16:colId xmlns:a16="http://schemas.microsoft.com/office/drawing/2014/main" val="3689992953"/>
                    </a:ext>
                  </a:extLst>
                </a:gridCol>
                <a:gridCol w="1033669">
                  <a:extLst>
                    <a:ext uri="{9D8B030D-6E8A-4147-A177-3AD203B41FA5}">
                      <a16:colId xmlns:a16="http://schemas.microsoft.com/office/drawing/2014/main" val="4092745720"/>
                    </a:ext>
                  </a:extLst>
                </a:gridCol>
                <a:gridCol w="1049572">
                  <a:extLst>
                    <a:ext uri="{9D8B030D-6E8A-4147-A177-3AD203B41FA5}">
                      <a16:colId xmlns:a16="http://schemas.microsoft.com/office/drawing/2014/main" val="1521189464"/>
                    </a:ext>
                  </a:extLst>
                </a:gridCol>
                <a:gridCol w="970060">
                  <a:extLst>
                    <a:ext uri="{9D8B030D-6E8A-4147-A177-3AD203B41FA5}">
                      <a16:colId xmlns:a16="http://schemas.microsoft.com/office/drawing/2014/main" val="714853005"/>
                    </a:ext>
                  </a:extLst>
                </a:gridCol>
                <a:gridCol w="1014953">
                  <a:extLst>
                    <a:ext uri="{9D8B030D-6E8A-4147-A177-3AD203B41FA5}">
                      <a16:colId xmlns:a16="http://schemas.microsoft.com/office/drawing/2014/main" val="2805875735"/>
                    </a:ext>
                  </a:extLst>
                </a:gridCol>
              </a:tblGrid>
              <a:tr h="364123">
                <a:tc>
                  <a:txBody>
                    <a:bodyPr/>
                    <a:lstStyle/>
                    <a:p>
                      <a:r>
                        <a:rPr lang="pt-BR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Estado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Essencial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Importante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Desejável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61963"/>
                  </a:ext>
                </a:extLst>
              </a:tr>
              <a:tr h="364123">
                <a:tc>
                  <a:txBody>
                    <a:bodyPr/>
                    <a:lstStyle/>
                    <a:p>
                      <a:r>
                        <a:rPr lang="pt-BR" sz="12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Planejamento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US#01 &lt;login_Professor&gt;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 aplicação tem que ter uma área de login para professores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Funcional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668094"/>
                  </a:ext>
                </a:extLst>
              </a:tr>
              <a:tr h="364123">
                <a:tc>
                  <a:txBody>
                    <a:bodyPr/>
                    <a:lstStyle/>
                    <a:p>
                      <a:r>
                        <a:rPr lang="pt-BR" sz="1200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Planejamento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US#01 &lt;login_aluno&gt;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 aplicação tem que ter uma área de login para alunos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Funcional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815193"/>
                  </a:ext>
                </a:extLst>
              </a:tr>
              <a:tr h="364123">
                <a:tc>
                  <a:txBody>
                    <a:bodyPr/>
                    <a:lstStyle/>
                    <a:p>
                      <a:r>
                        <a:rPr lang="pt-BR" sz="1200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Planejamento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US#01 &lt;exercícios&gt;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 aplicação deve ter uma área de visualização de exercícios físicos individuais para fazer e concluídos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Funcional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0290"/>
                  </a:ext>
                </a:extLst>
              </a:tr>
              <a:tr h="364123">
                <a:tc>
                  <a:txBody>
                    <a:bodyPr/>
                    <a:lstStyle/>
                    <a:p>
                      <a:r>
                        <a:rPr lang="pt-BR" sz="1200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Planejamento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US#02 &lt;Vídeos&gt;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 área de exercício físicos deve vir acompanhada de uma demonstração por vídeo de como fazer o exercício físico.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Funcional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798000"/>
                  </a:ext>
                </a:extLst>
              </a:tr>
              <a:tr h="364123">
                <a:tc>
                  <a:txBody>
                    <a:bodyPr/>
                    <a:lstStyle/>
                    <a:p>
                      <a:r>
                        <a:rPr lang="pt-BR" sz="1200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Planejamento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US#02 &lt;Gifs&gt;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A área de exercício físico deve vir acompanhada de uma demonstração por Gif de como fazer o exercício físico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Funcional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366563"/>
                  </a:ext>
                </a:extLst>
              </a:tr>
              <a:tr h="364123">
                <a:tc>
                  <a:txBody>
                    <a:bodyPr/>
                    <a:lstStyle/>
                    <a:p>
                      <a:r>
                        <a:rPr lang="pt-BR" sz="1200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Planejamento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US#03 &lt;PSE&gt;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Área para avaliação de esforço do aluno após a execução dos exercícios </a:t>
                      </a:r>
                      <a:r>
                        <a:rPr lang="pt-BR" sz="1200" dirty="0" err="1"/>
                        <a:t>fisico</a:t>
                      </a:r>
                      <a:r>
                        <a:rPr lang="pt-BR" sz="12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Funcional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771916"/>
                  </a:ext>
                </a:extLst>
              </a:tr>
              <a:tr h="364123">
                <a:tc>
                  <a:txBody>
                    <a:bodyPr/>
                    <a:lstStyle/>
                    <a:p>
                      <a:r>
                        <a:rPr lang="pt-BR" sz="1200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Planejamento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US#03 &lt;Gráfico&gt;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Área de gráficos de longo prazo com evolução do aluno.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Funcional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425877"/>
                  </a:ext>
                </a:extLst>
              </a:tr>
              <a:tr h="364123">
                <a:tc>
                  <a:txBody>
                    <a:bodyPr/>
                    <a:lstStyle/>
                    <a:p>
                      <a:r>
                        <a:rPr lang="pt-BR" sz="1200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Planejamento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US#04 &lt;WhatsApp&gt;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Área para contato do aluno com o professor através do WhatsApp.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Funcional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827782"/>
                  </a:ext>
                </a:extLst>
              </a:tr>
              <a:tr h="364123">
                <a:tc>
                  <a:txBody>
                    <a:bodyPr/>
                    <a:lstStyle/>
                    <a:p>
                      <a:r>
                        <a:rPr lang="pt-BR" sz="1200" dirty="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Planejamento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US#04 &lt;E-mail&gt;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Área para contato do aluno com o professor através do E-mail.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Funcional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776476"/>
                  </a:ext>
                </a:extLst>
              </a:tr>
              <a:tr h="364123">
                <a:tc>
                  <a:txBody>
                    <a:bodyPr/>
                    <a:lstStyle/>
                    <a:p>
                      <a:r>
                        <a:rPr lang="pt-BR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Planejamento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US#04 &lt;telefone&gt;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Área para contato do aluno com o professor através do telefone.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Funcional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058143"/>
                  </a:ext>
                </a:extLst>
              </a:tr>
              <a:tr h="364123">
                <a:tc>
                  <a:txBody>
                    <a:bodyPr/>
                    <a:lstStyle/>
                    <a:p>
                      <a:r>
                        <a:rPr lang="pt-BR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Planejamento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US#05 &lt;feedback&gt;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Área para aluno dar feedback ao professor com relação ao exercício físico montado.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Funcional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99019"/>
                  </a:ext>
                </a:extLst>
              </a:tr>
            </a:tbl>
          </a:graphicData>
        </a:graphic>
      </p:graphicFrame>
      <p:sp>
        <p:nvSpPr>
          <p:cNvPr id="5" name="Sinal de Multiplicação 4">
            <a:extLst>
              <a:ext uri="{FF2B5EF4-FFF2-40B4-BE49-F238E27FC236}">
                <a16:creationId xmlns:a16="http://schemas.microsoft.com/office/drawing/2014/main" id="{8A69645B-6032-46B4-BA71-60562A2286EC}"/>
              </a:ext>
            </a:extLst>
          </p:cNvPr>
          <p:cNvSpPr/>
          <p:nvPr/>
        </p:nvSpPr>
        <p:spPr>
          <a:xfrm>
            <a:off x="7634571" y="950281"/>
            <a:ext cx="543339" cy="4134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Sinal de Multiplicação 6">
            <a:extLst>
              <a:ext uri="{FF2B5EF4-FFF2-40B4-BE49-F238E27FC236}">
                <a16:creationId xmlns:a16="http://schemas.microsoft.com/office/drawing/2014/main" id="{11603FCA-0D47-4525-860F-CABF85FECB31}"/>
              </a:ext>
            </a:extLst>
          </p:cNvPr>
          <p:cNvSpPr/>
          <p:nvPr/>
        </p:nvSpPr>
        <p:spPr>
          <a:xfrm>
            <a:off x="7614689" y="1392859"/>
            <a:ext cx="543339" cy="4134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Sinal de Multiplicação 8">
            <a:extLst>
              <a:ext uri="{FF2B5EF4-FFF2-40B4-BE49-F238E27FC236}">
                <a16:creationId xmlns:a16="http://schemas.microsoft.com/office/drawing/2014/main" id="{04C79885-FE28-48AC-A29F-5CAA5C0880D7}"/>
              </a:ext>
            </a:extLst>
          </p:cNvPr>
          <p:cNvSpPr/>
          <p:nvPr/>
        </p:nvSpPr>
        <p:spPr>
          <a:xfrm>
            <a:off x="7614688" y="1823225"/>
            <a:ext cx="543339" cy="4134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Sinal de Multiplicação 10">
            <a:extLst>
              <a:ext uri="{FF2B5EF4-FFF2-40B4-BE49-F238E27FC236}">
                <a16:creationId xmlns:a16="http://schemas.microsoft.com/office/drawing/2014/main" id="{05BC61AE-1028-4B61-9F5F-F6A1756D6CF5}"/>
              </a:ext>
            </a:extLst>
          </p:cNvPr>
          <p:cNvSpPr/>
          <p:nvPr/>
        </p:nvSpPr>
        <p:spPr>
          <a:xfrm>
            <a:off x="7634570" y="2358613"/>
            <a:ext cx="543339" cy="4134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Sinal de Multiplicação 12">
            <a:extLst>
              <a:ext uri="{FF2B5EF4-FFF2-40B4-BE49-F238E27FC236}">
                <a16:creationId xmlns:a16="http://schemas.microsoft.com/office/drawing/2014/main" id="{EA397788-B734-441C-832E-1F96E7A57312}"/>
              </a:ext>
            </a:extLst>
          </p:cNvPr>
          <p:cNvSpPr/>
          <p:nvPr/>
        </p:nvSpPr>
        <p:spPr>
          <a:xfrm>
            <a:off x="7634570" y="2937662"/>
            <a:ext cx="543339" cy="4134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Sinal de Multiplicação 14">
            <a:extLst>
              <a:ext uri="{FF2B5EF4-FFF2-40B4-BE49-F238E27FC236}">
                <a16:creationId xmlns:a16="http://schemas.microsoft.com/office/drawing/2014/main" id="{FB19D9D7-A006-4D26-90B6-96348FAB63B3}"/>
              </a:ext>
            </a:extLst>
          </p:cNvPr>
          <p:cNvSpPr/>
          <p:nvPr/>
        </p:nvSpPr>
        <p:spPr>
          <a:xfrm>
            <a:off x="8641741" y="3537800"/>
            <a:ext cx="543339" cy="4134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Sinal de Multiplicação 16">
            <a:extLst>
              <a:ext uri="{FF2B5EF4-FFF2-40B4-BE49-F238E27FC236}">
                <a16:creationId xmlns:a16="http://schemas.microsoft.com/office/drawing/2014/main" id="{BA6EB307-D9AA-4F6F-9290-7BCEA796990B}"/>
              </a:ext>
            </a:extLst>
          </p:cNvPr>
          <p:cNvSpPr/>
          <p:nvPr/>
        </p:nvSpPr>
        <p:spPr>
          <a:xfrm>
            <a:off x="9687336" y="4074230"/>
            <a:ext cx="543339" cy="4134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Sinal de Multiplicação 18">
            <a:extLst>
              <a:ext uri="{FF2B5EF4-FFF2-40B4-BE49-F238E27FC236}">
                <a16:creationId xmlns:a16="http://schemas.microsoft.com/office/drawing/2014/main" id="{F9C8F991-003B-4599-A37B-D2FEA4C0E94D}"/>
              </a:ext>
            </a:extLst>
          </p:cNvPr>
          <p:cNvSpPr/>
          <p:nvPr/>
        </p:nvSpPr>
        <p:spPr>
          <a:xfrm>
            <a:off x="8641741" y="4477434"/>
            <a:ext cx="543339" cy="4134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Sinal de Multiplicação 20">
            <a:extLst>
              <a:ext uri="{FF2B5EF4-FFF2-40B4-BE49-F238E27FC236}">
                <a16:creationId xmlns:a16="http://schemas.microsoft.com/office/drawing/2014/main" id="{1F7754C7-C45D-4F0D-9CA9-32C40353ACB7}"/>
              </a:ext>
            </a:extLst>
          </p:cNvPr>
          <p:cNvSpPr/>
          <p:nvPr/>
        </p:nvSpPr>
        <p:spPr>
          <a:xfrm>
            <a:off x="8621200" y="4998805"/>
            <a:ext cx="543339" cy="4134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Sinal de Multiplicação 22">
            <a:extLst>
              <a:ext uri="{FF2B5EF4-FFF2-40B4-BE49-F238E27FC236}">
                <a16:creationId xmlns:a16="http://schemas.microsoft.com/office/drawing/2014/main" id="{87779D08-742A-4AAA-81DA-DA2E201D90A4}"/>
              </a:ext>
            </a:extLst>
          </p:cNvPr>
          <p:cNvSpPr/>
          <p:nvPr/>
        </p:nvSpPr>
        <p:spPr>
          <a:xfrm>
            <a:off x="8641740" y="5392987"/>
            <a:ext cx="543339" cy="4134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Sinal de Multiplicação 24">
            <a:extLst>
              <a:ext uri="{FF2B5EF4-FFF2-40B4-BE49-F238E27FC236}">
                <a16:creationId xmlns:a16="http://schemas.microsoft.com/office/drawing/2014/main" id="{5ACA287D-18D2-4D69-B394-3DEC13AA9048}"/>
              </a:ext>
            </a:extLst>
          </p:cNvPr>
          <p:cNvSpPr/>
          <p:nvPr/>
        </p:nvSpPr>
        <p:spPr>
          <a:xfrm>
            <a:off x="9687335" y="5895072"/>
            <a:ext cx="543339" cy="4134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0762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BA1CA6-E7D4-4C96-B885-281389E6B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1328"/>
            <a:ext cx="10058400" cy="748454"/>
          </a:xfrm>
        </p:spPr>
        <p:txBody>
          <a:bodyPr>
            <a:normAutofit/>
          </a:bodyPr>
          <a:lstStyle/>
          <a:p>
            <a:r>
              <a:rPr lang="pt-BR" sz="4400" dirty="0"/>
              <a:t>Product backlog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D1D7CF16-5474-414D-B741-228A620C7A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0725057"/>
              </p:ext>
            </p:extLst>
          </p:nvPr>
        </p:nvGraphicFramePr>
        <p:xfrm>
          <a:off x="461178" y="967659"/>
          <a:ext cx="10890473" cy="3471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711">
                  <a:extLst>
                    <a:ext uri="{9D8B030D-6E8A-4147-A177-3AD203B41FA5}">
                      <a16:colId xmlns:a16="http://schemas.microsoft.com/office/drawing/2014/main" val="415395680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252690330"/>
                    </a:ext>
                  </a:extLst>
                </a:gridCol>
                <a:gridCol w="1812897">
                  <a:extLst>
                    <a:ext uri="{9D8B030D-6E8A-4147-A177-3AD203B41FA5}">
                      <a16:colId xmlns:a16="http://schemas.microsoft.com/office/drawing/2014/main" val="1614663113"/>
                    </a:ext>
                  </a:extLst>
                </a:gridCol>
                <a:gridCol w="3538331">
                  <a:extLst>
                    <a:ext uri="{9D8B030D-6E8A-4147-A177-3AD203B41FA5}">
                      <a16:colId xmlns:a16="http://schemas.microsoft.com/office/drawing/2014/main" val="3689992953"/>
                    </a:ext>
                  </a:extLst>
                </a:gridCol>
                <a:gridCol w="1033669">
                  <a:extLst>
                    <a:ext uri="{9D8B030D-6E8A-4147-A177-3AD203B41FA5}">
                      <a16:colId xmlns:a16="http://schemas.microsoft.com/office/drawing/2014/main" val="4092745720"/>
                    </a:ext>
                  </a:extLst>
                </a:gridCol>
                <a:gridCol w="1049572">
                  <a:extLst>
                    <a:ext uri="{9D8B030D-6E8A-4147-A177-3AD203B41FA5}">
                      <a16:colId xmlns:a16="http://schemas.microsoft.com/office/drawing/2014/main" val="1521189464"/>
                    </a:ext>
                  </a:extLst>
                </a:gridCol>
                <a:gridCol w="970060">
                  <a:extLst>
                    <a:ext uri="{9D8B030D-6E8A-4147-A177-3AD203B41FA5}">
                      <a16:colId xmlns:a16="http://schemas.microsoft.com/office/drawing/2014/main" val="714853005"/>
                    </a:ext>
                  </a:extLst>
                </a:gridCol>
                <a:gridCol w="1014953">
                  <a:extLst>
                    <a:ext uri="{9D8B030D-6E8A-4147-A177-3AD203B41FA5}">
                      <a16:colId xmlns:a16="http://schemas.microsoft.com/office/drawing/2014/main" val="2805875735"/>
                    </a:ext>
                  </a:extLst>
                </a:gridCol>
              </a:tblGrid>
              <a:tr h="364123">
                <a:tc>
                  <a:txBody>
                    <a:bodyPr/>
                    <a:lstStyle/>
                    <a:p>
                      <a:r>
                        <a:rPr lang="pt-BR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Estado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Essencial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Importante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Desejável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61963"/>
                  </a:ext>
                </a:extLst>
              </a:tr>
              <a:tr h="364123">
                <a:tc>
                  <a:txBody>
                    <a:bodyPr/>
                    <a:lstStyle/>
                    <a:p>
                      <a:r>
                        <a:rPr lang="pt-BR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Planejamento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US#06 &lt;gerador_de_código&gt;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Aplicação deve ter um gerador de código para cadastro de aluno.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Funcional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668094"/>
                  </a:ext>
                </a:extLst>
              </a:tr>
              <a:tr h="364123">
                <a:tc>
                  <a:txBody>
                    <a:bodyPr/>
                    <a:lstStyle/>
                    <a:p>
                      <a:r>
                        <a:rPr lang="pt-BR" sz="12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Planejamento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US#06 &lt;permissão&gt;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O gerador de código só pode ser acessado pelo professor.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Não funcional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815193"/>
                  </a:ext>
                </a:extLst>
              </a:tr>
              <a:tr h="364123">
                <a:tc>
                  <a:txBody>
                    <a:bodyPr/>
                    <a:lstStyle/>
                    <a:p>
                      <a:r>
                        <a:rPr lang="pt-BR" sz="12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Planejamento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US#07 &lt;tecnologia&gt;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 aplicação deve ser desenvolvida em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Não funcional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0290"/>
                  </a:ext>
                </a:extLst>
              </a:tr>
              <a:tr h="364123">
                <a:tc>
                  <a:txBody>
                    <a:bodyPr/>
                    <a:lstStyle/>
                    <a:p>
                      <a:r>
                        <a:rPr lang="pt-BR" sz="1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Planejamento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US#07 &lt;Gráfica&gt;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A aplicação deve ser desenvolvida com PyQT5</a:t>
                      </a:r>
                    </a:p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Não funcional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798000"/>
                  </a:ext>
                </a:extLst>
              </a:tr>
              <a:tr h="364123">
                <a:tc>
                  <a:txBody>
                    <a:bodyPr/>
                    <a:lstStyle/>
                    <a:p>
                      <a:r>
                        <a:rPr lang="pt-BR" sz="1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Planejamento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LUcanvas#02 &lt;gráfico&gt;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Área com gráfico de quantidade de alunos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Funcional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190877"/>
                  </a:ext>
                </a:extLst>
              </a:tr>
              <a:tr h="364123">
                <a:tc>
                  <a:txBody>
                    <a:bodyPr/>
                    <a:lstStyle/>
                    <a:p>
                      <a:r>
                        <a:rPr lang="pt-BR" sz="12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Planejamento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LUcanvas#03 &lt;Temporizador&gt;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Temporizador que mostra o tempo restante do exercício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Funcional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79607"/>
                  </a:ext>
                </a:extLst>
              </a:tr>
              <a:tr h="364123">
                <a:tc>
                  <a:txBody>
                    <a:bodyPr/>
                    <a:lstStyle/>
                    <a:p>
                      <a:r>
                        <a:rPr lang="pt-BR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Planejamento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Lucanvas#03</a:t>
                      </a:r>
                    </a:p>
                    <a:p>
                      <a:r>
                        <a:rPr lang="pt-BR" sz="1200" dirty="0"/>
                        <a:t>&lt;Botão&gt;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Botão para o aluno pular o exercício que quiser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Funcional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870780"/>
                  </a:ext>
                </a:extLst>
              </a:tr>
            </a:tbl>
          </a:graphicData>
        </a:graphic>
      </p:graphicFrame>
      <p:sp>
        <p:nvSpPr>
          <p:cNvPr id="5" name="Sinal de Multiplicação 4">
            <a:extLst>
              <a:ext uri="{FF2B5EF4-FFF2-40B4-BE49-F238E27FC236}">
                <a16:creationId xmlns:a16="http://schemas.microsoft.com/office/drawing/2014/main" id="{8A69645B-6032-46B4-BA71-60562A2286EC}"/>
              </a:ext>
            </a:extLst>
          </p:cNvPr>
          <p:cNvSpPr/>
          <p:nvPr/>
        </p:nvSpPr>
        <p:spPr>
          <a:xfrm>
            <a:off x="7491450" y="1344549"/>
            <a:ext cx="543339" cy="4134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Sinal de Multiplicação 2">
            <a:extLst>
              <a:ext uri="{FF2B5EF4-FFF2-40B4-BE49-F238E27FC236}">
                <a16:creationId xmlns:a16="http://schemas.microsoft.com/office/drawing/2014/main" id="{CE1FF897-7E5A-4831-B357-059EE84264C8}"/>
              </a:ext>
            </a:extLst>
          </p:cNvPr>
          <p:cNvSpPr/>
          <p:nvPr/>
        </p:nvSpPr>
        <p:spPr>
          <a:xfrm>
            <a:off x="7491450" y="1767819"/>
            <a:ext cx="543339" cy="4134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Sinal de Multiplicação 5">
            <a:extLst>
              <a:ext uri="{FF2B5EF4-FFF2-40B4-BE49-F238E27FC236}">
                <a16:creationId xmlns:a16="http://schemas.microsoft.com/office/drawing/2014/main" id="{63FFCD00-0D1D-4648-BA5C-DB021683468A}"/>
              </a:ext>
            </a:extLst>
          </p:cNvPr>
          <p:cNvSpPr/>
          <p:nvPr/>
        </p:nvSpPr>
        <p:spPr>
          <a:xfrm>
            <a:off x="7491450" y="2191089"/>
            <a:ext cx="543339" cy="4134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Sinal de Multiplicação 9">
            <a:extLst>
              <a:ext uri="{FF2B5EF4-FFF2-40B4-BE49-F238E27FC236}">
                <a16:creationId xmlns:a16="http://schemas.microsoft.com/office/drawing/2014/main" id="{81A604C0-D3E9-489B-8EDA-2078E488FAE0}"/>
              </a:ext>
            </a:extLst>
          </p:cNvPr>
          <p:cNvSpPr/>
          <p:nvPr/>
        </p:nvSpPr>
        <p:spPr>
          <a:xfrm>
            <a:off x="7491450" y="2675339"/>
            <a:ext cx="543339" cy="4134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Sinal de Multiplicação 11">
            <a:extLst>
              <a:ext uri="{FF2B5EF4-FFF2-40B4-BE49-F238E27FC236}">
                <a16:creationId xmlns:a16="http://schemas.microsoft.com/office/drawing/2014/main" id="{E593BE76-EC68-4D69-91DE-AF023BD50FCD}"/>
              </a:ext>
            </a:extLst>
          </p:cNvPr>
          <p:cNvSpPr/>
          <p:nvPr/>
        </p:nvSpPr>
        <p:spPr>
          <a:xfrm>
            <a:off x="9432893" y="3161694"/>
            <a:ext cx="543339" cy="4134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Sinal de Multiplicação 13">
            <a:extLst>
              <a:ext uri="{FF2B5EF4-FFF2-40B4-BE49-F238E27FC236}">
                <a16:creationId xmlns:a16="http://schemas.microsoft.com/office/drawing/2014/main" id="{9BC0F9C9-A854-4EE7-8E7C-4AED36EC165C}"/>
              </a:ext>
            </a:extLst>
          </p:cNvPr>
          <p:cNvSpPr/>
          <p:nvPr/>
        </p:nvSpPr>
        <p:spPr>
          <a:xfrm>
            <a:off x="7491449" y="3510683"/>
            <a:ext cx="543339" cy="4134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Sinal de Multiplicação 27">
            <a:extLst>
              <a:ext uri="{FF2B5EF4-FFF2-40B4-BE49-F238E27FC236}">
                <a16:creationId xmlns:a16="http://schemas.microsoft.com/office/drawing/2014/main" id="{8D343BAA-E429-46F1-BCD0-B30005E874E3}"/>
              </a:ext>
            </a:extLst>
          </p:cNvPr>
          <p:cNvSpPr/>
          <p:nvPr/>
        </p:nvSpPr>
        <p:spPr>
          <a:xfrm>
            <a:off x="7491449" y="4004734"/>
            <a:ext cx="543339" cy="4134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75864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360</TotalTime>
  <Words>908</Words>
  <Application>Microsoft Office PowerPoint</Application>
  <PresentationFormat>Widescreen</PresentationFormat>
  <Paragraphs>193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Retrospectiva</vt:lpstr>
      <vt:lpstr>Projeto Individual</vt:lpstr>
      <vt:lpstr>Elicitação dos requisitos.</vt:lpstr>
      <vt:lpstr>User Story</vt:lpstr>
      <vt:lpstr>Lean UX - Canvas</vt:lpstr>
      <vt:lpstr>Lean UX - Canvas</vt:lpstr>
      <vt:lpstr>Lean UX - Canvas</vt:lpstr>
      <vt:lpstr>Product backlog</vt:lpstr>
      <vt:lpstr>Product backlog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 1 desenvolvimento de problema</dc:title>
  <dc:creator>YURI DE JESUS MORAIS VEDOVATE .</dc:creator>
  <cp:lastModifiedBy>YURI DE JESUS MORAIS VEDOVATE .</cp:lastModifiedBy>
  <cp:revision>37</cp:revision>
  <dcterms:created xsi:type="dcterms:W3CDTF">2020-08-11T21:46:09Z</dcterms:created>
  <dcterms:modified xsi:type="dcterms:W3CDTF">2020-09-27T01:03:26Z</dcterms:modified>
</cp:coreProperties>
</file>