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f9041a5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f9041a5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f9041a5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f9041a5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88316d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188316d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1f7d6e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1f7d6e7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éu, água, ao ar livre, edifício&#10;&#10;Descrição gerada com muito alta confiança">
            <a:extLst>
              <a:ext uri="{FF2B5EF4-FFF2-40B4-BE49-F238E27FC236}">
                <a16:creationId xmlns:a16="http://schemas.microsoft.com/office/drawing/2014/main" id="{98B20FDD-4380-4FB5-9DDF-B80D26779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3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95714" cy="6858000"/>
          </a:xfrm>
          <a:prstGeom prst="rect">
            <a:avLst/>
          </a:prstGeom>
        </p:spPr>
      </p:pic>
      <p:pic>
        <p:nvPicPr>
          <p:cNvPr id="5" name="Imagem 4" descr="Uma imagem contendo objeto&#10;&#10;Descrição gerada com alta confiança">
            <a:extLst>
              <a:ext uri="{FF2B5EF4-FFF2-40B4-BE49-F238E27FC236}">
                <a16:creationId xmlns:a16="http://schemas.microsoft.com/office/drawing/2014/main" id="{52FE44C5-1264-4AB5-8D21-08FA91A1A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99" y="1269672"/>
            <a:ext cx="4175673" cy="41637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3A1C92-6782-4FDC-BE20-481113E86A33}"/>
              </a:ext>
            </a:extLst>
          </p:cNvPr>
          <p:cNvSpPr txBox="1"/>
          <p:nvPr/>
        </p:nvSpPr>
        <p:spPr>
          <a:xfrm>
            <a:off x="1513623" y="5648513"/>
            <a:ext cx="916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CA0DBD-C15F-45BC-A90B-A42C4D8DD389}"/>
              </a:ext>
            </a:extLst>
          </p:cNvPr>
          <p:cNvSpPr/>
          <p:nvPr/>
        </p:nvSpPr>
        <p:spPr>
          <a:xfrm>
            <a:off x="1169823" y="5571395"/>
            <a:ext cx="15753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Google Shape;106;p13">
            <a:extLst>
              <a:ext uri="{FF2B5EF4-FFF2-40B4-BE49-F238E27FC236}">
                <a16:creationId xmlns:a16="http://schemas.microsoft.com/office/drawing/2014/main" id="{DD957B2C-86D5-4A89-9027-4E659ED17DEA}"/>
              </a:ext>
            </a:extLst>
          </p:cNvPr>
          <p:cNvGrpSpPr/>
          <p:nvPr/>
        </p:nvGrpSpPr>
        <p:grpSpPr>
          <a:xfrm>
            <a:off x="2552894" y="478763"/>
            <a:ext cx="6861026" cy="369343"/>
            <a:chOff x="2744244" y="-217775"/>
            <a:chExt cx="6861026" cy="369343"/>
          </a:xfrm>
        </p:grpSpPr>
        <p:sp>
          <p:nvSpPr>
            <p:cNvPr id="9" name="Google Shape;107;p13">
              <a:extLst>
                <a:ext uri="{FF2B5EF4-FFF2-40B4-BE49-F238E27FC236}">
                  <a16:creationId xmlns:a16="http://schemas.microsoft.com/office/drawing/2014/main" id="{BF70C316-B901-4F84-90C0-76E4D532BC0B}"/>
                </a:ext>
              </a:extLst>
            </p:cNvPr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10" name="Google Shape;108;p13">
              <a:extLst>
                <a:ext uri="{FF2B5EF4-FFF2-40B4-BE49-F238E27FC236}">
                  <a16:creationId xmlns:a16="http://schemas.microsoft.com/office/drawing/2014/main" id="{C47733C3-D356-4AEC-9566-399505B69700}"/>
                </a:ext>
              </a:extLst>
            </p:cNvPr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1" name="Google Shape;109;p13">
              <a:extLst>
                <a:ext uri="{FF2B5EF4-FFF2-40B4-BE49-F238E27FC236}">
                  <a16:creationId xmlns:a16="http://schemas.microsoft.com/office/drawing/2014/main" id="{11C8690A-6CE6-4027-A3D0-D9555D00006D}"/>
                </a:ext>
              </a:extLst>
            </p:cNvPr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2" name="Google Shape;110;p13">
              <a:extLst>
                <a:ext uri="{FF2B5EF4-FFF2-40B4-BE49-F238E27FC236}">
                  <a16:creationId xmlns:a16="http://schemas.microsoft.com/office/drawing/2014/main" id="{1F65C07C-22D3-49C2-87CA-F539DF01BFCA}"/>
                </a:ext>
              </a:extLst>
            </p:cNvPr>
            <p:cNvSpPr txBox="1"/>
            <p:nvPr/>
          </p:nvSpPr>
          <p:spPr>
            <a:xfrm>
              <a:off x="2744244" y="-217737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 b="1"/>
            </a:p>
          </p:txBody>
        </p:sp>
        <p:sp>
          <p:nvSpPr>
            <p:cNvPr id="13" name="Google Shape;111;p13">
              <a:extLst>
                <a:ext uri="{FF2B5EF4-FFF2-40B4-BE49-F238E27FC236}">
                  <a16:creationId xmlns:a16="http://schemas.microsoft.com/office/drawing/2014/main" id="{2C186174-848F-4925-907B-7378A6D2B361}"/>
                </a:ext>
              </a:extLst>
            </p:cNvPr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4" name="Google Shape;112;p13">
              <a:extLst>
                <a:ext uri="{FF2B5EF4-FFF2-40B4-BE49-F238E27FC236}">
                  <a16:creationId xmlns:a16="http://schemas.microsoft.com/office/drawing/2014/main" id="{A045FD1A-0435-443C-B16A-3CB64455CD3A}"/>
                </a:ext>
              </a:extLst>
            </p:cNvPr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5" name="Google Shape;114;p13">
            <a:extLst>
              <a:ext uri="{FF2B5EF4-FFF2-40B4-BE49-F238E27FC236}">
                <a16:creationId xmlns:a16="http://schemas.microsoft.com/office/drawing/2014/main" id="{10EB6997-02C7-4369-B6D4-5FABCC21CCE2}"/>
              </a:ext>
            </a:extLst>
          </p:cNvPr>
          <p:cNvSpPr/>
          <p:nvPr/>
        </p:nvSpPr>
        <p:spPr>
          <a:xfrm>
            <a:off x="2469475" y="485176"/>
            <a:ext cx="883278" cy="369306"/>
          </a:xfrm>
          <a:prstGeom prst="flowChartTerminator">
            <a:avLst/>
          </a:prstGeom>
          <a:solidFill>
            <a:schemeClr val="bg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85;p13">
            <a:extLst>
              <a:ext uri="{FF2B5EF4-FFF2-40B4-BE49-F238E27FC236}">
                <a16:creationId xmlns:a16="http://schemas.microsoft.com/office/drawing/2014/main" id="{EAC71889-C08B-478C-924A-F378FF340FA6}"/>
              </a:ext>
            </a:extLst>
          </p:cNvPr>
          <p:cNvGrpSpPr/>
          <p:nvPr/>
        </p:nvGrpSpPr>
        <p:grpSpPr>
          <a:xfrm>
            <a:off x="7674206" y="1223488"/>
            <a:ext cx="4346462" cy="769441"/>
            <a:chOff x="7562722" y="-39696"/>
            <a:chExt cx="5234451" cy="1116084"/>
          </a:xfrm>
        </p:grpSpPr>
        <p:sp>
          <p:nvSpPr>
            <p:cNvPr id="17" name="Google Shape;86;p13">
              <a:extLst>
                <a:ext uri="{FF2B5EF4-FFF2-40B4-BE49-F238E27FC236}">
                  <a16:creationId xmlns:a16="http://schemas.microsoft.com/office/drawing/2014/main" id="{5BB402C5-D305-4B33-AD10-82377D611D2E}"/>
                </a:ext>
              </a:extLst>
            </p:cNvPr>
            <p:cNvSpPr/>
            <p:nvPr/>
          </p:nvSpPr>
          <p:spPr>
            <a:xfrm>
              <a:off x="10433041" y="521193"/>
              <a:ext cx="1076700" cy="2742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7;p13">
              <a:extLst>
                <a:ext uri="{FF2B5EF4-FFF2-40B4-BE49-F238E27FC236}">
                  <a16:creationId xmlns:a16="http://schemas.microsoft.com/office/drawing/2014/main" id="{EAB29ED5-868D-434B-ABB5-FC92E7E509B9}"/>
                </a:ext>
              </a:extLst>
            </p:cNvPr>
            <p:cNvSpPr txBox="1"/>
            <p:nvPr/>
          </p:nvSpPr>
          <p:spPr>
            <a:xfrm>
              <a:off x="8714856" y="-39696"/>
              <a:ext cx="15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Usuário</a:t>
              </a:r>
              <a:endParaRPr dirty="0"/>
            </a:p>
          </p:txBody>
        </p:sp>
        <p:sp>
          <p:nvSpPr>
            <p:cNvPr id="19" name="Google Shape;88;p13">
              <a:extLst>
                <a:ext uri="{FF2B5EF4-FFF2-40B4-BE49-F238E27FC236}">
                  <a16:creationId xmlns:a16="http://schemas.microsoft.com/office/drawing/2014/main" id="{A65CE429-43B7-47D0-9F12-A351D33753CD}"/>
                </a:ext>
              </a:extLst>
            </p:cNvPr>
            <p:cNvSpPr txBox="1"/>
            <p:nvPr/>
          </p:nvSpPr>
          <p:spPr>
            <a:xfrm>
              <a:off x="10367187" y="-39696"/>
              <a:ext cx="120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Senha</a:t>
              </a:r>
              <a:endParaRPr/>
            </a:p>
          </p:txBody>
        </p:sp>
        <p:pic>
          <p:nvPicPr>
            <p:cNvPr id="20" name="Google Shape;89;p13">
              <a:extLst>
                <a:ext uri="{FF2B5EF4-FFF2-40B4-BE49-F238E27FC236}">
                  <a16:creationId xmlns:a16="http://schemas.microsoft.com/office/drawing/2014/main" id="{741CC00B-6618-4A53-B178-E940770B52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720612" y="439246"/>
              <a:ext cx="1076561" cy="637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90;p13">
              <a:extLst>
                <a:ext uri="{FF2B5EF4-FFF2-40B4-BE49-F238E27FC236}">
                  <a16:creationId xmlns:a16="http://schemas.microsoft.com/office/drawing/2014/main" id="{B33E69AA-2BE4-43C6-B00C-D5F1DA18A7F1}"/>
                </a:ext>
              </a:extLst>
            </p:cNvPr>
            <p:cNvSpPr txBox="1"/>
            <p:nvPr/>
          </p:nvSpPr>
          <p:spPr>
            <a:xfrm>
              <a:off x="7562722" y="365007"/>
              <a:ext cx="10767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dirty="0">
                  <a:solidFill>
                    <a:srgbClr val="1A6EB7"/>
                  </a:solidFill>
                  <a:latin typeface="Aharoni"/>
                  <a:ea typeface="Aharoni"/>
                  <a:cs typeface="Aharoni"/>
                  <a:sym typeface="Aharoni"/>
                </a:rPr>
                <a:t>Login </a:t>
              </a:r>
              <a:endParaRPr dirty="0"/>
            </a:p>
          </p:txBody>
        </p:sp>
      </p:grpSp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A7922020-EDAE-488E-82EC-33D7D3D88DFB}"/>
              </a:ext>
            </a:extLst>
          </p:cNvPr>
          <p:cNvSpPr/>
          <p:nvPr/>
        </p:nvSpPr>
        <p:spPr>
          <a:xfrm>
            <a:off x="8765161" y="1610171"/>
            <a:ext cx="1026300" cy="189037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13;p13">
            <a:extLst>
              <a:ext uri="{FF2B5EF4-FFF2-40B4-BE49-F238E27FC236}">
                <a16:creationId xmlns:a16="http://schemas.microsoft.com/office/drawing/2014/main" id="{1EC03320-FB65-4ED2-A8F4-7604C698AE96}"/>
              </a:ext>
            </a:extLst>
          </p:cNvPr>
          <p:cNvSpPr txBox="1"/>
          <p:nvPr/>
        </p:nvSpPr>
        <p:spPr>
          <a:xfrm>
            <a:off x="6385743" y="431663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20312 0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7 1.48148E-6 L 0.80612 1.4814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911483" y="4208886"/>
            <a:ext cx="354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6998235" y="1022050"/>
            <a:ext cx="5099697" cy="1004253"/>
            <a:chOff x="7638147" y="-39696"/>
            <a:chExt cx="5159026" cy="1116084"/>
          </a:xfrm>
        </p:grpSpPr>
        <p:sp>
          <p:nvSpPr>
            <p:cNvPr id="86" name="Google Shape;86;p13"/>
            <p:cNvSpPr/>
            <p:nvPr/>
          </p:nvSpPr>
          <p:spPr>
            <a:xfrm>
              <a:off x="10433041" y="521193"/>
              <a:ext cx="1076700" cy="2742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8714856" y="-39696"/>
              <a:ext cx="15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Usuário</a:t>
              </a:r>
              <a:endParaRPr dirty="0"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10367187" y="-39696"/>
              <a:ext cx="120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Senha</a:t>
              </a:r>
              <a:endParaRPr/>
            </a:p>
          </p:txBody>
        </p:sp>
        <p:pic>
          <p:nvPicPr>
            <p:cNvPr id="89" name="Google Shape;89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720612" y="439246"/>
              <a:ext cx="1076561" cy="637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3"/>
            <p:cNvSpPr txBox="1"/>
            <p:nvPr/>
          </p:nvSpPr>
          <p:spPr>
            <a:xfrm>
              <a:off x="7638147" y="458205"/>
              <a:ext cx="107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dirty="0">
                  <a:solidFill>
                    <a:srgbClr val="1A6EB7"/>
                  </a:solidFill>
                  <a:latin typeface="Aharoni"/>
                  <a:ea typeface="Aharoni"/>
                  <a:cs typeface="Aharoni"/>
                  <a:sym typeface="Aharoni"/>
                </a:rPr>
                <a:t>Login</a:t>
              </a:r>
              <a:endParaRPr dirty="0"/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8131350" y="1463375"/>
            <a:ext cx="1194600" cy="246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417163" y="799400"/>
            <a:ext cx="2169600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solidFill>
                  <a:srgbClr val="FFFF09"/>
                </a:solidFill>
                <a:latin typeface="Calibri"/>
                <a:ea typeface="Calibri"/>
                <a:cs typeface="Calibri"/>
                <a:sym typeface="Calibri"/>
              </a:rPr>
              <a:t>MIT</a:t>
            </a:r>
            <a:endParaRPr sz="4800" b="1">
              <a:solidFill>
                <a:srgbClr val="FFFF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838" y="2026287"/>
            <a:ext cx="4378310" cy="47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5573850" y="3344425"/>
            <a:ext cx="6309600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iniciativa MIT em serviços especializados acredita que a tecnologia alinhada com a reciclagem é uma grande proposta para o desafio de conscientizar a população que o lixo tem lugar, facilitando o trabalho de empresas que precisam ter acesso aos mesmos.</a:t>
            </a:r>
            <a:endParaRPr sz="2000"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37300" y="5726200"/>
            <a:ext cx="743333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71323" y="2495687"/>
            <a:ext cx="368453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1064700" y="1544788"/>
            <a:ext cx="3288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Mundo Inovação e Tecnologia</a:t>
            </a:r>
            <a:endParaRPr sz="1800"/>
          </a:p>
        </p:txBody>
      </p:sp>
      <p:sp>
        <p:nvSpPr>
          <p:cNvPr id="99" name="Google Shape;99;p13"/>
          <p:cNvSpPr/>
          <p:nvPr/>
        </p:nvSpPr>
        <p:spPr>
          <a:xfrm>
            <a:off x="5519088" y="3144813"/>
            <a:ext cx="6419100" cy="2451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83825" y="2495677"/>
            <a:ext cx="546850" cy="53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35938" y="5707692"/>
            <a:ext cx="492785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83952" y="2495675"/>
            <a:ext cx="743325" cy="58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5675" y="5727100"/>
            <a:ext cx="492775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98625" y="2462162"/>
            <a:ext cx="546850" cy="63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flipH="1">
            <a:off x="9246225" y="5727200"/>
            <a:ext cx="546850" cy="633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3"/>
          <p:cNvGrpSpPr/>
          <p:nvPr/>
        </p:nvGrpSpPr>
        <p:grpSpPr>
          <a:xfrm>
            <a:off x="2552894" y="478763"/>
            <a:ext cx="6861026" cy="369343"/>
            <a:chOff x="2744244" y="-217775"/>
            <a:chExt cx="6861026" cy="369343"/>
          </a:xfrm>
        </p:grpSpPr>
        <p:sp>
          <p:nvSpPr>
            <p:cNvPr id="107" name="Google Shape;107;p13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 dirty="0"/>
            </a:p>
          </p:txBody>
        </p:sp>
        <p:sp>
          <p:nvSpPr>
            <p:cNvPr id="108" name="Google Shape;108;p13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2744244" y="-217737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 b="1"/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13" name="Google Shape;113;p13"/>
          <p:cNvSpPr txBox="1"/>
          <p:nvPr/>
        </p:nvSpPr>
        <p:spPr>
          <a:xfrm>
            <a:off x="6414225" y="431688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 dirty="0"/>
          </a:p>
        </p:txBody>
      </p:sp>
      <p:sp>
        <p:nvSpPr>
          <p:cNvPr id="114" name="Google Shape;114;p13"/>
          <p:cNvSpPr/>
          <p:nvPr/>
        </p:nvSpPr>
        <p:spPr>
          <a:xfrm>
            <a:off x="2434013" y="451286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0731">
            <a:off x="9975587" y="4565249"/>
            <a:ext cx="2169612" cy="220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925" y="1728774"/>
            <a:ext cx="8414399" cy="431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1000" y="5212600"/>
            <a:ext cx="386250" cy="74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4"/>
          <p:cNvGrpSpPr/>
          <p:nvPr/>
        </p:nvGrpSpPr>
        <p:grpSpPr>
          <a:xfrm>
            <a:off x="2331769" y="478763"/>
            <a:ext cx="7082151" cy="369343"/>
            <a:chOff x="2523119" y="-217775"/>
            <a:chExt cx="7082151" cy="369343"/>
          </a:xfrm>
        </p:grpSpPr>
        <p:sp>
          <p:nvSpPr>
            <p:cNvPr id="124" name="Google Shape;124;p14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 b="1"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30" name="Google Shape;130;p14"/>
          <p:cNvSpPr txBox="1"/>
          <p:nvPr/>
        </p:nvSpPr>
        <p:spPr>
          <a:xfrm>
            <a:off x="6517600" y="431688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3355525" y="478788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600" y="1337075"/>
            <a:ext cx="3447050" cy="4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475" y="1336150"/>
            <a:ext cx="3447050" cy="4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2125" y="6011752"/>
            <a:ext cx="700800" cy="7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1225" y="1336150"/>
            <a:ext cx="3447050" cy="418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1185675" y="2108275"/>
            <a:ext cx="3057300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Trazer para nossos clientes e sociedade a ação e conscientização da importância do descarte correto do lixo  com solução tecnológica que visa a reciclagem e praticidade na coleta, ampliando a economia de nossos clientes e obtendo melhoria na qualidade de vida   </a:t>
            </a:r>
            <a:endParaRPr sz="1800"/>
          </a:p>
        </p:txBody>
      </p:sp>
      <p:sp>
        <p:nvSpPr>
          <p:cNvPr id="142" name="Google Shape;142;p15"/>
          <p:cNvSpPr txBox="1"/>
          <p:nvPr/>
        </p:nvSpPr>
        <p:spPr>
          <a:xfrm>
            <a:off x="4644350" y="2247413"/>
            <a:ext cx="3207300" cy="3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Nós buscamos ser um canal para empresas  que tem interesse em ter acesso a materiais de reciclagem, disponibilizando lixeiras, e a eficiência de nosso serviço para que possam coletar o lixo com frequência e confiabilidade em nossa solução.</a:t>
            </a:r>
            <a:endParaRPr sz="1900"/>
          </a:p>
        </p:txBody>
      </p:sp>
      <p:sp>
        <p:nvSpPr>
          <p:cNvPr id="143" name="Google Shape;143;p15"/>
          <p:cNvSpPr txBox="1"/>
          <p:nvPr/>
        </p:nvSpPr>
        <p:spPr>
          <a:xfrm>
            <a:off x="8444425" y="2373250"/>
            <a:ext cx="30573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•Inovação;</a:t>
            </a:r>
            <a:endParaRPr sz="20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•Tecnologia;</a:t>
            </a:r>
            <a:endParaRPr sz="20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•Ética;</a:t>
            </a:r>
            <a:endParaRPr sz="20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 Sustentabilidade;</a:t>
            </a:r>
            <a:endParaRPr sz="20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•Empreendedorismo;</a:t>
            </a:r>
            <a:endParaRPr sz="20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•excelência.</a:t>
            </a:r>
            <a:r>
              <a:rPr lang="pt-BR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4675" y="6006722"/>
            <a:ext cx="700800" cy="705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94350" y="6014239"/>
            <a:ext cx="700800" cy="69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1701175" y="1585663"/>
            <a:ext cx="216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404040"/>
                </a:solidFill>
              </a:rPr>
              <a:t>MISSÃO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5404400" y="1514125"/>
            <a:ext cx="2562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404040"/>
                </a:solidFill>
              </a:rPr>
              <a:t>VISÃO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9176125" y="1505050"/>
            <a:ext cx="23256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404040"/>
                </a:solidFill>
              </a:rPr>
              <a:t>VALORES</a:t>
            </a:r>
            <a:endParaRPr/>
          </a:p>
        </p:txBody>
      </p:sp>
      <p:cxnSp>
        <p:nvCxnSpPr>
          <p:cNvPr id="149" name="Google Shape;149;p15"/>
          <p:cNvCxnSpPr/>
          <p:nvPr/>
        </p:nvCxnSpPr>
        <p:spPr>
          <a:xfrm rot="10800000" flipH="1">
            <a:off x="926075" y="2098063"/>
            <a:ext cx="3440100" cy="1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lg" len="lg"/>
          </a:ln>
        </p:spPr>
      </p:cxnSp>
      <p:cxnSp>
        <p:nvCxnSpPr>
          <p:cNvPr id="150" name="Google Shape;150;p15"/>
          <p:cNvCxnSpPr/>
          <p:nvPr/>
        </p:nvCxnSpPr>
        <p:spPr>
          <a:xfrm rot="10800000" flipH="1">
            <a:off x="4625388" y="2098088"/>
            <a:ext cx="3440100" cy="1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lg" len="lg"/>
          </a:ln>
        </p:spPr>
      </p:cxnSp>
      <p:cxnSp>
        <p:nvCxnSpPr>
          <p:cNvPr id="151" name="Google Shape;151;p15"/>
          <p:cNvCxnSpPr/>
          <p:nvPr/>
        </p:nvCxnSpPr>
        <p:spPr>
          <a:xfrm rot="10800000" flipH="1">
            <a:off x="8253025" y="2098063"/>
            <a:ext cx="3440100" cy="1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lg" len="lg"/>
          </a:ln>
        </p:spPr>
      </p:cxnSp>
      <p:grpSp>
        <p:nvGrpSpPr>
          <p:cNvPr id="152" name="Google Shape;152;p15"/>
          <p:cNvGrpSpPr/>
          <p:nvPr/>
        </p:nvGrpSpPr>
        <p:grpSpPr>
          <a:xfrm>
            <a:off x="2331769" y="478763"/>
            <a:ext cx="7082151" cy="369343"/>
            <a:chOff x="2523119" y="-217775"/>
            <a:chExt cx="7082151" cy="369343"/>
          </a:xfrm>
        </p:grpSpPr>
        <p:sp>
          <p:nvSpPr>
            <p:cNvPr id="153" name="Google Shape;153;p15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 b="1"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56" name="Google Shape;156;p15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59" name="Google Shape;159;p15"/>
          <p:cNvSpPr txBox="1"/>
          <p:nvPr/>
        </p:nvSpPr>
        <p:spPr>
          <a:xfrm>
            <a:off x="6447775" y="431675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3359700" y="478775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/>
          <p:nvPr/>
        </p:nvSpPr>
        <p:spPr>
          <a:xfrm>
            <a:off x="4271975" y="478800"/>
            <a:ext cx="990900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550" y="1632400"/>
            <a:ext cx="8408675" cy="48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/>
        </p:nvSpPr>
        <p:spPr>
          <a:xfrm>
            <a:off x="9185125" y="5994125"/>
            <a:ext cx="26895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Calibri"/>
                <a:ea typeface="Calibri"/>
                <a:cs typeface="Calibri"/>
                <a:sym typeface="Calibri"/>
              </a:rPr>
              <a:t>Manual de Usuário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16"/>
          <p:cNvGrpSpPr/>
          <p:nvPr/>
        </p:nvGrpSpPr>
        <p:grpSpPr>
          <a:xfrm>
            <a:off x="2331769" y="478763"/>
            <a:ext cx="7082151" cy="369343"/>
            <a:chOff x="2523119" y="-217775"/>
            <a:chExt cx="7082151" cy="369343"/>
          </a:xfrm>
        </p:grpSpPr>
        <p:sp>
          <p:nvSpPr>
            <p:cNvPr id="170" name="Google Shape;170;p16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 b="1"/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76" name="Google Shape;176;p16"/>
          <p:cNvSpPr txBox="1"/>
          <p:nvPr/>
        </p:nvSpPr>
        <p:spPr>
          <a:xfrm>
            <a:off x="6406275" y="431688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10466725" y="2273450"/>
            <a:ext cx="990900" cy="29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7163675" y="1317625"/>
            <a:ext cx="29415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Calculadora Financeira </a:t>
            </a:r>
            <a:endParaRPr sz="1800" b="1"/>
          </a:p>
        </p:txBody>
      </p:sp>
      <p:sp>
        <p:nvSpPr>
          <p:cNvPr id="179" name="Google Shape;179;p16"/>
          <p:cNvSpPr txBox="1"/>
          <p:nvPr/>
        </p:nvSpPr>
        <p:spPr>
          <a:xfrm>
            <a:off x="7122425" y="1844150"/>
            <a:ext cx="302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Valor  fixo de 290,00 por mês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6791900" y="2203550"/>
            <a:ext cx="381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Quantos meses pretende contratar 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3404200" y="3933025"/>
            <a:ext cx="24789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Chip de localização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380"/>
            <a:ext cx="12192001" cy="695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450" y="150050"/>
            <a:ext cx="7101601" cy="56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17"/>
          <p:cNvGrpSpPr/>
          <p:nvPr/>
        </p:nvGrpSpPr>
        <p:grpSpPr>
          <a:xfrm>
            <a:off x="2065944" y="266238"/>
            <a:ext cx="6887851" cy="423300"/>
            <a:chOff x="2638794" y="-829212"/>
            <a:chExt cx="6887851" cy="423300"/>
          </a:xfrm>
        </p:grpSpPr>
        <p:sp>
          <p:nvSpPr>
            <p:cNvPr id="189" name="Google Shape;189;p17"/>
            <p:cNvSpPr txBox="1"/>
            <p:nvPr/>
          </p:nvSpPr>
          <p:spPr>
            <a:xfrm>
              <a:off x="3403191" y="-829207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190" name="Google Shape;190;p17"/>
            <p:cNvSpPr txBox="1"/>
            <p:nvPr/>
          </p:nvSpPr>
          <p:spPr>
            <a:xfrm>
              <a:off x="7358544" y="-829212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8500345" y="-775212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2638794" y="-82921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4256566" y="-829207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5277526" y="-829212"/>
              <a:ext cx="1392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/>
                <a:t>Aplicativo</a:t>
              </a:r>
              <a:endParaRPr sz="1800" b="1"/>
            </a:p>
          </p:txBody>
        </p:sp>
      </p:grpSp>
      <p:sp>
        <p:nvSpPr>
          <p:cNvPr id="195" name="Google Shape;195;p17"/>
          <p:cNvSpPr txBox="1"/>
          <p:nvPr/>
        </p:nvSpPr>
        <p:spPr>
          <a:xfrm>
            <a:off x="5956125" y="239261"/>
            <a:ext cx="92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708125" y="293225"/>
            <a:ext cx="1247994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18"/>
          <p:cNvGrpSpPr/>
          <p:nvPr/>
        </p:nvGrpSpPr>
        <p:grpSpPr>
          <a:xfrm>
            <a:off x="2331769" y="478763"/>
            <a:ext cx="7082151" cy="369343"/>
            <a:chOff x="2523119" y="-217775"/>
            <a:chExt cx="7082151" cy="369343"/>
          </a:xfrm>
        </p:grpSpPr>
        <p:sp>
          <p:nvSpPr>
            <p:cNvPr id="203" name="Google Shape;203;p18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209" name="Google Shape;209;p18"/>
          <p:cNvSpPr txBox="1"/>
          <p:nvPr/>
        </p:nvSpPr>
        <p:spPr>
          <a:xfrm>
            <a:off x="6385750" y="431675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 b="1"/>
          </a:p>
        </p:txBody>
      </p:sp>
      <p:sp>
        <p:nvSpPr>
          <p:cNvPr id="210" name="Google Shape;210;p18"/>
          <p:cNvSpPr/>
          <p:nvPr/>
        </p:nvSpPr>
        <p:spPr>
          <a:xfrm>
            <a:off x="6385750" y="478788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500" y="1205300"/>
            <a:ext cx="9925075" cy="56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9167350" y="6006950"/>
            <a:ext cx="3388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 VALOR PORCENTAGEM</a:t>
            </a:r>
            <a:r>
              <a:rPr lang="pt-BR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/>
        </p:nvSpPr>
        <p:spPr>
          <a:xfrm>
            <a:off x="3555956" y="2051413"/>
            <a:ext cx="22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da empresa :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5985654" y="2719939"/>
            <a:ext cx="2466900" cy="48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3689281" y="2776788"/>
            <a:ext cx="139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3639950" y="1121113"/>
            <a:ext cx="354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1A6EB7"/>
                </a:solidFill>
                <a:latin typeface="Aharoni"/>
                <a:ea typeface="Aharoni"/>
                <a:cs typeface="Aharoni"/>
                <a:sym typeface="Aharoni"/>
              </a:rPr>
              <a:t>Criar um usuário</a:t>
            </a:r>
            <a:endParaRPr sz="3000"/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0392" y="5924665"/>
            <a:ext cx="2368253" cy="9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/>
          <p:nvPr/>
        </p:nvSpPr>
        <p:spPr>
          <a:xfrm>
            <a:off x="5985652" y="1994569"/>
            <a:ext cx="2466900" cy="48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985641" y="3453039"/>
            <a:ext cx="2466900" cy="48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3689286" y="3534238"/>
            <a:ext cx="83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CNPJ:</a:t>
            </a:r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650731">
            <a:off x="9975587" y="4565249"/>
            <a:ext cx="2169612" cy="220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/>
          <p:nvPr/>
        </p:nvSpPr>
        <p:spPr>
          <a:xfrm>
            <a:off x="2790150" y="976600"/>
            <a:ext cx="6518100" cy="573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5985641" y="4182276"/>
            <a:ext cx="2466900" cy="48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5985641" y="4911526"/>
            <a:ext cx="2466900" cy="48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3639950" y="4275650"/>
            <a:ext cx="191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Crie sua senha: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3454100" y="4956225"/>
            <a:ext cx="24669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Confirme a  senha: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9"/>
          <p:cNvGrpSpPr/>
          <p:nvPr/>
        </p:nvGrpSpPr>
        <p:grpSpPr>
          <a:xfrm>
            <a:off x="2263444" y="467988"/>
            <a:ext cx="7082151" cy="369343"/>
            <a:chOff x="2523119" y="-217775"/>
            <a:chExt cx="7082151" cy="369343"/>
          </a:xfrm>
        </p:grpSpPr>
        <p:sp>
          <p:nvSpPr>
            <p:cNvPr id="233" name="Google Shape;233;p19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234" name="Google Shape;234;p19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 b="1"/>
            </a:p>
          </p:txBody>
        </p:sp>
        <p:sp>
          <p:nvSpPr>
            <p:cNvPr id="235" name="Google Shape;235;p19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239" name="Google Shape;239;p19"/>
          <p:cNvSpPr txBox="1"/>
          <p:nvPr/>
        </p:nvSpPr>
        <p:spPr>
          <a:xfrm>
            <a:off x="6414500" y="430675"/>
            <a:ext cx="11415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297825" y="477775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/>
        </p:nvSpPr>
        <p:spPr>
          <a:xfrm>
            <a:off x="6053286" y="3718675"/>
            <a:ext cx="354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ACB"/>
                </a:solidFill>
                <a:latin typeface="Aharoni"/>
                <a:ea typeface="Aharoni"/>
                <a:cs typeface="Aharoni"/>
                <a:sym typeface="Aharoni"/>
              </a:rPr>
              <a:t>Onde nos encontrar?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5890250" y="4519199"/>
            <a:ext cx="3544800" cy="1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Endereço: Rua Haddock Lobo - Cerqueira César, 134 São Paulo - SP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Telefone (11) 3993-2106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ajuda.mit@gmail.com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169614" cy="22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25" y="1019337"/>
            <a:ext cx="5918626" cy="29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226" y="4499222"/>
            <a:ext cx="1124561" cy="112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224" y="5096653"/>
            <a:ext cx="1283625" cy="12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3448" y="4671730"/>
            <a:ext cx="1439700" cy="14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0731">
            <a:off x="9975587" y="4565249"/>
            <a:ext cx="2169612" cy="220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0"/>
          <p:cNvSpPr/>
          <p:nvPr/>
        </p:nvSpPr>
        <p:spPr>
          <a:xfrm>
            <a:off x="5603825" y="3280663"/>
            <a:ext cx="4454100" cy="3297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20"/>
          <p:cNvGrpSpPr/>
          <p:nvPr/>
        </p:nvGrpSpPr>
        <p:grpSpPr>
          <a:xfrm>
            <a:off x="2263444" y="467988"/>
            <a:ext cx="7082151" cy="369343"/>
            <a:chOff x="2523119" y="-217775"/>
            <a:chExt cx="7082151" cy="369343"/>
          </a:xfrm>
        </p:grpSpPr>
        <p:sp>
          <p:nvSpPr>
            <p:cNvPr id="255" name="Google Shape;255;p20"/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2523119" y="-217762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261" name="Google Shape;261;p20"/>
          <p:cNvSpPr/>
          <p:nvPr/>
        </p:nvSpPr>
        <p:spPr>
          <a:xfrm>
            <a:off x="8359650" y="468013"/>
            <a:ext cx="883278" cy="369306"/>
          </a:xfrm>
          <a:prstGeom prst="flowChartTerminator">
            <a:avLst/>
          </a:prstGeom>
          <a:solidFill>
            <a:schemeClr val="accent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6414500" y="430675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/>
          </a:p>
        </p:txBody>
      </p:sp>
      <p:pic>
        <p:nvPicPr>
          <p:cNvPr id="263" name="Google Shape;263;p20"/>
          <p:cNvPicPr preferRelativeResize="0"/>
          <p:nvPr/>
        </p:nvPicPr>
        <p:blipFill rotWithShape="1">
          <a:blip r:embed="rId8">
            <a:alphaModFix/>
          </a:blip>
          <a:srcRect t="19172"/>
          <a:stretch/>
        </p:blipFill>
        <p:spPr>
          <a:xfrm>
            <a:off x="10555725" y="430675"/>
            <a:ext cx="1009325" cy="10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275" y="5775600"/>
            <a:ext cx="537825" cy="5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298</Words>
  <Application>Microsoft Office PowerPoint</Application>
  <PresentationFormat>Widescreen</PresentationFormat>
  <Paragraphs>103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Segoe UI Emoji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ERICK FERREIRA</cp:lastModifiedBy>
  <cp:revision>4</cp:revision>
  <dcterms:modified xsi:type="dcterms:W3CDTF">2020-04-02T22:20:09Z</dcterms:modified>
</cp:coreProperties>
</file>