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3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0"/>
  </p:notesMasterIdLst>
  <p:sldIdLst>
    <p:sldId id="257" r:id="rId2"/>
    <p:sldId id="292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363" r:id="rId12"/>
    <p:sldId id="361" r:id="rId13"/>
    <p:sldId id="353" r:id="rId14"/>
    <p:sldId id="354" r:id="rId15"/>
    <p:sldId id="356" r:id="rId16"/>
    <p:sldId id="365" r:id="rId17"/>
    <p:sldId id="364" r:id="rId18"/>
    <p:sldId id="3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3898" autoAdjust="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microsoft.com/office/2007/relationships/hdphoto" Target="../media/hdphoto10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5" Type="http://schemas.openxmlformats.org/officeDocument/2006/relationships/image" Target="../media/image53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app.asana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3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comments" Target="../comments/comment4.xml"/><Relationship Id="rId5" Type="http://schemas.openxmlformats.org/officeDocument/2006/relationships/image" Target="../media/image17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17.png"/><Relationship Id="rId26" Type="http://schemas.openxmlformats.org/officeDocument/2006/relationships/image" Target="../media/image40.png"/><Relationship Id="rId3" Type="http://schemas.openxmlformats.org/officeDocument/2006/relationships/image" Target="../media/image19.png"/><Relationship Id="rId21" Type="http://schemas.openxmlformats.org/officeDocument/2006/relationships/image" Target="../media/image16.png"/><Relationship Id="rId7" Type="http://schemas.openxmlformats.org/officeDocument/2006/relationships/image" Target="../media/image28.png"/><Relationship Id="rId12" Type="http://schemas.openxmlformats.org/officeDocument/2006/relationships/image" Target="../media/image33.jfif"/><Relationship Id="rId17" Type="http://schemas.openxmlformats.org/officeDocument/2006/relationships/image" Target="../media/image36.jpeg"/><Relationship Id="rId25" Type="http://schemas.microsoft.com/office/2007/relationships/hdphoto" Target="../media/hdphoto8.wdp"/><Relationship Id="rId2" Type="http://schemas.openxmlformats.org/officeDocument/2006/relationships/image" Target="../media/image25.png"/><Relationship Id="rId16" Type="http://schemas.microsoft.com/office/2007/relationships/hdphoto" Target="../media/hdphoto6.wdp"/><Relationship Id="rId20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jfif"/><Relationship Id="rId24" Type="http://schemas.openxmlformats.org/officeDocument/2006/relationships/image" Target="../media/image39.png"/><Relationship Id="rId5" Type="http://schemas.openxmlformats.org/officeDocument/2006/relationships/image" Target="../media/image26.png"/><Relationship Id="rId15" Type="http://schemas.openxmlformats.org/officeDocument/2006/relationships/image" Target="../media/image18.png"/><Relationship Id="rId23" Type="http://schemas.openxmlformats.org/officeDocument/2006/relationships/image" Target="../media/image38.jpeg"/><Relationship Id="rId10" Type="http://schemas.openxmlformats.org/officeDocument/2006/relationships/image" Target="../media/image31.png"/><Relationship Id="rId19" Type="http://schemas.microsoft.com/office/2007/relationships/hdphoto" Target="../media/hdphoto5.wdp"/><Relationship Id="rId4" Type="http://schemas.microsoft.com/office/2007/relationships/hdphoto" Target="../media/hdphoto7.wdp"/><Relationship Id="rId9" Type="http://schemas.openxmlformats.org/officeDocument/2006/relationships/image" Target="../media/image30.jpg"/><Relationship Id="rId14" Type="http://schemas.openxmlformats.org/officeDocument/2006/relationships/image" Target="../media/image35.jpe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HLD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94111"/>
            <a:ext cx="79883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>
              <a:latin typeface="+mj-lt"/>
            </a:endParaRPr>
          </a:p>
          <a:p>
            <a:r>
              <a:rPr lang="pt-BR" sz="4400" dirty="0">
                <a:latin typeface="+mj-lt"/>
              </a:rPr>
              <a:t> Diagrama de Arquitetura Local</a:t>
            </a:r>
          </a:p>
          <a:p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LLD </a:t>
            </a: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Principais requisitos</a:t>
            </a: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Funcionalidades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Dashboard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Mostra em tempo real os parâmetros do desempenho de nossas lixeiras.</a:t>
            </a:r>
            <a:endParaRPr lang="pt-BR" altLang="pt-BR" sz="1800" dirty="0">
              <a:latin typeface="+mj-lt"/>
            </a:endParaRPr>
          </a:p>
          <a:p>
            <a:pPr lvl="1"/>
            <a:endParaRPr lang="pt-BR" altLang="pt-BR" sz="1800" dirty="0">
              <a:latin typeface="+mj-lt"/>
            </a:endParaRPr>
          </a:p>
          <a:p>
            <a:r>
              <a:rPr lang="pt-BR" altLang="pt-BR" sz="2800" dirty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Empresas parceiras poderão ver seus indicadores de geração de resíduos  dentre outras funcionalidades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Coletarão dados em tempo real.</a:t>
            </a:r>
          </a:p>
          <a:p>
            <a:endParaRPr lang="pt-BR" altLang="pt-BR" sz="2800" dirty="0"/>
          </a:p>
          <a:p>
            <a:r>
              <a:rPr lang="pt-BR" altLang="pt-BR" sz="2800" dirty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51178"/>
            <a:ext cx="5804452" cy="94711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>
                <a:latin typeface="+mj-lt"/>
              </a:rPr>
              <a:t> Site institucional.</a:t>
            </a:r>
            <a:endParaRPr lang="pt-BR" sz="4400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A01398-7BFC-4FD2-AF17-61ED461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" y="1193050"/>
            <a:ext cx="8852717" cy="52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Modelagem conceitual do banco de dados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349"/>
            <a:ext cx="9764519" cy="54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0749"/>
            <a:ext cx="4744278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Implementação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602014-8B5E-4A9F-9C92-151EB578C83E}"/>
              </a:ext>
            </a:extLst>
          </p:cNvPr>
          <p:cNvSpPr txBox="1"/>
          <p:nvPr/>
        </p:nvSpPr>
        <p:spPr>
          <a:xfrm>
            <a:off x="967409" y="2252870"/>
            <a:ext cx="82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Colocar o que iria apresentar no MySQL </a:t>
            </a:r>
            <a:r>
              <a:rPr lang="pt-BR" dirty="0">
                <a:solidFill>
                  <a:srgbClr val="FF0000"/>
                </a:solidFill>
              </a:rPr>
              <a:t>aqui </a:t>
            </a:r>
            <a:r>
              <a:rPr lang="pt-BR" dirty="0"/>
              <a:t>(as principais )</a:t>
            </a:r>
          </a:p>
        </p:txBody>
      </p:sp>
    </p:spTree>
    <p:extLst>
      <p:ext uri="{BB962C8B-B14F-4D97-AF65-F5344CB8AC3E}">
        <p14:creationId xmlns:p14="http://schemas.microsoft.com/office/powerpoint/2010/main" val="424521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246781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>
                <a:latin typeface="+mj-lt"/>
              </a:rPr>
              <a:t> Ferramenta de gestão do projeto </a:t>
            </a:r>
            <a:endParaRPr lang="pt-BR" sz="4400" dirty="0">
              <a:latin typeface="+mj-lt"/>
            </a:endParaRPr>
          </a:p>
        </p:txBody>
      </p:sp>
      <p:pic>
        <p:nvPicPr>
          <p:cNvPr id="1026" name="Picture 2" descr="Asana (software) - Wikipedi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65" y="2692786"/>
            <a:ext cx="3658779" cy="24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20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6600" dirty="0">
                <a:latin typeface="+mj-lt"/>
              </a:rPr>
              <a:t>Obrigado.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D6C33C7-9B38-4411-89BB-D63ECB014968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6479536" y="1927477"/>
            <a:ext cx="0" cy="607894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9798DC25-5AC1-4D4A-AE69-7996DF5F9156}"/>
              </a:ext>
            </a:extLst>
          </p:cNvPr>
          <p:cNvCxnSpPr>
            <a:cxnSpLocks/>
          </p:cNvCxnSpPr>
          <p:nvPr/>
        </p:nvCxnSpPr>
        <p:spPr>
          <a:xfrm>
            <a:off x="10688720" y="4227850"/>
            <a:ext cx="0" cy="43021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0C19BE31-6AB9-4F40-9D6A-F376F4244BE8}"/>
              </a:ext>
            </a:extLst>
          </p:cNvPr>
          <p:cNvCxnSpPr>
            <a:cxnSpLocks/>
          </p:cNvCxnSpPr>
          <p:nvPr/>
        </p:nvCxnSpPr>
        <p:spPr>
          <a:xfrm>
            <a:off x="7637845" y="4198518"/>
            <a:ext cx="0" cy="459549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2C3EFEE-F526-4D12-8898-E698BB20E26F}"/>
              </a:ext>
            </a:extLst>
          </p:cNvPr>
          <p:cNvCxnSpPr>
            <a:cxnSpLocks/>
            <a:endCxn id="104" idx="0"/>
          </p:cNvCxnSpPr>
          <p:nvPr/>
        </p:nvCxnSpPr>
        <p:spPr>
          <a:xfrm flipV="1">
            <a:off x="6452826" y="3655385"/>
            <a:ext cx="0" cy="529970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75B1CC6-DC01-4D6D-A051-F383765396E7}"/>
              </a:ext>
            </a:extLst>
          </p:cNvPr>
          <p:cNvGrpSpPr/>
          <p:nvPr/>
        </p:nvGrpSpPr>
        <p:grpSpPr>
          <a:xfrm>
            <a:off x="4960146" y="766119"/>
            <a:ext cx="3038781" cy="1914750"/>
            <a:chOff x="4487791" y="1310492"/>
            <a:chExt cx="3513774" cy="2214046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4B2C8D6-7A7C-4553-9244-5C7B82B5528E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2A15866-18EA-4590-87E0-C606973AED26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3967359-A3E7-474D-9F37-75B05FF8CED7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0605B371-F207-40B6-9C45-38B5B052B4DC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889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Gabriel Bezerra</a:t>
              </a:r>
            </a:p>
            <a:p>
              <a:pPr algn="ctr"/>
              <a:endParaRPr lang="pt-BR" sz="2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D01FAD-1511-43B1-A769-9B58B9D1D922}"/>
                </a:ext>
              </a:extLst>
            </p:cNvPr>
            <p:cNvSpPr txBox="1"/>
            <p:nvPr/>
          </p:nvSpPr>
          <p:spPr>
            <a:xfrm>
              <a:off x="5831661" y="1872497"/>
              <a:ext cx="2099784" cy="53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719BD54-8E10-4B91-B7A4-1A000BEF8607}"/>
              </a:ext>
            </a:extLst>
          </p:cNvPr>
          <p:cNvGrpSpPr/>
          <p:nvPr/>
        </p:nvGrpSpPr>
        <p:grpSpPr>
          <a:xfrm>
            <a:off x="9108323" y="4389927"/>
            <a:ext cx="3038781" cy="1576196"/>
            <a:chOff x="4487791" y="1310492"/>
            <a:chExt cx="3513774" cy="1822572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9C319662-C0A2-40B1-A68E-3D922DB28A23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27865FBB-7D6C-46E8-B451-E9C985E956F2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CF57288-7681-4FFD-817D-949664FE2240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290B15D-1D58-4EA7-9827-8DF895936A8C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Bruno Santana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9670946-4125-464C-A08F-C3F1BD7AF90A}"/>
              </a:ext>
            </a:extLst>
          </p:cNvPr>
          <p:cNvGrpSpPr/>
          <p:nvPr/>
        </p:nvGrpSpPr>
        <p:grpSpPr>
          <a:xfrm>
            <a:off x="6078063" y="4384599"/>
            <a:ext cx="3038781" cy="1576196"/>
            <a:chOff x="4487791" y="1310492"/>
            <a:chExt cx="3513774" cy="1822572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C3E2A5BF-4249-445D-B7FC-0C39BE64FFE2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A38B9F0-400C-4903-AEDE-3676E0809C9D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EF73F66A-0BEC-493E-8A5A-E95A5CA0C3DD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CED76CDC-1809-4DEB-BF4A-89E947EFE8D6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Graziela Lucena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23B0B3AF-1CB3-40A7-B344-A3E2FEEEF1D6}"/>
              </a:ext>
            </a:extLst>
          </p:cNvPr>
          <p:cNvGrpSpPr/>
          <p:nvPr/>
        </p:nvGrpSpPr>
        <p:grpSpPr>
          <a:xfrm>
            <a:off x="3093504" y="4389927"/>
            <a:ext cx="3038781" cy="1576196"/>
            <a:chOff x="4487791" y="1310492"/>
            <a:chExt cx="3513774" cy="1822572"/>
          </a:xfrm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8B98E58-93C8-4A06-A347-E1B1D8ECAAA5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A9E9BBE6-FC8B-42A3-9668-81018E97EF9C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BC3BB698-520A-49BF-96B5-7DAB88504A4E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80862DB2-38CD-4EBC-AAFF-34460843D08B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Yuri de Jesus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C2D799CE-5F8A-4440-B304-C7D16537CD3F}"/>
                </a:ext>
              </a:extLst>
            </p:cNvPr>
            <p:cNvSpPr txBox="1"/>
            <p:nvPr/>
          </p:nvSpPr>
          <p:spPr>
            <a:xfrm>
              <a:off x="5705263" y="1858298"/>
              <a:ext cx="216449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Dev.Back- End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3015141-665A-494D-AC8F-36C696D70310}"/>
              </a:ext>
            </a:extLst>
          </p:cNvPr>
          <p:cNvGrpSpPr/>
          <p:nvPr/>
        </p:nvGrpSpPr>
        <p:grpSpPr>
          <a:xfrm>
            <a:off x="19318" y="4405511"/>
            <a:ext cx="3038781" cy="1576196"/>
            <a:chOff x="4487791" y="1310492"/>
            <a:chExt cx="3513774" cy="1822572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B3A6EDBD-F861-4379-8838-B47A545BF4C6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FE7DE5C-CEAD-495A-A434-7D387005F5A5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0811631-6530-45FB-B5BE-932C7C7672EB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C0DD0560-5322-494C-8653-56A24B348B73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Raphael Moitinho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FDF31298-CBDE-4E06-B5F8-69953256F3A4}"/>
                </a:ext>
              </a:extLst>
            </p:cNvPr>
            <p:cNvSpPr txBox="1"/>
            <p:nvPr/>
          </p:nvSpPr>
          <p:spPr>
            <a:xfrm>
              <a:off x="5832873" y="1840278"/>
              <a:ext cx="209978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 Front- End</a:t>
              </a: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CC6D2C6A-D54D-4BF7-B960-2313F8886517}"/>
              </a:ext>
            </a:extLst>
          </p:cNvPr>
          <p:cNvGrpSpPr/>
          <p:nvPr/>
        </p:nvGrpSpPr>
        <p:grpSpPr>
          <a:xfrm>
            <a:off x="4960146" y="1231033"/>
            <a:ext cx="3103405" cy="2871853"/>
            <a:chOff x="4487791" y="-197728"/>
            <a:chExt cx="3588499" cy="3320755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A658C65F-88AC-4D8D-8E0C-1B5B5DAFE9EA}"/>
                </a:ext>
              </a:extLst>
            </p:cNvPr>
            <p:cNvSpPr/>
            <p:nvPr/>
          </p:nvSpPr>
          <p:spPr>
            <a:xfrm>
              <a:off x="4575237" y="1310492"/>
              <a:ext cx="3338881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AC565A8-50C1-470A-92BB-242FBC454C09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27537E10-C326-43D1-B970-B57CDD0D4772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38492C67-EA2A-494E-9D3B-49686F420ABD}"/>
                </a:ext>
              </a:extLst>
            </p:cNvPr>
            <p:cNvSpPr txBox="1"/>
            <p:nvPr/>
          </p:nvSpPr>
          <p:spPr>
            <a:xfrm>
              <a:off x="4544352" y="2605577"/>
              <a:ext cx="3338881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Stefany Batista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67E83BDF-8132-4BF4-89D9-87AF4185E0F7}"/>
                </a:ext>
              </a:extLst>
            </p:cNvPr>
            <p:cNvSpPr txBox="1"/>
            <p:nvPr/>
          </p:nvSpPr>
          <p:spPr>
            <a:xfrm>
              <a:off x="5599575" y="-197728"/>
              <a:ext cx="2476715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Product Owner</a:t>
              </a: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F6E00DE-C1A2-4777-B42E-19888A66D19B}"/>
              </a:ext>
            </a:extLst>
          </p:cNvPr>
          <p:cNvCxnSpPr>
            <a:cxnSpLocks/>
          </p:cNvCxnSpPr>
          <p:nvPr/>
        </p:nvCxnSpPr>
        <p:spPr>
          <a:xfrm>
            <a:off x="1538706" y="4186890"/>
            <a:ext cx="9152906" cy="2325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3E79097-58D6-478E-9848-509A3F449EFF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538706" y="4180806"/>
            <a:ext cx="2" cy="224705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1886B8F9-72CD-49DE-B80C-E3DDB157950A}"/>
              </a:ext>
            </a:extLst>
          </p:cNvPr>
          <p:cNvCxnSpPr>
            <a:cxnSpLocks/>
          </p:cNvCxnSpPr>
          <p:nvPr/>
        </p:nvCxnSpPr>
        <p:spPr>
          <a:xfrm>
            <a:off x="4586177" y="4203954"/>
            <a:ext cx="2" cy="15870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72917FB-330B-428B-9E24-70341D790084}"/>
              </a:ext>
            </a:extLst>
          </p:cNvPr>
          <p:cNvSpPr txBox="1"/>
          <p:nvPr/>
        </p:nvSpPr>
        <p:spPr>
          <a:xfrm>
            <a:off x="3865082" y="3056465"/>
            <a:ext cx="62550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Scrum Master</a:t>
            </a:r>
          </a:p>
        </p:txBody>
      </p:sp>
      <p:pic>
        <p:nvPicPr>
          <p:cNvPr id="24" name="Imagem 23" descr="Uma imagem contendo pessoa, mulher, janela, óculos&#10;&#10;Descrição gerada automaticamente">
            <a:extLst>
              <a:ext uri="{FF2B5EF4-FFF2-40B4-BE49-F238E27FC236}">
                <a16:creationId xmlns:a16="http://schemas.microsoft.com/office/drawing/2014/main" id="{8E9895E8-2007-418B-A54C-C3CC77583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90" y="4558574"/>
            <a:ext cx="1032259" cy="1019097"/>
          </a:xfrm>
          <a:prstGeom prst="rect">
            <a:avLst/>
          </a:prstGeom>
        </p:spPr>
      </p:pic>
      <p:pic>
        <p:nvPicPr>
          <p:cNvPr id="30" name="Imagem 29" descr="Homem em pé posando para foto na grama&#10;&#10;Descrição gerada automaticamente">
            <a:extLst>
              <a:ext uri="{FF2B5EF4-FFF2-40B4-BE49-F238E27FC236}">
                <a16:creationId xmlns:a16="http://schemas.microsoft.com/office/drawing/2014/main" id="{B0CA94F4-568E-424E-91B6-8FC18E62F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96" y="928243"/>
            <a:ext cx="1038676" cy="1034191"/>
          </a:xfrm>
          <a:prstGeom prst="rect">
            <a:avLst/>
          </a:prstGeom>
        </p:spPr>
      </p:pic>
      <p:pic>
        <p:nvPicPr>
          <p:cNvPr id="40" name="Imagem 39" descr="Pessoa com cabelo comprido&#10;&#10;Descrição gerada automaticamente">
            <a:extLst>
              <a:ext uri="{FF2B5EF4-FFF2-40B4-BE49-F238E27FC236}">
                <a16:creationId xmlns:a16="http://schemas.microsoft.com/office/drawing/2014/main" id="{DB437936-25D9-4552-92DE-5E34BAF2D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77" y="2717788"/>
            <a:ext cx="1066114" cy="1022974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7BB7DB5-06B9-49BC-81AE-3F573C924353}"/>
              </a:ext>
            </a:extLst>
          </p:cNvPr>
          <p:cNvSpPr txBox="1"/>
          <p:nvPr/>
        </p:nvSpPr>
        <p:spPr>
          <a:xfrm>
            <a:off x="9299561" y="4788204"/>
            <a:ext cx="3756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Dev.Back- End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28646DD-397B-452D-AE40-2635D28D7720}"/>
              </a:ext>
            </a:extLst>
          </p:cNvPr>
          <p:cNvSpPr txBox="1"/>
          <p:nvPr/>
        </p:nvSpPr>
        <p:spPr>
          <a:xfrm>
            <a:off x="7048836" y="4816587"/>
            <a:ext cx="227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 Front- End</a:t>
            </a:r>
          </a:p>
        </p:txBody>
      </p:sp>
      <p:pic>
        <p:nvPicPr>
          <p:cNvPr id="44" name="Imagem 43" descr="Homem de terno e gravata&#10;&#10;Descrição gerada automaticamente">
            <a:extLst>
              <a:ext uri="{FF2B5EF4-FFF2-40B4-BE49-F238E27FC236}">
                <a16:creationId xmlns:a16="http://schemas.microsoft.com/office/drawing/2014/main" id="{83107FBD-F5CC-43F2-8870-4808CBF2FF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7" b="15846"/>
          <a:stretch/>
        </p:blipFill>
        <p:spPr>
          <a:xfrm>
            <a:off x="223743" y="4575570"/>
            <a:ext cx="1010415" cy="1031693"/>
          </a:xfrm>
          <a:prstGeom prst="rect">
            <a:avLst/>
          </a:prstGeom>
        </p:spPr>
      </p:pic>
      <p:pic>
        <p:nvPicPr>
          <p:cNvPr id="48" name="Imagem 47" descr="Homem pousando para foto&#10;&#10;Descrição gerada automaticamente">
            <a:extLst>
              <a:ext uri="{FF2B5EF4-FFF2-40B4-BE49-F238E27FC236}">
                <a16:creationId xmlns:a16="http://schemas.microsoft.com/office/drawing/2014/main" id="{3B1D4B2F-E70C-4644-82CB-0BB6F72D4B1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1"/>
          <a:stretch/>
        </p:blipFill>
        <p:spPr>
          <a:xfrm>
            <a:off x="3303010" y="4557773"/>
            <a:ext cx="985093" cy="1039354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Quem somos</a:t>
            </a:r>
          </a:p>
        </p:txBody>
      </p:sp>
      <p:pic>
        <p:nvPicPr>
          <p:cNvPr id="5" name="Imagem 4" descr="Homem segurando celular em frente ao espelho&#10;&#10;Descrição gerada automaticamente">
            <a:extLst>
              <a:ext uri="{FF2B5EF4-FFF2-40B4-BE49-F238E27FC236}">
                <a16:creationId xmlns:a16="http://schemas.microsoft.com/office/drawing/2014/main" id="{9F1D29D6-043E-4BE0-B28F-5C19004DC15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0" r="16939"/>
          <a:stretch/>
        </p:blipFill>
        <p:spPr>
          <a:xfrm>
            <a:off x="9256357" y="4550502"/>
            <a:ext cx="1103730" cy="10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Trazer a eficiência na coleta de resíduos para tornar nosso planeta melhor.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Ser líder nacional do segmento, revolucionando a forma de coletar resíduos, levando eficiência para logística da coleta.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>
                <a:latin typeface="+mj-lt"/>
              </a:rPr>
              <a:t>Inovação;</a:t>
            </a:r>
          </a:p>
          <a:p>
            <a:r>
              <a:rPr lang="pt-BR" altLang="pt-BR" sz="2400" dirty="0">
                <a:latin typeface="+mj-lt"/>
              </a:rPr>
              <a:t>Qualidade;</a:t>
            </a:r>
          </a:p>
          <a:p>
            <a:r>
              <a:rPr lang="pt-BR" altLang="pt-BR" sz="2400" dirty="0">
                <a:latin typeface="+mj-lt"/>
              </a:rPr>
              <a:t>Diversidade;</a:t>
            </a:r>
          </a:p>
          <a:p>
            <a:r>
              <a:rPr lang="pt-BR" altLang="pt-BR" sz="2400" dirty="0">
                <a:latin typeface="+mj-lt"/>
              </a:rPr>
              <a:t>Comprometimento;</a:t>
            </a:r>
          </a:p>
          <a:p>
            <a:r>
              <a:rPr lang="pt-BR" altLang="pt-BR" sz="2400" dirty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Mais de 27 mil toneladas de lixo são produzidas por dia na região metropolitana de São Paulo, segundo o portal de noticias G1, para carregar todo o lixo da região são necessárias pelo menos 2.282 viagens de caminhões trucados todos os dias.</a:t>
            </a:r>
            <a:endParaRPr lang="pt-BR" sz="32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Coleta seletiva</a:t>
            </a: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Segmento</a:t>
            </a: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Público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Coletores de grandes geradores de resíduo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Conhecendo o segmento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Os estabelecimentos públicos, de prestação de serviços, comerciais e industriais, entre outros que geram um volume maior a 200 litros diários de lixo são enquadrados pela NBR10004 da ABNT como grandes geradores de resíduos sólidos sendo obrigados por lei a contratarem um operador de coleta.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610" r="70547" b="56892"/>
          <a:stretch/>
        </p:blipFill>
        <p:spPr>
          <a:xfrm>
            <a:off x="4846592" y="3984171"/>
            <a:ext cx="1502229" cy="24166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95" b="96458" l="12628" r="93174">
                        <a14:foregroundMark x1="52901" y1="47684" x2="52901" y2="47684"/>
                        <a14:foregroundMark x1="56997" y1="49864" x2="56997" y2="49864"/>
                        <a14:foregroundMark x1="66553" y1="47956" x2="66553" y2="47956"/>
                        <a14:foregroundMark x1="64846" y1="47139" x2="64846" y2="47139"/>
                        <a14:foregroundMark x1="75085" y1="44687" x2="75085" y2="44687"/>
                        <a14:foregroundMark x1="77816" y1="44414" x2="77816" y2="44414"/>
                        <a14:foregroundMark x1="79181" y1="43869" x2="79181" y2="43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6348821" y="4524449"/>
            <a:ext cx="1488891" cy="23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Desafio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33333"/>
                </a:solidFill>
                <a:latin typeface="+mj-lt"/>
              </a:rPr>
              <a:t>A conscientização da população e das empresas geradoras de resíduo quanto aos malefícios causados ao meio ambiente e à saúde humana, gerados pelo descarte irregular do lixo, entulho e resíduos em locais 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Problemas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 flipH="1">
            <a:off x="6740690" y="5621894"/>
            <a:ext cx="691819" cy="9145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 flipH="1">
            <a:off x="7277013" y="5621066"/>
            <a:ext cx="689551" cy="9754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 flipH="1">
            <a:off x="7811068" y="5593981"/>
            <a:ext cx="646079" cy="9754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8322253" y="5534764"/>
            <a:ext cx="694721" cy="10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Solução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665760" y="4180877"/>
            <a:ext cx="527414" cy="826620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8419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Desenho de solução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sua localização</a:t>
            </a:r>
          </a:p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305004" y="4309936"/>
            <a:ext cx="500303" cy="75536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922849" y="4413406"/>
            <a:ext cx="486689" cy="742925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585299" y="4530972"/>
            <a:ext cx="471243" cy="71771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242" b="95031" l="7752" r="87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01708" y="4697637"/>
            <a:ext cx="405691" cy="62448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456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FERREIRA</dc:creator>
  <cp:lastModifiedBy>ERICK FERREIRA</cp:lastModifiedBy>
  <cp:revision>4</cp:revision>
  <dcterms:created xsi:type="dcterms:W3CDTF">2020-05-06T20:33:25Z</dcterms:created>
  <dcterms:modified xsi:type="dcterms:W3CDTF">2020-05-07T11:27:25Z</dcterms:modified>
</cp:coreProperties>
</file>