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10240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003" algn="l" defTabSz="10240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4005" algn="l" defTabSz="10240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6008" algn="l" defTabSz="10240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8010" algn="l" defTabSz="10240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0013" algn="l" defTabSz="10240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2016" algn="l" defTabSz="10240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84018" algn="l" defTabSz="10240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96021" algn="l" defTabSz="10240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0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65B0-45AD-4DD3-9ACD-99F4CA2AF0D4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95AF5-40C7-4A78-80F2-F6403B134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7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40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2003" algn="l" defTabSz="10240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4005" algn="l" defTabSz="10240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36008" algn="l" defTabSz="10240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48010" algn="l" defTabSz="10240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60013" algn="l" defTabSz="10240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72016" algn="l" defTabSz="10240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84018" algn="l" defTabSz="10240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96021" algn="l" defTabSz="10240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95AF5-40C7-4A78-80F2-F6403B1343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400" spc="112" baseline="0">
                <a:solidFill>
                  <a:schemeClr val="tx2"/>
                </a:solidFill>
              </a:defRPr>
            </a:lvl1pPr>
            <a:lvl2pPr marL="512003" indent="0" algn="ctr">
              <a:buNone/>
            </a:lvl2pPr>
            <a:lvl3pPr marL="1024005" indent="0" algn="ctr">
              <a:buNone/>
            </a:lvl3pPr>
            <a:lvl4pPr marL="1536008" indent="0" algn="ctr">
              <a:buNone/>
            </a:lvl4pPr>
            <a:lvl5pPr marL="2048010" indent="0" algn="ctr">
              <a:buNone/>
            </a:lvl5pPr>
            <a:lvl6pPr marL="2560013" indent="0" algn="ctr">
              <a:buNone/>
            </a:lvl6pPr>
            <a:lvl7pPr marL="3072016" indent="0" algn="ctr">
              <a:buNone/>
            </a:lvl7pPr>
            <a:lvl8pPr marL="3584018" indent="0" algn="ctr">
              <a:buNone/>
            </a:lvl8pPr>
            <a:lvl9pPr marL="4096021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54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7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7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3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2401" tIns="51200" rIns="102401" bIns="512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54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200" spc="112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4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2401" tIns="51200" rIns="102401" bIns="5120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4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2401" tIns="51200" rIns="102401" bIns="5120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 baseline="0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20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20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51200" bIns="51200" anchor="t" anchorCtr="0"/>
          <a:lstStyle>
            <a:lvl1pPr marL="0" indent="0">
              <a:lnSpc>
                <a:spcPct val="125000"/>
              </a:lnSpc>
              <a:spcAft>
                <a:spcPts val="1120"/>
              </a:spcAft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102401" tIns="102401" anchor="b" anchorCtr="0"/>
          <a:lstStyle>
            <a:lvl1pPr algn="l">
              <a:buNone/>
              <a:defRPr sz="2000" b="1" spc="-56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102401" tIns="102401" anchor="b" anchorCtr="0"/>
          <a:lstStyle>
            <a:lvl1pPr algn="l">
              <a:buNone/>
              <a:defRPr sz="2000" b="1" spc="-56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120"/>
              </a:spcAft>
              <a:buFontTx/>
              <a:buNone/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102401" tIns="51200" rIns="102401" bIns="5120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lIns="102401" tIns="51200" rIns="102401" bIns="51200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5437CD-AAC6-4DFD-A73F-A634B48CEEE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lIns="102401" tIns="51200" rIns="102401" bIns="5120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800" baseline="0">
                <a:solidFill>
                  <a:schemeClr val="tx2"/>
                </a:solidFill>
              </a:defRPr>
            </a:lvl1pPr>
          </a:lstStyle>
          <a:p>
            <a:fld id="{1E0F5F67-6475-4E0B-A493-6C192CAEFC0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lIns="102401" tIns="51200" rIns="102401" bIns="5120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700" b="0" kern="1200" spc="-112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307202" indent="-307202" algn="l" rtl="0" eaLnBrk="1" latinLnBrk="0" hangingPunct="1">
        <a:spcBef>
          <a:spcPts val="672"/>
        </a:spcBef>
        <a:buClr>
          <a:schemeClr val="accent2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03" indent="-307202" algn="l" rtl="0" eaLnBrk="1" latinLnBrk="0" hangingPunct="1">
        <a:spcBef>
          <a:spcPts val="336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1126406" indent="-256001" algn="l" rtl="0" eaLnBrk="1" latinLnBrk="0" hangingPunct="1">
        <a:spcBef>
          <a:spcPts val="336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607" indent="-256001" algn="l" rtl="0" eaLnBrk="1" latinLnBrk="0" hangingPunct="1">
        <a:spcBef>
          <a:spcPts val="33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40809" indent="-256001" algn="l" rtl="0" eaLnBrk="1" latinLnBrk="0" hangingPunct="1">
        <a:spcBef>
          <a:spcPts val="38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48010" indent="-256001" algn="l" rtl="0" eaLnBrk="1" latinLnBrk="0" hangingPunct="1">
        <a:spcBef>
          <a:spcPts val="38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252811" indent="-204801" algn="l" rtl="0" eaLnBrk="1" latinLnBrk="0" hangingPunct="1">
        <a:spcBef>
          <a:spcPts val="38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60013" indent="-204801" algn="l" rtl="0" eaLnBrk="1" latinLnBrk="0" hangingPunct="1">
        <a:spcBef>
          <a:spcPts val="38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67214" indent="-204801" algn="l" rtl="0" eaLnBrk="1" latinLnBrk="0" hangingPunct="1">
        <a:spcBef>
          <a:spcPts val="38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20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480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600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72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840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960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573017"/>
            <a:ext cx="8305800" cy="1512168"/>
          </a:xfrm>
        </p:spPr>
        <p:txBody>
          <a:bodyPr/>
          <a:lstStyle/>
          <a:p>
            <a:pPr algn="l"/>
            <a:r>
              <a:rPr lang="ru-RU" sz="2700" dirty="0">
                <a:solidFill>
                  <a:schemeClr val="tx2">
                    <a:lumMod val="90000"/>
                  </a:schemeClr>
                </a:solidFill>
              </a:rPr>
              <a:t>Тема: «Прогнозирование конечных свойств новых материалов (композиционных материалов)»</a:t>
            </a:r>
            <a:endParaRPr lang="ru-RU" dirty="0" smtClean="0">
              <a:solidFill>
                <a:schemeClr val="tx2">
                  <a:lumMod val="90000"/>
                </a:schemeClr>
              </a:solidFill>
            </a:endParaRPr>
          </a:p>
          <a:p>
            <a:pPr algn="l"/>
            <a:endParaRPr lang="ru-RU" dirty="0">
              <a:solidFill>
                <a:schemeClr val="tx2">
                  <a:lumMod val="90000"/>
                </a:schemeClr>
              </a:solidFill>
            </a:endParaRPr>
          </a:p>
          <a:p>
            <a:pPr algn="l"/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Слушатель</a:t>
            </a:r>
            <a:r>
              <a:rPr lang="ru-RU" dirty="0">
                <a:solidFill>
                  <a:schemeClr val="tx2">
                    <a:lumMod val="90000"/>
                  </a:schemeClr>
                </a:solidFill>
              </a:rPr>
              <a:t>: </a:t>
            </a:r>
            <a:r>
              <a:rPr lang="ru-RU" dirty="0" err="1" smtClean="0">
                <a:solidFill>
                  <a:schemeClr val="tx2">
                    <a:lumMod val="90000"/>
                  </a:schemeClr>
                </a:solidFill>
              </a:rPr>
              <a:t>Боркунов</a:t>
            </a:r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 Юрий Александрович</a:t>
            </a:r>
          </a:p>
          <a:p>
            <a:pPr algn="l"/>
            <a:endParaRPr lang="ru-RU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ru-RU" dirty="0">
                <a:solidFill>
                  <a:schemeClr val="tx2">
                    <a:lumMod val="90000"/>
                  </a:schemeClr>
                </a:solidFill>
              </a:rPr>
              <a:t>Москва, 2023 год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>
              <a:solidFill>
                <a:schemeClr val="tx2">
                  <a:lumMod val="9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737849"/>
            <a:ext cx="8305800" cy="2259105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br>
              <a:rPr lang="ru-RU" sz="3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br>
              <a:rPr lang="ru-RU" sz="3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36564" y="-5103"/>
            <a:ext cx="2724150" cy="742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926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60648"/>
            <a:ext cx="48965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Случайный </a:t>
            </a:r>
            <a:r>
              <a:rPr lang="ru-RU" sz="1400" dirty="0" smtClean="0"/>
              <a:t>лес</a:t>
            </a:r>
            <a:r>
              <a:rPr lang="en-US" sz="1400" dirty="0" smtClean="0"/>
              <a:t>.</a:t>
            </a:r>
            <a:endParaRPr lang="ru-RU" sz="1400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692696"/>
            <a:ext cx="80648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Здесь будет применена функция </a:t>
            </a:r>
            <a:r>
              <a:rPr lang="ru-RU" sz="1400" dirty="0" err="1"/>
              <a:t>RandomizedSearchCV</a:t>
            </a:r>
            <a:r>
              <a:rPr lang="ru-RU" sz="1400" dirty="0"/>
              <a:t>. Она реализует метод «подгонки» и «оценки». В отличие от </a:t>
            </a:r>
            <a:r>
              <a:rPr lang="ru-RU" sz="1400" dirty="0" err="1"/>
              <a:t>GridSearchCV</a:t>
            </a:r>
            <a:r>
              <a:rPr lang="ru-RU" sz="1400" dirty="0"/>
              <a:t>, проверяются не все значения параметров, а из указанных распределений выбирается фиксированное количество значений параметров.</a:t>
            </a:r>
          </a:p>
          <a:p>
            <a:endParaRPr lang="ru-RU" dirty="0"/>
          </a:p>
        </p:txBody>
      </p:sp>
      <p:pic>
        <p:nvPicPr>
          <p:cNvPr id="7170" name="Picture 2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9135"/>
            <a:ext cx="6912768" cy="212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54707"/>
            <a:ext cx="6926573" cy="201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45912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оценочные метрики для модуля упругости при растяжении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341" y="3861048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оценочные метрики для прочности при растяжении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177341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R2-score Модуль упругости при растяжении: -0.013</a:t>
            </a:r>
          </a:p>
          <a:p>
            <a:r>
              <a:rPr lang="ru-RU" sz="1400" dirty="0"/>
              <a:t>R2-score Прочность при растяжении: -0.002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86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8864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Написание нейронной сети, которая будет рекомендовать          соотношение </a:t>
            </a:r>
            <a:r>
              <a:rPr lang="ru-RU" sz="1400" dirty="0" smtClean="0"/>
              <a:t>матрица-наполнитель</a:t>
            </a:r>
            <a:r>
              <a:rPr lang="en-US" sz="1400" dirty="0" smtClean="0"/>
              <a:t>.</a:t>
            </a:r>
            <a:endParaRPr lang="ru-RU" sz="1400" dirty="0"/>
          </a:p>
        </p:txBody>
      </p:sp>
      <p:pic>
        <p:nvPicPr>
          <p:cNvPr id="8194" name="Picture 2" descr="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1278"/>
            <a:ext cx="6118225" cy="71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4632"/>
            <a:ext cx="42402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2054395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Применим функцию активации </a:t>
            </a:r>
            <a:r>
              <a:rPr lang="en-US" sz="1400" dirty="0"/>
              <a:t>SELU</a:t>
            </a:r>
            <a:r>
              <a:rPr lang="ru-RU" sz="1400" dirty="0"/>
              <a:t>,она сочетает в себе оба преимущества классического </a:t>
            </a:r>
            <a:r>
              <a:rPr lang="en-US" sz="1400" dirty="0"/>
              <a:t>RELU </a:t>
            </a:r>
            <a:r>
              <a:rPr lang="ru-RU" sz="1400" dirty="0"/>
              <a:t>со свойствами </a:t>
            </a:r>
            <a:r>
              <a:rPr lang="ru-RU" sz="1400" dirty="0" err="1"/>
              <a:t>самонормализации</a:t>
            </a:r>
            <a:r>
              <a:rPr lang="ru-RU" sz="1400" dirty="0"/>
              <a:t>.</a:t>
            </a:r>
          </a:p>
          <a:p>
            <a:endParaRPr lang="ru-RU" sz="1400" dirty="0"/>
          </a:p>
        </p:txBody>
      </p:sp>
      <p:pic>
        <p:nvPicPr>
          <p:cNvPr id="8196" name="Picture 4" descr="1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3"/>
            <a:ext cx="3208638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9275" y="2392079"/>
            <a:ext cx="55332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Построение модели и определение её параметров.</a:t>
            </a:r>
          </a:p>
          <a:p>
            <a:r>
              <a:rPr lang="ru-RU" sz="1400" dirty="0"/>
              <a:t> </a:t>
            </a:r>
            <a:r>
              <a:rPr lang="ru-RU" sz="1400" dirty="0" smtClean="0"/>
              <a:t>SGD-стохастический </a:t>
            </a:r>
            <a:r>
              <a:rPr lang="ru-RU" sz="1400" dirty="0"/>
              <a:t>градиентный спуск с мини-пакетами — вариант, при котором коэффициенты меняются после обсчета N элементов выборки, то есть для каждой тренировочной итерации алгоритм выбирает </a:t>
            </a:r>
            <a:r>
              <a:rPr lang="ru-RU" sz="1400" dirty="0" smtClean="0"/>
              <a:t>случайное </a:t>
            </a:r>
            <a:r>
              <a:rPr lang="ru-RU" sz="1400" dirty="0"/>
              <a:t>подмножество набора данных. Частота обновления параметров выше, меньше требуется оперативной памяти, эффективность вычислений высокая.</a:t>
            </a:r>
          </a:p>
          <a:p>
            <a:endParaRPr lang="ru-RU" dirty="0"/>
          </a:p>
        </p:txBody>
      </p:sp>
      <p:pic>
        <p:nvPicPr>
          <p:cNvPr id="8197" name="Picture 5" descr="2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50" y="3933056"/>
            <a:ext cx="543232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11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Оценка модели</a:t>
            </a:r>
            <a:endParaRPr lang="ru-RU" sz="1400" dirty="0"/>
          </a:p>
        </p:txBody>
      </p:sp>
      <p:pic>
        <p:nvPicPr>
          <p:cNvPr id="9218" name="Picture 2" descr="3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6417"/>
            <a:ext cx="8784976" cy="149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4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6" y="1954561"/>
            <a:ext cx="8790882" cy="169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5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4" y="3645527"/>
            <a:ext cx="8790884" cy="17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3604" y="5445224"/>
            <a:ext cx="8712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Средняя абсолютная ошибка.</a:t>
            </a:r>
          </a:p>
          <a:p>
            <a:r>
              <a:rPr lang="ru-RU" sz="1400" dirty="0"/>
              <a:t> 9/9 [==============================] - 0</a:t>
            </a:r>
            <a:r>
              <a:rPr lang="en-US" sz="1400" dirty="0"/>
              <a:t>s</a:t>
            </a:r>
            <a:r>
              <a:rPr lang="ru-RU" sz="1400" dirty="0"/>
              <a:t> 2</a:t>
            </a:r>
            <a:r>
              <a:rPr lang="en-US" sz="1400" dirty="0" err="1"/>
              <a:t>ms</a:t>
            </a:r>
            <a:r>
              <a:rPr lang="ru-RU" sz="1400" dirty="0"/>
              <a:t>/</a:t>
            </a:r>
            <a:r>
              <a:rPr lang="en-US" sz="1400" dirty="0"/>
              <a:t>step</a:t>
            </a:r>
            <a:r>
              <a:rPr lang="ru-RU" sz="1400" dirty="0"/>
              <a:t> –</a:t>
            </a:r>
          </a:p>
          <a:p>
            <a:r>
              <a:rPr lang="ru-RU" sz="1400" dirty="0"/>
              <a:t> </a:t>
            </a:r>
            <a:r>
              <a:rPr lang="en-US" sz="1400" dirty="0"/>
              <a:t>loss: 0.7727 - </a:t>
            </a:r>
            <a:r>
              <a:rPr lang="en-US" sz="1400" dirty="0" err="1"/>
              <a:t>mse</a:t>
            </a:r>
            <a:r>
              <a:rPr lang="en-US" sz="1400" dirty="0"/>
              <a:t>: 0.9130 - </a:t>
            </a:r>
            <a:r>
              <a:rPr lang="en-US" sz="1400" dirty="0" err="1"/>
              <a:t>mape</a:t>
            </a:r>
            <a:r>
              <a:rPr lang="en-US" sz="1400" dirty="0"/>
              <a:t>: 33.5275</a:t>
            </a:r>
            <a:endParaRPr lang="ru-RU" sz="1400" dirty="0"/>
          </a:p>
          <a:p>
            <a:r>
              <a:rPr lang="en-US" sz="1400" dirty="0"/>
              <a:t> Model MAE: [0.7727224230766296, 0.9130035638809204, 33.527462005615234]</a:t>
            </a:r>
            <a:endParaRPr lang="ru-RU" sz="1400" dirty="0"/>
          </a:p>
          <a:p>
            <a:r>
              <a:rPr lang="en-US" sz="1400" dirty="0"/>
              <a:t> </a:t>
            </a:r>
            <a:r>
              <a:rPr lang="ru-RU" sz="1400" dirty="0"/>
              <a:t>MAE среднего значения: Соотношение матрица-наполнитель    0.741552</a:t>
            </a:r>
          </a:p>
        </p:txBody>
      </p:sp>
    </p:spTree>
    <p:extLst>
      <p:ext uri="{BB962C8B-B14F-4D97-AF65-F5344CB8AC3E}">
        <p14:creationId xmlns:p14="http://schemas.microsoft.com/office/powerpoint/2010/main" val="326798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188640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</a:schemeClr>
                </a:solidFill>
              </a:rPr>
              <a:t>Разработка приложения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38884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from </a:t>
            </a:r>
            <a:r>
              <a:rPr lang="en-US" sz="1000" dirty="0"/>
              <a:t>flask </a:t>
            </a:r>
            <a:r>
              <a:rPr lang="en-US" sz="1000" b="1" dirty="0"/>
              <a:t>import </a:t>
            </a:r>
            <a:r>
              <a:rPr lang="en-US" sz="1000" dirty="0"/>
              <a:t>Flask</a:t>
            </a:r>
            <a:br>
              <a:rPr lang="en-US" sz="1000" dirty="0"/>
            </a:br>
            <a:r>
              <a:rPr lang="en-US" sz="1000" dirty="0"/>
              <a:t>app </a:t>
            </a:r>
            <a:r>
              <a:rPr lang="en-US" sz="1000" b="1" dirty="0"/>
              <a:t>= </a:t>
            </a:r>
            <a:r>
              <a:rPr lang="en-US" sz="1000" dirty="0"/>
              <a:t>Flask</a:t>
            </a:r>
            <a:r>
              <a:rPr lang="en-US" sz="1000" b="1" dirty="0"/>
              <a:t>(</a:t>
            </a:r>
            <a:r>
              <a:rPr lang="en-US" sz="1000" dirty="0"/>
              <a:t>__name__</a:t>
            </a:r>
            <a:r>
              <a:rPr lang="en-US" sz="1000" b="1" dirty="0"/>
              <a:t>)</a:t>
            </a:r>
            <a:br>
              <a:rPr lang="en-US" sz="1000" b="1" dirty="0"/>
            </a:br>
            <a:r>
              <a:rPr lang="en-US" sz="1000" b="1" dirty="0"/>
              <a:t>@</a:t>
            </a:r>
            <a:r>
              <a:rPr lang="en-US" sz="1000" dirty="0" err="1"/>
              <a:t>app.route</a:t>
            </a:r>
            <a:r>
              <a:rPr lang="en-US" sz="1000" b="1" dirty="0"/>
              <a:t>('/')</a:t>
            </a:r>
            <a:br>
              <a:rPr lang="en-US" sz="1000" b="1" dirty="0"/>
            </a:br>
            <a:r>
              <a:rPr lang="en-US" sz="1000" b="1" dirty="0" err="1"/>
              <a:t>def</a:t>
            </a:r>
            <a:r>
              <a:rPr lang="en-US" sz="1000" b="1" dirty="0"/>
              <a:t> index():</a:t>
            </a:r>
            <a:br>
              <a:rPr lang="en-US" sz="1000" b="1" dirty="0"/>
            </a:br>
            <a:r>
              <a:rPr lang="en-US" sz="1000" b="1" dirty="0"/>
              <a:t>    return "WELCOME!!! This is the home page"</a:t>
            </a:r>
            <a:br>
              <a:rPr lang="en-US" sz="1000" b="1" dirty="0"/>
            </a:br>
            <a:r>
              <a:rPr lang="en-US" sz="1000" b="1" dirty="0"/>
              <a:t>if </a:t>
            </a:r>
            <a:r>
              <a:rPr lang="en-US" sz="1000" dirty="0"/>
              <a:t>__name__ </a:t>
            </a:r>
            <a:r>
              <a:rPr lang="en-US" sz="1000" b="1" dirty="0"/>
              <a:t>== "__main__":</a:t>
            </a:r>
            <a:br>
              <a:rPr lang="en-US" sz="1000" b="1" dirty="0"/>
            </a:br>
            <a:r>
              <a:rPr lang="en-US" sz="1000" b="1" dirty="0"/>
              <a:t>    </a:t>
            </a:r>
            <a:r>
              <a:rPr lang="en-US" sz="1000" dirty="0" err="1"/>
              <a:t>app.run</a:t>
            </a:r>
            <a:r>
              <a:rPr lang="en-US" sz="1000" b="1" dirty="0"/>
              <a:t>()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76470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http://127.0.0.1:5000/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77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88640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tx1">
                    <a:lumMod val="95000"/>
                  </a:schemeClr>
                </a:solidFill>
              </a:rPr>
              <a:t>Создание </a:t>
            </a:r>
            <a:r>
              <a:rPr lang="ru-RU" sz="1400" dirty="0" err="1" smtClean="0">
                <a:solidFill>
                  <a:schemeClr val="tx1">
                    <a:lumMod val="95000"/>
                  </a:schemeClr>
                </a:solidFill>
              </a:rPr>
              <a:t>репозитория</a:t>
            </a:r>
            <a:endParaRPr lang="ru-RU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678667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https://github.com/YuriKoss/YuriKoss.git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7183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424936" cy="1026743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pPr lvl="0"/>
            <a:r>
              <a:rPr lang="ru-RU" b="1" dirty="0" smtClean="0"/>
              <a:t>Задание</a:t>
            </a:r>
            <a:r>
              <a:rPr lang="en-US" b="1" dirty="0" smtClean="0"/>
              <a:t>: </a:t>
            </a:r>
            <a:r>
              <a:rPr lang="ru-RU" dirty="0" smtClean="0"/>
              <a:t>Прогнозирование </a:t>
            </a:r>
            <a:r>
              <a:rPr lang="ru-RU" dirty="0"/>
              <a:t>конечных свойств новых материалов (композиционных материалов). 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7" y="908720"/>
            <a:ext cx="8352928" cy="1026743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ru-RU" b="1" dirty="0"/>
              <a:t>На </a:t>
            </a:r>
            <a:r>
              <a:rPr lang="ru-RU" b="1" dirty="0" smtClean="0"/>
              <a:t>входе</a:t>
            </a:r>
            <a:r>
              <a:rPr lang="en-US" b="1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данные о начальных свойствах компонентов композиционных материалов (количество связующего, наполнителя, температурный режим отверждения и т.д.).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832052"/>
            <a:ext cx="8136904" cy="718966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ru-RU" b="1" dirty="0"/>
              <a:t>На </a:t>
            </a:r>
            <a:r>
              <a:rPr lang="ru-RU" b="1" dirty="0" smtClean="0"/>
              <a:t>выходе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необходимо спрогнозировать ряд конечных свойств получаемых композиционных материалов.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564907"/>
            <a:ext cx="8280920" cy="2873402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ru-RU" dirty="0" smtClean="0"/>
              <a:t>Алгоритм выполнения работы</a:t>
            </a:r>
            <a:r>
              <a:rPr lang="en-US" dirty="0" smtClean="0"/>
              <a:t>:</a:t>
            </a:r>
            <a:endParaRPr lang="ru-RU" dirty="0" smtClean="0"/>
          </a:p>
          <a:p>
            <a:pPr marL="320002" indent="-320002">
              <a:buFont typeface="Wingdings" panose="05000000000000000000" pitchFamily="2" charset="2"/>
              <a:buChar char="Ø"/>
            </a:pPr>
            <a:r>
              <a:rPr lang="ru-RU" dirty="0" smtClean="0"/>
              <a:t>проведение анализа </a:t>
            </a:r>
            <a:r>
              <a:rPr lang="ru-RU" dirty="0"/>
              <a:t>и </a:t>
            </a:r>
            <a:r>
              <a:rPr lang="ru-RU" dirty="0" smtClean="0"/>
              <a:t>предобработки данных</a:t>
            </a:r>
            <a:r>
              <a:rPr lang="en-US" dirty="0" smtClean="0"/>
              <a:t>;</a:t>
            </a:r>
            <a:endParaRPr lang="ru-RU" dirty="0" smtClean="0"/>
          </a:p>
          <a:p>
            <a:pPr marL="320002" indent="-320002">
              <a:buFont typeface="Wingdings" panose="05000000000000000000" pitchFamily="2" charset="2"/>
              <a:buChar char="Ø"/>
            </a:pPr>
            <a:r>
              <a:rPr lang="ru-RU" dirty="0" smtClean="0"/>
              <a:t>описание методов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которые предполагается использовать для решения поставленной </a:t>
            </a:r>
            <a:r>
              <a:rPr lang="ru-RU" dirty="0" smtClean="0"/>
              <a:t>задачи</a:t>
            </a:r>
            <a:r>
              <a:rPr lang="en-US" dirty="0" smtClean="0"/>
              <a:t>;</a:t>
            </a:r>
            <a:endParaRPr lang="ru-RU" dirty="0" smtClean="0"/>
          </a:p>
          <a:p>
            <a:pPr marL="320002" indent="-320002">
              <a:buFont typeface="Wingdings" panose="05000000000000000000" pitchFamily="2" charset="2"/>
              <a:buChar char="Ø"/>
            </a:pPr>
            <a:r>
              <a:rPr lang="ru-RU" dirty="0" smtClean="0"/>
              <a:t>разработка, обучение </a:t>
            </a:r>
            <a:r>
              <a:rPr lang="ru-RU" dirty="0"/>
              <a:t>и </a:t>
            </a:r>
            <a:r>
              <a:rPr lang="ru-RU" dirty="0" smtClean="0"/>
              <a:t>тестирование моделей</a:t>
            </a:r>
            <a:r>
              <a:rPr lang="en-US" dirty="0" smtClean="0"/>
              <a:t>;</a:t>
            </a:r>
            <a:endParaRPr lang="ru-RU" dirty="0" smtClean="0"/>
          </a:p>
          <a:p>
            <a:pPr marL="320002" indent="-320002">
              <a:buFont typeface="Wingdings" panose="05000000000000000000" pitchFamily="2" charset="2"/>
              <a:buChar char="Ø"/>
            </a:pPr>
            <a:r>
              <a:rPr lang="ru-RU" dirty="0" smtClean="0"/>
              <a:t>написание нейронной сети, </a:t>
            </a:r>
            <a:r>
              <a:rPr lang="ru-RU" dirty="0"/>
              <a:t>которая будет рекомендовать соотношение </a:t>
            </a:r>
            <a:r>
              <a:rPr lang="ru-RU" dirty="0" smtClean="0"/>
              <a:t>матрица-наполнитель</a:t>
            </a:r>
            <a:r>
              <a:rPr lang="en-US" dirty="0" smtClean="0"/>
              <a:t>;</a:t>
            </a:r>
            <a:endParaRPr lang="en-US" dirty="0"/>
          </a:p>
          <a:p>
            <a:pPr marL="320002" indent="-320002">
              <a:buFont typeface="Wingdings" panose="05000000000000000000" pitchFamily="2" charset="2"/>
              <a:buChar char="Ø"/>
            </a:pPr>
            <a:r>
              <a:rPr lang="ru-RU" dirty="0" smtClean="0"/>
              <a:t>разработка приложения</a:t>
            </a:r>
            <a:r>
              <a:rPr lang="en-US" dirty="0" smtClean="0"/>
              <a:t>;</a:t>
            </a:r>
            <a:endParaRPr lang="ru-RU" dirty="0" smtClean="0"/>
          </a:p>
          <a:p>
            <a:pPr marL="320002" indent="-320002">
              <a:buFont typeface="Wingdings" panose="05000000000000000000" pitchFamily="2" charset="2"/>
              <a:buChar char="Ø"/>
            </a:pPr>
            <a:r>
              <a:rPr lang="ru-RU" dirty="0" smtClean="0"/>
              <a:t>создание </a:t>
            </a:r>
            <a:r>
              <a:rPr lang="ru-RU" dirty="0" err="1" smtClean="0"/>
              <a:t>репозитория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GitHub</a:t>
            </a:r>
            <a:r>
              <a:rPr lang="ru-RU" dirty="0"/>
              <a:t> / </a:t>
            </a:r>
            <a:r>
              <a:rPr lang="ru-RU" dirty="0" err="1"/>
              <a:t>GitLab</a:t>
            </a:r>
            <a:r>
              <a:rPr lang="ru-RU" dirty="0"/>
              <a:t> </a:t>
            </a:r>
            <a:r>
              <a:rPr lang="ru-RU" dirty="0" smtClean="0"/>
              <a:t>с кодом исследования.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71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7704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 </a:t>
            </a:r>
            <a:r>
              <a:rPr lang="ru-RU" sz="1400" dirty="0" smtClean="0"/>
              <a:t>   Произведено </a:t>
            </a:r>
            <a:r>
              <a:rPr lang="ru-RU" sz="1400" dirty="0"/>
              <a:t>объединение двух </a:t>
            </a:r>
            <a:r>
              <a:rPr lang="en-US" sz="1400" dirty="0"/>
              <a:t>Excel</a:t>
            </a:r>
            <a:r>
              <a:rPr lang="ru-RU" sz="1400" dirty="0"/>
              <a:t>-таблиц с данными в один </a:t>
            </a:r>
            <a:r>
              <a:rPr lang="ru-RU" sz="1400" dirty="0" err="1"/>
              <a:t>датасет</a:t>
            </a:r>
            <a:r>
              <a:rPr lang="ru-RU" sz="1400" dirty="0"/>
              <a:t>.</a:t>
            </a:r>
          </a:p>
          <a:p>
            <a:r>
              <a:rPr lang="ru-RU" sz="1400" dirty="0"/>
              <a:t>    В параметре "угол </a:t>
            </a:r>
            <a:r>
              <a:rPr lang="ru-RU" sz="1400" dirty="0" err="1"/>
              <a:t>нашивки,Град</a:t>
            </a:r>
            <a:r>
              <a:rPr lang="ru-RU" sz="1400" dirty="0"/>
              <a:t>" только 2 значения, поэтому для удобства мы определили переменные как 0 и 1 и переименовали в “угол нашивки”.</a:t>
            </a:r>
          </a:p>
        </p:txBody>
      </p:sp>
      <p:pic>
        <p:nvPicPr>
          <p:cNvPr id="3074" name="Picture 2" descr="C:\Users\Я\Desktop\Data science\Изобр\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65759"/>
            <a:ext cx="7560840" cy="198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Я\Desktop\Data science\Изобр\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49507"/>
            <a:ext cx="2929192" cy="345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Я\Desktop\Data science\Изобр\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68" y="2949506"/>
            <a:ext cx="4668408" cy="299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2660" y="5952270"/>
            <a:ext cx="465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Все признаки, кроме "Угол нашивки" имеют нормальное </a:t>
            </a:r>
            <a:r>
              <a:rPr lang="ru-RU" sz="1400" dirty="0" smtClean="0"/>
              <a:t>распределение</a:t>
            </a:r>
            <a:r>
              <a:rPr lang="en-US" sz="1400" dirty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7838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16633"/>
            <a:ext cx="6840760" cy="318844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pPr algn="ctr"/>
            <a:r>
              <a:rPr lang="ru-RU" sz="1400" dirty="0"/>
              <a:t>Разведочный анализ данных</a:t>
            </a:r>
          </a:p>
        </p:txBody>
      </p:sp>
      <p:pic>
        <p:nvPicPr>
          <p:cNvPr id="1026" name="Picture 2" descr="C:\Users\Я\Desktop\Data science\Изобр\9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61" y="389040"/>
            <a:ext cx="4640173" cy="260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 descr="C:\Users\Я\Desktop\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" y="389038"/>
            <a:ext cx="1984563" cy="53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-2996" y="5673625"/>
            <a:ext cx="2270740" cy="657398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ru-RU" sz="1200" dirty="0"/>
              <a:t>Гистограммы распределения параметров переменных и "</a:t>
            </a:r>
            <a:r>
              <a:rPr lang="ru-RU" sz="1200" dirty="0" smtClean="0"/>
              <a:t>ящик </a:t>
            </a:r>
            <a:r>
              <a:rPr lang="ru-RU" sz="1200" dirty="0"/>
              <a:t>с усами</a:t>
            </a:r>
            <a:r>
              <a:rPr lang="ru-RU" sz="1100" dirty="0"/>
              <a:t>"</a:t>
            </a:r>
          </a:p>
        </p:txBody>
      </p:sp>
      <p:pic>
        <p:nvPicPr>
          <p:cNvPr id="1027" name="Picture 3" descr="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389040"/>
            <a:ext cx="2466152" cy="53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0590" y="5703665"/>
            <a:ext cx="2699792" cy="477141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ru-RU" sz="1200" dirty="0"/>
              <a:t>Попарные графики рассеяния</a:t>
            </a:r>
          </a:p>
          <a:p>
            <a:r>
              <a:rPr lang="ru-RU" sz="1200" dirty="0"/>
              <a:t>точек</a:t>
            </a:r>
          </a:p>
        </p:txBody>
      </p:sp>
      <p:pic>
        <p:nvPicPr>
          <p:cNvPr id="1028" name="Picture 4" descr="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61" y="2994743"/>
            <a:ext cx="4640173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23729" y="5646862"/>
            <a:ext cx="4536504" cy="971783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ru-RU" sz="1200" dirty="0"/>
              <a:t>Корреляционная матрица, представляющую собой</a:t>
            </a:r>
          </a:p>
          <a:p>
            <a:r>
              <a:rPr lang="ru-RU" sz="1200" dirty="0"/>
              <a:t>тепловую карту, в которой измеряется линейная зависимость между парой признаков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65" y="6334476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Все признаки, кроме "Угол нашивки" имеют нормальное распределение. "Ящики с усами" показывают наличие выбросов во всех столбцах, кроме углов нашивки.</a:t>
            </a:r>
          </a:p>
        </p:txBody>
      </p:sp>
    </p:spTree>
    <p:extLst>
      <p:ext uri="{BB962C8B-B14F-4D97-AF65-F5344CB8AC3E}">
        <p14:creationId xmlns:p14="http://schemas.microsoft.com/office/powerpoint/2010/main" val="302829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849694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Произведено обнаружение выбросов методом трех сигм и </a:t>
            </a:r>
            <a:r>
              <a:rPr lang="ru-RU" sz="1200" dirty="0" err="1"/>
              <a:t>межквартильного</a:t>
            </a:r>
            <a:r>
              <a:rPr lang="ru-RU" sz="1200" dirty="0"/>
              <a:t> расстояния. Правило трех сигм (3-sigma </a:t>
            </a:r>
            <a:r>
              <a:rPr lang="ru-RU" sz="1200" dirty="0" err="1"/>
              <a:t>rule</a:t>
            </a:r>
            <a:r>
              <a:rPr lang="ru-RU" sz="1200" dirty="0"/>
              <a:t>) - правило, утверждающее, что вероятность того, что случайная величина отклонится от своего математического ожидания более чем на три среднеквадратических отклонения. </a:t>
            </a:r>
            <a:r>
              <a:rPr lang="ru-RU" sz="1200" dirty="0" err="1"/>
              <a:t>Межквартильный</a:t>
            </a:r>
            <a:r>
              <a:rPr lang="ru-RU" sz="1200" dirty="0"/>
              <a:t> диапазон набора данных, часто сокращенно IQR, представляет собой разницу между первым квартилем (25-й </a:t>
            </a:r>
            <a:r>
              <a:rPr lang="ru-RU" sz="1200" dirty="0" err="1"/>
              <a:t>процентиль</a:t>
            </a:r>
            <a:r>
              <a:rPr lang="ru-RU" sz="1200" dirty="0"/>
              <a:t>) и третьим квартилем (75-й </a:t>
            </a:r>
            <a:r>
              <a:rPr lang="ru-RU" sz="1200" dirty="0" err="1"/>
              <a:t>процентиль</a:t>
            </a:r>
            <a:r>
              <a:rPr lang="ru-RU" sz="1200" dirty="0"/>
              <a:t>) набора данных.</a:t>
            </a:r>
          </a:p>
          <a:p>
            <a:r>
              <a:rPr lang="ru-RU" sz="1100" dirty="0" smtClean="0"/>
              <a:t>.</a:t>
            </a:r>
            <a:endParaRPr lang="ru-RU" sz="1100" dirty="0"/>
          </a:p>
          <a:p>
            <a:endParaRPr lang="ru-RU" dirty="0"/>
          </a:p>
        </p:txBody>
      </p:sp>
      <p:pic>
        <p:nvPicPr>
          <p:cNvPr id="1026" name="Picture 2" descr="C:\Users\Я\Desktop\Data science\Изобр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0" y="4293096"/>
            <a:ext cx="329318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Я\Desktop\Data science\Изобр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29" y="1124744"/>
            <a:ext cx="3267869" cy="233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Я\Desktop\Data science\Изобр\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98" y="1124744"/>
            <a:ext cx="2545532" cy="11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Я\Desktop\Data science\Изобр\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30" y="1124744"/>
            <a:ext cx="2787772" cy="114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Я\Desktop\Data science\Изобр\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98" y="2268514"/>
            <a:ext cx="2669010" cy="108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Я\Desktop\Data science\Изобр\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268514"/>
            <a:ext cx="2664295" cy="10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Я\Desktop\Data science\Изобр\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98" y="3356992"/>
            <a:ext cx="266901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Я\Desktop\Data science\Изобр\9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62300"/>
            <a:ext cx="2664295" cy="93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7544" y="3463260"/>
            <a:ext cx="33076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Далее осуществлена очистка данных </a:t>
            </a:r>
            <a:r>
              <a:rPr lang="ru-RU" sz="1200" dirty="0" smtClean="0"/>
              <a:t>от выбросов </a:t>
            </a:r>
            <a:r>
              <a:rPr lang="ru-RU" sz="1200" dirty="0"/>
              <a:t>методом </a:t>
            </a:r>
            <a:r>
              <a:rPr lang="ru-RU" sz="1200" dirty="0" err="1"/>
              <a:t>межквартильного</a:t>
            </a:r>
            <a:r>
              <a:rPr lang="ru-RU" sz="1200" dirty="0"/>
              <a:t> расстояния.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50" name="Picture 26" descr="C:\Users\Я\Desktop\Data science\Изобр\1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84" y="4293096"/>
            <a:ext cx="304789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Я\Desktop\Data science\Изобр\2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880" y="4293096"/>
            <a:ext cx="231662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4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Нормализация данных</a:t>
            </a:r>
            <a:r>
              <a:rPr lang="en-US" sz="1400" dirty="0" smtClean="0"/>
              <a:t> </a:t>
            </a:r>
            <a:r>
              <a:rPr lang="ru-RU" sz="1400" dirty="0" smtClean="0"/>
              <a:t>методом </a:t>
            </a:r>
            <a:r>
              <a:rPr lang="en-US" sz="1400" dirty="0" err="1"/>
              <a:t>MinMaxScaller</a:t>
            </a:r>
            <a:r>
              <a:rPr lang="en-US" sz="1400" dirty="0"/>
              <a:t>()</a:t>
            </a:r>
            <a:endParaRPr lang="ru-RU" sz="1400" dirty="0"/>
          </a:p>
        </p:txBody>
      </p:sp>
      <p:pic>
        <p:nvPicPr>
          <p:cNvPr id="2050" name="Picture 2" descr="C:\Users\Я\Desktop\Data science\Изобр\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4408"/>
            <a:ext cx="4464496" cy="30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Я\Desktop\Data science\Изобр\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24409"/>
            <a:ext cx="4464496" cy="30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Я\Desktop\Data science\Изобр\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38279"/>
            <a:ext cx="4464496" cy="330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Я\Desktop\Data science\Изобр\6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429000"/>
            <a:ext cx="4464495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08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93005"/>
            <a:ext cx="67687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Перед нами стоит задача регрессии – прогноз на основе выборки объектов с различными признаками. Построим модели для прогноза модуля упругости при растяжении и прочности при растяжении.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65957" y="211472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Разработка и обучение модели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Picture 1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40772"/>
            <a:ext cx="5184576" cy="80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1263773"/>
            <a:ext cx="41284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Разбиваем данные на обучающую и тестовую выборки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420888"/>
            <a:ext cx="58326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Метод линейной регрессии.</a:t>
            </a:r>
          </a:p>
          <a:p>
            <a:r>
              <a:rPr lang="ru-RU" sz="1400" dirty="0"/>
              <a:t> </a:t>
            </a:r>
            <a:r>
              <a:rPr lang="ru-RU" sz="1400" dirty="0" smtClean="0"/>
              <a:t>  </a:t>
            </a:r>
            <a:r>
              <a:rPr lang="ru-RU" sz="1400" dirty="0"/>
              <a:t>Определим несколько параметров:</a:t>
            </a:r>
          </a:p>
          <a:p>
            <a:r>
              <a:rPr lang="ru-RU" sz="1400" dirty="0"/>
              <a:t>- </a:t>
            </a:r>
            <a:r>
              <a:rPr lang="en-US" sz="1400" dirty="0"/>
              <a:t>R</a:t>
            </a:r>
            <a:r>
              <a:rPr lang="ru-RU" sz="1400" dirty="0"/>
              <a:t>2(или Коэффициент детерминации)- это статистическая мера, которая показывает степень вариации зависимой переменной из-за независимой переменной;</a:t>
            </a:r>
          </a:p>
          <a:p>
            <a:r>
              <a:rPr lang="ru-RU" sz="1400" dirty="0"/>
              <a:t>- Средняя </a:t>
            </a:r>
            <a:r>
              <a:rPr lang="ru-RU" sz="1400" dirty="0" err="1"/>
              <a:t>квадратическая</a:t>
            </a:r>
            <a:r>
              <a:rPr lang="ru-RU" sz="1400" dirty="0"/>
              <a:t> ошибка;</a:t>
            </a:r>
          </a:p>
          <a:p>
            <a:r>
              <a:rPr lang="ru-RU" sz="1400" dirty="0"/>
              <a:t>- Средняя абсолютная ошибка.</a:t>
            </a:r>
          </a:p>
          <a:p>
            <a:endParaRPr lang="ru-RU" dirty="0"/>
          </a:p>
        </p:txBody>
      </p:sp>
      <p:pic>
        <p:nvPicPr>
          <p:cNvPr id="10" name="Рисунок 9" descr="C:\Users\Я\AppData\Local\Microsoft\Windows\INetCache\Content.Word\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064"/>
            <a:ext cx="4392488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Я\AppData\Local\Microsoft\Windows\INetCache\Content.Word\2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4320480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23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620688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Получим прогнозы и выведем соответствующие графики.</a:t>
            </a:r>
          </a:p>
        </p:txBody>
      </p:sp>
      <p:pic>
        <p:nvPicPr>
          <p:cNvPr id="5122" name="Picture 2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" y="1196752"/>
            <a:ext cx="4288073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448" y="1196752"/>
            <a:ext cx="4647256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50572" y="4572083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графики прогноза и тестовых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53141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88640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Метод k-ближайших соседей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6146" name="Picture 2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4" y="574452"/>
            <a:ext cx="7054878" cy="335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5514" y="4077072"/>
            <a:ext cx="70548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Здесь будет применена функция </a:t>
            </a:r>
            <a:r>
              <a:rPr lang="ru-RU" sz="1400" dirty="0" err="1"/>
              <a:t>GridSearch</a:t>
            </a:r>
            <a:r>
              <a:rPr lang="ru-RU" sz="1400" dirty="0"/>
              <a:t> — поиск лучших параметров в фиксированной сетке возможных значений.</a:t>
            </a:r>
          </a:p>
          <a:p>
            <a:r>
              <a:rPr lang="ru-RU" sz="1400" dirty="0"/>
              <a:t>CV – перекрёстная проверка (кросс-</a:t>
            </a:r>
            <a:r>
              <a:rPr lang="ru-RU" sz="1400" dirty="0" err="1"/>
              <a:t>валидация</a:t>
            </a:r>
            <a:r>
              <a:rPr lang="ru-RU" sz="1400" dirty="0"/>
              <a:t>, </a:t>
            </a:r>
            <a:r>
              <a:rPr lang="ru-RU" sz="1400" dirty="0" err="1"/>
              <a:t>Cross-validation</a:t>
            </a:r>
            <a:r>
              <a:rPr lang="ru-RU" sz="1400" dirty="0"/>
              <a:t>), метод, который показывает, что модель не переобучилась.</a:t>
            </a:r>
          </a:p>
          <a:p>
            <a:r>
              <a:rPr lang="ru-RU" sz="1400" dirty="0"/>
              <a:t>Результаты:</a:t>
            </a:r>
          </a:p>
          <a:p>
            <a:r>
              <a:rPr lang="ru-RU" sz="1400" dirty="0"/>
              <a:t>R2-score Модуль упругости при растяжении: -0.014</a:t>
            </a:r>
          </a:p>
          <a:p>
            <a:r>
              <a:rPr lang="ru-RU" sz="1400" dirty="0"/>
              <a:t>R2-score Прочность при растяжении: -0.002</a:t>
            </a:r>
          </a:p>
          <a:p>
            <a:r>
              <a:rPr lang="ru-RU" sz="1400" dirty="0"/>
              <a:t>R2&lt;0-разработанная модель даёт прогноз даже хуже, чем простое усреднение.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942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292</TotalTime>
  <Words>542</Words>
  <Application>Microsoft Office PowerPoint</Application>
  <PresentationFormat>Экран (4:3)</PresentationFormat>
  <Paragraphs>70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Бумажная</vt:lpstr>
      <vt:lpstr>ВЫПУСКНАЯ КВАЛИФИКАЦИОННАЯ РАБОТА  по курсу  «Data Science»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Я</dc:creator>
  <cp:lastModifiedBy>Я</cp:lastModifiedBy>
  <cp:revision>23</cp:revision>
  <dcterms:created xsi:type="dcterms:W3CDTF">2023-04-27T13:31:44Z</dcterms:created>
  <dcterms:modified xsi:type="dcterms:W3CDTF">2023-04-28T07:37:32Z</dcterms:modified>
</cp:coreProperties>
</file>