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2"/>
  </p:notes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0" r:id="rId30"/>
    <p:sldId id="301" r:id="rId31"/>
    <p:sldId id="34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7C417-B227-41B4-BF70-842202F43100}" v="4" dt="2024-08-25T23:43:0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5" autoAdjust="0"/>
  </p:normalViewPr>
  <p:slideViewPr>
    <p:cSldViewPr snapToGrid="0">
      <p:cViewPr varScale="1">
        <p:scale>
          <a:sx n="140" d="100"/>
          <a:sy n="140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b30b0f7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b30b0f7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b61e84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db61e84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b61e84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b61e84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b61e84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b61e84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b61e849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b61e849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b61e84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b61e849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b61e849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b61e849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db61e849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db61e849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db61e849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db61e849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b61e849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b61e849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b61e8492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db61e8492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30b0f7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30b0f7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b61e849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b61e849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b61e849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db61e849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b61e849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db61e849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db61e849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db61e849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db61e849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db61e849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b61e849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db61e849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b61e849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b61e849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db61e84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db61e84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db61e849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db61e849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db61e849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db61e849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b30b0f7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b30b0f7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b61e849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b61e849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b61e849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db61e849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db61e849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db61e849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db61e849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db61e849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db61e849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db61e849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db61e849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db61e849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148dbcb74_0_1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148dbcb74_0_1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db61e849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db61e849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db61e849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db61e849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db61e8492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db61e8492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0b0f7f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0b0f7f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5b4e58b675e84e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5b4e58b675e84e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db61e849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db61e849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51838238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51838238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5183823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5183823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5183823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5183823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8df4d1ed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8df4d1ed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db61e849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db61e849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b61e849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b61e849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db61e8492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db61e8492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148dbcb74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148dbcb74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30b0f7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30b0f7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148dbcb7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148dbcb7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148dbcb74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148dbcb74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148dbcb74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148dbcb74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148dbcb74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148dbcb74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8df4d1ed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58df4d1ed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148dbcb74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148dbcb74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148dbcb74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148dbcb74_0_1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8df4d1ed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8df4d1ed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148dbcb74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5148dbcb74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db61e849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db61e849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e6e66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e6e66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db61e8492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db61e8492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db61e849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db61e849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db61e849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db61e8492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db61e849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db61e849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7052349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7052349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db61e8492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db61e8492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db61e8492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db61e8492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db61e8492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db61e8492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db61e8492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5db61e8492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db61e8492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db61e8492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e6e665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e6e665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183823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183823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b61e84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b61e84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.cloud.google.com/yum/repos/kubernetes-el7-x86_6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packages.cloud.google.com/yum/doc/rpm-package-key.g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overvie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?authuser=0#en/el/Govern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queue.acm.org/detail.cfm?id=289844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kubernetes.io/docs/concepts/workloads/pods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wsilva/kubernetes-curso-exemplos/master/pod/pod.ya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Aula 1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Instalação no 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Pegando a versão estável mais atual: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export KUBEVER=`curl -s https://storage.googleapis.com/kubernetes-release/release/stable.txt`</a:t>
            </a:r>
            <a:endParaRPr sz="14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Baixando o binário:</a:t>
            </a:r>
            <a:endParaRPr/>
          </a:p>
          <a:p>
            <a:pPr marL="0" marR="152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curl -LO https://storage.googleapis.com/kubernetes-release/release/${KUBEVER}/bin/linux/amd64/kubectl</a:t>
            </a:r>
            <a:endParaRPr sz="14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Instalação no Linux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Dando permissão de execução</a:t>
            </a:r>
            <a:br>
              <a:rPr lang="en"/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chmod +x ./kubectl</a:t>
            </a:r>
            <a:endParaRPr sz="14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Colocando no PATH:</a:t>
            </a:r>
            <a:br>
              <a:rPr lang="en"/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sudo mv ./kubectl /usr/local/bin/kubectl</a:t>
            </a:r>
            <a:endParaRPr sz="14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Instalação no 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Também podemos utilizar gerenciadores de pacote. Nos </a:t>
            </a:r>
            <a:r>
              <a:rPr lang="en" i="1"/>
              <a:t>Debian</a:t>
            </a:r>
            <a:r>
              <a:rPr lang="en"/>
              <a:t> like:</a:t>
            </a:r>
            <a:br>
              <a:rPr lang="en"/>
            </a:br>
            <a:br>
              <a:rPr lang="en"/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update &amp;&amp; sudo apt-get install -y apt-transport-https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curl -s https://packages.cloud.google.com/apt/doc/apt-key.gpg | sudo apt-key add -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echo "deb https://apt.kubernetes.io/ kubernetes-xenial main" | sudo \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tee -a /etc/apt/sources.list.d/kubernetes.list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update &amp;&amp; sudo apt-get install -y kubectl</a:t>
            </a:r>
            <a:endParaRPr sz="13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Instalação no 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Nos </a:t>
            </a:r>
            <a:r>
              <a:rPr lang="en" i="1"/>
              <a:t>Red Hat</a:t>
            </a:r>
            <a:r>
              <a:rPr lang="en"/>
              <a:t> like:</a:t>
            </a:r>
            <a:br>
              <a:rPr lang="en"/>
            </a:br>
            <a:br>
              <a:rPr lang="en"/>
            </a:b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cat &lt;&lt;EOF &gt; /etc/yum.repos.d/kubernetes.repo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[kubernetes]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name=Kubernetes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baseurl=</a:t>
            </a:r>
            <a:r>
              <a:rPr lang="en" sz="1300" u="sng">
                <a:solidFill>
                  <a:schemeClr val="hlink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https://packages.cloud.google.com/yum/repos/kubernetes-el7-x86_64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enabled=1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gpgcheck=1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repo_gpgcheck=1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gpgkey=https://packages.cloud.google.com/yum/doc/yum-key.gpg </a:t>
            </a:r>
            <a:r>
              <a:rPr lang="en" sz="1300" u="sng">
                <a:solidFill>
                  <a:schemeClr val="hlink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https://packages.cloud.google.com/yum/doc/rpm-package-key.gpg</a:t>
            </a:r>
            <a:b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 sz="1300"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$ sudo 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yum install -y kubectl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Instalação no Windows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Verificar a versão atual em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https://storage.googleapis.com/kubernetes-release/release/stable.txt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Baixar o binário de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https://storage.googleapis.com/kubernetes-release/release/v1.15.0/bin/windows/amd64/kubectl.exe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Adicionar ao PATH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seu Windows tiver Powershell pode usar o PSGallery: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C:\&gt; Install-Script -Name install-kubectl -Scope CurrentUser -Force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install-kubectl.ps1 C:\tmp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C:\&gt; Copy-Item "C:\tmp\kubectl.exe" -Destination "C:\Windows\System32\"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É mais comum e simples instalar via Chocolatey</a:t>
            </a: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C:\&gt; choco install kubernetes-cli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Para saber os comandos disponíveis:</a:t>
            </a:r>
            <a:br>
              <a:rPr lang="en" dirty="0"/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$ kubectl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kubectl controls the Kubernetes cluster manager.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Find more information at: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https://kubernetes.io/docs/reference/kubectl/overview/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Basic Commands (Beginner):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create     	Create a resource from a file or from stdin.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expose     	Take a replication controller, service, deployment or pod and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expose it as a new Kubernetes Service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run        	Run a particular image on the cluster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set        	Set specific features on objects</a:t>
            </a:r>
            <a:b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Subcomandos de um comando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 kubectl create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Error: must specify one of -f and -k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a resource from a file or from stdin.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JSON and YAML formats are accepted.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Examples: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# Create a pod using the data in pod.json.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kubectl create -f ./pod.json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Linux Debian like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sudo apt-get install bash-completion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completion bash &gt; /etc/bash_completion.d/kubectl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kubeadm completion bash &gt; /etc/bash_completion.d/kubeadm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source ~/.bashrc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Linux RedHat like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sudo yum install bash-completion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completion bash &gt; /etc/bash_completion.d/kubectl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kubeadm completion bash &gt; /etc/bash_completion.d/kubeadm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source ~/.bashrc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Dica: Configurar bash completion</a:t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grego Κυβερνήτης (Governador)</a:t>
            </a:r>
            <a:br>
              <a:rPr lang="en" dirty="0"/>
            </a:br>
            <a:r>
              <a:rPr lang="en" u="sng" dirty="0">
                <a:solidFill>
                  <a:schemeClr val="hlink"/>
                </a:solidFill>
                <a:hlinkClick r:id="rId3"/>
              </a:rPr>
              <a:t>https://translate.google.com/?authuser=0#en/el/Governor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3ª geração de orquestradores no Google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Borg =&gt; Omega =&gt; Kubernetes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https://queue.acm.org/detail.cfm?id=2898444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Baseado na experiência do Google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Em 2014 mais de 2 bilhões de containers por semana</a:t>
            </a:r>
            <a:br>
              <a:rPr lang="en" dirty="0"/>
            </a:br>
            <a:r>
              <a:rPr lang="en" dirty="0"/>
              <a:t>3,300 containers por segundo aproximadamente (Joe Beda engineer at GCP, now CTO of Heptio in a talk at GlueCon 2014)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Open Source desde Julho de 2014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Muito simples de levantar, basta instalar e rodar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minikube 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Certificado pela CNCF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com apenas 1 nó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Possível rodar ContainerD com CRI-O, rkt, ou Docker.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Versão antiga do Docker daemon.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 de hypervisor para criar a VM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181" y="2180640"/>
            <a:ext cx="1401723" cy="136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Faz o bootstrap de um cluster de Kubernetes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Simplicidade inspirada no Docker Swarm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um cluster multi-node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configurar qual container runtime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Podemos instalar em VMs localmente ou em servidores em Cloud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Constante evolução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Desde 1.14 facilita criação de clusters em HA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kubeadm</a:t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Faz bootstrap de um cluster Kubernetes na AWS, GCE e na DigitalOcean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Suporta multi master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 os recursos fazendo chamadas nas APIs dos Cloud providers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Exporta para Terraform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Possível manter mais de um cluster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Sempre 2 versões atrasadas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https://github.com/kubernetes/kops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850" y="2613675"/>
            <a:ext cx="2100599" cy="9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Kubespray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Cria o cluster quase que manualmente (vanilla)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Baseado em playbooks ansible, basta identificar as máquinas no inventário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Altamente configurável, permite HA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usado em VMs ou bare metal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Possível manter mais de um cluster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https://kubespray.io/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7" name="Google Shape;31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850" y="2190875"/>
            <a:ext cx="2100600" cy="1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Kubernetes In Docker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binário para criar e gerenciar clusters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multi-nó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tem que estar instalado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Dá para criar mais de um cluster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https://kind.sigs.k8s.io/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 rotWithShape="1">
          <a:blip r:embed="rId4">
            <a:alphaModFix/>
          </a:blip>
          <a:srcRect b="-2438"/>
          <a:stretch/>
        </p:blipFill>
        <p:spPr>
          <a:xfrm>
            <a:off x="5923375" y="2190875"/>
            <a:ext cx="2955576" cy="18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Microk8s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Cluster de um nó apenas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Praticamente feito para o Ubuntu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Leve, rápido e simples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https://microk8s.io/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K3s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 Rancher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 que é depreciado foi removido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substituido etcd -&gt; sqlite custumizado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nó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Footprint muito baixo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binário para gerenciar tudo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Rodar até em raspberries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https://k3s.io</a:t>
            </a:r>
            <a:endParaRPr/>
          </a:p>
        </p:txBody>
      </p:sp>
      <p:pic>
        <p:nvPicPr>
          <p:cNvPr id="340" name="Google Shape;34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525" y="2032025"/>
            <a:ext cx="2418851" cy="8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providers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Google Cloud - GKE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AWS - EKS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Azure – AKS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Oracle Cloud – OKE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Outras Clouds tem outros nomes;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Paga pelo serviço (as a </a:t>
            </a:r>
            <a:r>
              <a:rPr lang="pt-BR" dirty="0" err="1"/>
              <a:t>service</a:t>
            </a:r>
            <a:r>
              <a:rPr lang="pt-BR" dirty="0"/>
              <a:t>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 entregam um control plane HA gerenciado por eles onde você adiciona automaticamente ou não nós workers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do Kubernetes (K8s)</a:t>
            </a:r>
            <a:endParaRPr dirty="0"/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708450"/>
            <a:ext cx="8520600" cy="410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Grande apoio da Red Hat (Openshift)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Alta contribuição no Github (Comunidade Crescente)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Mantido atualmente pela CNCF (Cloud Native Computing Foundation)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Roda em clouds públicas (Google, AWS, Azure, IBM, Oracle Cloud, etc)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Roda em Bare metal (Servidores e até Raspberry Pi)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Roda no laptop (Docker for Desktop, minikube, nanokube, etc)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Roda tudo que é compatível com OCI (OPEN CONTAINER INICIATIVE) - Docker, rkt, CRI-O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Atualmente suportando ContainerD (também da CNCF)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* PODMAN = não é um CRI (CONTAINER RUNTIME). 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6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Kubernetes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161574" y="6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do Kubernetes (K8s)</a:t>
            </a:r>
            <a:endParaRPr dirty="0"/>
          </a:p>
        </p:txBody>
      </p:sp>
      <p:pic>
        <p:nvPicPr>
          <p:cNvPr id="373" name="Google Shape;3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8"/>
          <p:cNvSpPr txBox="1">
            <a:spLocks noGrp="1"/>
          </p:cNvSpPr>
          <p:nvPr>
            <p:ph type="body" idx="1"/>
          </p:nvPr>
        </p:nvSpPr>
        <p:spPr>
          <a:xfrm>
            <a:off x="257109" y="641774"/>
            <a:ext cx="8520600" cy="4100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Máquinas que compõe um cluster. Podem ter um dos dois papéis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Responsável pelo control plane do Kubernetes, garante que está sempre disponível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É por onde administramos o cluster e as aplicações que rodam nele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É bom ter mais de um para ter HA (high availability)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Roda o workload (aplicações, cron jobs, batch jobs, etc)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Reporta para os masters o estados das aplicações rodando nele.</a:t>
            </a:r>
            <a:endParaRPr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Não conseguimos mudar os papéis dos nós como no Swarm</a:t>
            </a:r>
            <a:br>
              <a:rPr lang="en" dirty="0"/>
            </a:br>
            <a:r>
              <a:rPr lang="en" dirty="0"/>
              <a:t>** Um nó pode desempenhar ambos papéis, não recomendado em </a:t>
            </a:r>
            <a:r>
              <a:rPr lang="pt-BR" dirty="0"/>
              <a:t>ambientes produtivos – Principio básico de </a:t>
            </a:r>
            <a:r>
              <a:rPr lang="pt-BR" dirty="0" err="1"/>
              <a:t>hardening</a:t>
            </a:r>
            <a:r>
              <a:rPr lang="pt-BR" dirty="0"/>
              <a:t>!!!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28AA3C-809D-B1F5-325B-B4AF45B8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724"/>
            <a:ext cx="9144000" cy="4295776"/>
          </a:xfrm>
          <a:prstGeom prst="rect">
            <a:avLst/>
          </a:prstGeom>
        </p:spPr>
      </p:pic>
      <p:sp>
        <p:nvSpPr>
          <p:cNvPr id="6" name="Google Shape;372;p58">
            <a:extLst>
              <a:ext uri="{FF2B5EF4-FFF2-40B4-BE49-F238E27FC236}">
                <a16:creationId xmlns:a16="http://schemas.microsoft.com/office/drawing/2014/main" id="{5486E52D-BD59-AA0C-1B33-4E995FF05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574" y="6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do Kubernetes (K8s)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06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Também chamados de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cluster virtuais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partições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visões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Separa recursos com mesmo nome (ex.: pod api em um namespace A e outro em namespace 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Limites ou quotas diferentes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Vem por padrão com 3 que não podem ser removidos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Default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Kube-system (onde rodam os container que controlam o cluster)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Kube-public (guarda um configmap, um secret e um service account)</a:t>
            </a:r>
            <a:endParaRPr dirty="0"/>
          </a:p>
        </p:txBody>
      </p:sp>
      <p:sp>
        <p:nvSpPr>
          <p:cNvPr id="396" name="Google Shape;39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pic>
        <p:nvPicPr>
          <p:cNvPr id="397" name="Google Shape;3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Novo namespace kube-node-lease (a partir da versão 1.14)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Responsável pelas as informações de estado dos nós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antes mandado para os masters via heartbeat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Agora só é enviado caso o estado mude diminuindo carga e aumentando performance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3" name="Google Shape;40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pic>
        <p:nvPicPr>
          <p:cNvPr id="404" name="Google Shape;4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10" name="Google Shape;41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Namespaces</a:t>
            </a:r>
            <a:endParaRPr/>
          </a:p>
        </p:txBody>
      </p:sp>
      <p:pic>
        <p:nvPicPr>
          <p:cNvPr id="411" name="Google Shape;4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3"/>
          <p:cNvSpPr txBox="1"/>
          <p:nvPr/>
        </p:nvSpPr>
        <p:spPr>
          <a:xfrm>
            <a:off x="89490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Server1</a:t>
            </a:r>
            <a:endParaRPr i="1"/>
          </a:p>
        </p:txBody>
      </p:sp>
      <p:sp>
        <p:nvSpPr>
          <p:cNvPr id="413" name="Google Shape;413;p63"/>
          <p:cNvSpPr txBox="1"/>
          <p:nvPr/>
        </p:nvSpPr>
        <p:spPr>
          <a:xfrm>
            <a:off x="338715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Server2</a:t>
            </a:r>
            <a:endParaRPr i="1"/>
          </a:p>
        </p:txBody>
      </p:sp>
      <p:sp>
        <p:nvSpPr>
          <p:cNvPr id="414" name="Google Shape;414;p63"/>
          <p:cNvSpPr/>
          <p:nvPr/>
        </p:nvSpPr>
        <p:spPr>
          <a:xfrm>
            <a:off x="894900" y="2149855"/>
            <a:ext cx="2369700" cy="142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3"/>
          <p:cNvSpPr txBox="1"/>
          <p:nvPr/>
        </p:nvSpPr>
        <p:spPr>
          <a:xfrm>
            <a:off x="587940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Server3</a:t>
            </a:r>
            <a:endParaRPr i="1"/>
          </a:p>
        </p:txBody>
      </p:sp>
      <p:sp>
        <p:nvSpPr>
          <p:cNvPr id="416" name="Google Shape;416;p63"/>
          <p:cNvSpPr/>
          <p:nvPr/>
        </p:nvSpPr>
        <p:spPr>
          <a:xfrm>
            <a:off x="3387150" y="2145230"/>
            <a:ext cx="2369700" cy="142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3"/>
          <p:cNvSpPr/>
          <p:nvPr/>
        </p:nvSpPr>
        <p:spPr>
          <a:xfrm>
            <a:off x="5879400" y="2140655"/>
            <a:ext cx="2369700" cy="142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Namespaces</a:t>
            </a:r>
            <a:endParaRPr/>
          </a:p>
        </p:txBody>
      </p:sp>
      <p:pic>
        <p:nvPicPr>
          <p:cNvPr id="424" name="Google Shape;4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4"/>
          <p:cNvSpPr txBox="1"/>
          <p:nvPr/>
        </p:nvSpPr>
        <p:spPr>
          <a:xfrm>
            <a:off x="89490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Server1</a:t>
            </a:r>
            <a:endParaRPr i="1"/>
          </a:p>
        </p:txBody>
      </p:sp>
      <p:sp>
        <p:nvSpPr>
          <p:cNvPr id="426" name="Google Shape;426;p64"/>
          <p:cNvSpPr txBox="1"/>
          <p:nvPr/>
        </p:nvSpPr>
        <p:spPr>
          <a:xfrm>
            <a:off x="338715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Server2</a:t>
            </a:r>
            <a:endParaRPr i="1"/>
          </a:p>
        </p:txBody>
      </p:sp>
      <p:sp>
        <p:nvSpPr>
          <p:cNvPr id="427" name="Google Shape;427;p64"/>
          <p:cNvSpPr/>
          <p:nvPr/>
        </p:nvSpPr>
        <p:spPr>
          <a:xfrm>
            <a:off x="894900" y="2149848"/>
            <a:ext cx="23697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428" name="Google Shape;428;p64"/>
          <p:cNvSpPr txBox="1"/>
          <p:nvPr/>
        </p:nvSpPr>
        <p:spPr>
          <a:xfrm>
            <a:off x="5879400" y="1826750"/>
            <a:ext cx="82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Server3</a:t>
            </a:r>
            <a:endParaRPr i="1"/>
          </a:p>
        </p:txBody>
      </p:sp>
      <p:sp>
        <p:nvSpPr>
          <p:cNvPr id="429" name="Google Shape;429;p64"/>
          <p:cNvSpPr/>
          <p:nvPr/>
        </p:nvSpPr>
        <p:spPr>
          <a:xfrm>
            <a:off x="894900" y="2620675"/>
            <a:ext cx="2369700" cy="48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Kube-system</a:t>
            </a:r>
            <a:endParaRPr/>
          </a:p>
        </p:txBody>
      </p:sp>
      <p:sp>
        <p:nvSpPr>
          <p:cNvPr id="430" name="Google Shape;430;p64"/>
          <p:cNvSpPr/>
          <p:nvPr/>
        </p:nvSpPr>
        <p:spPr>
          <a:xfrm>
            <a:off x="894900" y="3100675"/>
            <a:ext cx="2369700" cy="480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Kube-public</a:t>
            </a:r>
            <a:endParaRPr/>
          </a:p>
        </p:txBody>
      </p:sp>
      <p:sp>
        <p:nvSpPr>
          <p:cNvPr id="431" name="Google Shape;431;p64"/>
          <p:cNvSpPr/>
          <p:nvPr/>
        </p:nvSpPr>
        <p:spPr>
          <a:xfrm>
            <a:off x="3387150" y="2145260"/>
            <a:ext cx="23697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432" name="Google Shape;432;p64"/>
          <p:cNvSpPr/>
          <p:nvPr/>
        </p:nvSpPr>
        <p:spPr>
          <a:xfrm>
            <a:off x="3387150" y="2616088"/>
            <a:ext cx="2369700" cy="48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Kube-system</a:t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3387150" y="3096088"/>
            <a:ext cx="2369700" cy="480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Kube-public</a:t>
            </a:r>
            <a:endParaRPr/>
          </a:p>
        </p:txBody>
      </p:sp>
      <p:sp>
        <p:nvSpPr>
          <p:cNvPr id="434" name="Google Shape;434;p64"/>
          <p:cNvSpPr/>
          <p:nvPr/>
        </p:nvSpPr>
        <p:spPr>
          <a:xfrm>
            <a:off x="5879400" y="2140685"/>
            <a:ext cx="23697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endParaRPr/>
          </a:p>
        </p:txBody>
      </p:sp>
      <p:sp>
        <p:nvSpPr>
          <p:cNvPr id="435" name="Google Shape;435;p64"/>
          <p:cNvSpPr/>
          <p:nvPr/>
        </p:nvSpPr>
        <p:spPr>
          <a:xfrm>
            <a:off x="5879400" y="2611513"/>
            <a:ext cx="2369700" cy="48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Kube-system</a:t>
            </a:r>
            <a:endParaRPr/>
          </a:p>
        </p:txBody>
      </p:sp>
      <p:sp>
        <p:nvSpPr>
          <p:cNvPr id="436" name="Google Shape;436;p64"/>
          <p:cNvSpPr/>
          <p:nvPr/>
        </p:nvSpPr>
        <p:spPr>
          <a:xfrm>
            <a:off x="5879400" y="3091513"/>
            <a:ext cx="2369700" cy="4800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Kube-public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443" name="Google Shape;4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 </a:t>
            </a:r>
            <a:endParaRPr/>
          </a:p>
        </p:txBody>
      </p:sp>
      <p:pic>
        <p:nvPicPr>
          <p:cNvPr id="449" name="Google Shape;4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66"/>
          <p:cNvGrpSpPr/>
          <p:nvPr/>
        </p:nvGrpSpPr>
        <p:grpSpPr>
          <a:xfrm>
            <a:off x="884500" y="1366300"/>
            <a:ext cx="2052000" cy="1914900"/>
            <a:chOff x="1171250" y="1747300"/>
            <a:chExt cx="2052000" cy="1914900"/>
          </a:xfrm>
        </p:grpSpPr>
        <p:sp>
          <p:nvSpPr>
            <p:cNvPr id="451" name="Google Shape;451;p66"/>
            <p:cNvSpPr/>
            <p:nvPr/>
          </p:nvSpPr>
          <p:spPr>
            <a:xfrm>
              <a:off x="1171250" y="2052100"/>
              <a:ext cx="2052000" cy="16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6"/>
            <p:cNvSpPr txBox="1"/>
            <p:nvPr/>
          </p:nvSpPr>
          <p:spPr>
            <a:xfrm>
              <a:off x="1171250" y="1747300"/>
              <a:ext cx="14721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Web Contêiner</a:t>
              </a:r>
              <a:endParaRPr i="1"/>
            </a:p>
          </p:txBody>
        </p:sp>
        <p:sp>
          <p:nvSpPr>
            <p:cNvPr id="453" name="Google Shape;453;p66"/>
            <p:cNvSpPr/>
            <p:nvPr/>
          </p:nvSpPr>
          <p:spPr>
            <a:xfrm>
              <a:off x="1762700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grpSp>
        <p:nvGrpSpPr>
          <p:cNvPr id="454" name="Google Shape;454;p66"/>
          <p:cNvGrpSpPr/>
          <p:nvPr/>
        </p:nvGrpSpPr>
        <p:grpSpPr>
          <a:xfrm>
            <a:off x="6207500" y="1366300"/>
            <a:ext cx="2052000" cy="1949700"/>
            <a:chOff x="618300" y="1603925"/>
            <a:chExt cx="2052000" cy="1949700"/>
          </a:xfrm>
        </p:grpSpPr>
        <p:sp>
          <p:nvSpPr>
            <p:cNvPr id="455" name="Google Shape;455;p66"/>
            <p:cNvSpPr/>
            <p:nvPr/>
          </p:nvSpPr>
          <p:spPr>
            <a:xfrm>
              <a:off x="618300" y="1908725"/>
              <a:ext cx="2052000" cy="164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1675675" y="2766575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1052850" y="2193875"/>
              <a:ext cx="11829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Supervisord</a:t>
              </a:r>
              <a:endParaRPr/>
            </a:p>
          </p:txBody>
        </p:sp>
        <p:sp>
          <p:nvSpPr>
            <p:cNvPr id="458" name="Google Shape;458;p66"/>
            <p:cNvSpPr txBox="1"/>
            <p:nvPr/>
          </p:nvSpPr>
          <p:spPr>
            <a:xfrm>
              <a:off x="618300" y="1603925"/>
              <a:ext cx="14181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i="1">
                  <a:solidFill>
                    <a:schemeClr val="dk1"/>
                  </a:solidFill>
                </a:rPr>
                <a:t>Web Contêiner</a:t>
              </a:r>
              <a:endParaRPr i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6"/>
            <p:cNvSpPr/>
            <p:nvPr/>
          </p:nvSpPr>
          <p:spPr>
            <a:xfrm>
              <a:off x="743825" y="2766575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grpSp>
        <p:nvGrpSpPr>
          <p:cNvPr id="460" name="Google Shape;460;p66"/>
          <p:cNvGrpSpPr/>
          <p:nvPr/>
        </p:nvGrpSpPr>
        <p:grpSpPr>
          <a:xfrm>
            <a:off x="3546000" y="1366300"/>
            <a:ext cx="2052000" cy="1914900"/>
            <a:chOff x="3546000" y="1747300"/>
            <a:chExt cx="2052000" cy="1914900"/>
          </a:xfrm>
        </p:grpSpPr>
        <p:sp>
          <p:nvSpPr>
            <p:cNvPr id="461" name="Google Shape;461;p66"/>
            <p:cNvSpPr/>
            <p:nvPr/>
          </p:nvSpPr>
          <p:spPr>
            <a:xfrm>
              <a:off x="3546000" y="2052100"/>
              <a:ext cx="2052000" cy="16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6"/>
            <p:cNvSpPr/>
            <p:nvPr/>
          </p:nvSpPr>
          <p:spPr>
            <a:xfrm>
              <a:off x="4603375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  <p:sp>
          <p:nvSpPr>
            <p:cNvPr id="463" name="Google Shape;463;p66"/>
            <p:cNvSpPr txBox="1"/>
            <p:nvPr/>
          </p:nvSpPr>
          <p:spPr>
            <a:xfrm>
              <a:off x="3546000" y="1747300"/>
              <a:ext cx="1561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i="1">
                  <a:solidFill>
                    <a:schemeClr val="dk1"/>
                  </a:solidFill>
                </a:rPr>
                <a:t>Web Contêiner</a:t>
              </a:r>
              <a:endParaRPr i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6"/>
            <p:cNvSpPr/>
            <p:nvPr/>
          </p:nvSpPr>
          <p:spPr>
            <a:xfrm>
              <a:off x="3671525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sp>
        <p:nvSpPr>
          <p:cNvPr id="465" name="Google Shape;465;p66"/>
          <p:cNvSpPr/>
          <p:nvPr/>
        </p:nvSpPr>
        <p:spPr>
          <a:xfrm>
            <a:off x="3133700" y="2177650"/>
            <a:ext cx="2151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6"/>
          <p:cNvSpPr/>
          <p:nvPr/>
        </p:nvSpPr>
        <p:spPr>
          <a:xfrm>
            <a:off x="5795200" y="2177650"/>
            <a:ext cx="2151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6"/>
          <p:cNvSpPr/>
          <p:nvPr/>
        </p:nvSpPr>
        <p:spPr>
          <a:xfrm>
            <a:off x="884500" y="4426650"/>
            <a:ext cx="1135500" cy="296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</a:t>
            </a:r>
            <a:endParaRPr/>
          </a:p>
        </p:txBody>
      </p:sp>
      <p:sp>
        <p:nvSpPr>
          <p:cNvPr id="468" name="Google Shape;468;p66"/>
          <p:cNvSpPr/>
          <p:nvPr/>
        </p:nvSpPr>
        <p:spPr>
          <a:xfrm>
            <a:off x="884500" y="4077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 </a:t>
            </a:r>
            <a:endParaRPr/>
          </a:p>
        </p:txBody>
      </p:sp>
      <p:pic>
        <p:nvPicPr>
          <p:cNvPr id="474" name="Google Shape;4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67"/>
          <p:cNvGrpSpPr/>
          <p:nvPr/>
        </p:nvGrpSpPr>
        <p:grpSpPr>
          <a:xfrm>
            <a:off x="884500" y="1366300"/>
            <a:ext cx="2052000" cy="1914900"/>
            <a:chOff x="1171250" y="1747300"/>
            <a:chExt cx="2052000" cy="1914900"/>
          </a:xfrm>
        </p:grpSpPr>
        <p:sp>
          <p:nvSpPr>
            <p:cNvPr id="476" name="Google Shape;476;p67"/>
            <p:cNvSpPr/>
            <p:nvPr/>
          </p:nvSpPr>
          <p:spPr>
            <a:xfrm>
              <a:off x="1171250" y="2052100"/>
              <a:ext cx="2052000" cy="16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7"/>
            <p:cNvSpPr txBox="1"/>
            <p:nvPr/>
          </p:nvSpPr>
          <p:spPr>
            <a:xfrm>
              <a:off x="1171250" y="1747300"/>
              <a:ext cx="14721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Web Contêiner</a:t>
              </a:r>
              <a:endParaRPr i="1"/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1762700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grpSp>
        <p:nvGrpSpPr>
          <p:cNvPr id="479" name="Google Shape;479;p67"/>
          <p:cNvGrpSpPr/>
          <p:nvPr/>
        </p:nvGrpSpPr>
        <p:grpSpPr>
          <a:xfrm>
            <a:off x="6207500" y="1366300"/>
            <a:ext cx="2052000" cy="1949700"/>
            <a:chOff x="618300" y="1603925"/>
            <a:chExt cx="2052000" cy="1949700"/>
          </a:xfrm>
        </p:grpSpPr>
        <p:sp>
          <p:nvSpPr>
            <p:cNvPr id="480" name="Google Shape;480;p67"/>
            <p:cNvSpPr/>
            <p:nvPr/>
          </p:nvSpPr>
          <p:spPr>
            <a:xfrm>
              <a:off x="618300" y="1908725"/>
              <a:ext cx="2052000" cy="164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7"/>
            <p:cNvSpPr/>
            <p:nvPr/>
          </p:nvSpPr>
          <p:spPr>
            <a:xfrm>
              <a:off x="1675675" y="2766575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  <p:sp>
          <p:nvSpPr>
            <p:cNvPr id="482" name="Google Shape;482;p67"/>
            <p:cNvSpPr/>
            <p:nvPr/>
          </p:nvSpPr>
          <p:spPr>
            <a:xfrm>
              <a:off x="1052850" y="2193875"/>
              <a:ext cx="11829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Supervisord</a:t>
              </a:r>
              <a:endParaRPr/>
            </a:p>
          </p:txBody>
        </p:sp>
        <p:sp>
          <p:nvSpPr>
            <p:cNvPr id="483" name="Google Shape;483;p67"/>
            <p:cNvSpPr txBox="1"/>
            <p:nvPr/>
          </p:nvSpPr>
          <p:spPr>
            <a:xfrm>
              <a:off x="618300" y="1603925"/>
              <a:ext cx="14181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i="1">
                  <a:solidFill>
                    <a:schemeClr val="dk1"/>
                  </a:solidFill>
                </a:rPr>
                <a:t>Web Contêiner</a:t>
              </a:r>
              <a:endParaRPr i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7"/>
            <p:cNvSpPr/>
            <p:nvPr/>
          </p:nvSpPr>
          <p:spPr>
            <a:xfrm>
              <a:off x="743825" y="2766575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grpSp>
        <p:nvGrpSpPr>
          <p:cNvPr id="485" name="Google Shape;485;p67"/>
          <p:cNvGrpSpPr/>
          <p:nvPr/>
        </p:nvGrpSpPr>
        <p:grpSpPr>
          <a:xfrm>
            <a:off x="3546000" y="1366300"/>
            <a:ext cx="2052000" cy="1914900"/>
            <a:chOff x="3546000" y="1747300"/>
            <a:chExt cx="2052000" cy="1914900"/>
          </a:xfrm>
        </p:grpSpPr>
        <p:sp>
          <p:nvSpPr>
            <p:cNvPr id="486" name="Google Shape;486;p67"/>
            <p:cNvSpPr/>
            <p:nvPr/>
          </p:nvSpPr>
          <p:spPr>
            <a:xfrm>
              <a:off x="3546000" y="2052100"/>
              <a:ext cx="2052000" cy="16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4603375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  <p:sp>
          <p:nvSpPr>
            <p:cNvPr id="488" name="Google Shape;488;p67"/>
            <p:cNvSpPr txBox="1"/>
            <p:nvPr/>
          </p:nvSpPr>
          <p:spPr>
            <a:xfrm>
              <a:off x="3546000" y="1747300"/>
              <a:ext cx="1561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i="1">
                  <a:solidFill>
                    <a:schemeClr val="dk1"/>
                  </a:solidFill>
                </a:rPr>
                <a:t>Web Contêiner</a:t>
              </a:r>
              <a:endParaRPr i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3671525" y="2594050"/>
              <a:ext cx="8691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sp>
        <p:nvSpPr>
          <p:cNvPr id="490" name="Google Shape;490;p67"/>
          <p:cNvSpPr/>
          <p:nvPr/>
        </p:nvSpPr>
        <p:spPr>
          <a:xfrm>
            <a:off x="3133700" y="2177650"/>
            <a:ext cx="2151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7"/>
          <p:cNvSpPr/>
          <p:nvPr/>
        </p:nvSpPr>
        <p:spPr>
          <a:xfrm>
            <a:off x="5795200" y="2177650"/>
            <a:ext cx="215100" cy="5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7"/>
          <p:cNvSpPr/>
          <p:nvPr/>
        </p:nvSpPr>
        <p:spPr>
          <a:xfrm>
            <a:off x="884500" y="4426650"/>
            <a:ext cx="1135500" cy="296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</a:t>
            </a:r>
            <a:endParaRPr/>
          </a:p>
        </p:txBody>
      </p:sp>
      <p:sp>
        <p:nvSpPr>
          <p:cNvPr id="493" name="Google Shape;493;p67"/>
          <p:cNvSpPr/>
          <p:nvPr/>
        </p:nvSpPr>
        <p:spPr>
          <a:xfrm>
            <a:off x="884500" y="4077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  <p:sp>
        <p:nvSpPr>
          <p:cNvPr id="494" name="Google Shape;494;p67"/>
          <p:cNvSpPr/>
          <p:nvPr/>
        </p:nvSpPr>
        <p:spPr>
          <a:xfrm>
            <a:off x="3516675" y="1555400"/>
            <a:ext cx="2146025" cy="1882950"/>
          </a:xfrm>
          <a:custGeom>
            <a:avLst/>
            <a:gdLst/>
            <a:ahLst/>
            <a:cxnLst/>
            <a:rect l="l" t="t" r="r" b="b"/>
            <a:pathLst>
              <a:path w="85841" h="75318" extrusionOk="0">
                <a:moveTo>
                  <a:pt x="0" y="0"/>
                </a:moveTo>
                <a:cubicBezTo>
                  <a:pt x="21836" y="24950"/>
                  <a:pt x="42468" y="52221"/>
                  <a:pt x="70057" y="70610"/>
                </a:cubicBezTo>
                <a:cubicBezTo>
                  <a:pt x="74626" y="73655"/>
                  <a:pt x="80632" y="73582"/>
                  <a:pt x="85841" y="7531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95" name="Google Shape;495;p67"/>
          <p:cNvSpPr/>
          <p:nvPr/>
        </p:nvSpPr>
        <p:spPr>
          <a:xfrm>
            <a:off x="3156700" y="1444625"/>
            <a:ext cx="2457550" cy="2236000"/>
          </a:xfrm>
          <a:custGeom>
            <a:avLst/>
            <a:gdLst/>
            <a:ahLst/>
            <a:cxnLst/>
            <a:rect l="l" t="t" r="r" b="b"/>
            <a:pathLst>
              <a:path w="98302" h="89440" extrusionOk="0">
                <a:moveTo>
                  <a:pt x="98302" y="0"/>
                </a:moveTo>
                <a:cubicBezTo>
                  <a:pt x="77309" y="9997"/>
                  <a:pt x="60891" y="27762"/>
                  <a:pt x="43751" y="43474"/>
                </a:cubicBezTo>
                <a:cubicBezTo>
                  <a:pt x="28158" y="57768"/>
                  <a:pt x="11743" y="71846"/>
                  <a:pt x="0" y="89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96" name="Google Shape;496;p67"/>
          <p:cNvSpPr/>
          <p:nvPr/>
        </p:nvSpPr>
        <p:spPr>
          <a:xfrm>
            <a:off x="5427325" y="1430800"/>
            <a:ext cx="3025175" cy="2187525"/>
          </a:xfrm>
          <a:custGeom>
            <a:avLst/>
            <a:gdLst/>
            <a:ahLst/>
            <a:cxnLst/>
            <a:rect l="l" t="t" r="r" b="b"/>
            <a:pathLst>
              <a:path w="121007" h="87501" extrusionOk="0">
                <a:moveTo>
                  <a:pt x="121007" y="0"/>
                </a:moveTo>
                <a:cubicBezTo>
                  <a:pt x="89271" y="17508"/>
                  <a:pt x="61580" y="41542"/>
                  <a:pt x="32675" y="63411"/>
                </a:cubicBezTo>
                <a:cubicBezTo>
                  <a:pt x="21884" y="71575"/>
                  <a:pt x="7512" y="76246"/>
                  <a:pt x="0" y="8750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97" name="Google Shape;497;p67"/>
          <p:cNvSpPr/>
          <p:nvPr/>
        </p:nvSpPr>
        <p:spPr>
          <a:xfrm>
            <a:off x="5988050" y="1306175"/>
            <a:ext cx="2748275" cy="2436775"/>
          </a:xfrm>
          <a:custGeom>
            <a:avLst/>
            <a:gdLst/>
            <a:ahLst/>
            <a:cxnLst/>
            <a:rect l="l" t="t" r="r" b="b"/>
            <a:pathLst>
              <a:path w="109931" h="97471" extrusionOk="0">
                <a:moveTo>
                  <a:pt x="0" y="0"/>
                </a:moveTo>
                <a:cubicBezTo>
                  <a:pt x="5146" y="9151"/>
                  <a:pt x="10334" y="18385"/>
                  <a:pt x="16892" y="26583"/>
                </a:cubicBezTo>
                <a:cubicBezTo>
                  <a:pt x="21545" y="32400"/>
                  <a:pt x="29434" y="34642"/>
                  <a:pt x="35444" y="39044"/>
                </a:cubicBezTo>
                <a:cubicBezTo>
                  <a:pt x="53451" y="52232"/>
                  <a:pt x="71380" y="65561"/>
                  <a:pt x="88610" y="79749"/>
                </a:cubicBezTo>
                <a:cubicBezTo>
                  <a:pt x="95744" y="85624"/>
                  <a:pt x="104161" y="90252"/>
                  <a:pt x="109931" y="9747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98" name="Google Shape;498;p67"/>
          <p:cNvSpPr txBox="1"/>
          <p:nvPr/>
        </p:nvSpPr>
        <p:spPr>
          <a:xfrm>
            <a:off x="3772825" y="3715250"/>
            <a:ext cx="4402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FF0000"/>
                </a:solidFill>
              </a:rPr>
              <a:t>Anti Pattern:</a:t>
            </a:r>
            <a:br>
              <a:rPr lang="en" sz="2000" b="1" i="1">
                <a:solidFill>
                  <a:srgbClr val="FF0000"/>
                </a:solidFill>
              </a:rPr>
            </a:br>
            <a:r>
              <a:rPr lang="en" sz="2000" b="1" i="1">
                <a:solidFill>
                  <a:srgbClr val="FF0000"/>
                </a:solidFill>
              </a:rPr>
              <a:t>Ideal é 1 processo por container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Orquestração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/>
          <p:nvPr/>
        </p:nvSpPr>
        <p:spPr>
          <a:xfrm>
            <a:off x="2706525" y="1510475"/>
            <a:ext cx="3765600" cy="2367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8"/>
          <p:cNvSpPr txBox="1"/>
          <p:nvPr/>
        </p:nvSpPr>
        <p:spPr>
          <a:xfrm>
            <a:off x="2706525" y="1201475"/>
            <a:ext cx="37656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Pod web</a:t>
            </a:r>
            <a:endParaRPr i="1"/>
          </a:p>
        </p:txBody>
      </p:sp>
      <p:grpSp>
        <p:nvGrpSpPr>
          <p:cNvPr id="507" name="Google Shape;507;p68"/>
          <p:cNvGrpSpPr/>
          <p:nvPr/>
        </p:nvGrpSpPr>
        <p:grpSpPr>
          <a:xfrm>
            <a:off x="2922796" y="1474050"/>
            <a:ext cx="1467398" cy="2195400"/>
            <a:chOff x="1171232" y="1747300"/>
            <a:chExt cx="2052018" cy="2195400"/>
          </a:xfrm>
        </p:grpSpPr>
        <p:sp>
          <p:nvSpPr>
            <p:cNvPr id="508" name="Google Shape;508;p68"/>
            <p:cNvSpPr/>
            <p:nvPr/>
          </p:nvSpPr>
          <p:spPr>
            <a:xfrm>
              <a:off x="1171250" y="2052100"/>
              <a:ext cx="2052000" cy="18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8"/>
            <p:cNvSpPr txBox="1"/>
            <p:nvPr/>
          </p:nvSpPr>
          <p:spPr>
            <a:xfrm>
              <a:off x="1171232" y="1747300"/>
              <a:ext cx="2052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Nginx Contêiner</a:t>
              </a:r>
              <a:endParaRPr i="1"/>
            </a:p>
          </p:txBody>
        </p:sp>
        <p:sp>
          <p:nvSpPr>
            <p:cNvPr id="510" name="Google Shape;510;p68"/>
            <p:cNvSpPr/>
            <p:nvPr/>
          </p:nvSpPr>
          <p:spPr>
            <a:xfrm>
              <a:off x="1372104" y="2239575"/>
              <a:ext cx="16503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</p:grpSp>
      <p:grpSp>
        <p:nvGrpSpPr>
          <p:cNvPr id="511" name="Google Shape;511;p68"/>
          <p:cNvGrpSpPr/>
          <p:nvPr/>
        </p:nvGrpSpPr>
        <p:grpSpPr>
          <a:xfrm>
            <a:off x="4753796" y="1474050"/>
            <a:ext cx="1467398" cy="2195400"/>
            <a:chOff x="1171232" y="1747300"/>
            <a:chExt cx="2052018" cy="2195400"/>
          </a:xfrm>
        </p:grpSpPr>
        <p:sp>
          <p:nvSpPr>
            <p:cNvPr id="512" name="Google Shape;512;p68"/>
            <p:cNvSpPr/>
            <p:nvPr/>
          </p:nvSpPr>
          <p:spPr>
            <a:xfrm>
              <a:off x="1171250" y="2052100"/>
              <a:ext cx="2052000" cy="189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8"/>
            <p:cNvSpPr txBox="1"/>
            <p:nvPr/>
          </p:nvSpPr>
          <p:spPr>
            <a:xfrm>
              <a:off x="1171232" y="1747300"/>
              <a:ext cx="2052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PHP Contêiner</a:t>
              </a:r>
              <a:endParaRPr i="1"/>
            </a:p>
          </p:txBody>
        </p:sp>
        <p:sp>
          <p:nvSpPr>
            <p:cNvPr id="514" name="Google Shape;514;p68"/>
            <p:cNvSpPr/>
            <p:nvPr/>
          </p:nvSpPr>
          <p:spPr>
            <a:xfrm>
              <a:off x="1372104" y="2239575"/>
              <a:ext cx="1650300" cy="50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</p:grpSp>
      <p:sp>
        <p:nvSpPr>
          <p:cNvPr id="515" name="Google Shape;515;p68"/>
          <p:cNvSpPr/>
          <p:nvPr/>
        </p:nvSpPr>
        <p:spPr>
          <a:xfrm>
            <a:off x="884500" y="4426650"/>
            <a:ext cx="1135500" cy="2961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</a:t>
            </a:r>
            <a:endParaRPr/>
          </a:p>
        </p:txBody>
      </p:sp>
      <p:sp>
        <p:nvSpPr>
          <p:cNvPr id="516" name="Google Shape;516;p68"/>
          <p:cNvSpPr/>
          <p:nvPr/>
        </p:nvSpPr>
        <p:spPr>
          <a:xfrm>
            <a:off x="884500" y="4077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  <p:sp>
        <p:nvSpPr>
          <p:cNvPr id="517" name="Google Shape;517;p68"/>
          <p:cNvSpPr/>
          <p:nvPr/>
        </p:nvSpPr>
        <p:spPr>
          <a:xfrm>
            <a:off x="884500" y="3727850"/>
            <a:ext cx="11355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Menor unidade orquestrada do cluster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Swarm roda contêineres (processos), Kubernetes roda Pods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rodar mais de um container, 2 aplicações (ex.: nginx + uWSGI, ou apache + php-fpm, ou nginx + passenger)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Diminui a complexidade quando precisamos rodar duas aplicações no mesmo contêiner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Quebra o isolamento de alguns namespaces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Network, UTS (hostname) e Volume compartilhados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PID, Rootfs e User namespaces permanecem isolados</a:t>
            </a:r>
            <a:endParaRPr/>
          </a:p>
        </p:txBody>
      </p:sp>
      <p:sp>
        <p:nvSpPr>
          <p:cNvPr id="523" name="Google Shape;52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30" name="Google Shape;5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Todos os containers no mesmo pod rodam no mesmo host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Não escalamos os contêineres dentro do pod, quando escalamos adicionamos mais pods. 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/>
          <p:nvPr/>
        </p:nvSpPr>
        <p:spPr>
          <a:xfrm>
            <a:off x="1571913" y="1265675"/>
            <a:ext cx="2939400" cy="236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38" name="Google Shape;5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71"/>
          <p:cNvGrpSpPr/>
          <p:nvPr/>
        </p:nvGrpSpPr>
        <p:grpSpPr>
          <a:xfrm>
            <a:off x="1788495" y="1570876"/>
            <a:ext cx="1208795" cy="1256700"/>
            <a:chOff x="3027425" y="1579850"/>
            <a:chExt cx="1943400" cy="1256700"/>
          </a:xfrm>
        </p:grpSpPr>
        <p:sp>
          <p:nvSpPr>
            <p:cNvPr id="540" name="Google Shape;540;p71"/>
            <p:cNvSpPr/>
            <p:nvPr/>
          </p:nvSpPr>
          <p:spPr>
            <a:xfrm>
              <a:off x="3027425" y="1579850"/>
              <a:ext cx="1943400" cy="1256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1"/>
            <p:cNvSpPr/>
            <p:nvPr/>
          </p:nvSpPr>
          <p:spPr>
            <a:xfrm>
              <a:off x="3243700" y="1755338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  <p:sp>
          <p:nvSpPr>
            <p:cNvPr id="542" name="Google Shape;542;p71"/>
            <p:cNvSpPr/>
            <p:nvPr/>
          </p:nvSpPr>
          <p:spPr>
            <a:xfrm>
              <a:off x="3243688" y="2249013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</p:grpSp>
      <p:sp>
        <p:nvSpPr>
          <p:cNvPr id="543" name="Google Shape;543;p71"/>
          <p:cNvSpPr/>
          <p:nvPr/>
        </p:nvSpPr>
        <p:spPr>
          <a:xfrm>
            <a:off x="884500" y="4458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  <p:sp>
        <p:nvSpPr>
          <p:cNvPr id="544" name="Google Shape;544;p71"/>
          <p:cNvSpPr/>
          <p:nvPr/>
        </p:nvSpPr>
        <p:spPr>
          <a:xfrm>
            <a:off x="884500" y="4108850"/>
            <a:ext cx="11355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45" name="Google Shape;545;p71"/>
          <p:cNvSpPr/>
          <p:nvPr/>
        </p:nvSpPr>
        <p:spPr>
          <a:xfrm>
            <a:off x="884500" y="3754350"/>
            <a:ext cx="1135500" cy="2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grpSp>
        <p:nvGrpSpPr>
          <p:cNvPr id="546" name="Google Shape;546;p71"/>
          <p:cNvGrpSpPr/>
          <p:nvPr/>
        </p:nvGrpSpPr>
        <p:grpSpPr>
          <a:xfrm>
            <a:off x="3085931" y="1570875"/>
            <a:ext cx="1208795" cy="1256700"/>
            <a:chOff x="3027425" y="1579850"/>
            <a:chExt cx="1943400" cy="1256700"/>
          </a:xfrm>
        </p:grpSpPr>
        <p:sp>
          <p:nvSpPr>
            <p:cNvPr id="547" name="Google Shape;547;p71"/>
            <p:cNvSpPr/>
            <p:nvPr/>
          </p:nvSpPr>
          <p:spPr>
            <a:xfrm>
              <a:off x="3027425" y="1579850"/>
              <a:ext cx="1943400" cy="1256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1"/>
            <p:cNvSpPr/>
            <p:nvPr/>
          </p:nvSpPr>
          <p:spPr>
            <a:xfrm>
              <a:off x="3243700" y="1755338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  <p:sp>
          <p:nvSpPr>
            <p:cNvPr id="549" name="Google Shape;549;p71"/>
            <p:cNvSpPr/>
            <p:nvPr/>
          </p:nvSpPr>
          <p:spPr>
            <a:xfrm>
              <a:off x="3243688" y="2249013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</p:grpSp>
      <p:sp>
        <p:nvSpPr>
          <p:cNvPr id="550" name="Google Shape;550;p71"/>
          <p:cNvSpPr/>
          <p:nvPr/>
        </p:nvSpPr>
        <p:spPr>
          <a:xfrm>
            <a:off x="4632688" y="1265675"/>
            <a:ext cx="2939400" cy="236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1"/>
          <p:cNvGrpSpPr/>
          <p:nvPr/>
        </p:nvGrpSpPr>
        <p:grpSpPr>
          <a:xfrm>
            <a:off x="5497995" y="1570876"/>
            <a:ext cx="1208795" cy="1256700"/>
            <a:chOff x="3027425" y="1579850"/>
            <a:chExt cx="1943400" cy="1256700"/>
          </a:xfrm>
        </p:grpSpPr>
        <p:sp>
          <p:nvSpPr>
            <p:cNvPr id="552" name="Google Shape;552;p71"/>
            <p:cNvSpPr/>
            <p:nvPr/>
          </p:nvSpPr>
          <p:spPr>
            <a:xfrm>
              <a:off x="3027425" y="1579850"/>
              <a:ext cx="1943400" cy="1256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1"/>
            <p:cNvSpPr/>
            <p:nvPr/>
          </p:nvSpPr>
          <p:spPr>
            <a:xfrm>
              <a:off x="3243700" y="1755338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  <p:sp>
          <p:nvSpPr>
            <p:cNvPr id="554" name="Google Shape;554;p71"/>
            <p:cNvSpPr/>
            <p:nvPr/>
          </p:nvSpPr>
          <p:spPr>
            <a:xfrm>
              <a:off x="3243688" y="2249013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</p:grpSp>
      <p:sp>
        <p:nvSpPr>
          <p:cNvPr id="555" name="Google Shape;555;p71"/>
          <p:cNvSpPr txBox="1"/>
          <p:nvPr/>
        </p:nvSpPr>
        <p:spPr>
          <a:xfrm>
            <a:off x="3752025" y="3222575"/>
            <a:ext cx="7593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host1</a:t>
            </a:r>
            <a:endParaRPr/>
          </a:p>
        </p:txBody>
      </p:sp>
      <p:sp>
        <p:nvSpPr>
          <p:cNvPr id="556" name="Google Shape;556;p71"/>
          <p:cNvSpPr txBox="1"/>
          <p:nvPr/>
        </p:nvSpPr>
        <p:spPr>
          <a:xfrm>
            <a:off x="6812800" y="3222575"/>
            <a:ext cx="7593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2"/>
          <p:cNvSpPr/>
          <p:nvPr/>
        </p:nvSpPr>
        <p:spPr>
          <a:xfrm>
            <a:off x="4632688" y="1265675"/>
            <a:ext cx="2939400" cy="236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2"/>
          <p:cNvSpPr/>
          <p:nvPr/>
        </p:nvSpPr>
        <p:spPr>
          <a:xfrm>
            <a:off x="1571913" y="1265675"/>
            <a:ext cx="2939400" cy="236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64" name="Google Shape;5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72"/>
          <p:cNvGrpSpPr/>
          <p:nvPr/>
        </p:nvGrpSpPr>
        <p:grpSpPr>
          <a:xfrm>
            <a:off x="1788495" y="1570876"/>
            <a:ext cx="1208795" cy="1256700"/>
            <a:chOff x="3027425" y="1579850"/>
            <a:chExt cx="1943400" cy="1256700"/>
          </a:xfrm>
        </p:grpSpPr>
        <p:sp>
          <p:nvSpPr>
            <p:cNvPr id="566" name="Google Shape;566;p72"/>
            <p:cNvSpPr/>
            <p:nvPr/>
          </p:nvSpPr>
          <p:spPr>
            <a:xfrm>
              <a:off x="3027425" y="1579850"/>
              <a:ext cx="1943400" cy="1256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2"/>
            <p:cNvSpPr/>
            <p:nvPr/>
          </p:nvSpPr>
          <p:spPr>
            <a:xfrm>
              <a:off x="3243700" y="1755338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Nginx</a:t>
              </a:r>
              <a:endParaRPr/>
            </a:p>
          </p:txBody>
        </p:sp>
        <p:sp>
          <p:nvSpPr>
            <p:cNvPr id="568" name="Google Shape;568;p72"/>
            <p:cNvSpPr/>
            <p:nvPr/>
          </p:nvSpPr>
          <p:spPr>
            <a:xfrm>
              <a:off x="3243688" y="2249013"/>
              <a:ext cx="1467300" cy="41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php-fpm</a:t>
              </a:r>
              <a:endParaRPr/>
            </a:p>
          </p:txBody>
        </p:sp>
      </p:grpSp>
      <p:sp>
        <p:nvSpPr>
          <p:cNvPr id="569" name="Google Shape;569;p72"/>
          <p:cNvSpPr/>
          <p:nvPr/>
        </p:nvSpPr>
        <p:spPr>
          <a:xfrm>
            <a:off x="884500" y="4458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  <p:sp>
        <p:nvSpPr>
          <p:cNvPr id="570" name="Google Shape;570;p72"/>
          <p:cNvSpPr/>
          <p:nvPr/>
        </p:nvSpPr>
        <p:spPr>
          <a:xfrm>
            <a:off x="884500" y="4108850"/>
            <a:ext cx="11355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71" name="Google Shape;571;p72"/>
          <p:cNvSpPr/>
          <p:nvPr/>
        </p:nvSpPr>
        <p:spPr>
          <a:xfrm>
            <a:off x="884500" y="3754350"/>
            <a:ext cx="1135500" cy="2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572" name="Google Shape;572;p72"/>
          <p:cNvSpPr/>
          <p:nvPr/>
        </p:nvSpPr>
        <p:spPr>
          <a:xfrm>
            <a:off x="3102300" y="1579575"/>
            <a:ext cx="2939400" cy="744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2"/>
          <p:cNvSpPr/>
          <p:nvPr/>
        </p:nvSpPr>
        <p:spPr>
          <a:xfrm>
            <a:off x="3496316" y="1746363"/>
            <a:ext cx="912600" cy="4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574" name="Google Shape;574;p72"/>
          <p:cNvSpPr/>
          <p:nvPr/>
        </p:nvSpPr>
        <p:spPr>
          <a:xfrm>
            <a:off x="4737446" y="1746363"/>
            <a:ext cx="912600" cy="41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php-fpm</a:t>
            </a:r>
            <a:endParaRPr/>
          </a:p>
        </p:txBody>
      </p:sp>
      <p:sp>
        <p:nvSpPr>
          <p:cNvPr id="575" name="Google Shape;575;p72"/>
          <p:cNvSpPr txBox="1"/>
          <p:nvPr/>
        </p:nvSpPr>
        <p:spPr>
          <a:xfrm>
            <a:off x="3752025" y="3222575"/>
            <a:ext cx="7593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host1</a:t>
            </a:r>
            <a:endParaRPr/>
          </a:p>
        </p:txBody>
      </p:sp>
      <p:sp>
        <p:nvSpPr>
          <p:cNvPr id="576" name="Google Shape;576;p72"/>
          <p:cNvSpPr txBox="1"/>
          <p:nvPr/>
        </p:nvSpPr>
        <p:spPr>
          <a:xfrm>
            <a:off x="6812800" y="3222575"/>
            <a:ext cx="7593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host2</a:t>
            </a:r>
            <a:endParaRPr/>
          </a:p>
        </p:txBody>
      </p:sp>
      <p:sp>
        <p:nvSpPr>
          <p:cNvPr id="577" name="Google Shape;577;p72"/>
          <p:cNvSpPr/>
          <p:nvPr/>
        </p:nvSpPr>
        <p:spPr>
          <a:xfrm>
            <a:off x="3186625" y="1436225"/>
            <a:ext cx="2648050" cy="1077175"/>
          </a:xfrm>
          <a:custGeom>
            <a:avLst/>
            <a:gdLst/>
            <a:ahLst/>
            <a:cxnLst/>
            <a:rect l="l" t="t" r="r" b="b"/>
            <a:pathLst>
              <a:path w="105922" h="43087" extrusionOk="0">
                <a:moveTo>
                  <a:pt x="0" y="0"/>
                </a:moveTo>
                <a:cubicBezTo>
                  <a:pt x="24826" y="0"/>
                  <a:pt x="47598" y="15230"/>
                  <a:pt x="69299" y="27289"/>
                </a:cubicBezTo>
                <a:cubicBezTo>
                  <a:pt x="80920" y="33747"/>
                  <a:pt x="92627" y="43087"/>
                  <a:pt x="105922" y="430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78" name="Google Shape;578;p72"/>
          <p:cNvSpPr/>
          <p:nvPr/>
        </p:nvSpPr>
        <p:spPr>
          <a:xfrm>
            <a:off x="3204600" y="1526000"/>
            <a:ext cx="2836550" cy="915600"/>
          </a:xfrm>
          <a:custGeom>
            <a:avLst/>
            <a:gdLst/>
            <a:ahLst/>
            <a:cxnLst/>
            <a:rect l="l" t="t" r="r" b="b"/>
            <a:pathLst>
              <a:path w="113462" h="36624" extrusionOk="0">
                <a:moveTo>
                  <a:pt x="0" y="36624"/>
                </a:moveTo>
                <a:cubicBezTo>
                  <a:pt x="12342" y="34567"/>
                  <a:pt x="24063" y="29702"/>
                  <a:pt x="36264" y="26929"/>
                </a:cubicBezTo>
                <a:cubicBezTo>
                  <a:pt x="52008" y="23352"/>
                  <a:pt x="68502" y="21223"/>
                  <a:pt x="82942" y="14003"/>
                </a:cubicBezTo>
                <a:cubicBezTo>
                  <a:pt x="89760" y="10594"/>
                  <a:pt x="97160" y="8481"/>
                  <a:pt x="104126" y="5386"/>
                </a:cubicBezTo>
                <a:cubicBezTo>
                  <a:pt x="107409" y="3927"/>
                  <a:pt x="111855" y="3213"/>
                  <a:pt x="113462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79" name="Google Shape;579;p72"/>
          <p:cNvSpPr txBox="1"/>
          <p:nvPr/>
        </p:nvSpPr>
        <p:spPr>
          <a:xfrm>
            <a:off x="3752025" y="3883325"/>
            <a:ext cx="38202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Quando fazemos o schedule de um pod, todos os containers dentro dele rodam juntos. Pod é a menor unidade "deployável"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585" name="Google Shape;5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3"/>
          <p:cNvSpPr/>
          <p:nvPr/>
        </p:nvSpPr>
        <p:spPr>
          <a:xfrm>
            <a:off x="1373575" y="1388475"/>
            <a:ext cx="4820100" cy="23235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3"/>
          <p:cNvSpPr/>
          <p:nvPr/>
        </p:nvSpPr>
        <p:spPr>
          <a:xfrm>
            <a:off x="3315731" y="1712950"/>
            <a:ext cx="2616900" cy="7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3"/>
          <p:cNvSpPr/>
          <p:nvPr/>
        </p:nvSpPr>
        <p:spPr>
          <a:xfrm>
            <a:off x="3315725" y="2812675"/>
            <a:ext cx="2616900" cy="76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73"/>
          <p:cNvSpPr/>
          <p:nvPr/>
        </p:nvSpPr>
        <p:spPr>
          <a:xfrm>
            <a:off x="884500" y="4458250"/>
            <a:ext cx="1135500" cy="29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Contêiner</a:t>
            </a:r>
            <a:endParaRPr/>
          </a:p>
        </p:txBody>
      </p:sp>
      <p:sp>
        <p:nvSpPr>
          <p:cNvPr id="590" name="Google Shape;590;p73"/>
          <p:cNvSpPr/>
          <p:nvPr/>
        </p:nvSpPr>
        <p:spPr>
          <a:xfrm>
            <a:off x="884500" y="4108850"/>
            <a:ext cx="11355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591" name="Google Shape;591;p73"/>
          <p:cNvSpPr/>
          <p:nvPr/>
        </p:nvSpPr>
        <p:spPr>
          <a:xfrm>
            <a:off x="1373552" y="2309875"/>
            <a:ext cx="15648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IP: 10.0.x.x</a:t>
            </a:r>
            <a:endParaRPr sz="1100"/>
          </a:p>
        </p:txBody>
      </p:sp>
      <p:sp>
        <p:nvSpPr>
          <p:cNvPr id="592" name="Google Shape;592;p73"/>
          <p:cNvSpPr/>
          <p:nvPr/>
        </p:nvSpPr>
        <p:spPr>
          <a:xfrm>
            <a:off x="1373400" y="2605975"/>
            <a:ext cx="1564800" cy="29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hostname: web-u8dv</a:t>
            </a:r>
            <a:endParaRPr sz="1100"/>
          </a:p>
        </p:txBody>
      </p:sp>
      <p:sp>
        <p:nvSpPr>
          <p:cNvPr id="593" name="Google Shape;593;p73"/>
          <p:cNvSpPr/>
          <p:nvPr/>
        </p:nvSpPr>
        <p:spPr>
          <a:xfrm>
            <a:off x="6759700" y="2691475"/>
            <a:ext cx="1323900" cy="114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cxnSp>
        <p:nvCxnSpPr>
          <p:cNvPr id="594" name="Google Shape;594;p73"/>
          <p:cNvCxnSpPr>
            <a:stCxn id="587" idx="3"/>
            <a:endCxn id="593" idx="1"/>
          </p:cNvCxnSpPr>
          <p:nvPr/>
        </p:nvCxnSpPr>
        <p:spPr>
          <a:xfrm>
            <a:off x="5932631" y="2093200"/>
            <a:ext cx="827100" cy="1168500"/>
          </a:xfrm>
          <a:prstGeom prst="bentConnector3">
            <a:avLst>
              <a:gd name="adj1" fmla="val 192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73"/>
          <p:cNvCxnSpPr>
            <a:stCxn id="588" idx="3"/>
            <a:endCxn id="593" idx="1"/>
          </p:cNvCxnSpPr>
          <p:nvPr/>
        </p:nvCxnSpPr>
        <p:spPr>
          <a:xfrm>
            <a:off x="5932625" y="3192925"/>
            <a:ext cx="827100" cy="68700"/>
          </a:xfrm>
          <a:prstGeom prst="bentConnector3">
            <a:avLst>
              <a:gd name="adj1" fmla="val 192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73"/>
          <p:cNvSpPr/>
          <p:nvPr/>
        </p:nvSpPr>
        <p:spPr>
          <a:xfrm>
            <a:off x="311700" y="1285350"/>
            <a:ext cx="780948" cy="39495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73"/>
          <p:cNvCxnSpPr>
            <a:stCxn id="596" idx="1"/>
            <a:endCxn id="592" idx="1"/>
          </p:cNvCxnSpPr>
          <p:nvPr/>
        </p:nvCxnSpPr>
        <p:spPr>
          <a:xfrm rot="-5400000" flipH="1">
            <a:off x="500724" y="1881335"/>
            <a:ext cx="1074000" cy="67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73"/>
          <p:cNvCxnSpPr>
            <a:stCxn id="596" idx="1"/>
            <a:endCxn id="591" idx="1"/>
          </p:cNvCxnSpPr>
          <p:nvPr/>
        </p:nvCxnSpPr>
        <p:spPr>
          <a:xfrm rot="-5400000" flipH="1">
            <a:off x="648924" y="1733135"/>
            <a:ext cx="777900" cy="67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73"/>
          <p:cNvSpPr txBox="1"/>
          <p:nvPr/>
        </p:nvSpPr>
        <p:spPr>
          <a:xfrm>
            <a:off x="2781625" y="4111950"/>
            <a:ext cx="5301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Demais namespaces são preservados nos contêiners (PID, IPC, User, rootfs).</a:t>
            </a:r>
            <a:endParaRPr/>
          </a:p>
        </p:txBody>
      </p:sp>
      <p:sp>
        <p:nvSpPr>
          <p:cNvPr id="600" name="Google Shape;600;p73"/>
          <p:cNvSpPr txBox="1"/>
          <p:nvPr/>
        </p:nvSpPr>
        <p:spPr>
          <a:xfrm>
            <a:off x="3315725" y="1388475"/>
            <a:ext cx="14262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Nginx container</a:t>
            </a:r>
            <a:endParaRPr i="1"/>
          </a:p>
        </p:txBody>
      </p:sp>
      <p:sp>
        <p:nvSpPr>
          <p:cNvPr id="601" name="Google Shape;601;p73"/>
          <p:cNvSpPr txBox="1"/>
          <p:nvPr/>
        </p:nvSpPr>
        <p:spPr>
          <a:xfrm>
            <a:off x="3315725" y="2479575"/>
            <a:ext cx="1827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PHP-FPM container</a:t>
            </a:r>
            <a:endParaRPr i="1"/>
          </a:p>
        </p:txBody>
      </p:sp>
      <p:sp>
        <p:nvSpPr>
          <p:cNvPr id="602" name="Google Shape;602;p73"/>
          <p:cNvSpPr/>
          <p:nvPr/>
        </p:nvSpPr>
        <p:spPr>
          <a:xfrm>
            <a:off x="4264325" y="1967775"/>
            <a:ext cx="1668300" cy="2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/usr/share/nginx/html/</a:t>
            </a:r>
            <a:endParaRPr sz="1200"/>
          </a:p>
        </p:txBody>
      </p:sp>
      <p:sp>
        <p:nvSpPr>
          <p:cNvPr id="603" name="Google Shape;603;p73"/>
          <p:cNvSpPr/>
          <p:nvPr/>
        </p:nvSpPr>
        <p:spPr>
          <a:xfrm>
            <a:off x="4264325" y="3063213"/>
            <a:ext cx="1668300" cy="25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/var/html/</a:t>
            </a:r>
            <a:endParaRPr sz="1200"/>
          </a:p>
        </p:txBody>
      </p:sp>
      <p:sp>
        <p:nvSpPr>
          <p:cNvPr id="604" name="Google Shape;604;p73"/>
          <p:cNvSpPr txBox="1"/>
          <p:nvPr/>
        </p:nvSpPr>
        <p:spPr>
          <a:xfrm>
            <a:off x="1373275" y="1072200"/>
            <a:ext cx="14262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Web pod</a:t>
            </a:r>
            <a:endParaRPr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Docker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docker run -d -p 8080:80 nginx</a:t>
            </a:r>
            <a:br>
              <a:rPr lang="en"/>
            </a:br>
            <a:br>
              <a:rPr lang="en"/>
            </a:br>
            <a:r>
              <a:rPr lang="en"/>
              <a:t>No Kubernetes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run web --image=nginx --port=80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Então vamos abrir 2 terminais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11" name="Google Shape;61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Terminal1: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watch -n 1 kubectl get pod --output=wide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Terminal2: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run web --image=nginx --port=80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18" name="Google Shape;61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24" name="Google Shape;62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cli nos permite usar o nome do recurso extendido (pod) ou encurtado (po)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terminal 2: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pods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--all-namespaces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--namespace kube-system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-n kube-system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-n kube-system -o wide --show-labels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-n kube-system --output=yaml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-n kube-system --output=json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get po -A -o jsonpath='{.items[*].metadata.name}'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31" name="Google Shape;63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usamos o run apareceu mensagem de deprecated e sugeriu usar create.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Usando o help conseguimos ver os recursos que podemos criar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create --help | grep -A 15 Available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Não temos a opção pod, mas olhando em como usa percebemos que dá para usar arquivos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create --help | grep -A 3 Usage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gerenciar o ciclo de vida dos contêineres?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escalar?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recriar contêineres que morrem?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atualizar o sistema sem downtime?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Onde colocar meus contêineres?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os contêineres vão se comunicar?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gerenciar informações sensíveis?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Resposta: Orquestração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criar um. Acessar a documentação de referencia da API de acordo com a versão do nosso cluster Kubernetes: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https://kubernetes.io/docs/reference/</a:t>
            </a:r>
            <a:br>
              <a:rPr lang="en" dirty="0"/>
            </a:br>
            <a:br>
              <a:rPr lang="en" dirty="0"/>
            </a:br>
            <a:r>
              <a:rPr lang="en" dirty="0"/>
              <a:t>Procure por Pod ou acesse o link para a documentação sobre pods na versão</a:t>
            </a:r>
            <a:br>
              <a:rPr lang="en" dirty="0"/>
            </a:br>
            <a:r>
              <a:rPr lang="pt-BR" dirty="0" err="1">
                <a:hlinkClick r:id="rId4"/>
              </a:rPr>
              <a:t>Pods</a:t>
            </a:r>
            <a:r>
              <a:rPr lang="pt-BR" dirty="0">
                <a:hlinkClick r:id="rId4"/>
              </a:rPr>
              <a:t> | </a:t>
            </a:r>
            <a:r>
              <a:rPr lang="pt-BR" dirty="0" err="1">
                <a:hlinkClick r:id="rId4"/>
              </a:rPr>
              <a:t>Kubernetes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Vamos criar uma descrição de pod:</a:t>
            </a:r>
            <a:br>
              <a:rPr lang="en" dirty="0"/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$ vi pod.yaml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39" name="Google Shape;639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AKMS?</a:t>
            </a:r>
            <a:br>
              <a:rPr lang="en"/>
            </a:br>
            <a:br>
              <a:rPr lang="en"/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piVersion: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etadata: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pec: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46" name="Google Shape;64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(entrar no link e ver as possibilidades)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 (entrar no link e ver as possibilidades)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53" name="Google Shape;65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name: 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chave: 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image: wfsilva/demoapp:v1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60" name="Google Shape;66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metadata: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name: 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chave: 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image: wfsilva/demoapp:v1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67" name="Google Shape;66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Criar arquivo pod.yaml com conteúdo do slide anterior ainda com o terminal dividido vamos rodar no terminal 2: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Terminal2:</a:t>
            </a:r>
            <a:b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$ kubectl create -f pod.yaml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Também disponível no github: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$ kubectl apply --save-config -f </a:t>
            </a:r>
            <a:r>
              <a:rPr lang="en" sz="16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https://raw.githubusercontent.com/wsilva/kubernetes-curso-exemplos/master/pod/pod.yaml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74" name="Google Shape;6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terminal 2 tente rodar o create novamente e perceba o erro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create -f pod.yaml # essa dá erro, já criamos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Vamos trocar o nome do pod de </a:t>
            </a:r>
            <a:r>
              <a:rPr lang="en" i="1"/>
              <a:t>demo</a:t>
            </a:r>
            <a:r>
              <a:rPr lang="en"/>
              <a:t> para </a:t>
            </a:r>
            <a:r>
              <a:rPr lang="en" i="1"/>
              <a:t>outrademo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vi pod.yaml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81" name="Google Shape;6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name: outrademo # era 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chave: 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image: wfsilva/demoapp:v1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88" name="Google Shape;68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Rodar o seguinte comando e perceber novo pod rodando ao invés de modificar o atual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apply -f pod.yaml </a:t>
            </a:r>
            <a:br>
              <a:rPr lang="en"/>
            </a:br>
            <a:br>
              <a:rPr lang="en"/>
            </a:br>
            <a:r>
              <a:rPr lang="en"/>
              <a:t>Agora vamos trocar .metadata.labels.chave de </a:t>
            </a:r>
            <a:r>
              <a:rPr lang="en" i="1"/>
              <a:t>valor</a:t>
            </a:r>
            <a:r>
              <a:rPr lang="en"/>
              <a:t> para </a:t>
            </a:r>
            <a:r>
              <a:rPr lang="en" i="1"/>
              <a:t>novovalor</a:t>
            </a:r>
            <a:r>
              <a:rPr lang="en"/>
              <a:t> mas usando comando edit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edit pod outrademo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695" name="Google Shape;6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name: outrademo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chave: novovalor # era 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image: wfsilva/demoapp:v1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02" name="Google Shape;70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os </a:t>
            </a:r>
            <a:r>
              <a:rPr lang="en" b="1" i="1" u="sng"/>
              <a:t>elementos a serem coordenados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Contêineres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Monitoramento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gravar e sair vemos que o pod foi alterado.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Vamos tentar alterar novamente mas vamos trocar .metadata.name de </a:t>
            </a:r>
            <a:r>
              <a:rPr lang="en" i="1"/>
              <a:t>outrademo</a:t>
            </a:r>
            <a:r>
              <a:rPr lang="en"/>
              <a:t> para </a:t>
            </a:r>
            <a:r>
              <a:rPr lang="en" i="1"/>
              <a:t>maisumademo</a:t>
            </a:r>
            <a:r>
              <a:rPr lang="en"/>
              <a:t>. Novamente com o comando edit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edit pod outrademo</a:t>
            </a:r>
            <a:endParaRPr/>
          </a:p>
        </p:txBody>
      </p:sp>
      <p:sp>
        <p:nvSpPr>
          <p:cNvPr id="708" name="Google Shape;708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09" name="Google Shape;70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name: maisumademo # era outrademo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chave: novovalor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image: wfsilva/demoapp:v1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16" name="Google Shape;71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fazemos para ver a aplicação rodando?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enquanto podemos fazer </a:t>
            </a:r>
            <a:r>
              <a:rPr lang="en" i="1"/>
              <a:t>port-forward: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port-forward demo 8080:8080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terminal 2 vai ficar travado, enquanto isso abra o navegador em </a:t>
            </a:r>
            <a:r>
              <a:rPr lang="en" i="1"/>
              <a:t>http://localhost:8080</a:t>
            </a:r>
            <a:r>
              <a:rPr lang="en"/>
              <a:t> ou use o comando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curl http://localhost:8080</a:t>
            </a:r>
            <a:endParaRPr i="1"/>
          </a:p>
        </p:txBody>
      </p:sp>
      <p:sp>
        <p:nvSpPr>
          <p:cNvPr id="722" name="Google Shape;722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23" name="Google Shape;72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parar o port-forward com ctrl+c e fazer para o outro pod: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port-forward web-6697c659fb-fl9kx 8888:80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terminal 2 vai ficar travado, enquanto isso abra o navegador em </a:t>
            </a:r>
            <a:r>
              <a:rPr lang="en" i="1"/>
              <a:t>http://localhost:8888</a:t>
            </a:r>
            <a:r>
              <a:rPr lang="en"/>
              <a:t> ou use novamente o comando </a:t>
            </a:r>
            <a:r>
              <a:rPr lang="en" i="1"/>
              <a:t>curl http://localhost:8888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terminal 2 dê o comando </a:t>
            </a:r>
            <a:r>
              <a:rPr lang="en" i="1"/>
              <a:t>ctrl+z</a:t>
            </a:r>
            <a:r>
              <a:rPr lang="en"/>
              <a:t>, isso vai pausar o processo do port-forward e liberar o terminal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Digite 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bg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30" name="Google Shape;73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port-forward volta a rodar mas em background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 o  terminal 2 livre mas com port-forward em background vamos rodar: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exec -it web-6697c659fb-fl9kx bash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Atenção: O sufixo do nome do seu pod deve ser diferente do slide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Adicionamos um processo bash dentro do container do pod. Vamos alterar o arquivo </a:t>
            </a:r>
            <a:r>
              <a:rPr lang="en" i="1"/>
              <a:t>index.html</a:t>
            </a:r>
            <a:br>
              <a:rPr lang="en" i="1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root@web-6697c659fb-fl9kx:/# echo "&lt;h1&gt;Kubernetaaaa&lt;/h1&gt;" &gt; /usr/share/nginx/html/index.html</a:t>
            </a:r>
            <a:endParaRPr i="1"/>
          </a:p>
        </p:txBody>
      </p:sp>
      <p:sp>
        <p:nvSpPr>
          <p:cNvPr id="736" name="Google Shape;73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37" name="Google Shape;73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43" name="Google Shape;74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Acesse novamente o navegador e veja que o conteúdo da index foi alterado.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Voltando no terminal 2 vamos sair do container: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root@web-6697c659fb-fl9kx:/# exit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Digite fg para trazer o port-forward de volta e em seguida ctrl+c para matar o processo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fg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Ctrl+c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no terminal 2 vamos alterar mais uma vez o arquivo pod.yaml.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vi pod.yaml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Vamos alterar o nó </a:t>
            </a:r>
            <a:r>
              <a:rPr lang="en" i="1"/>
              <a:t>spec.containers.image</a:t>
            </a:r>
            <a:r>
              <a:rPr lang="en"/>
              <a:t> para </a:t>
            </a:r>
            <a:r>
              <a:rPr lang="en" i="1"/>
              <a:t>yabadabadoo</a:t>
            </a:r>
            <a:r>
              <a:rPr lang="en"/>
              <a:t> e </a:t>
            </a:r>
            <a:r>
              <a:rPr lang="en" i="1"/>
              <a:t>metadata.name</a:t>
            </a:r>
            <a:r>
              <a:rPr lang="en"/>
              <a:t> para </a:t>
            </a:r>
            <a:r>
              <a:rPr lang="en" i="1"/>
              <a:t>vaidarruim</a:t>
            </a:r>
            <a:br>
              <a:rPr lang="en" i="1"/>
            </a:br>
            <a:endParaRPr/>
          </a:p>
        </p:txBody>
      </p:sp>
      <p:sp>
        <p:nvSpPr>
          <p:cNvPr id="750" name="Google Shape;750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51" name="Google Shape;75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apiVersion: v1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kind: Pod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metadata: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name: vaidarruim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labels: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chave: novovalor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spec: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containers: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- name: web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image: yabadabadoo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- containerPort: 8080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7" name="Google Shape;757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58" name="Google Shape;75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Vamos criar o novo pod mas de olho no terminal 1 para ver o status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apply -f pod.yaml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Imagine que não sabemos o que aconteceu, podemos usar o comando </a:t>
            </a:r>
            <a:r>
              <a:rPr lang="en" i="1"/>
              <a:t>logs</a:t>
            </a:r>
            <a:r>
              <a:rPr lang="en"/>
              <a:t> e o comando </a:t>
            </a:r>
            <a:r>
              <a:rPr lang="en" i="1"/>
              <a:t>describe</a:t>
            </a:r>
            <a:r>
              <a:rPr lang="en"/>
              <a:t> para debug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describe pod vaidarruim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toda as informações úteis do pod perceber alguns nós importantes:</a:t>
            </a:r>
            <a:endParaRPr/>
          </a:p>
        </p:txBody>
      </p:sp>
      <p:sp>
        <p:nvSpPr>
          <p:cNvPr id="764" name="Google Shape;764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65" name="Google Shape;7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Mostra o estado atual do pod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describe pod vaidarruim | grep Status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Mostra as condições que já satisfez para mudar os estado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describe pod vaidarruim | grep Conditions -A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Mostra os eventos, inclusive o nó que está e a mensagem de que não conseguiu baixar a imagem chamada </a:t>
            </a:r>
            <a:r>
              <a:rPr lang="en" i="1"/>
              <a:t>yabadabadoo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describe pod vaidarruim | grep Events -A 15</a:t>
            </a:r>
            <a:endParaRPr/>
          </a:p>
        </p:txBody>
      </p:sp>
      <p:sp>
        <p:nvSpPr>
          <p:cNvPr id="771" name="Google Shape;771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72" name="Google Shape;77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os </a:t>
            </a:r>
            <a:r>
              <a:rPr lang="en" b="1" u="sng"/>
              <a:t>efeitos desejados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Aplicação sempre rodando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Escalabilidade automática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Tolerância a falhas (failover, rebalanceamento, health checks, etc)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 utilização de recursos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Minimizar intervenção manual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8"/>
          <p:cNvSpPr txBox="1">
            <a:spLocks noGrp="1"/>
          </p:cNvSpPr>
          <p:nvPr>
            <p:ph type="body" idx="1"/>
          </p:nvPr>
        </p:nvSpPr>
        <p:spPr>
          <a:xfrm>
            <a:off x="311700" y="113200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a aplicação estivesse com problemas dentro do pod poderíamos usar o comando </a:t>
            </a:r>
            <a:r>
              <a:rPr lang="en" i="1"/>
              <a:t>logs</a:t>
            </a:r>
            <a:r>
              <a:rPr lang="en"/>
              <a:t> para debug também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Neste caso vamos mostrar os logs de acesso do nginx</a:t>
            </a:r>
            <a:br>
              <a:rPr lang="en"/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 kubectl logs -f web-6697c659fb-fl9kx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Novamente atenção para o sufixo no nome do pod que deve ser diferente para cada um.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terminal 2 podemos matar o follow do log com </a:t>
            </a:r>
            <a:r>
              <a:rPr lang="en" i="1"/>
              <a:t>ctrl+c.</a:t>
            </a:r>
            <a:endParaRPr i="1"/>
          </a:p>
        </p:txBody>
      </p:sp>
      <p:sp>
        <p:nvSpPr>
          <p:cNvPr id="778" name="Google Shape;77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pic>
        <p:nvPicPr>
          <p:cNvPr id="779" name="Google Shape;77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176" y="4622125"/>
            <a:ext cx="464275" cy="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Comum utilizarmos a aplicação </a:t>
            </a:r>
            <a:r>
              <a:rPr lang="en" b="1" i="1"/>
              <a:t>kubectl</a:t>
            </a:r>
            <a:r>
              <a:rPr lang="en"/>
              <a:t> passando os comandos e parâmetros.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 binário de instalação simples. (Windows, Mac OS, Linux)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cluster expõe APIs, podemos interagir com outros clientes HTTP (curl, wget, etc...)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3292</Words>
  <Application>Microsoft Office PowerPoint</Application>
  <PresentationFormat>Apresentação na tela (16:9)</PresentationFormat>
  <Paragraphs>359</Paragraphs>
  <Slides>70</Slides>
  <Notes>69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3" baseType="lpstr">
      <vt:lpstr>Arial</vt:lpstr>
      <vt:lpstr>Courier New</vt:lpstr>
      <vt:lpstr>Simple Light</vt:lpstr>
      <vt:lpstr>Kubernetes</vt:lpstr>
      <vt:lpstr>Kubernetes</vt:lpstr>
      <vt:lpstr>Kubernetes</vt:lpstr>
      <vt:lpstr>Orquestração</vt:lpstr>
      <vt:lpstr>Conceitos</vt:lpstr>
      <vt:lpstr>Conceitos</vt:lpstr>
      <vt:lpstr>Conceitos</vt:lpstr>
      <vt:lpstr>Cliente</vt:lpstr>
      <vt:lpstr>Cliente</vt:lpstr>
      <vt:lpstr>Cliente</vt:lpstr>
      <vt:lpstr>Cliente</vt:lpstr>
      <vt:lpstr>Cliente</vt:lpstr>
      <vt:lpstr>Cliente</vt:lpstr>
      <vt:lpstr>Cliente</vt:lpstr>
      <vt:lpstr>Cliente</vt:lpstr>
      <vt:lpstr>Cliente</vt:lpstr>
      <vt:lpstr>Cliente</vt:lpstr>
      <vt:lpstr>Cliente</vt:lpstr>
      <vt:lpstr>Dica: Configurar bash completion</vt:lpstr>
      <vt:lpstr>Clusters</vt:lpstr>
      <vt:lpstr>Minikube</vt:lpstr>
      <vt:lpstr>kubeadm</vt:lpstr>
      <vt:lpstr>kops </vt:lpstr>
      <vt:lpstr>Kubespray </vt:lpstr>
      <vt:lpstr>Kind </vt:lpstr>
      <vt:lpstr>Microk8s </vt:lpstr>
      <vt:lpstr>K3s </vt:lpstr>
      <vt:lpstr>Cloud providers </vt:lpstr>
      <vt:lpstr>Arquitetura do Kubernetes (K8s)</vt:lpstr>
      <vt:lpstr>Arquitetura do Kubernetes (K8s)</vt:lpstr>
      <vt:lpstr>Arquitetura do Kubernetes (K8s)</vt:lpstr>
      <vt:lpstr>Namespaces</vt:lpstr>
      <vt:lpstr>Namespaces</vt:lpstr>
      <vt:lpstr>Namespaces</vt:lpstr>
      <vt:lpstr>Namespaces</vt:lpstr>
      <vt:lpstr>Namespaces</vt:lpstr>
      <vt:lpstr>Pods</vt:lpstr>
      <vt:lpstr>Pods </vt:lpstr>
      <vt:lpstr>Pods 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  <vt:lpstr>Pods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Yuri Moura</dc:creator>
  <cp:lastModifiedBy>Yuri Moura</cp:lastModifiedBy>
  <cp:revision>1</cp:revision>
  <dcterms:modified xsi:type="dcterms:W3CDTF">2024-08-25T23:48:37Z</dcterms:modified>
</cp:coreProperties>
</file>