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6"/>
  </p:notesMasterIdLst>
  <p:sldIdLst>
    <p:sldId id="308" r:id="rId2"/>
    <p:sldId id="309" r:id="rId3"/>
    <p:sldId id="310" r:id="rId4"/>
    <p:sldId id="263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D75AA0-FBA5-40D5-B207-61915CB994E0}">
  <a:tblStyle styleId="{9AD75AA0-FBA5-40D5-B207-61915CB994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853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260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711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11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9" r:id="rId3"/>
    <p:sldLayoutId id="214748368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7" y="521664"/>
            <a:ext cx="5405335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IPv4 &amp; ARP MANAGEMENT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781276" y="1145508"/>
            <a:ext cx="5133736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 err="1"/>
              <a:t>Is</a:t>
            </a:r>
            <a:r>
              <a:rPr lang="it-IT" sz="1400" b="1" dirty="0"/>
              <a:t> Source-</a:t>
            </a:r>
            <a:r>
              <a:rPr lang="en-GB" sz="1400" b="1" dirty="0"/>
              <a:t>Destination</a:t>
            </a:r>
            <a:r>
              <a:rPr lang="it-IT" sz="1400" b="1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the </a:t>
            </a:r>
            <a:r>
              <a:rPr lang="it-IT" sz="1400" dirty="0" err="1"/>
              <a:t>intent</a:t>
            </a:r>
            <a:r>
              <a:rPr lang="it-IT" sz="1400" dirty="0"/>
              <a:t> database?</a:t>
            </a:r>
            <a:endParaRPr sz="1400" dirty="0"/>
          </a:p>
        </p:txBody>
      </p:sp>
      <p:grpSp>
        <p:nvGrpSpPr>
          <p:cNvPr id="7" name="Google Shape;10697;p79">
            <a:extLst>
              <a:ext uri="{FF2B5EF4-FFF2-40B4-BE49-F238E27FC236}">
                <a16:creationId xmlns:a16="http://schemas.microsoft.com/office/drawing/2014/main" id="{8EA990CA-0057-4ECE-B546-B9960D69B5A0}"/>
              </a:ext>
            </a:extLst>
          </p:cNvPr>
          <p:cNvGrpSpPr/>
          <p:nvPr/>
        </p:nvGrpSpPr>
        <p:grpSpPr>
          <a:xfrm>
            <a:off x="7159416" y="2536694"/>
            <a:ext cx="720000" cy="720000"/>
            <a:chOff x="4129482" y="3681059"/>
            <a:chExt cx="355402" cy="354291"/>
          </a:xfrm>
          <a:solidFill>
            <a:srgbClr val="FF0000"/>
          </a:solidFill>
        </p:grpSpPr>
        <p:sp>
          <p:nvSpPr>
            <p:cNvPr id="10" name="Google Shape;10698;p79">
              <a:extLst>
                <a:ext uri="{FF2B5EF4-FFF2-40B4-BE49-F238E27FC236}">
                  <a16:creationId xmlns:a16="http://schemas.microsoft.com/office/drawing/2014/main" id="{F59D3244-CAB5-4668-9E95-97828C8F40E2}"/>
                </a:ext>
              </a:extLst>
            </p:cNvPr>
            <p:cNvSpPr/>
            <p:nvPr/>
          </p:nvSpPr>
          <p:spPr>
            <a:xfrm>
              <a:off x="4313979" y="3719578"/>
              <a:ext cx="133117" cy="225016"/>
            </a:xfrm>
            <a:custGeom>
              <a:avLst/>
              <a:gdLst/>
              <a:ahLst/>
              <a:cxnLst/>
              <a:rect l="l" t="t" r="r" b="b"/>
              <a:pathLst>
                <a:path w="4192" h="7086" extrusionOk="0">
                  <a:moveTo>
                    <a:pt x="173" y="0"/>
                  </a:moveTo>
                  <a:cubicBezTo>
                    <a:pt x="96" y="0"/>
                    <a:pt x="23" y="68"/>
                    <a:pt x="12" y="156"/>
                  </a:cubicBezTo>
                  <a:cubicBezTo>
                    <a:pt x="0" y="240"/>
                    <a:pt x="72" y="323"/>
                    <a:pt x="167" y="335"/>
                  </a:cubicBezTo>
                  <a:cubicBezTo>
                    <a:pt x="1167" y="418"/>
                    <a:pt x="2108" y="883"/>
                    <a:pt x="2798" y="1633"/>
                  </a:cubicBezTo>
                  <a:cubicBezTo>
                    <a:pt x="3501" y="2383"/>
                    <a:pt x="3870" y="3359"/>
                    <a:pt x="3870" y="4383"/>
                  </a:cubicBezTo>
                  <a:cubicBezTo>
                    <a:pt x="3870" y="5217"/>
                    <a:pt x="3620" y="6002"/>
                    <a:pt x="3156" y="6693"/>
                  </a:cubicBezTo>
                  <a:lnTo>
                    <a:pt x="893" y="4407"/>
                  </a:lnTo>
                  <a:cubicBezTo>
                    <a:pt x="864" y="4377"/>
                    <a:pt x="822" y="4362"/>
                    <a:pt x="779" y="4362"/>
                  </a:cubicBezTo>
                  <a:cubicBezTo>
                    <a:pt x="736" y="4362"/>
                    <a:pt x="691" y="4377"/>
                    <a:pt x="655" y="4407"/>
                  </a:cubicBezTo>
                  <a:cubicBezTo>
                    <a:pt x="596" y="4467"/>
                    <a:pt x="596" y="4574"/>
                    <a:pt x="655" y="4645"/>
                  </a:cubicBezTo>
                  <a:lnTo>
                    <a:pt x="3048" y="7050"/>
                  </a:lnTo>
                  <a:cubicBezTo>
                    <a:pt x="3084" y="7074"/>
                    <a:pt x="3120" y="7086"/>
                    <a:pt x="3167" y="7086"/>
                  </a:cubicBezTo>
                  <a:lnTo>
                    <a:pt x="3179" y="7086"/>
                  </a:lnTo>
                  <a:cubicBezTo>
                    <a:pt x="3227" y="7086"/>
                    <a:pt x="3275" y="7062"/>
                    <a:pt x="3298" y="7026"/>
                  </a:cubicBezTo>
                  <a:cubicBezTo>
                    <a:pt x="3882" y="6252"/>
                    <a:pt x="4191" y="5348"/>
                    <a:pt x="4191" y="4383"/>
                  </a:cubicBezTo>
                  <a:cubicBezTo>
                    <a:pt x="4191" y="3276"/>
                    <a:pt x="3775" y="2228"/>
                    <a:pt x="3036" y="1407"/>
                  </a:cubicBezTo>
                  <a:cubicBezTo>
                    <a:pt x="2286" y="597"/>
                    <a:pt x="1274" y="97"/>
                    <a:pt x="191" y="2"/>
                  </a:cubicBezTo>
                  <a:cubicBezTo>
                    <a:pt x="185" y="1"/>
                    <a:pt x="179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11" name="Google Shape;10699;p79">
              <a:extLst>
                <a:ext uri="{FF2B5EF4-FFF2-40B4-BE49-F238E27FC236}">
                  <a16:creationId xmlns:a16="http://schemas.microsoft.com/office/drawing/2014/main" id="{C282B119-47B0-4EEB-B20B-0F0FC4DFA567}"/>
                </a:ext>
              </a:extLst>
            </p:cNvPr>
            <p:cNvSpPr/>
            <p:nvPr/>
          </p:nvSpPr>
          <p:spPr>
            <a:xfrm>
              <a:off x="4220968" y="3719197"/>
              <a:ext cx="106284" cy="132387"/>
            </a:xfrm>
            <a:custGeom>
              <a:avLst/>
              <a:gdLst/>
              <a:ahLst/>
              <a:cxnLst/>
              <a:rect l="l" t="t" r="r" b="b"/>
              <a:pathLst>
                <a:path w="3347" h="4169" extrusionOk="0">
                  <a:moveTo>
                    <a:pt x="2340" y="1"/>
                  </a:moveTo>
                  <a:cubicBezTo>
                    <a:pt x="2334" y="1"/>
                    <a:pt x="2328" y="1"/>
                    <a:pt x="2322" y="2"/>
                  </a:cubicBezTo>
                  <a:cubicBezTo>
                    <a:pt x="1501" y="73"/>
                    <a:pt x="715" y="371"/>
                    <a:pt x="60" y="883"/>
                  </a:cubicBezTo>
                  <a:cubicBezTo>
                    <a:pt x="12" y="907"/>
                    <a:pt x="0" y="954"/>
                    <a:pt x="0" y="1002"/>
                  </a:cubicBezTo>
                  <a:cubicBezTo>
                    <a:pt x="0" y="1038"/>
                    <a:pt x="12" y="1085"/>
                    <a:pt x="36" y="1133"/>
                  </a:cubicBezTo>
                  <a:lnTo>
                    <a:pt x="3048" y="4121"/>
                  </a:lnTo>
                  <a:cubicBezTo>
                    <a:pt x="3072" y="4157"/>
                    <a:pt x="3120" y="4169"/>
                    <a:pt x="3167" y="4169"/>
                  </a:cubicBezTo>
                  <a:cubicBezTo>
                    <a:pt x="3203" y="4169"/>
                    <a:pt x="3251" y="4157"/>
                    <a:pt x="3287" y="4121"/>
                  </a:cubicBezTo>
                  <a:cubicBezTo>
                    <a:pt x="3346" y="4062"/>
                    <a:pt x="3346" y="3955"/>
                    <a:pt x="3287" y="3883"/>
                  </a:cubicBezTo>
                  <a:lnTo>
                    <a:pt x="429" y="1026"/>
                  </a:lnTo>
                  <a:cubicBezTo>
                    <a:pt x="1001" y="645"/>
                    <a:pt x="1655" y="383"/>
                    <a:pt x="2358" y="323"/>
                  </a:cubicBezTo>
                  <a:cubicBezTo>
                    <a:pt x="2363" y="324"/>
                    <a:pt x="2367" y="324"/>
                    <a:pt x="2372" y="324"/>
                  </a:cubicBezTo>
                  <a:cubicBezTo>
                    <a:pt x="2449" y="324"/>
                    <a:pt x="2512" y="235"/>
                    <a:pt x="2501" y="157"/>
                  </a:cubicBezTo>
                  <a:cubicBezTo>
                    <a:pt x="2479" y="68"/>
                    <a:pt x="2416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12" name="Google Shape;10700;p79">
              <a:extLst>
                <a:ext uri="{FF2B5EF4-FFF2-40B4-BE49-F238E27FC236}">
                  <a16:creationId xmlns:a16="http://schemas.microsoft.com/office/drawing/2014/main" id="{7B01CE32-80C2-421C-BBBB-4AC1A994A892}"/>
                </a:ext>
              </a:extLst>
            </p:cNvPr>
            <p:cNvSpPr/>
            <p:nvPr/>
          </p:nvSpPr>
          <p:spPr>
            <a:xfrm>
              <a:off x="4167270" y="3772545"/>
              <a:ext cx="226127" cy="225746"/>
            </a:xfrm>
            <a:custGeom>
              <a:avLst/>
              <a:gdLst/>
              <a:ahLst/>
              <a:cxnLst/>
              <a:rect l="l" t="t" r="r" b="b"/>
              <a:pathLst>
                <a:path w="7121" h="7109" extrusionOk="0">
                  <a:moveTo>
                    <a:pt x="1037" y="405"/>
                  </a:moveTo>
                  <a:lnTo>
                    <a:pt x="6704" y="6061"/>
                  </a:lnTo>
                  <a:cubicBezTo>
                    <a:pt x="6013" y="6537"/>
                    <a:pt x="5228" y="6775"/>
                    <a:pt x="4406" y="6775"/>
                  </a:cubicBezTo>
                  <a:cubicBezTo>
                    <a:pt x="2168" y="6775"/>
                    <a:pt x="334" y="4942"/>
                    <a:pt x="334" y="2703"/>
                  </a:cubicBezTo>
                  <a:cubicBezTo>
                    <a:pt x="334" y="1882"/>
                    <a:pt x="572" y="1096"/>
                    <a:pt x="1037" y="405"/>
                  </a:cubicBezTo>
                  <a:close/>
                  <a:moveTo>
                    <a:pt x="1001" y="1"/>
                  </a:moveTo>
                  <a:cubicBezTo>
                    <a:pt x="953" y="1"/>
                    <a:pt x="918" y="36"/>
                    <a:pt x="882" y="60"/>
                  </a:cubicBezTo>
                  <a:cubicBezTo>
                    <a:pt x="298" y="822"/>
                    <a:pt x="1" y="1739"/>
                    <a:pt x="1" y="2703"/>
                  </a:cubicBezTo>
                  <a:cubicBezTo>
                    <a:pt x="1" y="5120"/>
                    <a:pt x="1989" y="7109"/>
                    <a:pt x="4406" y="7109"/>
                  </a:cubicBezTo>
                  <a:cubicBezTo>
                    <a:pt x="5382" y="7109"/>
                    <a:pt x="6287" y="6811"/>
                    <a:pt x="7061" y="6228"/>
                  </a:cubicBezTo>
                  <a:cubicBezTo>
                    <a:pt x="7109" y="6192"/>
                    <a:pt x="7121" y="6156"/>
                    <a:pt x="7121" y="6108"/>
                  </a:cubicBezTo>
                  <a:cubicBezTo>
                    <a:pt x="7121" y="6061"/>
                    <a:pt x="7109" y="6013"/>
                    <a:pt x="7073" y="5978"/>
                  </a:cubicBezTo>
                  <a:lnTo>
                    <a:pt x="1132" y="36"/>
                  </a:lnTo>
                  <a:cubicBezTo>
                    <a:pt x="1096" y="24"/>
                    <a:pt x="1048" y="1"/>
                    <a:pt x="1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13" name="Google Shape;10701;p79">
              <a:extLst>
                <a:ext uri="{FF2B5EF4-FFF2-40B4-BE49-F238E27FC236}">
                  <a16:creationId xmlns:a16="http://schemas.microsoft.com/office/drawing/2014/main" id="{6C6CED1C-0818-4BEF-AFE2-0CE6636D7949}"/>
                </a:ext>
              </a:extLst>
            </p:cNvPr>
            <p:cNvSpPr/>
            <p:nvPr/>
          </p:nvSpPr>
          <p:spPr>
            <a:xfrm>
              <a:off x="4129482" y="3681059"/>
              <a:ext cx="355402" cy="354291"/>
            </a:xfrm>
            <a:custGeom>
              <a:avLst/>
              <a:gdLst/>
              <a:ahLst/>
              <a:cxnLst/>
              <a:rect l="l" t="t" r="r" b="b"/>
              <a:pathLst>
                <a:path w="11192" h="11157" extrusionOk="0">
                  <a:moveTo>
                    <a:pt x="5596" y="0"/>
                  </a:moveTo>
                  <a:cubicBezTo>
                    <a:pt x="4096" y="0"/>
                    <a:pt x="2703" y="572"/>
                    <a:pt x="1643" y="1631"/>
                  </a:cubicBezTo>
                  <a:cubicBezTo>
                    <a:pt x="584" y="2691"/>
                    <a:pt x="0" y="4096"/>
                    <a:pt x="0" y="5584"/>
                  </a:cubicBezTo>
                  <a:cubicBezTo>
                    <a:pt x="0" y="7013"/>
                    <a:pt x="536" y="8358"/>
                    <a:pt x="1512" y="9406"/>
                  </a:cubicBezTo>
                  <a:cubicBezTo>
                    <a:pt x="2477" y="10430"/>
                    <a:pt x="3786" y="11061"/>
                    <a:pt x="5191" y="11156"/>
                  </a:cubicBezTo>
                  <a:cubicBezTo>
                    <a:pt x="5286" y="11156"/>
                    <a:pt x="5358" y="11097"/>
                    <a:pt x="5382" y="11014"/>
                  </a:cubicBezTo>
                  <a:cubicBezTo>
                    <a:pt x="5382" y="10918"/>
                    <a:pt x="5322" y="10847"/>
                    <a:pt x="5227" y="10835"/>
                  </a:cubicBezTo>
                  <a:cubicBezTo>
                    <a:pt x="3905" y="10740"/>
                    <a:pt x="2667" y="10144"/>
                    <a:pt x="1762" y="9180"/>
                  </a:cubicBezTo>
                  <a:cubicBezTo>
                    <a:pt x="834" y="8192"/>
                    <a:pt x="333" y="6930"/>
                    <a:pt x="333" y="5572"/>
                  </a:cubicBezTo>
                  <a:cubicBezTo>
                    <a:pt x="333" y="4179"/>
                    <a:pt x="881" y="2858"/>
                    <a:pt x="1881" y="1858"/>
                  </a:cubicBezTo>
                  <a:cubicBezTo>
                    <a:pt x="2881" y="858"/>
                    <a:pt x="4203" y="310"/>
                    <a:pt x="5596" y="310"/>
                  </a:cubicBezTo>
                  <a:cubicBezTo>
                    <a:pt x="7001" y="310"/>
                    <a:pt x="8323" y="858"/>
                    <a:pt x="9323" y="1858"/>
                  </a:cubicBezTo>
                  <a:cubicBezTo>
                    <a:pt x="10323" y="2858"/>
                    <a:pt x="10871" y="4179"/>
                    <a:pt x="10871" y="5572"/>
                  </a:cubicBezTo>
                  <a:cubicBezTo>
                    <a:pt x="10871" y="6918"/>
                    <a:pt x="10359" y="8192"/>
                    <a:pt x="9442" y="9180"/>
                  </a:cubicBezTo>
                  <a:cubicBezTo>
                    <a:pt x="8525" y="10144"/>
                    <a:pt x="7299" y="10740"/>
                    <a:pt x="5977" y="10835"/>
                  </a:cubicBezTo>
                  <a:cubicBezTo>
                    <a:pt x="5882" y="10835"/>
                    <a:pt x="5810" y="10918"/>
                    <a:pt x="5822" y="11014"/>
                  </a:cubicBezTo>
                  <a:cubicBezTo>
                    <a:pt x="5822" y="11097"/>
                    <a:pt x="5894" y="11156"/>
                    <a:pt x="5989" y="11156"/>
                  </a:cubicBezTo>
                  <a:lnTo>
                    <a:pt x="6001" y="11156"/>
                  </a:lnTo>
                  <a:cubicBezTo>
                    <a:pt x="7418" y="11061"/>
                    <a:pt x="8727" y="10442"/>
                    <a:pt x="9692" y="9406"/>
                  </a:cubicBezTo>
                  <a:cubicBezTo>
                    <a:pt x="10656" y="8358"/>
                    <a:pt x="11192" y="7013"/>
                    <a:pt x="11192" y="5584"/>
                  </a:cubicBezTo>
                  <a:cubicBezTo>
                    <a:pt x="11192" y="4096"/>
                    <a:pt x="10597" y="2691"/>
                    <a:pt x="9561" y="1631"/>
                  </a:cubicBezTo>
                  <a:cubicBezTo>
                    <a:pt x="8501" y="572"/>
                    <a:pt x="7108" y="0"/>
                    <a:pt x="5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oogle Shape;10473;p79">
            <a:extLst>
              <a:ext uri="{FF2B5EF4-FFF2-40B4-BE49-F238E27FC236}">
                <a16:creationId xmlns:a16="http://schemas.microsoft.com/office/drawing/2014/main" id="{EF98C15B-9A7A-4B5F-B84F-39E7AD6765E7}"/>
              </a:ext>
            </a:extLst>
          </p:cNvPr>
          <p:cNvGrpSpPr/>
          <p:nvPr/>
        </p:nvGrpSpPr>
        <p:grpSpPr>
          <a:xfrm>
            <a:off x="7159416" y="3753062"/>
            <a:ext cx="720000" cy="720000"/>
            <a:chOff x="5823294" y="2309751"/>
            <a:chExt cx="315327" cy="314978"/>
          </a:xfrm>
          <a:solidFill>
            <a:srgbClr val="FF0000"/>
          </a:solidFill>
        </p:grpSpPr>
        <p:sp>
          <p:nvSpPr>
            <p:cNvPr id="15" name="Google Shape;10474;p79">
              <a:extLst>
                <a:ext uri="{FF2B5EF4-FFF2-40B4-BE49-F238E27FC236}">
                  <a16:creationId xmlns:a16="http://schemas.microsoft.com/office/drawing/2014/main" id="{1B49A751-CBF3-441D-87C1-5696FA0F020E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0475;p79">
              <a:extLst>
                <a:ext uri="{FF2B5EF4-FFF2-40B4-BE49-F238E27FC236}">
                  <a16:creationId xmlns:a16="http://schemas.microsoft.com/office/drawing/2014/main" id="{963A817F-0077-482D-AB4A-28456902C0DA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0476;p79">
              <a:extLst>
                <a:ext uri="{FF2B5EF4-FFF2-40B4-BE49-F238E27FC236}">
                  <a16:creationId xmlns:a16="http://schemas.microsoft.com/office/drawing/2014/main" id="{E7F20EE6-97C8-44F8-BAB0-027167B98264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0477;p79">
              <a:extLst>
                <a:ext uri="{FF2B5EF4-FFF2-40B4-BE49-F238E27FC236}">
                  <a16:creationId xmlns:a16="http://schemas.microsoft.com/office/drawing/2014/main" id="{D2244287-3035-43A2-BEAE-76DEE836F2E8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0478;p79">
              <a:extLst>
                <a:ext uri="{FF2B5EF4-FFF2-40B4-BE49-F238E27FC236}">
                  <a16:creationId xmlns:a16="http://schemas.microsoft.com/office/drawing/2014/main" id="{6880EF55-778C-4AA9-9CBB-D629D43054D5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0479;p79">
              <a:extLst>
                <a:ext uri="{FF2B5EF4-FFF2-40B4-BE49-F238E27FC236}">
                  <a16:creationId xmlns:a16="http://schemas.microsoft.com/office/drawing/2014/main" id="{4A866E25-FE85-4955-9B72-69D903028247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480;p79">
              <a:extLst>
                <a:ext uri="{FF2B5EF4-FFF2-40B4-BE49-F238E27FC236}">
                  <a16:creationId xmlns:a16="http://schemas.microsoft.com/office/drawing/2014/main" id="{A54AE0D2-6BD6-426B-8B7E-8ACCC9F3D0B3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0481;p79">
              <a:extLst>
                <a:ext uri="{FF2B5EF4-FFF2-40B4-BE49-F238E27FC236}">
                  <a16:creationId xmlns:a16="http://schemas.microsoft.com/office/drawing/2014/main" id="{04C7BBC7-5FB6-4F5B-BFF8-1A15EFEE5C21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0482;p79">
              <a:extLst>
                <a:ext uri="{FF2B5EF4-FFF2-40B4-BE49-F238E27FC236}">
                  <a16:creationId xmlns:a16="http://schemas.microsoft.com/office/drawing/2014/main" id="{0388E814-ACE6-4A3C-8B9C-0E53F3BF3339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0483;p79">
              <a:extLst>
                <a:ext uri="{FF2B5EF4-FFF2-40B4-BE49-F238E27FC236}">
                  <a16:creationId xmlns:a16="http://schemas.microsoft.com/office/drawing/2014/main" id="{0C7776B4-3539-48C5-8B8E-75BFB394313C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0484;p79">
              <a:extLst>
                <a:ext uri="{FF2B5EF4-FFF2-40B4-BE49-F238E27FC236}">
                  <a16:creationId xmlns:a16="http://schemas.microsoft.com/office/drawing/2014/main" id="{903C9006-FD4D-40B6-95A8-F022D9CB9C29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485;p79">
              <a:extLst>
                <a:ext uri="{FF2B5EF4-FFF2-40B4-BE49-F238E27FC236}">
                  <a16:creationId xmlns:a16="http://schemas.microsoft.com/office/drawing/2014/main" id="{BE29232A-219E-416D-922A-8250AECF0177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0486;p79">
              <a:extLst>
                <a:ext uri="{FF2B5EF4-FFF2-40B4-BE49-F238E27FC236}">
                  <a16:creationId xmlns:a16="http://schemas.microsoft.com/office/drawing/2014/main" id="{1BF02429-4B76-4475-9D01-4BB5BC2DC6B7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0487;p79">
              <a:extLst>
                <a:ext uri="{FF2B5EF4-FFF2-40B4-BE49-F238E27FC236}">
                  <a16:creationId xmlns:a16="http://schemas.microsoft.com/office/drawing/2014/main" id="{78B914AF-6D3E-4722-8D56-9839355F722C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0488;p79">
              <a:extLst>
                <a:ext uri="{FF2B5EF4-FFF2-40B4-BE49-F238E27FC236}">
                  <a16:creationId xmlns:a16="http://schemas.microsoft.com/office/drawing/2014/main" id="{F1233493-F97B-4087-BC27-8E98FD780B78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0489;p79">
              <a:extLst>
                <a:ext uri="{FF2B5EF4-FFF2-40B4-BE49-F238E27FC236}">
                  <a16:creationId xmlns:a16="http://schemas.microsoft.com/office/drawing/2014/main" id="{5B307DA9-E8C8-4CBA-9D26-8DA1DC6A9EE7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0490;p79">
              <a:extLst>
                <a:ext uri="{FF2B5EF4-FFF2-40B4-BE49-F238E27FC236}">
                  <a16:creationId xmlns:a16="http://schemas.microsoft.com/office/drawing/2014/main" id="{08ECFA53-8CF6-47F0-AE64-CD82CA7BFA28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" name="Google Shape;223;p45">
            <a:extLst>
              <a:ext uri="{FF2B5EF4-FFF2-40B4-BE49-F238E27FC236}">
                <a16:creationId xmlns:a16="http://schemas.microsoft.com/office/drawing/2014/main" id="{F3C1756F-A7EE-4034-A88F-85A2D695FE4B}"/>
              </a:ext>
            </a:extLst>
          </p:cNvPr>
          <p:cNvSpPr txBox="1">
            <a:spLocks/>
          </p:cNvSpPr>
          <p:nvPr/>
        </p:nvSpPr>
        <p:spPr>
          <a:xfrm>
            <a:off x="1677737" y="2663845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it-IT" dirty="0">
                <a:solidFill>
                  <a:srgbClr val="92D050"/>
                </a:solidFill>
              </a:rPr>
              <a:t>ALLOW</a:t>
            </a:r>
          </a:p>
        </p:txBody>
      </p:sp>
      <p:sp>
        <p:nvSpPr>
          <p:cNvPr id="33" name="Google Shape;224;p45">
            <a:extLst>
              <a:ext uri="{FF2B5EF4-FFF2-40B4-BE49-F238E27FC236}">
                <a16:creationId xmlns:a16="http://schemas.microsoft.com/office/drawing/2014/main" id="{5D809664-07DE-486A-B31C-EF8C23B7C06F}"/>
              </a:ext>
            </a:extLst>
          </p:cNvPr>
          <p:cNvSpPr txBox="1">
            <a:spLocks/>
          </p:cNvSpPr>
          <p:nvPr/>
        </p:nvSpPr>
        <p:spPr>
          <a:xfrm>
            <a:off x="1648610" y="3331447"/>
            <a:ext cx="23901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dirty="0"/>
              <a:t>the packet to be forwarded and the route to be established by the superclass</a:t>
            </a:r>
            <a:endParaRPr lang="en-US" dirty="0"/>
          </a:p>
        </p:txBody>
      </p:sp>
      <p:cxnSp>
        <p:nvCxnSpPr>
          <p:cNvPr id="36" name="Google Shape;227;p45">
            <a:extLst>
              <a:ext uri="{FF2B5EF4-FFF2-40B4-BE49-F238E27FC236}">
                <a16:creationId xmlns:a16="http://schemas.microsoft.com/office/drawing/2014/main" id="{D42EEEC7-65A9-4C4A-A3A7-A421C3171ECA}"/>
              </a:ext>
            </a:extLst>
          </p:cNvPr>
          <p:cNvCxnSpPr/>
          <p:nvPr/>
        </p:nvCxnSpPr>
        <p:spPr>
          <a:xfrm>
            <a:off x="2736887" y="328476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8" name="Google Shape;223;p45">
            <a:extLst>
              <a:ext uri="{FF2B5EF4-FFF2-40B4-BE49-F238E27FC236}">
                <a16:creationId xmlns:a16="http://schemas.microsoft.com/office/drawing/2014/main" id="{AD969063-295F-4200-BF11-8A25E2523F7A}"/>
              </a:ext>
            </a:extLst>
          </p:cNvPr>
          <p:cNvSpPr txBox="1">
            <a:spLocks/>
          </p:cNvSpPr>
          <p:nvPr/>
        </p:nvSpPr>
        <p:spPr>
          <a:xfrm>
            <a:off x="4472113" y="2643907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it-IT" dirty="0">
                <a:solidFill>
                  <a:srgbClr val="FF0000"/>
                </a:solidFill>
              </a:rPr>
              <a:t>DENY</a:t>
            </a:r>
          </a:p>
        </p:txBody>
      </p:sp>
      <p:sp>
        <p:nvSpPr>
          <p:cNvPr id="39" name="Google Shape;224;p45">
            <a:extLst>
              <a:ext uri="{FF2B5EF4-FFF2-40B4-BE49-F238E27FC236}">
                <a16:creationId xmlns:a16="http://schemas.microsoft.com/office/drawing/2014/main" id="{25534386-DA72-46CE-A437-BD70B8265878}"/>
              </a:ext>
            </a:extLst>
          </p:cNvPr>
          <p:cNvSpPr txBox="1">
            <a:spLocks/>
          </p:cNvSpPr>
          <p:nvPr/>
        </p:nvSpPr>
        <p:spPr>
          <a:xfrm>
            <a:off x="4436630" y="3311509"/>
            <a:ext cx="23901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/>
              <a:t>the communication  installing a temporary discard packet rule.</a:t>
            </a:r>
          </a:p>
        </p:txBody>
      </p:sp>
      <p:cxnSp>
        <p:nvCxnSpPr>
          <p:cNvPr id="40" name="Google Shape;227;p45">
            <a:extLst>
              <a:ext uri="{FF2B5EF4-FFF2-40B4-BE49-F238E27FC236}">
                <a16:creationId xmlns:a16="http://schemas.microsoft.com/office/drawing/2014/main" id="{327F5F52-075B-4F4E-A8E3-F45A9385129D}"/>
              </a:ext>
            </a:extLst>
          </p:cNvPr>
          <p:cNvCxnSpPr/>
          <p:nvPr/>
        </p:nvCxnSpPr>
        <p:spPr>
          <a:xfrm>
            <a:off x="5531263" y="32679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58" name="Google Shape;2446;p73">
            <a:extLst>
              <a:ext uri="{FF2B5EF4-FFF2-40B4-BE49-F238E27FC236}">
                <a16:creationId xmlns:a16="http://schemas.microsoft.com/office/drawing/2014/main" id="{64CA5D70-82AE-420F-884E-EA4D57138C25}"/>
              </a:ext>
            </a:extLst>
          </p:cNvPr>
          <p:cNvGrpSpPr/>
          <p:nvPr/>
        </p:nvGrpSpPr>
        <p:grpSpPr>
          <a:xfrm>
            <a:off x="671839" y="2527184"/>
            <a:ext cx="720000" cy="720000"/>
            <a:chOff x="5037700" y="2430325"/>
            <a:chExt cx="75950" cy="65850"/>
          </a:xfrm>
          <a:solidFill>
            <a:srgbClr val="92D050"/>
          </a:solidFill>
        </p:grpSpPr>
        <p:sp>
          <p:nvSpPr>
            <p:cNvPr id="59" name="Google Shape;2447;p73">
              <a:extLst>
                <a:ext uri="{FF2B5EF4-FFF2-40B4-BE49-F238E27FC236}">
                  <a16:creationId xmlns:a16="http://schemas.microsoft.com/office/drawing/2014/main" id="{4AC79595-9D65-4CC7-90B0-BD73DFAB68D5}"/>
                </a:ext>
              </a:extLst>
            </p:cNvPr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48;p73">
              <a:extLst>
                <a:ext uri="{FF2B5EF4-FFF2-40B4-BE49-F238E27FC236}">
                  <a16:creationId xmlns:a16="http://schemas.microsoft.com/office/drawing/2014/main" id="{545763E3-D869-47C6-8573-BA7871429483}"/>
                </a:ext>
              </a:extLst>
            </p:cNvPr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403;p73">
            <a:extLst>
              <a:ext uri="{FF2B5EF4-FFF2-40B4-BE49-F238E27FC236}">
                <a16:creationId xmlns:a16="http://schemas.microsoft.com/office/drawing/2014/main" id="{FB9EDF55-B7EC-4D1B-883E-7CE30D26A54C}"/>
              </a:ext>
            </a:extLst>
          </p:cNvPr>
          <p:cNvGrpSpPr/>
          <p:nvPr/>
        </p:nvGrpSpPr>
        <p:grpSpPr>
          <a:xfrm rot="9381750">
            <a:off x="2216854" y="1901058"/>
            <a:ext cx="1824558" cy="360000"/>
            <a:chOff x="4662475" y="1976500"/>
            <a:chExt cx="68725" cy="36625"/>
          </a:xfrm>
        </p:grpSpPr>
        <p:sp>
          <p:nvSpPr>
            <p:cNvPr id="62" name="Google Shape;2404;p73">
              <a:extLst>
                <a:ext uri="{FF2B5EF4-FFF2-40B4-BE49-F238E27FC236}">
                  <a16:creationId xmlns:a16="http://schemas.microsoft.com/office/drawing/2014/main" id="{B07A0856-296D-4BDE-A1E8-2ABE3A5551DD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05;p73">
              <a:extLst>
                <a:ext uri="{FF2B5EF4-FFF2-40B4-BE49-F238E27FC236}">
                  <a16:creationId xmlns:a16="http://schemas.microsoft.com/office/drawing/2014/main" id="{06FA32AC-CD65-4776-A646-4944895C5DEF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06;p73">
              <a:extLst>
                <a:ext uri="{FF2B5EF4-FFF2-40B4-BE49-F238E27FC236}">
                  <a16:creationId xmlns:a16="http://schemas.microsoft.com/office/drawing/2014/main" id="{3EEC07A6-C20B-4805-8789-072CA224DD2A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2403;p73">
            <a:extLst>
              <a:ext uri="{FF2B5EF4-FFF2-40B4-BE49-F238E27FC236}">
                <a16:creationId xmlns:a16="http://schemas.microsoft.com/office/drawing/2014/main" id="{F5DEBF43-3A22-4050-9613-9CEB682E5F40}"/>
              </a:ext>
            </a:extLst>
          </p:cNvPr>
          <p:cNvGrpSpPr/>
          <p:nvPr/>
        </p:nvGrpSpPr>
        <p:grpSpPr>
          <a:xfrm rot="1271949">
            <a:off x="4519361" y="1850206"/>
            <a:ext cx="1806794" cy="360000"/>
            <a:chOff x="4662475" y="1976500"/>
            <a:chExt cx="68725" cy="36625"/>
          </a:xfrm>
        </p:grpSpPr>
        <p:sp>
          <p:nvSpPr>
            <p:cNvPr id="66" name="Google Shape;2404;p73">
              <a:extLst>
                <a:ext uri="{FF2B5EF4-FFF2-40B4-BE49-F238E27FC236}">
                  <a16:creationId xmlns:a16="http://schemas.microsoft.com/office/drawing/2014/main" id="{8186CE25-FC0E-4E96-81F4-4383BD67ADE1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5;p73">
              <a:extLst>
                <a:ext uri="{FF2B5EF4-FFF2-40B4-BE49-F238E27FC236}">
                  <a16:creationId xmlns:a16="http://schemas.microsoft.com/office/drawing/2014/main" id="{AB60E693-1763-4C0D-B65E-9BA91A1D069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06;p73">
              <a:extLst>
                <a:ext uri="{FF2B5EF4-FFF2-40B4-BE49-F238E27FC236}">
                  <a16:creationId xmlns:a16="http://schemas.microsoft.com/office/drawing/2014/main" id="{CADD1A66-2D41-463D-8B46-76E8FBF14AE2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4095;p85">
            <a:extLst>
              <a:ext uri="{FF2B5EF4-FFF2-40B4-BE49-F238E27FC236}">
                <a16:creationId xmlns:a16="http://schemas.microsoft.com/office/drawing/2014/main" id="{20CDE166-5D9E-41BD-91FB-FA6BB4EAB363}"/>
              </a:ext>
            </a:extLst>
          </p:cNvPr>
          <p:cNvGrpSpPr/>
          <p:nvPr/>
        </p:nvGrpSpPr>
        <p:grpSpPr>
          <a:xfrm>
            <a:off x="4067837" y="1831100"/>
            <a:ext cx="540000" cy="540000"/>
            <a:chOff x="6099375" y="2456075"/>
            <a:chExt cx="540000" cy="540000"/>
          </a:xfrm>
        </p:grpSpPr>
        <p:sp>
          <p:nvSpPr>
            <p:cNvPr id="70" name="Google Shape;14096;p85">
              <a:extLst>
                <a:ext uri="{FF2B5EF4-FFF2-40B4-BE49-F238E27FC236}">
                  <a16:creationId xmlns:a16="http://schemas.microsoft.com/office/drawing/2014/main" id="{F04E1CB5-C6D9-4CF9-B105-007312FD9262}"/>
                </a:ext>
              </a:extLst>
            </p:cNvPr>
            <p:cNvSpPr/>
            <p:nvPr/>
          </p:nvSpPr>
          <p:spPr>
            <a:xfrm>
              <a:off x="6099375" y="2456075"/>
              <a:ext cx="540000" cy="540000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4097;p85">
              <a:extLst>
                <a:ext uri="{FF2B5EF4-FFF2-40B4-BE49-F238E27FC236}">
                  <a16:creationId xmlns:a16="http://schemas.microsoft.com/office/drawing/2014/main" id="{AEFF2962-17F6-42F1-9E6E-502AD5386EBE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Elemento grafico 2" descr="Strada con due vie con un sentiero con riempimento a tinta unita">
            <a:extLst>
              <a:ext uri="{FF2B5EF4-FFF2-40B4-BE49-F238E27FC236}">
                <a16:creationId xmlns:a16="http://schemas.microsoft.com/office/drawing/2014/main" id="{0D664A8D-E7E6-495E-881F-2DEAB9F56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867" y="3419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7" y="521664"/>
            <a:ext cx="5405335" cy="479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API</a:t>
            </a:r>
            <a:endParaRPr dirty="0"/>
          </a:p>
        </p:txBody>
      </p: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54840E-27EB-4C56-BE05-DAD0593EA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338" y="1573079"/>
            <a:ext cx="2886264" cy="714264"/>
          </a:xfrm>
        </p:spPr>
        <p:txBody>
          <a:bodyPr/>
          <a:lstStyle/>
          <a:p>
            <a:pPr marL="155575" indent="0">
              <a:lnSpc>
                <a:spcPct val="150000"/>
              </a:lnSpc>
              <a:buNone/>
            </a:pPr>
            <a:r>
              <a:rPr lang="it-IT" sz="2000" dirty="0"/>
              <a:t>ADD NEW INTENT</a:t>
            </a:r>
          </a:p>
        </p:txBody>
      </p:sp>
      <p:pic>
        <p:nvPicPr>
          <p:cNvPr id="9" name="Elemento grafico 8" descr="Badge Segui con riempimento a tinta unita">
            <a:extLst>
              <a:ext uri="{FF2B5EF4-FFF2-40B4-BE49-F238E27FC236}">
                <a16:creationId xmlns:a16="http://schemas.microsoft.com/office/drawing/2014/main" id="{3CC8DA6D-EF0D-420A-AF1C-FAC5C3DAD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247" y="141490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Badge Non seguire più con riempimento a tinta unita">
            <a:extLst>
              <a:ext uri="{FF2B5EF4-FFF2-40B4-BE49-F238E27FC236}">
                <a16:creationId xmlns:a16="http://schemas.microsoft.com/office/drawing/2014/main" id="{D133D85A-555F-4DDA-A6E5-EA2FBCA40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789" y="3233918"/>
            <a:ext cx="914400" cy="9144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6DE116-C8BD-4E21-AE6D-957ECAC39144}"/>
              </a:ext>
            </a:extLst>
          </p:cNvPr>
          <p:cNvSpPr txBox="1"/>
          <p:nvPr/>
        </p:nvSpPr>
        <p:spPr>
          <a:xfrm>
            <a:off x="1470057" y="1328505"/>
            <a:ext cx="132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@</a:t>
            </a:r>
            <a:r>
              <a:rPr lang="it-IT" sz="1200" dirty="0">
                <a:solidFill>
                  <a:schemeClr val="tx1">
                    <a:lumMod val="25000"/>
                    <a:lumOff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Post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( 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json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Google Shape;172;p39">
            <a:extLst>
              <a:ext uri="{FF2B5EF4-FFF2-40B4-BE49-F238E27FC236}">
                <a16:creationId xmlns:a16="http://schemas.microsoft.com/office/drawing/2014/main" id="{2090EF90-BDA3-4048-99DA-77FB99425298}"/>
              </a:ext>
            </a:extLst>
          </p:cNvPr>
          <p:cNvCxnSpPr>
            <a:cxnSpLocks/>
          </p:cNvCxnSpPr>
          <p:nvPr/>
        </p:nvCxnSpPr>
        <p:spPr>
          <a:xfrm>
            <a:off x="1527482" y="1664302"/>
            <a:ext cx="2556730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D1EB98-46EF-488E-BE39-B76515064CFA}"/>
              </a:ext>
            </a:extLst>
          </p:cNvPr>
          <p:cNvSpPr txBox="1"/>
          <p:nvPr/>
        </p:nvSpPr>
        <p:spPr>
          <a:xfrm>
            <a:off x="1499286" y="2102787"/>
            <a:ext cx="1834156" cy="615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Montserrat" panose="00000500000000000000" pitchFamily="2" charset="0"/>
              </a:rPr>
              <a:t>host1_IP, host2_IP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timeout</a:t>
            </a:r>
            <a:endParaRPr lang="it-IT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4E5252B1-90B0-432E-8C2F-2C39887FABFC}"/>
              </a:ext>
            </a:extLst>
          </p:cNvPr>
          <p:cNvSpPr txBox="1">
            <a:spLocks/>
          </p:cNvSpPr>
          <p:nvPr/>
        </p:nvSpPr>
        <p:spPr>
          <a:xfrm>
            <a:off x="1266753" y="3319189"/>
            <a:ext cx="2884451" cy="71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5575" indent="0">
              <a:lnSpc>
                <a:spcPct val="150000"/>
              </a:lnSpc>
              <a:buFont typeface="Montserrat"/>
              <a:buNone/>
            </a:pPr>
            <a:r>
              <a:rPr lang="it-IT" sz="2400" dirty="0"/>
              <a:t>DELETE INTENT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E0B1EB9-9A9C-42E4-B459-32D73C2C3BE8}"/>
              </a:ext>
            </a:extLst>
          </p:cNvPr>
          <p:cNvSpPr txBox="1"/>
          <p:nvPr/>
        </p:nvSpPr>
        <p:spPr>
          <a:xfrm>
            <a:off x="1442106" y="3081542"/>
            <a:ext cx="132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@</a:t>
            </a:r>
            <a:r>
              <a:rPr lang="it-IT" sz="1200" dirty="0">
                <a:solidFill>
                  <a:schemeClr val="tx1">
                    <a:lumMod val="25000"/>
                    <a:lumOff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Post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( 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json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Google Shape;172;p39">
            <a:extLst>
              <a:ext uri="{FF2B5EF4-FFF2-40B4-BE49-F238E27FC236}">
                <a16:creationId xmlns:a16="http://schemas.microsoft.com/office/drawing/2014/main" id="{007F4E4C-E9E6-4594-A6F3-BA589F427495}"/>
              </a:ext>
            </a:extLst>
          </p:cNvPr>
          <p:cNvCxnSpPr>
            <a:cxnSpLocks/>
          </p:cNvCxnSpPr>
          <p:nvPr/>
        </p:nvCxnSpPr>
        <p:spPr>
          <a:xfrm>
            <a:off x="1525024" y="3442924"/>
            <a:ext cx="2465274" cy="2281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ADE4A0E-7888-418E-B598-DE2B31BDF03A}"/>
              </a:ext>
            </a:extLst>
          </p:cNvPr>
          <p:cNvSpPr txBox="1"/>
          <p:nvPr/>
        </p:nvSpPr>
        <p:spPr>
          <a:xfrm>
            <a:off x="1453864" y="3963022"/>
            <a:ext cx="1834156" cy="338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Montserrat" panose="00000500000000000000" pitchFamily="2" charset="0"/>
              </a:rPr>
              <a:t>host1_IP, host2_IP</a:t>
            </a:r>
          </a:p>
        </p:txBody>
      </p:sp>
      <p:pic>
        <p:nvPicPr>
          <p:cNvPr id="27" name="Elemento grafico 26" descr="Badge Non seguire più con riempimento a tinta unita">
            <a:extLst>
              <a:ext uri="{FF2B5EF4-FFF2-40B4-BE49-F238E27FC236}">
                <a16:creationId xmlns:a16="http://schemas.microsoft.com/office/drawing/2014/main" id="{7E5B3FC9-3E4D-4725-97FC-BCF3D79AE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0" y="2724126"/>
            <a:ext cx="914400" cy="914400"/>
          </a:xfrm>
          <a:prstGeom prst="rect">
            <a:avLst/>
          </a:prstGeom>
        </p:spPr>
      </p:pic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9E074C74-C73E-47AE-B848-E52936004508}"/>
              </a:ext>
            </a:extLst>
          </p:cNvPr>
          <p:cNvSpPr txBox="1">
            <a:spLocks/>
          </p:cNvSpPr>
          <p:nvPr/>
        </p:nvSpPr>
        <p:spPr>
          <a:xfrm>
            <a:off x="5393964" y="2809397"/>
            <a:ext cx="3592599" cy="71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5575" indent="0">
              <a:lnSpc>
                <a:spcPct val="150000"/>
              </a:lnSpc>
              <a:buFont typeface="Montserrat"/>
              <a:buNone/>
            </a:pPr>
            <a:r>
              <a:rPr lang="it-IT" sz="2400" dirty="0"/>
              <a:t>DELETE ALL INTENTS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73B409A-5225-43A6-A51F-ED48F72E7D8D}"/>
              </a:ext>
            </a:extLst>
          </p:cNvPr>
          <p:cNvSpPr txBox="1"/>
          <p:nvPr/>
        </p:nvSpPr>
        <p:spPr>
          <a:xfrm>
            <a:off x="5569317" y="2571750"/>
            <a:ext cx="132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@</a:t>
            </a:r>
            <a:r>
              <a:rPr lang="it-IT" sz="1200" dirty="0">
                <a:solidFill>
                  <a:schemeClr val="tx1">
                    <a:lumMod val="25000"/>
                    <a:lumOff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Post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( 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json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Google Shape;172;p39">
            <a:extLst>
              <a:ext uri="{FF2B5EF4-FFF2-40B4-BE49-F238E27FC236}">
                <a16:creationId xmlns:a16="http://schemas.microsoft.com/office/drawing/2014/main" id="{BC2E90E4-3D29-402C-8155-5F6006EE1775}"/>
              </a:ext>
            </a:extLst>
          </p:cNvPr>
          <p:cNvCxnSpPr>
            <a:cxnSpLocks/>
          </p:cNvCxnSpPr>
          <p:nvPr/>
        </p:nvCxnSpPr>
        <p:spPr>
          <a:xfrm>
            <a:off x="5652235" y="2933132"/>
            <a:ext cx="2465274" cy="2281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06896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7" y="521664"/>
            <a:ext cx="5405335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API</a:t>
            </a:r>
            <a:endParaRPr dirty="0"/>
          </a:p>
        </p:txBody>
      </p: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Elemento grafico 2" descr="Clessidra finita con riempimento a tinta unita">
            <a:extLst>
              <a:ext uri="{FF2B5EF4-FFF2-40B4-BE49-F238E27FC236}">
                <a16:creationId xmlns:a16="http://schemas.microsoft.com/office/drawing/2014/main" id="{CEFAE1CE-3629-4A76-9C59-73577940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366" y="3123632"/>
            <a:ext cx="914400" cy="914400"/>
          </a:xfrm>
          <a:prstGeom prst="rect">
            <a:avLst/>
          </a:prstGeom>
        </p:spPr>
      </p:pic>
      <p:pic>
        <p:nvPicPr>
          <p:cNvPr id="6" name="Elemento grafico 5" descr="Elenco con riempimento a tinta unita">
            <a:extLst>
              <a:ext uri="{FF2B5EF4-FFF2-40B4-BE49-F238E27FC236}">
                <a16:creationId xmlns:a16="http://schemas.microsoft.com/office/drawing/2014/main" id="{8D1A37D3-B932-49B4-B0A4-818BEA491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447" y="1357953"/>
            <a:ext cx="914400" cy="914400"/>
          </a:xfrm>
          <a:prstGeom prst="rect">
            <a:avLst/>
          </a:prstGeom>
        </p:spPr>
      </p:pic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23C4C48F-269C-4F33-8A21-006AB67DA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873" y="1558089"/>
            <a:ext cx="2886264" cy="714264"/>
          </a:xfrm>
        </p:spPr>
        <p:txBody>
          <a:bodyPr/>
          <a:lstStyle/>
          <a:p>
            <a:pPr marL="155575" indent="0">
              <a:lnSpc>
                <a:spcPct val="150000"/>
              </a:lnSpc>
              <a:buNone/>
            </a:pPr>
            <a:r>
              <a:rPr lang="it-IT" sz="2000" dirty="0"/>
              <a:t>GET INTENTS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946045D-BE04-4D98-BE01-6780F57DA24A}"/>
              </a:ext>
            </a:extLst>
          </p:cNvPr>
          <p:cNvSpPr txBox="1"/>
          <p:nvPr/>
        </p:nvSpPr>
        <p:spPr>
          <a:xfrm>
            <a:off x="1898592" y="1313515"/>
            <a:ext cx="132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@</a:t>
            </a:r>
            <a:r>
              <a:rPr lang="it-IT" sz="1200" dirty="0">
                <a:solidFill>
                  <a:schemeClr val="tx1">
                    <a:lumMod val="25000"/>
                    <a:lumOff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Get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( 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json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Google Shape;172;p39">
            <a:extLst>
              <a:ext uri="{FF2B5EF4-FFF2-40B4-BE49-F238E27FC236}">
                <a16:creationId xmlns:a16="http://schemas.microsoft.com/office/drawing/2014/main" id="{D7227F2D-12D3-4708-AC99-921440961DFB}"/>
              </a:ext>
            </a:extLst>
          </p:cNvPr>
          <p:cNvCxnSpPr>
            <a:cxnSpLocks/>
          </p:cNvCxnSpPr>
          <p:nvPr/>
        </p:nvCxnSpPr>
        <p:spPr>
          <a:xfrm>
            <a:off x="1956017" y="1649312"/>
            <a:ext cx="255673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512E91E-3F28-4534-96BF-EFF58D63FBE4}"/>
              </a:ext>
            </a:extLst>
          </p:cNvPr>
          <p:cNvSpPr txBox="1"/>
          <p:nvPr/>
        </p:nvSpPr>
        <p:spPr>
          <a:xfrm>
            <a:off x="1927821" y="2087797"/>
            <a:ext cx="3084499" cy="338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List</a:t>
            </a:r>
            <a:r>
              <a:rPr lang="it-IT" sz="1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containing</a:t>
            </a:r>
            <a:r>
              <a:rPr lang="it-IT" sz="1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all</a:t>
            </a:r>
            <a:r>
              <a:rPr lang="it-IT" sz="1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existing</a:t>
            </a:r>
            <a:r>
              <a:rPr lang="it-IT" sz="1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intents</a:t>
            </a:r>
            <a:endParaRPr lang="it-IT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Segnaposto testo 3">
            <a:extLst>
              <a:ext uri="{FF2B5EF4-FFF2-40B4-BE49-F238E27FC236}">
                <a16:creationId xmlns:a16="http://schemas.microsoft.com/office/drawing/2014/main" id="{A1875943-F9C6-4362-A70A-69DF660D1106}"/>
              </a:ext>
            </a:extLst>
          </p:cNvPr>
          <p:cNvSpPr txBox="1">
            <a:spLocks/>
          </p:cNvSpPr>
          <p:nvPr/>
        </p:nvSpPr>
        <p:spPr>
          <a:xfrm>
            <a:off x="1681208" y="3323768"/>
            <a:ext cx="2886264" cy="71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5575" indent="0">
              <a:lnSpc>
                <a:spcPct val="150000"/>
              </a:lnSpc>
              <a:buFont typeface="Montserrat"/>
              <a:buNone/>
            </a:pPr>
            <a:r>
              <a:rPr lang="it-IT" sz="2000" dirty="0"/>
              <a:t>MANAGE TIMEOUT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4AA9E8C-E107-49A2-9743-955FF07A3B2F}"/>
              </a:ext>
            </a:extLst>
          </p:cNvPr>
          <p:cNvSpPr txBox="1"/>
          <p:nvPr/>
        </p:nvSpPr>
        <p:spPr>
          <a:xfrm>
            <a:off x="1869927" y="3079194"/>
            <a:ext cx="2456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@</a:t>
            </a:r>
            <a:r>
              <a:rPr lang="it-IT" sz="1200" dirty="0">
                <a:solidFill>
                  <a:schemeClr val="tx1">
                    <a:lumMod val="25000"/>
                    <a:lumOff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Get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( 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json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), @</a:t>
            </a:r>
            <a:r>
              <a:rPr lang="it-IT" sz="1200" dirty="0">
                <a:solidFill>
                  <a:schemeClr val="tx1">
                    <a:lumMod val="25000"/>
                    <a:lumOff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Post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( 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json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bg1"/>
              </a:buClr>
            </a:pP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 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Google Shape;172;p39">
            <a:extLst>
              <a:ext uri="{FF2B5EF4-FFF2-40B4-BE49-F238E27FC236}">
                <a16:creationId xmlns:a16="http://schemas.microsoft.com/office/drawing/2014/main" id="{A410BC41-F61B-4510-9DAD-81C4AA48EB34}"/>
              </a:ext>
            </a:extLst>
          </p:cNvPr>
          <p:cNvCxnSpPr>
            <a:cxnSpLocks/>
          </p:cNvCxnSpPr>
          <p:nvPr/>
        </p:nvCxnSpPr>
        <p:spPr>
          <a:xfrm>
            <a:off x="1927352" y="3414991"/>
            <a:ext cx="2556730" cy="0"/>
          </a:xfrm>
          <a:prstGeom prst="straightConnector1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3136750-FF83-42EE-B5DF-A293ADB5138D}"/>
              </a:ext>
            </a:extLst>
          </p:cNvPr>
          <p:cNvSpPr txBox="1"/>
          <p:nvPr/>
        </p:nvSpPr>
        <p:spPr>
          <a:xfrm>
            <a:off x="1956017" y="3931913"/>
            <a:ext cx="3280065" cy="338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Read </a:t>
            </a:r>
            <a:r>
              <a:rPr lang="it-IT" sz="1200" dirty="0">
                <a:solidFill>
                  <a:schemeClr val="bg1"/>
                </a:solidFill>
                <a:latin typeface="Montserrat" panose="00000500000000000000" pitchFamily="2" charset="0"/>
              </a:rPr>
              <a:t>or</a:t>
            </a:r>
            <a:r>
              <a:rPr lang="it-IT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t-IT" sz="12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Change</a:t>
            </a:r>
            <a:r>
              <a:rPr lang="it-IT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deny</a:t>
            </a:r>
            <a:r>
              <a:rPr lang="it-IT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t-IT" sz="1200">
                <a:solidFill>
                  <a:schemeClr val="bg1"/>
                </a:solidFill>
                <a:latin typeface="Montserrat" panose="00000500000000000000" pitchFamily="2" charset="0"/>
              </a:rPr>
              <a:t>timeout</a:t>
            </a:r>
            <a:r>
              <a:rPr lang="it-IT" sz="1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value</a:t>
            </a:r>
            <a:endParaRPr lang="it-IT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5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548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 FAILURE HANDLING</a:t>
            </a:r>
            <a:endParaRPr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1224853" y="1670873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PREVENTIVE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4" name="Google Shape;224;p45"/>
          <p:cNvSpPr txBox="1">
            <a:spLocks noGrp="1"/>
          </p:cNvSpPr>
          <p:nvPr>
            <p:ph type="subTitle" idx="1"/>
          </p:nvPr>
        </p:nvSpPr>
        <p:spPr>
          <a:xfrm>
            <a:off x="1157254" y="2355773"/>
            <a:ext cx="2631946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Idle </a:t>
            </a:r>
            <a:r>
              <a:rPr lang="it-IT" b="1" dirty="0" err="1"/>
              <a:t>timeout</a:t>
            </a:r>
            <a:r>
              <a:rPr lang="it-IT" b="1" dirty="0"/>
              <a:t> </a:t>
            </a:r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rule: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in this time no packets match is, the rule is deleted</a:t>
            </a:r>
            <a:endParaRPr lang="it-IT" dirty="0"/>
          </a:p>
        </p:txBody>
      </p:sp>
      <p:sp>
        <p:nvSpPr>
          <p:cNvPr id="225" name="Google Shape;225;p45"/>
          <p:cNvSpPr txBox="1">
            <a:spLocks noGrp="1"/>
          </p:cNvSpPr>
          <p:nvPr>
            <p:ph type="title" idx="2"/>
          </p:nvPr>
        </p:nvSpPr>
        <p:spPr>
          <a:xfrm>
            <a:off x="4692143" y="1670873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99FF"/>
                </a:solidFill>
              </a:rPr>
              <a:t>REACTIVE</a:t>
            </a:r>
            <a:endParaRPr dirty="0">
              <a:solidFill>
                <a:srgbClr val="CC99FF"/>
              </a:solidFill>
            </a:endParaRPr>
          </a:p>
        </p:txBody>
      </p:sp>
      <p:sp>
        <p:nvSpPr>
          <p:cNvPr id="226" name="Google Shape;226;p45"/>
          <p:cNvSpPr txBox="1">
            <a:spLocks noGrp="1"/>
          </p:cNvSpPr>
          <p:nvPr>
            <p:ph type="subTitle" idx="3"/>
          </p:nvPr>
        </p:nvSpPr>
        <p:spPr>
          <a:xfrm>
            <a:off x="4535744" y="2355773"/>
            <a:ext cx="2702897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Every time a link or a switch fail, involved path are </a:t>
            </a:r>
            <a:r>
              <a:rPr lang="en" b="1" dirty="0"/>
              <a:t>recomputed </a:t>
            </a:r>
            <a:r>
              <a:rPr lang="en" dirty="0"/>
              <a:t>and new rules are established</a:t>
            </a:r>
            <a:endParaRPr b="1" dirty="0"/>
          </a:p>
        </p:txBody>
      </p:sp>
      <p:cxnSp>
        <p:nvCxnSpPr>
          <p:cNvPr id="227" name="Google Shape;227;p45"/>
          <p:cNvCxnSpPr/>
          <p:nvPr/>
        </p:nvCxnSpPr>
        <p:spPr>
          <a:xfrm>
            <a:off x="2271800" y="2291796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28" name="Google Shape;228;p45"/>
          <p:cNvCxnSpPr/>
          <p:nvPr/>
        </p:nvCxnSpPr>
        <p:spPr>
          <a:xfrm>
            <a:off x="5751293" y="2291796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171;p39">
            <a:extLst>
              <a:ext uri="{FF2B5EF4-FFF2-40B4-BE49-F238E27FC236}">
                <a16:creationId xmlns:a16="http://schemas.microsoft.com/office/drawing/2014/main" id="{87289C35-55A6-44D9-8152-D8D02F7DB2E6}"/>
              </a:ext>
            </a:extLst>
          </p:cNvPr>
          <p:cNvSpPr txBox="1">
            <a:spLocks/>
          </p:cNvSpPr>
          <p:nvPr/>
        </p:nvSpPr>
        <p:spPr>
          <a:xfrm>
            <a:off x="938500" y="989099"/>
            <a:ext cx="5133736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i="1" dirty="0"/>
              <a:t>Double approach technique</a:t>
            </a:r>
          </a:p>
        </p:txBody>
      </p:sp>
      <p:pic>
        <p:nvPicPr>
          <p:cNvPr id="12" name="Elemento grafico 11" descr="Clessidra finita con riempimento a tinta unita">
            <a:extLst>
              <a:ext uri="{FF2B5EF4-FFF2-40B4-BE49-F238E27FC236}">
                <a16:creationId xmlns:a16="http://schemas.microsoft.com/office/drawing/2014/main" id="{65DF2CDF-BD81-4C9F-A121-DC5FAFAAA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2703" y="3398771"/>
            <a:ext cx="914400" cy="914400"/>
          </a:xfrm>
          <a:prstGeom prst="rect">
            <a:avLst/>
          </a:prstGeom>
        </p:spPr>
      </p:pic>
      <p:pic>
        <p:nvPicPr>
          <p:cNvPr id="3" name="Elemento grafico 2" descr="Lampadina e ingranaggio con riempimento a tinta unita">
            <a:extLst>
              <a:ext uri="{FF2B5EF4-FFF2-40B4-BE49-F238E27FC236}">
                <a16:creationId xmlns:a16="http://schemas.microsoft.com/office/drawing/2014/main" id="{7C353818-BE76-4F49-92EC-13A875C01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2792" y="339877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162</Words>
  <Application>Microsoft Office PowerPoint</Application>
  <PresentationFormat>Presentazione su schermo (16:9)</PresentationFormat>
  <Paragraphs>31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Abadi</vt:lpstr>
      <vt:lpstr>Arial</vt:lpstr>
      <vt:lpstr>Courier New</vt:lpstr>
      <vt:lpstr>Montserrat</vt:lpstr>
      <vt:lpstr>Montserrat ExtraBold</vt:lpstr>
      <vt:lpstr>Futuristic Background by Slidesgo</vt:lpstr>
      <vt:lpstr>IPv4 &amp; ARP MANAGEMENT</vt:lpstr>
      <vt:lpstr>REST API</vt:lpstr>
      <vt:lpstr>REST API</vt:lpstr>
      <vt:lpstr>LINK FAILURE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Based Application</dc:title>
  <cp:lastModifiedBy>Francesco Iemma</cp:lastModifiedBy>
  <cp:revision>13</cp:revision>
  <dcterms:modified xsi:type="dcterms:W3CDTF">2022-04-12T07:51:00Z</dcterms:modified>
</cp:coreProperties>
</file>