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3" r:id="rId1"/>
  </p:sldMasterIdLst>
  <p:notesMasterIdLst>
    <p:notesMasterId r:id="rId8"/>
  </p:notesMasterIdLst>
  <p:sldIdLst>
    <p:sldId id="256" r:id="rId2"/>
    <p:sldId id="259" r:id="rId3"/>
    <p:sldId id="258" r:id="rId4"/>
    <p:sldId id="305" r:id="rId5"/>
    <p:sldId id="272" r:id="rId6"/>
    <p:sldId id="306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AD75AA0-FBA5-40D5-B207-61915CB994E0}">
  <a:tblStyle styleId="{9AD75AA0-FBA5-40D5-B207-61915CB994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5" d="100"/>
          <a:sy n="125" d="100"/>
        </p:scale>
        <p:origin x="11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29023341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29023341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f9262ee2f_0_26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f9262ee2f_0_26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1153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Google Shape;1952;g7f9262ee2f_0_26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3" name="Google Shape;1953;g7f9262ee2f_0_26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6893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5037525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CAPTION_ONLY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1"/>
          </p:nvPr>
        </p:nvSpPr>
        <p:spPr>
          <a:xfrm>
            <a:off x="938500" y="1246025"/>
            <a:ext cx="7172100" cy="30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162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1pPr>
            <a:lvl2pPr marL="914400" lvl="1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2pPr>
            <a:lvl3pPr marL="1371600" lvl="2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3pPr>
            <a:lvl4pPr marL="1828800" lvl="3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4pPr>
            <a:lvl5pPr marL="2286000" lvl="4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5pPr>
            <a:lvl6pPr marL="2743200" lvl="5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6pPr>
            <a:lvl7pPr marL="3200400" lvl="6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7pPr>
            <a:lvl8pPr marL="3657600" lvl="7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8pPr>
            <a:lvl9pPr marL="4114800" lvl="8" indent="-301625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_1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title"/>
          </p:nvPr>
        </p:nvSpPr>
        <p:spPr>
          <a:xfrm>
            <a:off x="3538497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subTitle" idx="1"/>
          </p:nvPr>
        </p:nvSpPr>
        <p:spPr>
          <a:xfrm>
            <a:off x="3538497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title" idx="2"/>
          </p:nvPr>
        </p:nvSpPr>
        <p:spPr>
          <a:xfrm>
            <a:off x="6028553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subTitle" idx="3"/>
          </p:nvPr>
        </p:nvSpPr>
        <p:spPr>
          <a:xfrm>
            <a:off x="6028553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title" idx="4"/>
          </p:nvPr>
        </p:nvSpPr>
        <p:spPr>
          <a:xfrm>
            <a:off x="1048447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subTitle" idx="5"/>
          </p:nvPr>
        </p:nvSpPr>
        <p:spPr>
          <a:xfrm>
            <a:off x="1048447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title" idx="6" hasCustomPrompt="1"/>
          </p:nvPr>
        </p:nvSpPr>
        <p:spPr>
          <a:xfrm>
            <a:off x="104845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4"/>
          <p:cNvSpPr txBox="1">
            <a:spLocks noGrp="1"/>
          </p:cNvSpPr>
          <p:nvPr>
            <p:ph type="title" idx="7" hasCustomPrompt="1"/>
          </p:nvPr>
        </p:nvSpPr>
        <p:spPr>
          <a:xfrm>
            <a:off x="353850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14"/>
          <p:cNvSpPr txBox="1">
            <a:spLocks noGrp="1"/>
          </p:cNvSpPr>
          <p:nvPr>
            <p:ph type="title" idx="8" hasCustomPrompt="1"/>
          </p:nvPr>
        </p:nvSpPr>
        <p:spPr>
          <a:xfrm>
            <a:off x="602855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4285500" y="2832875"/>
            <a:ext cx="3657300" cy="644700"/>
          </a:xfrm>
          <a:prstGeom prst="rect">
            <a:avLst/>
          </a:prstGeom>
          <a:effectLst>
            <a:outerShdw blurRad="57150" dist="19050" dir="5400000" algn="bl" rotWithShape="0">
              <a:srgbClr val="76A5AF">
                <a:alpha val="88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4144050" y="3549850"/>
            <a:ext cx="39402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CAPTION_ONLY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7022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59" r:id="rId4"/>
    <p:sldLayoutId id="2147483660" r:id="rId5"/>
    <p:sldLayoutId id="2147483661" r:id="rId6"/>
    <p:sldLayoutId id="214748366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>
            <a:spLocks noGrp="1"/>
          </p:cNvSpPr>
          <p:nvPr>
            <p:ph type="ctrTitle"/>
          </p:nvPr>
        </p:nvSpPr>
        <p:spPr>
          <a:xfrm>
            <a:off x="0" y="1950100"/>
            <a:ext cx="9144000" cy="644700"/>
          </a:xfrm>
          <a:prstGeom prst="rect">
            <a:avLst/>
          </a:prstGeom>
          <a:effectLst>
            <a:outerShdw blurRad="142875" dist="19050" dir="87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Intent Based Application</a:t>
            </a:r>
            <a:endParaRPr dirty="0"/>
          </a:p>
        </p:txBody>
      </p:sp>
      <p:sp>
        <p:nvSpPr>
          <p:cNvPr id="163" name="Google Shape;163;p38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Francesco Iemma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Yuri Mazzuoli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Giovanni Menghini</a:t>
            </a:r>
            <a:endParaRPr dirty="0"/>
          </a:p>
        </p:txBody>
      </p:sp>
      <p:sp>
        <p:nvSpPr>
          <p:cNvPr id="164" name="Google Shape;164;p38"/>
          <p:cNvSpPr txBox="1">
            <a:spLocks noGrp="1"/>
          </p:cNvSpPr>
          <p:nvPr>
            <p:ph type="ctrTitle"/>
          </p:nvPr>
        </p:nvSpPr>
        <p:spPr>
          <a:xfrm>
            <a:off x="2044200" y="2483963"/>
            <a:ext cx="5055600" cy="740730"/>
          </a:xfrm>
          <a:prstGeom prst="rect">
            <a:avLst/>
          </a:prstGeom>
          <a:effectLst>
            <a:outerShdw blurRad="100013" dist="19050" dir="84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 dirty="0">
                <a:latin typeface="Montserrat ExtraLight"/>
                <a:ea typeface="Montserrat ExtraLight"/>
                <a:cs typeface="Montserrat ExtraLight"/>
                <a:sym typeface="Montserrat ExtraLight"/>
              </a:rPr>
              <a:t>Advanced Network Architectures and Wireless Systems</a:t>
            </a:r>
            <a:endParaRPr sz="1600" b="0" dirty="0"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cxnSp>
        <p:nvCxnSpPr>
          <p:cNvPr id="165" name="Google Shape;165;p38"/>
          <p:cNvCxnSpPr/>
          <p:nvPr/>
        </p:nvCxnSpPr>
        <p:spPr>
          <a:xfrm>
            <a:off x="3190500" y="256517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3" name="Immagine 2">
            <a:extLst>
              <a:ext uri="{FF2B5EF4-FFF2-40B4-BE49-F238E27FC236}">
                <a16:creationId xmlns:a16="http://schemas.microsoft.com/office/drawing/2014/main" id="{AA1B93DC-F03E-4FAE-89D0-9263B0A0F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8067" y="256941"/>
            <a:ext cx="1427865" cy="145761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1"/>
          <p:cNvSpPr txBox="1">
            <a:spLocks noGrp="1"/>
          </p:cNvSpPr>
          <p:nvPr>
            <p:ph type="ctrTitle"/>
          </p:nvPr>
        </p:nvSpPr>
        <p:spPr>
          <a:xfrm>
            <a:off x="4327063" y="477982"/>
            <a:ext cx="3657300" cy="24177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WHAT IS AN INTENT?</a:t>
            </a:r>
            <a:endParaRPr sz="4800" dirty="0"/>
          </a:p>
        </p:txBody>
      </p:sp>
      <p:sp>
        <p:nvSpPr>
          <p:cNvPr id="195" name="Google Shape;195;p41"/>
          <p:cNvSpPr txBox="1">
            <a:spLocks noGrp="1"/>
          </p:cNvSpPr>
          <p:nvPr>
            <p:ph type="subTitle" idx="1"/>
          </p:nvPr>
        </p:nvSpPr>
        <p:spPr>
          <a:xfrm>
            <a:off x="4390028" y="3106504"/>
            <a:ext cx="3531369" cy="11814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en-US" sz="1600" dirty="0"/>
              <a:t>An intent is a request, done by a host, to have a link with another host, this link must tolerate link failures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0"/>
          <p:cNvSpPr txBox="1">
            <a:spLocks noGrp="1"/>
          </p:cNvSpPr>
          <p:nvPr>
            <p:ph type="title" idx="6"/>
          </p:nvPr>
        </p:nvSpPr>
        <p:spPr>
          <a:xfrm>
            <a:off x="182007" y="165405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79" name="Google Shape;179;p40"/>
          <p:cNvSpPr txBox="1">
            <a:spLocks noGrp="1"/>
          </p:cNvSpPr>
          <p:nvPr>
            <p:ph type="title"/>
          </p:nvPr>
        </p:nvSpPr>
        <p:spPr>
          <a:xfrm>
            <a:off x="2353467" y="249892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RULES</a:t>
            </a:r>
            <a:endParaRPr dirty="0"/>
          </a:p>
        </p:txBody>
      </p:sp>
      <p:sp>
        <p:nvSpPr>
          <p:cNvPr id="180" name="Google Shape;180;p40"/>
          <p:cNvSpPr txBox="1">
            <a:spLocks noGrp="1"/>
          </p:cNvSpPr>
          <p:nvPr>
            <p:ph type="subTitle" idx="1"/>
          </p:nvPr>
        </p:nvSpPr>
        <p:spPr>
          <a:xfrm>
            <a:off x="2353467" y="303142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Installing rules in order to establish a path</a:t>
            </a:r>
          </a:p>
        </p:txBody>
      </p:sp>
      <p:sp>
        <p:nvSpPr>
          <p:cNvPr id="181" name="Google Shape;181;p40"/>
          <p:cNvSpPr txBox="1">
            <a:spLocks noGrp="1"/>
          </p:cNvSpPr>
          <p:nvPr>
            <p:ph type="title" idx="2"/>
          </p:nvPr>
        </p:nvSpPr>
        <p:spPr>
          <a:xfrm>
            <a:off x="6563372" y="2524936"/>
            <a:ext cx="242272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RESPONSIVENESS</a:t>
            </a:r>
            <a:endParaRPr dirty="0"/>
          </a:p>
        </p:txBody>
      </p:sp>
      <p:sp>
        <p:nvSpPr>
          <p:cNvPr id="182" name="Google Shape;182;p40"/>
          <p:cNvSpPr txBox="1">
            <a:spLocks noGrp="1"/>
          </p:cNvSpPr>
          <p:nvPr>
            <p:ph type="subTitle" idx="3"/>
          </p:nvPr>
        </p:nvSpPr>
        <p:spPr>
          <a:xfrm>
            <a:off x="6741235" y="303142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Being responsive in case of link failure</a:t>
            </a:r>
          </a:p>
        </p:txBody>
      </p:sp>
      <p:sp>
        <p:nvSpPr>
          <p:cNvPr id="183" name="Google Shape;183;p40"/>
          <p:cNvSpPr txBox="1">
            <a:spLocks noGrp="1"/>
          </p:cNvSpPr>
          <p:nvPr>
            <p:ph type="title" idx="4"/>
          </p:nvPr>
        </p:nvSpPr>
        <p:spPr>
          <a:xfrm>
            <a:off x="182004" y="249892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PATH</a:t>
            </a:r>
            <a:endParaRPr dirty="0"/>
          </a:p>
        </p:txBody>
      </p:sp>
      <p:sp>
        <p:nvSpPr>
          <p:cNvPr id="184" name="Google Shape;184;p40"/>
          <p:cNvSpPr txBox="1">
            <a:spLocks noGrp="1"/>
          </p:cNvSpPr>
          <p:nvPr>
            <p:ph type="subTitle" idx="5"/>
          </p:nvPr>
        </p:nvSpPr>
        <p:spPr>
          <a:xfrm>
            <a:off x="182004" y="303142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Compute the best path between two hosts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5" name="Google Shape;185;p40"/>
          <p:cNvSpPr txBox="1">
            <a:spLocks noGrp="1"/>
          </p:cNvSpPr>
          <p:nvPr>
            <p:ph type="title" idx="7"/>
          </p:nvPr>
        </p:nvSpPr>
        <p:spPr>
          <a:xfrm>
            <a:off x="2353470" y="165405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86" name="Google Shape;186;p40"/>
          <p:cNvSpPr txBox="1">
            <a:spLocks noGrp="1"/>
          </p:cNvSpPr>
          <p:nvPr>
            <p:ph type="title" idx="8"/>
          </p:nvPr>
        </p:nvSpPr>
        <p:spPr>
          <a:xfrm>
            <a:off x="6741232" y="165405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cxnSp>
        <p:nvCxnSpPr>
          <p:cNvPr id="187" name="Google Shape;187;p40"/>
          <p:cNvCxnSpPr/>
          <p:nvPr/>
        </p:nvCxnSpPr>
        <p:spPr>
          <a:xfrm>
            <a:off x="1016907" y="2429510"/>
            <a:ext cx="39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188" name="Google Shape;188;p40"/>
          <p:cNvCxnSpPr/>
          <p:nvPr/>
        </p:nvCxnSpPr>
        <p:spPr>
          <a:xfrm>
            <a:off x="3188370" y="2429510"/>
            <a:ext cx="39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189" name="Google Shape;189;p40"/>
          <p:cNvCxnSpPr/>
          <p:nvPr/>
        </p:nvCxnSpPr>
        <p:spPr>
          <a:xfrm>
            <a:off x="7576132" y="2429510"/>
            <a:ext cx="39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14" name="Google Shape;233;p46">
            <a:extLst>
              <a:ext uri="{FF2B5EF4-FFF2-40B4-BE49-F238E27FC236}">
                <a16:creationId xmlns:a16="http://schemas.microsoft.com/office/drawing/2014/main" id="{3E48C48F-3931-417C-B5BC-D2D27EB42D01}"/>
              </a:ext>
            </a:extLst>
          </p:cNvPr>
          <p:cNvSpPr txBox="1">
            <a:spLocks/>
          </p:cNvSpPr>
          <p:nvPr/>
        </p:nvSpPr>
        <p:spPr>
          <a:xfrm>
            <a:off x="1337832" y="876975"/>
            <a:ext cx="6468336" cy="600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>
              <a:buClr>
                <a:schemeClr val="accent1"/>
              </a:buClr>
              <a:buSzPts val="2400"/>
            </a:pPr>
            <a:r>
              <a:rPr lang="it-IT" sz="2400" dirty="0">
                <a:solidFill>
                  <a:schemeClr val="accent1"/>
                </a:solidFill>
              </a:rPr>
              <a:t>MODULE MAIN FUNCTIONALITIES</a:t>
            </a:r>
          </a:p>
        </p:txBody>
      </p:sp>
      <p:sp>
        <p:nvSpPr>
          <p:cNvPr id="15" name="Google Shape;181;p40">
            <a:extLst>
              <a:ext uri="{FF2B5EF4-FFF2-40B4-BE49-F238E27FC236}">
                <a16:creationId xmlns:a16="http://schemas.microsoft.com/office/drawing/2014/main" id="{401E284D-AF43-419D-B7DD-F7FF2F4E7E0D}"/>
              </a:ext>
            </a:extLst>
          </p:cNvPr>
          <p:cNvSpPr txBox="1">
            <a:spLocks/>
          </p:cNvSpPr>
          <p:nvPr/>
        </p:nvSpPr>
        <p:spPr>
          <a:xfrm>
            <a:off x="4193309" y="2524936"/>
            <a:ext cx="242272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it-IT" dirty="0"/>
              <a:t>REST API</a:t>
            </a:r>
          </a:p>
        </p:txBody>
      </p:sp>
      <p:sp>
        <p:nvSpPr>
          <p:cNvPr id="16" name="Google Shape;182;p40">
            <a:extLst>
              <a:ext uri="{FF2B5EF4-FFF2-40B4-BE49-F238E27FC236}">
                <a16:creationId xmlns:a16="http://schemas.microsoft.com/office/drawing/2014/main" id="{831443AD-06E2-4F25-AC25-EBA3DBE20865}"/>
              </a:ext>
            </a:extLst>
          </p:cNvPr>
          <p:cNvSpPr txBox="1">
            <a:spLocks/>
          </p:cNvSpPr>
          <p:nvPr/>
        </p:nvSpPr>
        <p:spPr>
          <a:xfrm>
            <a:off x="4371172" y="3031425"/>
            <a:ext cx="20670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dirty="0"/>
              <a:t>Expose a REST API for request and delete an intent</a:t>
            </a:r>
          </a:p>
        </p:txBody>
      </p:sp>
      <p:sp>
        <p:nvSpPr>
          <p:cNvPr id="17" name="Google Shape;186;p40">
            <a:extLst>
              <a:ext uri="{FF2B5EF4-FFF2-40B4-BE49-F238E27FC236}">
                <a16:creationId xmlns:a16="http://schemas.microsoft.com/office/drawing/2014/main" id="{183E5138-3B7C-4AFE-8291-A9572364DA1D}"/>
              </a:ext>
            </a:extLst>
          </p:cNvPr>
          <p:cNvSpPr txBox="1">
            <a:spLocks/>
          </p:cNvSpPr>
          <p:nvPr/>
        </p:nvSpPr>
        <p:spPr>
          <a:xfrm>
            <a:off x="4371169" y="1654050"/>
            <a:ext cx="20670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 ExtraBold"/>
              <a:buNone/>
              <a:defRPr sz="3600" b="0" i="0" u="none" strike="noStrike" cap="none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dirty="0"/>
              <a:t>03</a:t>
            </a:r>
          </a:p>
        </p:txBody>
      </p:sp>
      <p:cxnSp>
        <p:nvCxnSpPr>
          <p:cNvPr id="18" name="Google Shape;189;p40">
            <a:extLst>
              <a:ext uri="{FF2B5EF4-FFF2-40B4-BE49-F238E27FC236}">
                <a16:creationId xmlns:a16="http://schemas.microsoft.com/office/drawing/2014/main" id="{06AD6009-1E04-4B5C-B8FA-3DA47191ACCF}"/>
              </a:ext>
            </a:extLst>
          </p:cNvPr>
          <p:cNvCxnSpPr/>
          <p:nvPr/>
        </p:nvCxnSpPr>
        <p:spPr>
          <a:xfrm>
            <a:off x="5206069" y="2429510"/>
            <a:ext cx="39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8392536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FLOODLIGHT FORWARDING MODULE</a:t>
            </a:r>
            <a:endParaRPr dirty="0"/>
          </a:p>
        </p:txBody>
      </p:sp>
      <p:sp>
        <p:nvSpPr>
          <p:cNvPr id="171" name="Google Shape;171;p39"/>
          <p:cNvSpPr txBox="1">
            <a:spLocks noGrp="1"/>
          </p:cNvSpPr>
          <p:nvPr>
            <p:ph type="body" idx="1"/>
          </p:nvPr>
        </p:nvSpPr>
        <p:spPr>
          <a:xfrm>
            <a:off x="938500" y="1417427"/>
            <a:ext cx="7267000" cy="32810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lnSpc>
                <a:spcPct val="200000"/>
              </a:lnSpc>
            </a:pPr>
            <a:r>
              <a:rPr lang="it-IT" sz="1400" dirty="0"/>
              <a:t>The </a:t>
            </a:r>
            <a:r>
              <a:rPr lang="it-IT" sz="1400" b="1" i="1" dirty="0"/>
              <a:t>forwarding </a:t>
            </a:r>
            <a:r>
              <a:rPr lang="it-IT" sz="1400" b="1" i="1" dirty="0" err="1"/>
              <a:t>module</a:t>
            </a:r>
            <a:r>
              <a:rPr lang="it-IT" sz="1400" b="1" i="1" dirty="0"/>
              <a:t> </a:t>
            </a:r>
            <a:r>
              <a:rPr lang="en-US" sz="1400" dirty="0"/>
              <a:t>"is responsible for programming flows to a switch in response to a policy decision".</a:t>
            </a:r>
          </a:p>
          <a:p>
            <a:pPr marL="171450" indent="-171450">
              <a:lnSpc>
                <a:spcPct val="200000"/>
              </a:lnSpc>
            </a:pPr>
            <a:r>
              <a:rPr lang="en-US" sz="1400" dirty="0"/>
              <a:t>The </a:t>
            </a:r>
            <a:r>
              <a:rPr lang="en-US" sz="1400" b="1" i="1" dirty="0"/>
              <a:t>extended forwarding module </a:t>
            </a:r>
            <a:r>
              <a:rPr lang="en-US" sz="1400" dirty="0"/>
              <a:t>extends the floodlight forwarding module and adds two functionalities:</a:t>
            </a:r>
          </a:p>
          <a:p>
            <a:pPr marL="685800" lvl="1" indent="-228600">
              <a:lnSpc>
                <a:spcPct val="2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1400" dirty="0"/>
              <a:t>Maintain a list for storing the active intents</a:t>
            </a:r>
          </a:p>
          <a:p>
            <a:pPr marL="685800" lvl="1" indent="-228600">
              <a:lnSpc>
                <a:spcPct val="2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1400" dirty="0"/>
              <a:t>Packet-In message handling</a:t>
            </a:r>
          </a:p>
          <a:p>
            <a:pPr marL="171450" indent="-171450"/>
            <a:endParaRPr dirty="0"/>
          </a:p>
        </p:txBody>
      </p:sp>
      <p:cxnSp>
        <p:nvCxnSpPr>
          <p:cNvPr id="172" name="Google Shape;172;p39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478704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" name="Google Shape;1955;p5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7022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INTENT LIFECYCLE</a:t>
            </a:r>
            <a:endParaRPr dirty="0"/>
          </a:p>
        </p:txBody>
      </p:sp>
      <p:cxnSp>
        <p:nvCxnSpPr>
          <p:cNvPr id="1956" name="Google Shape;1956;p54"/>
          <p:cNvCxnSpPr>
            <a:cxnSpLocks/>
          </p:cNvCxnSpPr>
          <p:nvPr/>
        </p:nvCxnSpPr>
        <p:spPr>
          <a:xfrm>
            <a:off x="685800" y="2270479"/>
            <a:ext cx="7890164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57" name="Google Shape;1957;p54"/>
          <p:cNvSpPr txBox="1">
            <a:spLocks noGrp="1"/>
          </p:cNvSpPr>
          <p:nvPr>
            <p:ph type="title" idx="4294967295"/>
          </p:nvPr>
        </p:nvSpPr>
        <p:spPr>
          <a:xfrm>
            <a:off x="1019361" y="1508867"/>
            <a:ext cx="1527300" cy="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lt1"/>
                </a:solidFill>
              </a:rPr>
              <a:t>Creation</a:t>
            </a:r>
            <a:endParaRPr sz="1400" dirty="0">
              <a:solidFill>
                <a:schemeClr val="lt1"/>
              </a:solidFill>
            </a:endParaRPr>
          </a:p>
        </p:txBody>
      </p:sp>
      <p:sp>
        <p:nvSpPr>
          <p:cNvPr id="1958" name="Google Shape;1958;p54"/>
          <p:cNvSpPr txBox="1">
            <a:spLocks noGrp="1"/>
          </p:cNvSpPr>
          <p:nvPr>
            <p:ph type="subTitle" idx="4294967295"/>
          </p:nvPr>
        </p:nvSpPr>
        <p:spPr>
          <a:xfrm>
            <a:off x="627413" y="2487979"/>
            <a:ext cx="2311174" cy="12578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" sz="1200" dirty="0">
                <a:solidFill>
                  <a:schemeClr val="lt1"/>
                </a:solidFill>
              </a:rPr>
              <a:t>Check for duplicate</a:t>
            </a:r>
          </a:p>
          <a:p>
            <a:pPr marL="285750" indent="-285750">
              <a:spcAft>
                <a:spcPts val="1600"/>
              </a:spcAft>
            </a:pPr>
            <a:r>
              <a:rPr lang="en" sz="1200" dirty="0">
                <a:solidFill>
                  <a:schemeClr val="lt1"/>
                </a:solidFill>
              </a:rPr>
              <a:t>New Timeout Task</a:t>
            </a:r>
          </a:p>
          <a:p>
            <a:pPr marL="285750" indent="-285750">
              <a:spcAft>
                <a:spcPts val="1600"/>
              </a:spcAft>
            </a:pPr>
            <a:r>
              <a:rPr lang="en" sz="1200" dirty="0">
                <a:solidFill>
                  <a:schemeClr val="lt1"/>
                </a:solidFill>
              </a:rPr>
              <a:t>Addition to intents DB</a:t>
            </a:r>
            <a:endParaRPr sz="1200" dirty="0">
              <a:solidFill>
                <a:schemeClr val="lt1"/>
              </a:solidFill>
            </a:endParaRPr>
          </a:p>
        </p:txBody>
      </p:sp>
      <p:sp>
        <p:nvSpPr>
          <p:cNvPr id="1959" name="Google Shape;1959;p54"/>
          <p:cNvSpPr txBox="1">
            <a:spLocks noGrp="1"/>
          </p:cNvSpPr>
          <p:nvPr>
            <p:ph type="title" idx="4294967295"/>
          </p:nvPr>
        </p:nvSpPr>
        <p:spPr>
          <a:xfrm>
            <a:off x="6505020" y="1507591"/>
            <a:ext cx="1527300" cy="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lt1"/>
                </a:solidFill>
              </a:rPr>
              <a:t>Expiration</a:t>
            </a:r>
            <a:endParaRPr sz="1400" dirty="0">
              <a:solidFill>
                <a:schemeClr val="lt1"/>
              </a:solidFill>
            </a:endParaRPr>
          </a:p>
        </p:txBody>
      </p:sp>
      <p:sp>
        <p:nvSpPr>
          <p:cNvPr id="1962" name="Google Shape;1962;p54"/>
          <p:cNvSpPr txBox="1">
            <a:spLocks noGrp="1"/>
          </p:cNvSpPr>
          <p:nvPr>
            <p:ph type="title" idx="4294967295"/>
          </p:nvPr>
        </p:nvSpPr>
        <p:spPr>
          <a:xfrm>
            <a:off x="3647197" y="1507591"/>
            <a:ext cx="1527300" cy="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Activation</a:t>
            </a:r>
            <a:endParaRPr sz="1400" dirty="0">
              <a:solidFill>
                <a:schemeClr val="lt1"/>
              </a:solidFill>
            </a:endParaRPr>
          </a:p>
        </p:txBody>
      </p:sp>
      <p:sp>
        <p:nvSpPr>
          <p:cNvPr id="1965" name="Google Shape;1965;p54"/>
          <p:cNvSpPr/>
          <p:nvPr/>
        </p:nvSpPr>
        <p:spPr>
          <a:xfrm>
            <a:off x="1674250" y="2161729"/>
            <a:ext cx="217500" cy="217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6" name="Google Shape;1966;p54"/>
          <p:cNvSpPr/>
          <p:nvPr/>
        </p:nvSpPr>
        <p:spPr>
          <a:xfrm>
            <a:off x="4302097" y="2161729"/>
            <a:ext cx="217500" cy="217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7" name="Google Shape;1967;p54"/>
          <p:cNvSpPr/>
          <p:nvPr/>
        </p:nvSpPr>
        <p:spPr>
          <a:xfrm>
            <a:off x="7161549" y="2161729"/>
            <a:ext cx="217500" cy="217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69" name="Google Shape;1969;p5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18" name="Google Shape;1958;p54">
            <a:extLst>
              <a:ext uri="{FF2B5EF4-FFF2-40B4-BE49-F238E27FC236}">
                <a16:creationId xmlns:a16="http://schemas.microsoft.com/office/drawing/2014/main" id="{1046F5B9-782B-41D8-A2CD-76A6A62FD558}"/>
              </a:ext>
            </a:extLst>
          </p:cNvPr>
          <p:cNvSpPr txBox="1">
            <a:spLocks/>
          </p:cNvSpPr>
          <p:nvPr/>
        </p:nvSpPr>
        <p:spPr>
          <a:xfrm>
            <a:off x="3255260" y="2560041"/>
            <a:ext cx="2311174" cy="1257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85750" indent="-285750">
              <a:spcAft>
                <a:spcPts val="1600"/>
              </a:spcAft>
            </a:pPr>
            <a:r>
              <a:rPr lang="en-US" sz="1200" dirty="0">
                <a:solidFill>
                  <a:schemeClr val="lt1"/>
                </a:solidFill>
              </a:rPr>
              <a:t>Allow Communications</a:t>
            </a:r>
          </a:p>
          <a:p>
            <a:pPr marL="285750" indent="-285750" algn="ctr">
              <a:spcAft>
                <a:spcPts val="1600"/>
              </a:spcAft>
            </a:pPr>
            <a:endParaRPr lang="en-US" sz="1200" dirty="0">
              <a:solidFill>
                <a:schemeClr val="lt1"/>
              </a:solidFill>
            </a:endParaRPr>
          </a:p>
        </p:txBody>
      </p:sp>
      <p:sp>
        <p:nvSpPr>
          <p:cNvPr id="19" name="Google Shape;1958;p54">
            <a:extLst>
              <a:ext uri="{FF2B5EF4-FFF2-40B4-BE49-F238E27FC236}">
                <a16:creationId xmlns:a16="http://schemas.microsoft.com/office/drawing/2014/main" id="{0AEEC100-DAA9-49E0-ACC1-CE815C55FF36}"/>
              </a:ext>
            </a:extLst>
          </p:cNvPr>
          <p:cNvSpPr txBox="1">
            <a:spLocks/>
          </p:cNvSpPr>
          <p:nvPr/>
        </p:nvSpPr>
        <p:spPr>
          <a:xfrm>
            <a:off x="5883107" y="2560042"/>
            <a:ext cx="2771126" cy="1257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85750" indent="-285750">
              <a:spcAft>
                <a:spcPts val="1600"/>
              </a:spcAft>
            </a:pPr>
            <a:r>
              <a:rPr lang="en-US" sz="1200" dirty="0">
                <a:solidFill>
                  <a:schemeClr val="lt1"/>
                </a:solidFill>
              </a:rPr>
              <a:t>Deny Communications</a:t>
            </a:r>
          </a:p>
          <a:p>
            <a:pPr marL="285750" indent="-285750">
              <a:spcAft>
                <a:spcPts val="1600"/>
              </a:spcAft>
            </a:pPr>
            <a:r>
              <a:rPr lang="en-US" sz="1200" dirty="0">
                <a:solidFill>
                  <a:schemeClr val="lt1"/>
                </a:solidFill>
              </a:rPr>
              <a:t>Delete intent from intents DB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938499" y="445025"/>
            <a:ext cx="6134245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INTENT EXPIRATION (OR DELETION)</a:t>
            </a:r>
            <a:endParaRPr dirty="0"/>
          </a:p>
        </p:txBody>
      </p:sp>
      <p:sp>
        <p:nvSpPr>
          <p:cNvPr id="171" name="Google Shape;171;p39"/>
          <p:cNvSpPr txBox="1">
            <a:spLocks noGrp="1"/>
          </p:cNvSpPr>
          <p:nvPr>
            <p:ph type="body" idx="1"/>
          </p:nvPr>
        </p:nvSpPr>
        <p:spPr>
          <a:xfrm>
            <a:off x="938499" y="1121189"/>
            <a:ext cx="7172100" cy="8286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i="1" dirty="0"/>
              <a:t>How to </a:t>
            </a:r>
            <a:r>
              <a:rPr lang="it-IT" sz="1400" i="1" dirty="0" err="1"/>
              <a:t>deny</a:t>
            </a:r>
            <a:r>
              <a:rPr lang="it-IT" sz="1400" i="1" dirty="0"/>
              <a:t> </a:t>
            </a:r>
            <a:r>
              <a:rPr lang="it-IT" sz="1400" i="1" dirty="0" err="1"/>
              <a:t>communications</a:t>
            </a:r>
            <a:r>
              <a:rPr lang="it-IT" sz="1400" i="1" dirty="0"/>
              <a:t>?</a:t>
            </a:r>
          </a:p>
          <a:p>
            <a:pPr marL="171450" indent="-171450">
              <a:lnSpc>
                <a:spcPct val="200000"/>
              </a:lnSpc>
            </a:pPr>
            <a:r>
              <a:rPr lang="it-IT" sz="1400" dirty="0"/>
              <a:t>The controller </a:t>
            </a:r>
            <a:r>
              <a:rPr lang="it-IT" sz="1400" dirty="0" err="1"/>
              <a:t>installes</a:t>
            </a:r>
            <a:r>
              <a:rPr lang="it-IT" sz="1400" dirty="0"/>
              <a:t> rules on </a:t>
            </a:r>
            <a:r>
              <a:rPr lang="it-IT" sz="1400" b="1" i="1" dirty="0"/>
              <a:t>access switches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cxnSp>
        <p:nvCxnSpPr>
          <p:cNvPr id="172" name="Google Shape;172;p39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9" name="Immagine 8" descr="Immagine che contiene testo, orologio, calibro&#10;&#10;Descrizione generata automaticamente">
            <a:extLst>
              <a:ext uri="{FF2B5EF4-FFF2-40B4-BE49-F238E27FC236}">
                <a16:creationId xmlns:a16="http://schemas.microsoft.com/office/drawing/2014/main" id="{796F6CA9-03E7-40FC-8F7F-E0983887B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864" y="2184992"/>
            <a:ext cx="5204271" cy="1428273"/>
          </a:xfrm>
          <a:prstGeom prst="rect">
            <a:avLst/>
          </a:prstGeom>
        </p:spPr>
      </p:pic>
      <p:sp>
        <p:nvSpPr>
          <p:cNvPr id="8" name="Google Shape;171;p39">
            <a:extLst>
              <a:ext uri="{FF2B5EF4-FFF2-40B4-BE49-F238E27FC236}">
                <a16:creationId xmlns:a16="http://schemas.microsoft.com/office/drawing/2014/main" id="{4EC3D161-69B9-4149-BD36-5023A101614E}"/>
              </a:ext>
            </a:extLst>
          </p:cNvPr>
          <p:cNvSpPr txBox="1">
            <a:spLocks/>
          </p:cNvSpPr>
          <p:nvPr/>
        </p:nvSpPr>
        <p:spPr>
          <a:xfrm>
            <a:off x="938499" y="3613265"/>
            <a:ext cx="7172100" cy="1207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16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1625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lnSpc>
                <a:spcPct val="200000"/>
              </a:lnSpc>
              <a:buFont typeface="Montserrat"/>
              <a:buNone/>
            </a:pPr>
            <a:r>
              <a:rPr lang="en-US" sz="1400" i="1" dirty="0"/>
              <a:t>What about intent deletion?</a:t>
            </a:r>
          </a:p>
          <a:p>
            <a:pPr marL="171450" indent="-171450">
              <a:lnSpc>
                <a:spcPct val="200000"/>
              </a:lnSpc>
            </a:pPr>
            <a:r>
              <a:rPr lang="en-US" sz="1400" dirty="0"/>
              <a:t>For what concerns the </a:t>
            </a:r>
            <a:r>
              <a:rPr lang="en-US" sz="1400" b="1" i="1" dirty="0"/>
              <a:t>deletion</a:t>
            </a:r>
            <a:r>
              <a:rPr lang="en-US" sz="1400" dirty="0"/>
              <a:t> the operations are the same but we need also to delete the timeout</a:t>
            </a:r>
          </a:p>
          <a:p>
            <a:pPr marL="171450" indent="-171450"/>
            <a:endParaRPr lang="en-US" sz="1400" dirty="0"/>
          </a:p>
          <a:p>
            <a:pPr marL="0" indent="0">
              <a:buFont typeface="Montserrat"/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2934134"/>
      </p:ext>
    </p:extLst>
  </p:cSld>
  <p:clrMapOvr>
    <a:masterClrMapping/>
  </p:clrMapOvr>
</p:sld>
</file>

<file path=ppt/theme/theme1.xml><?xml version="1.0" encoding="utf-8"?>
<a:theme xmlns:a="http://schemas.openxmlformats.org/drawingml/2006/main" name="Futuristic Background by Slidesgo">
  <a:themeElements>
    <a:clrScheme name="Simple Light">
      <a:dk1>
        <a:srgbClr val="001633"/>
      </a:dk1>
      <a:lt1>
        <a:srgbClr val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201</Words>
  <Application>Microsoft Office PowerPoint</Application>
  <PresentationFormat>Presentazione su schermo (16:9)</PresentationFormat>
  <Paragraphs>40</Paragraphs>
  <Slides>6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1" baseType="lpstr">
      <vt:lpstr>Arial</vt:lpstr>
      <vt:lpstr>Montserrat</vt:lpstr>
      <vt:lpstr>Montserrat ExtraBold</vt:lpstr>
      <vt:lpstr>Montserrat ExtraLight</vt:lpstr>
      <vt:lpstr>Futuristic Background by Slidesgo</vt:lpstr>
      <vt:lpstr>Intent Based Application</vt:lpstr>
      <vt:lpstr>WHAT IS AN INTENT?</vt:lpstr>
      <vt:lpstr>01</vt:lpstr>
      <vt:lpstr>FLOODLIGHT FORWARDING MODULE</vt:lpstr>
      <vt:lpstr>INTENT LIFECYCLE</vt:lpstr>
      <vt:lpstr>INTENT EXPIRATION (OR DELETION)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Intent Based Application</dc:title>
  <cp:lastModifiedBy>Francesco Iemma</cp:lastModifiedBy>
  <cp:revision>7</cp:revision>
  <dcterms:modified xsi:type="dcterms:W3CDTF">2022-04-02T13:44:55Z</dcterms:modified>
</cp:coreProperties>
</file>